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5" r:id="rId59"/>
    <p:sldId id="316" r:id="rId60"/>
    <p:sldId id="314" r:id="rId61"/>
    <p:sldId id="317" r:id="rId62"/>
    <p:sldId id="318" r:id="rId63"/>
    <p:sldId id="321" r:id="rId64"/>
    <p:sldId id="319" r:id="rId65"/>
    <p:sldId id="320" r:id="rId66"/>
    <p:sldId id="322" r:id="rId67"/>
    <p:sldId id="323" r:id="rId68"/>
    <p:sldId id="324" r:id="rId69"/>
    <p:sldId id="326" r:id="rId70"/>
    <p:sldId id="327" r:id="rId71"/>
    <p:sldId id="325" r:id="rId72"/>
    <p:sldId id="328" r:id="rId73"/>
    <p:sldId id="329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FFCCFF"/>
    <a:srgbClr val="FFCC66"/>
    <a:srgbClr val="FF5050"/>
    <a:srgbClr val="9999FF"/>
    <a:srgbClr val="CCFFFF"/>
    <a:srgbClr val="CCECFF"/>
    <a:srgbClr val="F9FECC"/>
    <a:srgbClr val="F8D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63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9/3/2020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7772400" cy="2963415"/>
          </a:xfrm>
        </p:spPr>
        <p:txBody>
          <a:bodyPr/>
          <a:lstStyle/>
          <a:p>
            <a:r>
              <a:rPr lang="uk-UA" sz="6000" b="1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Інтенсивна терапія гострої дихальної недостатності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Footer Text</a:t>
            </a:r>
          </a:p>
        </p:txBody>
      </p:sp>
    </p:spTree>
    <p:extLst>
      <p:ext uri="{BB962C8B-B14F-4D97-AF65-F5344CB8AC3E}">
        <p14:creationId xmlns:p14="http://schemas.microsoft.com/office/powerpoint/2010/main" val="2246885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 err="1">
                <a:solidFill>
                  <a:srgbClr val="002060"/>
                </a:solidFill>
                <a:latin typeface="Arial Black" pitchFamily="34" charset="0"/>
              </a:rPr>
              <a:t>Гостра</a:t>
            </a:r>
            <a:r>
              <a:rPr lang="ru-RU" sz="32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Arial Black" pitchFamily="34" charset="0"/>
              </a:rPr>
              <a:t>дихальна</a:t>
            </a:r>
            <a:r>
              <a:rPr lang="ru-RU" sz="32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Arial Black" pitchFamily="34" charset="0"/>
              </a:rPr>
              <a:t>недостатність</a:t>
            </a:r>
            <a:r>
              <a:rPr lang="ru-RU" sz="3200" dirty="0">
                <a:solidFill>
                  <a:srgbClr val="002060"/>
                </a:solidFill>
                <a:latin typeface="Arial Black" pitchFamily="34" charset="0"/>
              </a:rPr>
              <a:t> (ГДН)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haroni" pitchFamily="2" charset="-79"/>
              </a:rPr>
              <a:t>–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гостре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порушення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фунції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дихання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з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недостатнім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забезпеченням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органів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та тканин киснем (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гіпоксемією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) і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затримкою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в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організмі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вуглекислого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 газу (</a:t>
            </a:r>
            <a:r>
              <a:rPr lang="ru-RU" b="1" dirty="0" err="1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гіперкапнією</a:t>
            </a:r>
            <a:r>
              <a:rPr lang="ru-RU" b="1" dirty="0">
                <a:solidFill>
                  <a:srgbClr val="7030A0"/>
                </a:solidFill>
                <a:latin typeface="Arial Narrow" pitchFamily="34" charset="0"/>
                <a:cs typeface="Aharoni" pitchFamily="2" charset="-79"/>
              </a:rPr>
              <a:t>).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41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31224" cy="1196752"/>
          </a:xfrm>
        </p:spPr>
        <p:txBody>
          <a:bodyPr/>
          <a:lstStyle/>
          <a:p>
            <a:r>
              <a:rPr lang="ru-RU" dirty="0"/>
              <a:t>ФОРМИ ГДН: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b="1" dirty="0">
                <a:solidFill>
                  <a:schemeClr val="tx2">
                    <a:lumMod val="50000"/>
                  </a:schemeClr>
                </a:solidFill>
              </a:rPr>
              <a:t>Вентиляційна (</a:t>
            </a:r>
            <a:r>
              <a:rPr lang="uk-UA" b="1" dirty="0" err="1">
                <a:solidFill>
                  <a:schemeClr val="tx2">
                    <a:lumMod val="50000"/>
                  </a:schemeClr>
                </a:solidFill>
              </a:rPr>
              <a:t>гіперкапнічна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</a:rPr>
              <a:t>)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–альвеолярна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гіпервентиляція, порушується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оксигенація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крові та виведення СО</a:t>
            </a:r>
            <a:r>
              <a:rPr lang="uk-UA" baseline="-250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;</a:t>
            </a:r>
            <a:endParaRPr lang="ru-RU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0"/>
            <a:r>
              <a:rPr lang="uk-UA" b="1" dirty="0">
                <a:solidFill>
                  <a:schemeClr val="tx2">
                    <a:lumMod val="50000"/>
                  </a:schemeClr>
                </a:solidFill>
              </a:rPr>
              <a:t>Паренхіматозна (</a:t>
            </a:r>
            <a:r>
              <a:rPr lang="uk-UA" b="1" dirty="0" err="1">
                <a:solidFill>
                  <a:schemeClr val="tx2">
                    <a:lumMod val="50000"/>
                  </a:schemeClr>
                </a:solidFill>
              </a:rPr>
              <a:t>гіпоксемічна</a:t>
            </a:r>
            <a:r>
              <a:rPr lang="uk-UA" b="1" dirty="0">
                <a:solidFill>
                  <a:schemeClr val="tx2">
                    <a:lumMod val="50000"/>
                  </a:schemeClr>
                </a:solidFill>
              </a:rPr>
              <a:t>)– 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haroni" pitchFamily="2" charset="-79"/>
              </a:rPr>
              <a:t>через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haroni" pitchFamily="2" charset="-79"/>
              </a:rPr>
              <a:t>вентиляційно-перфузійні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haroni" pitchFamily="2" charset="-79"/>
              </a:rPr>
              <a:t> порушення у легеневій тканині + порушення в альвеолярно-капілярному газообміні та дифузії кисню, при цьому знижується насичення артеріальної крові киснем; (І місце за частотою);</a:t>
            </a:r>
            <a:endParaRPr lang="ru-RU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haroni" pitchFamily="2" charset="-79"/>
            </a:endParaRPr>
          </a:p>
          <a:p>
            <a:pPr lvl="0"/>
            <a:r>
              <a:rPr lang="uk-UA" b="1" dirty="0">
                <a:solidFill>
                  <a:schemeClr val="tx2">
                    <a:lumMod val="50000"/>
                  </a:schemeClr>
                </a:solidFill>
              </a:rPr>
              <a:t>Змішана 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(артеріальна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гіпоксемія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з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гіперкапнією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) – це поєднання вентиляційної та паренхіматозної ДН. (ІІ місце за </a:t>
            </a:r>
            <a:r>
              <a:rPr lang="uk-UA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частотоюі</a:t>
            </a:r>
            <a:r>
              <a:rPr lang="uk-UA" dirty="0">
                <a:solidFill>
                  <a:schemeClr val="tx2">
                    <a:lumMod val="50000"/>
                  </a:schemeClr>
                </a:solidFill>
              </a:rPr>
              <a:t>).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4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836712"/>
          </a:xfrm>
        </p:spPr>
        <p:txBody>
          <a:bodyPr/>
          <a:lstStyle/>
          <a:p>
            <a:r>
              <a:rPr lang="ru-RU" b="1" dirty="0" err="1"/>
              <a:t>Види</a:t>
            </a:r>
            <a:r>
              <a:rPr lang="en-US" b="1" dirty="0"/>
              <a:t> </a:t>
            </a:r>
            <a:r>
              <a:rPr lang="ru-RU" b="1" dirty="0"/>
              <a:t>ГДН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7992888" cy="554461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Центральна ГДН:</a:t>
            </a:r>
          </a:p>
          <a:p>
            <a:pPr>
              <a:buBlip>
                <a:blip r:embed="rId2"/>
              </a:buBlip>
            </a:pPr>
            <a:r>
              <a:rPr lang="ru-RU" sz="2900" b="1" dirty="0"/>
              <a:t> </a:t>
            </a:r>
            <a:r>
              <a:rPr lang="ru-RU" sz="3300" b="1" dirty="0"/>
              <a:t> 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набряк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мозку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порушення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мозкового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кровообігу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травматичні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пухлинні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ураження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мозку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менінгіти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енцефаліти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коматозні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стани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передозування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лікарських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препаратів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наркотичних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і </a:t>
            </a:r>
            <a:r>
              <a:rPr lang="ru-RU" sz="3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седативних</a:t>
            </a:r>
            <a:r>
              <a:rPr lang="ru-RU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</a:t>
            </a:r>
          </a:p>
          <a:p>
            <a:pPr marL="0" indent="0">
              <a:buNone/>
            </a:pPr>
            <a:endParaRPr lang="ru-RU" sz="2300" dirty="0"/>
          </a:p>
          <a:p>
            <a:pPr marL="0" indent="0">
              <a:buNone/>
            </a:pP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ІІ </a:t>
            </a:r>
            <a:r>
              <a:rPr lang="ru-RU" sz="3800" b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Нервово-м’язова</a:t>
            </a:r>
            <a:r>
              <a:rPr lang="ru-RU" sz="38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ГДН:</a:t>
            </a:r>
          </a:p>
          <a:p>
            <a:pPr>
              <a:buBlip>
                <a:blip r:embed="rId2"/>
              </a:buBlip>
            </a:pP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ураження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дихальних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м’язів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(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міастенія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);</a:t>
            </a:r>
          </a:p>
          <a:p>
            <a:pPr>
              <a:buBlip>
                <a:blip r:embed="rId2"/>
              </a:buBlip>
            </a:pP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ураження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окремих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центрів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спинного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мозку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і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нервів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,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які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іннервують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дихальні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м’язи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поліомієліт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,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ботулізм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,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правець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,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епілептичні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стани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гіпокаліємічний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параліч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використання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антибіотиків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–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блокаторів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нейром’язової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передачі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гіпофосфатемія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гіпомагніємія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.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ІІІ 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Торако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– 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діафрагмальна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ГДН:</a:t>
            </a:r>
          </a:p>
          <a:p>
            <a:pPr>
              <a:buBlip>
                <a:blip r:embed="rId2"/>
              </a:buBlip>
            </a:pPr>
            <a:r>
              <a:rPr lang="ru-RU" sz="3300" b="1" dirty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плеврит; гемоторакс;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м’язова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дистрофія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 пневмоторакс;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кіфосколіоз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ожиріння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;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ревматоїдний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3300" b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спондиліт</a:t>
            </a:r>
            <a:r>
              <a:rPr lang="ru-RU" sz="33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9622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229600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V.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Бронхолегенева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ГДН:</a:t>
            </a:r>
          </a:p>
          <a:p>
            <a:pPr>
              <a:buBlip>
                <a:blip r:embed="rId2"/>
              </a:buBlip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пневмонія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бронхіти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пневмосклероз;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бронхіальна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астма;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системні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захворювання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(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системний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червоний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вовчак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, синдром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Гудпасчера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);</a:t>
            </a:r>
          </a:p>
          <a:p>
            <a:pPr>
              <a:buBlip>
                <a:blip r:embed="rId2"/>
              </a:buBlip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ателектази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бронхоектазії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респіраторний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дистрес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– синдром (РДС);</a:t>
            </a:r>
          </a:p>
          <a:p>
            <a:pPr>
              <a:buBlip>
                <a:blip r:embed="rId2"/>
              </a:buBlip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аспірація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води і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шлунково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–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кишкового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вмісту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слини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харкотиння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респіраторний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муковісцидоз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інгаляція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токсичних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речовин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або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іритантів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(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дим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, озон, пари кислот);</a:t>
            </a:r>
          </a:p>
          <a:p>
            <a:pPr>
              <a:buBlip>
                <a:blip r:embed="rId2"/>
              </a:buBlip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тромбоемболія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легеневої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артерії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емфізема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легень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постінтубаційний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набряк;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мікробно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-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вірусні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бронхіоліти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інтерстиціальний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набряк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легень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стеноз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гортані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(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дифтерія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гортані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грип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, ГРВЗ,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кір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,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вітряна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віспа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тощо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Dotum" pitchFamily="34" charset="-127"/>
                <a:cs typeface="Arial" pitchFamily="34" charset="0"/>
              </a:rPr>
              <a:t>).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5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dirty="0" err="1"/>
              <a:t>Діагностика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збудливість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або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апатія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сонливість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ціаноз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гостре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порушення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дихання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(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диспное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);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тахіпное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(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більше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35 за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хв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);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підвищується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АТ;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дихання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Чейна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-Стокса –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отруєння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наркотиками,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внутрішньочерепна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гіпертензія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дихання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Куссмауля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–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глибокий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метаболічний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ацидоз;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наростають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ознаки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тяжких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порушень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функцій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ЦНС,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серцево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-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судинної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і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дихальної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системи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виникає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кома;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РаО2 в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артеріальній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крові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нижче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60 мм. рт. ст. (8 кПа);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РаСО2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перевищує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50 мм рт. ст. (6.7 кПа);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виражена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брадикардія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спостерігається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при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асфіксії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і є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грізним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вісником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зупинки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серця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поєднання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гіпоксії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 та </a:t>
            </a:r>
            <a:r>
              <a:rPr lang="ru-RU" sz="2200" dirty="0" err="1">
                <a:solidFill>
                  <a:srgbClr val="002060"/>
                </a:solidFill>
                <a:latin typeface="Constantia" pitchFamily="18" charset="0"/>
              </a:rPr>
              <a:t>гіперкапнії</a:t>
            </a:r>
            <a:r>
              <a:rPr lang="ru-RU" sz="2200" dirty="0">
                <a:solidFill>
                  <a:srgbClr val="002060"/>
                </a:solidFill>
                <a:latin typeface="Constantia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9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472232"/>
              </p:ext>
            </p:extLst>
          </p:nvPr>
        </p:nvGraphicFramePr>
        <p:xfrm>
          <a:off x="1475656" y="1713493"/>
          <a:ext cx="6355080" cy="3922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9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706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</a:rPr>
                        <a:t>Ступінь тяжкості ГДН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8255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</a:rPr>
                        <a:t>Вентиляційна ГДН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  <a:p>
                      <a:pPr indent="8255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effectLst/>
                          <a:latin typeface="+mn-lt"/>
                        </a:rPr>
                        <a:t>Ра</a:t>
                      </a:r>
                      <a:r>
                        <a:rPr lang="uk-UA" sz="1800" dirty="0">
                          <a:effectLst/>
                          <a:latin typeface="+mn-lt"/>
                        </a:rPr>
                        <a:t> СО2 мм </a:t>
                      </a:r>
                      <a:r>
                        <a:rPr lang="uk-UA" sz="1800" dirty="0" err="1">
                          <a:effectLst/>
                          <a:latin typeface="+mn-lt"/>
                        </a:rPr>
                        <a:t>рт</a:t>
                      </a:r>
                      <a:r>
                        <a:rPr lang="uk-UA" sz="1800" dirty="0">
                          <a:effectLst/>
                          <a:latin typeface="+mn-lt"/>
                        </a:rPr>
                        <a:t>. ст.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4445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</a:rPr>
                        <a:t>Паренхіматозна ГДН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indent="-4445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</a:rPr>
                        <a:t>РаО2 мм рт.ст.</a:t>
                      </a:r>
                      <a:endParaRPr lang="ru-RU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uk-UA" sz="1800">
                          <a:effectLst/>
                          <a:latin typeface="+mn-lt"/>
                        </a:rPr>
                        <a:t>Помірний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uk-UA" sz="1800">
                          <a:effectLst/>
                          <a:latin typeface="+mn-lt"/>
                        </a:rPr>
                        <a:t>Виражений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uk-UA" sz="1800">
                          <a:effectLst/>
                          <a:latin typeface="+mn-lt"/>
                        </a:rPr>
                        <a:t>Тяжкий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uk-UA" sz="1800">
                          <a:effectLst/>
                          <a:latin typeface="+mn-lt"/>
                        </a:rPr>
                        <a:t>Гіперкапнічна кома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uk-UA" sz="1800">
                          <a:effectLst/>
                          <a:latin typeface="+mn-lt"/>
                        </a:rPr>
                        <a:t>Гіпоксична кома</a:t>
                      </a:r>
                      <a:endParaRPr lang="ru-RU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  <a:sym typeface="Symbol"/>
                        </a:rPr>
                        <a:t></a:t>
                      </a:r>
                      <a:r>
                        <a:rPr lang="uk-UA" sz="1800" dirty="0">
                          <a:effectLst/>
                          <a:latin typeface="+mn-lt"/>
                        </a:rPr>
                        <a:t> 50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</a:rPr>
                        <a:t>50-70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  <a:sym typeface="Symbol"/>
                        </a:rPr>
                        <a:t></a:t>
                      </a:r>
                      <a:r>
                        <a:rPr lang="uk-UA" sz="1800" dirty="0">
                          <a:effectLst/>
                          <a:latin typeface="+mn-lt"/>
                        </a:rPr>
                        <a:t> 70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</a:rPr>
                        <a:t>90-130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  <a:sym typeface="Symbol"/>
                        </a:rPr>
                        <a:t></a:t>
                      </a:r>
                      <a:r>
                        <a:rPr lang="uk-UA" sz="1800">
                          <a:effectLst/>
                          <a:latin typeface="+mn-lt"/>
                        </a:rPr>
                        <a:t> 70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</a:rPr>
                        <a:t>70-50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  <a:sym typeface="Symbol"/>
                        </a:rPr>
                        <a:t></a:t>
                      </a:r>
                      <a:r>
                        <a:rPr lang="uk-UA" sz="1800">
                          <a:effectLst/>
                          <a:latin typeface="+mn-lt"/>
                        </a:rPr>
                        <a:t> 50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</a:rPr>
                        <a:t> </a:t>
                      </a:r>
                      <a:endParaRPr lang="ru-RU" sz="1800">
                        <a:effectLst/>
                        <a:latin typeface="+mn-lt"/>
                      </a:endParaRPr>
                    </a:p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</a:rPr>
                        <a:t>39-30</a:t>
                      </a:r>
                      <a:endParaRPr lang="ru-RU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</a:rPr>
                        <a:t>Норма</a:t>
                      </a:r>
                      <a:endParaRPr lang="ru-RU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+mn-lt"/>
                        </a:rPr>
                        <a:t>36-44</a:t>
                      </a:r>
                      <a:endParaRPr lang="ru-RU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7150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</a:rPr>
                        <a:t>80-96</a:t>
                      </a:r>
                      <a:endParaRPr lang="ru-RU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835696" y="1051774"/>
            <a:ext cx="5544616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Times New Roman" pitchFamily="18" charset="0"/>
              </a:rPr>
              <a:t>Ступінь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Times New Roman" pitchFamily="18" charset="0"/>
              </a:rPr>
              <a:t>тяжкості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Times New Roman" pitchFamily="18" charset="0"/>
              </a:rPr>
              <a:t> ГДН</a:t>
            </a:r>
          </a:p>
          <a:p>
            <a:pPr marL="0" marR="0" lvl="0" indent="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50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003232" cy="864096"/>
          </a:xfrm>
        </p:spPr>
        <p:txBody>
          <a:bodyPr/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НЕВІДКЛАДНА ДОПОМОГА ТА ПРИНЦИПИ ЛІКУВАННЯ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Розрізняють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інтенсивної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ГДН з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урахуванням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та патогенезу: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1)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посиндромна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2)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підтримуюча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3)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патогенетична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ГДН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здійснювати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одночасно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послідовно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спрямоване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ліквідацію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порушень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газообміну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Blip>
                <a:blip r:embed="rId2"/>
              </a:buBlip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відновлення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прохідності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поліпшення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дренажної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корекція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гіпоксемії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усунення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альвеолярної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гіповентиляції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покращення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нереспіраторних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функцій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нормалізація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гемодинамічних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розладів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Blip>
                <a:blip r:embed="rId2"/>
              </a:buBlip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корекція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порушень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водно –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сольового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обміну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та кислотно –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лужного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стану.</a:t>
            </a:r>
          </a:p>
          <a:p>
            <a:pPr marL="0" indent="0">
              <a:buNone/>
            </a:pPr>
            <a:endParaRPr lang="ru-RU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32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890778"/>
              </p:ext>
            </p:extLst>
          </p:nvPr>
        </p:nvGraphicFramePr>
        <p:xfrm>
          <a:off x="457200" y="115888"/>
          <a:ext cx="8229600" cy="37084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0000" endA="300" endPos="55500" dist="50800" dir="5400000" sy="-100000" algn="bl" rotWithShape="0"/>
                </a:effectLst>
                <a:tableStyleId>{BC89EF96-8CEA-46FF-86C4-4CE0E7609802}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                           НЕВІДКЛАДНА ДОПОМОГА ПРИ</a:t>
                      </a:r>
                      <a:r>
                        <a:rPr lang="ru-RU" baseline="0" dirty="0"/>
                        <a:t> ГДН</a:t>
                      </a:r>
                      <a:endParaRPr lang="ru-RU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1359557" y="620688"/>
            <a:ext cx="857250" cy="522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544857"/>
              </p:ext>
            </p:extLst>
          </p:nvPr>
        </p:nvGraphicFramePr>
        <p:xfrm>
          <a:off x="336751" y="1249970"/>
          <a:ext cx="1152128" cy="3962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r>
                        <a:rPr lang="ru-RU" sz="2000" b="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КРОК</a:t>
                      </a:r>
                      <a:r>
                        <a:rPr lang="ru-RU" sz="2000" b="0" baseline="0" dirty="0">
                          <a:ln>
                            <a:solidFill>
                              <a:schemeClr val="bg2">
                                <a:lumMod val="1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1</a:t>
                      </a:r>
                      <a:endParaRPr lang="ru-RU" sz="2000" b="0" dirty="0">
                        <a:ln>
                          <a:solidFill>
                            <a:schemeClr val="bg2">
                              <a:lumMod val="1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prst="slop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1691680" y="1279390"/>
            <a:ext cx="2088232" cy="288032"/>
          </a:xfrm>
          <a:prstGeom prst="rightArrow">
            <a:avLst>
              <a:gd name="adj1" fmla="val 50000"/>
              <a:gd name="adj2" fmla="val 50145"/>
            </a:avLst>
          </a:prstGeom>
          <a:gradFill rotWithShape="0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139029"/>
              </p:ext>
            </p:extLst>
          </p:nvPr>
        </p:nvGraphicFramePr>
        <p:xfrm>
          <a:off x="3923928" y="664097"/>
          <a:ext cx="475252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06364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Забезпечити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прохідність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дихальних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шляхів</a:t>
                      </a:r>
                      <a:endParaRPr lang="ru-RU"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Максимальне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розгинання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голови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хребетно-потиличній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ділянці</a:t>
                      </a:r>
                      <a:endParaRPr lang="ru-RU"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Введення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ротових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носових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повітропроводів</a:t>
                      </a:r>
                      <a:endParaRPr lang="ru-RU"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729459" y="1772816"/>
            <a:ext cx="366712" cy="1397000"/>
          </a:xfrm>
          <a:prstGeom prst="downArrow">
            <a:avLst>
              <a:gd name="adj1" fmla="val 50000"/>
              <a:gd name="adj2" fmla="val 95238"/>
            </a:avLst>
          </a:prstGeom>
          <a:gradFill rotWithShape="0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941274"/>
              </p:ext>
            </p:extLst>
          </p:nvPr>
        </p:nvGraphicFramePr>
        <p:xfrm>
          <a:off x="323528" y="3429000"/>
          <a:ext cx="1296143" cy="46243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296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2430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КРОК</a:t>
                      </a:r>
                      <a:r>
                        <a:rPr lang="ru-RU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2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prst="slop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1788182" y="3481855"/>
            <a:ext cx="620155" cy="273050"/>
          </a:xfrm>
          <a:prstGeom prst="rightArrow">
            <a:avLst>
              <a:gd name="adj1" fmla="val 50000"/>
              <a:gd name="adj2" fmla="val 50291"/>
            </a:avLst>
          </a:prstGeom>
          <a:gradFill rotWithShape="0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762730"/>
              </p:ext>
            </p:extLst>
          </p:nvPr>
        </p:nvGraphicFramePr>
        <p:xfrm>
          <a:off x="2627784" y="2636912"/>
          <a:ext cx="6336704" cy="4054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402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Інтубація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трахеї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Трахеостомія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(за необхідності)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Штучна вентиляція легень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180340" algn="l"/>
                          <a:tab pos="228600" algn="l"/>
                          <a:tab pos="630555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Антигіпоксична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терапія (інгаляційна та неінгаляційна оксигенотерапія), а також застосування засобів, що покращують утилізацію кисню: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антиагреганти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вазодилататори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оксибутират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натрію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20% по 50-100 мг на кг 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в/в,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барбітурати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фенобарбітал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люмінал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0,02 – 0,1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всередину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інсулін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6-8 Од з 5%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-ним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розчином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глюкози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200-300 мл в/в,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вітаміни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</a:t>
                      </a:r>
                      <a:r>
                        <a:rPr lang="ru-RU" sz="1600" baseline="-25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В</a:t>
                      </a:r>
                      <a:r>
                        <a:rPr lang="ru-RU" sz="1600" baseline="-25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по 1,0 мл в/м,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аскорбінова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кислота 2,0-3,0 мл в/в на 5%</a:t>
                      </a:r>
                      <a:r>
                        <a:rPr lang="uk-UA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-ному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розчині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глюкози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рибоксин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10,0 мл та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унітіол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5% 10,0мл в/в,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пентоксил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до 1,0 г на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добу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у 3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прийоми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метилурацил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0,5 г 4-6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разів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на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добу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метиленовий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синій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1% 0,1-0,15 мл на кг 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в/в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849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607340"/>
              </p:ext>
            </p:extLst>
          </p:nvPr>
        </p:nvGraphicFramePr>
        <p:xfrm>
          <a:off x="4175956" y="0"/>
          <a:ext cx="495613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6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84830">
                <a:tc>
                  <a:txBody>
                    <a:bodyPr/>
                    <a:lstStyle/>
                    <a:p>
                      <a:pPr marL="0" indent="0">
                        <a:buClr>
                          <a:schemeClr val="bg2">
                            <a:lumMod val="10000"/>
                          </a:schemeClr>
                        </a:buClr>
                        <a:buFont typeface="+mj-lt"/>
                        <a:buNone/>
                      </a:pPr>
                      <a:r>
                        <a:rPr lang="ru-RU" sz="160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5)  </a:t>
                      </a:r>
                      <a:r>
                        <a:rPr lang="ru-RU" sz="16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Спеціальна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терапія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спрямована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лікування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основного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захворювання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проводиться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одночасно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з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ліквідацією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гострої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дихальної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недостатності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як синдрому</a:t>
                      </a:r>
                    </a:p>
                    <a:p>
                      <a:pPr marL="0" indent="0">
                        <a:buClr>
                          <a:schemeClr val="bg2">
                            <a:lumMod val="10000"/>
                          </a:schemeClr>
                        </a:buClr>
                        <a:buFont typeface="+mj-lt"/>
                        <a:buNone/>
                      </a:pPr>
                      <a:r>
                        <a:rPr lang="ru-RU" sz="160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6)  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Корекція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метаболічних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та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функціональних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порушень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різних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систем (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кровообігу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ЦНС,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печінки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нирок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та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ін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.),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що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включені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патологічний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процес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при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гострій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дихальній</a:t>
                      </a:r>
                      <a:r>
                        <a:rPr lang="ru-RU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недостатності</a:t>
                      </a:r>
                      <a:endParaRPr lang="ru-RU" sz="16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492897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u="sng" dirty="0">
                <a:solidFill>
                  <a:schemeClr val="bg2">
                    <a:lumMod val="10000"/>
                  </a:schemeClr>
                </a:solidFill>
              </a:rPr>
              <a:t>Прохідність дихальних шляхів забезпечується шляхом: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 err="1">
                <a:latin typeface="Arial" pitchFamily="34" charset="0"/>
                <a:cs typeface="Arial" pitchFamily="34" charset="0"/>
              </a:rPr>
              <a:t>Перкусійно</a:t>
            </a:r>
            <a:r>
              <a:rPr lang="uk-UA" dirty="0">
                <a:latin typeface="Arial" pitchFamily="34" charset="0"/>
                <a:cs typeface="Arial" pitchFamily="34" charset="0"/>
              </a:rPr>
              <a:t> – вібраційного масажу грудної клітки.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>
                <a:latin typeface="Arial" pitchFamily="34" charset="0"/>
                <a:cs typeface="Arial" pitchFamily="34" charset="0"/>
              </a:rPr>
              <a:t>Дренажного положення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>
                <a:latin typeface="Arial" pitchFamily="34" charset="0"/>
                <a:cs typeface="Arial" pitchFamily="34" charset="0"/>
              </a:rPr>
              <a:t>Аспірації харкотиння з ротової частини глотки електричним або ножним відсмоктувачем, гумовою грушею або видалення корнцангом із серветкою.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>
                <a:latin typeface="Arial" pitchFamily="34" charset="0"/>
                <a:cs typeface="Arial" pitchFamily="34" charset="0"/>
              </a:rPr>
              <a:t>Частих перевертань в ліжку (кожні 30-60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хв</a:t>
            </a:r>
            <a:r>
              <a:rPr lang="uk-UA" dirty="0">
                <a:latin typeface="Arial" pitchFamily="34" charset="0"/>
                <a:cs typeface="Arial" pitchFamily="34" charset="0"/>
              </a:rPr>
              <a:t>).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>
                <a:latin typeface="Arial" pitchFamily="34" charset="0"/>
                <a:cs typeface="Arial" pitchFamily="34" charset="0"/>
              </a:rPr>
              <a:t>Відхаркувальними засобами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>
                <a:latin typeface="Arial" pitchFamily="34" charset="0"/>
                <a:cs typeface="Arial" pitchFamily="34" charset="0"/>
              </a:rPr>
              <a:t>Аерозольтерапії з протеолітичними ферментами (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ацетилцистеїном</a:t>
            </a:r>
            <a:r>
              <a:rPr lang="uk-UA" dirty="0">
                <a:latin typeface="Arial" pitchFamily="34" charset="0"/>
                <a:cs typeface="Arial" pitchFamily="34" charset="0"/>
              </a:rPr>
              <a:t>, трипсином), лужними розчинами (0,5%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-ний</a:t>
            </a:r>
            <a:r>
              <a:rPr lang="uk-UA" dirty="0">
                <a:latin typeface="Arial" pitchFamily="34" charset="0"/>
                <a:cs typeface="Arial" pitchFamily="34" charset="0"/>
              </a:rPr>
              <a:t> розчин натрію гідрокарбонату).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>
                <a:latin typeface="Arial" pitchFamily="34" charset="0"/>
                <a:cs typeface="Arial" pitchFamily="34" charset="0"/>
              </a:rPr>
              <a:t>Загальної гідратації організму внутрішньовенними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інфузіями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Courier New" pitchFamily="49" charset="0"/>
              <a:buChar char="o"/>
            </a:pPr>
            <a:r>
              <a:rPr lang="uk-UA" dirty="0" err="1">
                <a:latin typeface="Arial" pitchFamily="34" charset="0"/>
                <a:cs typeface="Arial" pitchFamily="34" charset="0"/>
              </a:rPr>
              <a:t>Мікротрахеостомії</a:t>
            </a:r>
            <a:r>
              <a:rPr lang="uk-UA" dirty="0">
                <a:latin typeface="Arial" pitchFamily="34" charset="0"/>
                <a:cs typeface="Arial" pitchFamily="34" charset="0"/>
              </a:rPr>
              <a:t> (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черезшкірна</a:t>
            </a:r>
            <a:r>
              <a:rPr lang="uk-UA" dirty="0">
                <a:latin typeface="Arial" pitchFamily="34" charset="0"/>
                <a:cs typeface="Arial" pitchFamily="34" charset="0"/>
              </a:rPr>
              <a:t> катетеризація трахеї та бронхів) для стимуляції кашлю, розрідження харкотиння різними розчинами та аспірації його з трахеї і бронхів.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u="sng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9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826686"/>
              </p:ext>
            </p:extLst>
          </p:nvPr>
        </p:nvGraphicFramePr>
        <p:xfrm>
          <a:off x="467544" y="260648"/>
          <a:ext cx="8229600" cy="43204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              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БРОНХІАЛЬНА АСТМА, АСТМАТИЧНИЙ СТАН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897785"/>
            <a:ext cx="866980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Arial" pitchFamily="34" charset="0"/>
                <a:cs typeface="Arial" pitchFamily="34" charset="0"/>
              </a:rPr>
              <a:t>Бронхіальна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астма (БА) 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хронічне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запальне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рецидивне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захворювання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дихальних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шляхів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в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основі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якого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лежить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зміна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реактивності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бронхів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зумовлена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імунологічними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і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неімунологічними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механізмами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визначення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за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даними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Робочої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групи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ВООЗ і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Національного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інституту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кардіології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пульмонології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та 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гематології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США, 1998).</a:t>
            </a:r>
          </a:p>
          <a:p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err="1">
                <a:latin typeface="Arial" pitchFamily="34" charset="0"/>
                <a:cs typeface="Arial" pitchFamily="34" charset="0"/>
              </a:rPr>
              <a:t>Астматичний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стан 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–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важкий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довготривалий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напад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ядухи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у хворого на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бронхіальну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астму,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який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не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знімається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симпатоміметиками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в тому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числі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ін’єкціями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адреналіну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і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внутрішньовенним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введенням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еуфіліну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впродовж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декількох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годин.</a:t>
            </a:r>
          </a:p>
          <a:p>
            <a:endParaRPr lang="ru-RU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Чинники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які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провокують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загострення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БА: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фізичне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навантаження</a:t>
            </a:r>
            <a:endParaRPr lang="ru-RU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вірусні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інфекції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вплив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алергенів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харчових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свійських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тварин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домашнього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пилу, пилку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рослин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)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куріння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дії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хімічних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аерозолів</a:t>
            </a:r>
            <a:endParaRPr lang="ru-RU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перепад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зовнішньої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температури</a:t>
            </a:r>
            <a:endParaRPr lang="ru-RU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сильні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емоції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(плач,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сміх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)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прийом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деяких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ліків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нестероїдних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протизапальних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en-US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ß - </a:t>
            </a:r>
            <a:r>
              <a:rPr lang="ru-RU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блокаторів</a:t>
            </a:r>
            <a:r>
              <a:rPr lang="ru-RU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)</a:t>
            </a:r>
          </a:p>
          <a:p>
            <a:endParaRPr lang="ru-RU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endParaRPr lang="ru-RU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898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0080"/>
          </a:xfrm>
        </p:spPr>
        <p:txBody>
          <a:bodyPr/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ПЕРІОДИ КЛІНІЧНОГО ПЕРЕБІГУ БА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romanUcPeriod"/>
            </a:pP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передвісників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настає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декілька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годин,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іноді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днів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до нападу та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проявляється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наступними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симптомами: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вазомоторними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реакціями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з боку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слизової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оболонки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носа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надмірне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слизового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секрету),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чиханням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свербежем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очей та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шкіри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нападоподібним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кашлем,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задишкою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головним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болем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втомою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надмірним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діурезом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нерідко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змінами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настрою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подразливість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психічна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депресія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тривожність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514350" indent="-514350">
              <a:buFont typeface="+mj-lt"/>
              <a:buAutoNum type="romanUcPeriod"/>
            </a:pP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розпалу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задуха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відчуття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нестачі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повітря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стискування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в грудях,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виражена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експіраторна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задуха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свистячими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хрипами,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чути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відстані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хворий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займає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вимушене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сидячи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з опором рук на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коліна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край столу,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ліжка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ловлячи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ротом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повітря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хворий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наляканий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занепокоєний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мова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дискантна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шийні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вени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набухші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міжреберні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проміжки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надключичні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ямки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втягуються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вдиху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час нападу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виділяється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в’язке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густе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харкотиння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чого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дихати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суб’єктивно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стає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легше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buFont typeface="+mj-lt"/>
              <a:buAutoNum type="romanUcPeriod"/>
            </a:pP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Зворотного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має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різну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тривалість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іноді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закінчується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раптово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без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ускладнень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іноді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тривати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декілька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годин та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діб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збереженням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вищеназваних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симптомів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нападу 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бажання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відпочити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дехто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відчуває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голод,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спрагу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набувати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кашльовий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варіант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задушливий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нападоподібний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кашель, особливо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вночі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запамороченням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пітливістю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можливий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ціаноз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обличчя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6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28"/>
            <a:ext cx="8229600" cy="619472"/>
          </a:xfrm>
        </p:spPr>
        <p:txBody>
          <a:bodyPr/>
          <a:lstStyle/>
          <a:p>
            <a:r>
              <a:rPr lang="ru-RU" sz="2400" b="1" dirty="0"/>
              <a:t>ІНСТРУМЕНТАЛЬНІ МЕТОДИ ДОСЛІДЖЕННЯ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Характерними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>
                <a:latin typeface="Arial" pitchFamily="34" charset="0"/>
                <a:cs typeface="Arial" pitchFamily="34" charset="0"/>
              </a:rPr>
              <a:t>спірографічними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ознаками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бронхіальної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прохідності</a:t>
            </a:r>
            <a:r>
              <a:rPr lang="ru-RU" dirty="0"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хворих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БА є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наступні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 err="1"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ФЖЄЛ та ОФВ1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чутливий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показник</a:t>
            </a:r>
            <a:r>
              <a:rPr lang="ru-RU" dirty="0">
                <a:latin typeface="Arial" pitchFamily="34" charset="0"/>
                <a:cs typeface="Arial" pitchFamily="34" charset="0"/>
              </a:rPr>
              <a:t> ОФВ1);</a:t>
            </a:r>
          </a:p>
          <a:p>
            <a:r>
              <a:rPr lang="ru-RU" dirty="0" err="1"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індексу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Тиффно</a:t>
            </a:r>
            <a:r>
              <a:rPr lang="ru-RU" dirty="0">
                <a:latin typeface="Arial" pitchFamily="34" charset="0"/>
                <a:cs typeface="Arial" pitchFamily="34" charset="0"/>
              </a:rPr>
              <a:t> (ОФВ1/ЖЕЛ), як правило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менше</a:t>
            </a:r>
            <a:r>
              <a:rPr lang="ru-RU" dirty="0">
                <a:latin typeface="Arial" pitchFamily="34" charset="0"/>
                <a:cs typeface="Arial" pitchFamily="34" charset="0"/>
              </a:rPr>
              <a:t> 75%;</a:t>
            </a:r>
          </a:p>
          <a:p>
            <a:pPr marL="514350" indent="-514350">
              <a:buFont typeface="+mj-lt"/>
              <a:buAutoNum type="romanUcPeriod"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b="1" i="1" dirty="0" err="1"/>
              <a:t>Пікфлоуметрія</a:t>
            </a:r>
            <a:r>
              <a:rPr lang="ru-RU" b="1" i="1" dirty="0"/>
              <a:t>: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метод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вимірювання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максимальної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пікової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об’ємної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швидкості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повітря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під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час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форсованого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видиху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пікова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швидкість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видиху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- ПШВ)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повного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вдиху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Показник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ПШВ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тісно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корелює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 ОФВ1.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вірогідної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БА характерно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ПШФ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ніж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15% через 15-20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хв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інгаляції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b2 –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агоністів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короткої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дії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623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/>
              <a:t>Астматичний</a:t>
            </a:r>
            <a:r>
              <a:rPr lang="ru-RU" sz="2000" b="1" dirty="0"/>
              <a:t> стан (</a:t>
            </a:r>
            <a:r>
              <a:rPr lang="ru-RU" sz="1800" b="1" dirty="0"/>
              <a:t>АС) </a:t>
            </a:r>
            <a:r>
              <a:rPr lang="ru-RU" sz="1800" dirty="0">
                <a:latin typeface="+mn-lt"/>
              </a:rPr>
              <a:t>– </a:t>
            </a:r>
            <a:r>
              <a:rPr lang="ru-RU" sz="1800" dirty="0" err="1">
                <a:latin typeface="+mn-lt"/>
              </a:rPr>
              <a:t>інтенсивний</a:t>
            </a:r>
            <a:r>
              <a:rPr lang="ru-RU" sz="1800" dirty="0">
                <a:latin typeface="+mn-lt"/>
              </a:rPr>
              <a:t> та </a:t>
            </a:r>
            <a:r>
              <a:rPr lang="ru-RU" sz="1800" dirty="0" err="1">
                <a:latin typeface="+mn-lt"/>
              </a:rPr>
              <a:t>тривалий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напад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задухи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який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резистентний</a:t>
            </a:r>
            <a:r>
              <a:rPr lang="ru-RU" sz="1800" dirty="0">
                <a:latin typeface="+mn-lt"/>
              </a:rPr>
              <a:t> до </a:t>
            </a:r>
            <a:r>
              <a:rPr lang="ru-RU" sz="1800" dirty="0" err="1">
                <a:latin typeface="+mn-lt"/>
              </a:rPr>
              <a:t>традиційних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методів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лікування</a:t>
            </a:r>
            <a:r>
              <a:rPr lang="ru-RU" sz="1800" dirty="0">
                <a:latin typeface="+mn-lt"/>
              </a:rPr>
              <a:t> і </a:t>
            </a:r>
            <a:r>
              <a:rPr lang="ru-RU" sz="1800" dirty="0" err="1">
                <a:latin typeface="+mn-lt"/>
              </a:rPr>
              <a:t>супроводжується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порушеннями</a:t>
            </a:r>
            <a:r>
              <a:rPr lang="ru-RU" sz="1800" dirty="0">
                <a:latin typeface="+mn-lt"/>
              </a:rPr>
              <a:t> газового складу </a:t>
            </a:r>
            <a:r>
              <a:rPr lang="ru-RU" sz="1800" dirty="0" err="1">
                <a:latin typeface="+mn-lt"/>
              </a:rPr>
              <a:t>крові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гіпоксією</a:t>
            </a:r>
            <a:r>
              <a:rPr lang="ru-RU" sz="1800" dirty="0">
                <a:latin typeface="+mn-lt"/>
              </a:rPr>
              <a:t> та </a:t>
            </a:r>
            <a:r>
              <a:rPr lang="ru-RU" sz="1800" dirty="0" err="1">
                <a:latin typeface="+mn-lt"/>
              </a:rPr>
              <a:t>гіперкапнією</a:t>
            </a:r>
            <a:r>
              <a:rPr lang="ru-RU" sz="1800" dirty="0">
                <a:latin typeface="+mn-lt"/>
              </a:rPr>
              <a:t>.</a:t>
            </a:r>
          </a:p>
          <a:p>
            <a:pPr marL="0" indent="0">
              <a:buNone/>
            </a:pPr>
            <a:endParaRPr lang="ru-RU" sz="18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Діагностичні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критерії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АС:</a:t>
            </a:r>
          </a:p>
          <a:p>
            <a:pPr>
              <a:buBlip>
                <a:blip r:embed="rId2"/>
              </a:buBlip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Прогресуюче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дренажної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бронхів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Blip>
                <a:blip r:embed="rId2"/>
              </a:buBlip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Непродуктивний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неефективний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кашель.</a:t>
            </a:r>
          </a:p>
          <a:p>
            <a:pPr>
              <a:buBlip>
                <a:blip r:embed="rId2"/>
              </a:buBlip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Тяжкий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напад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експіраторної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задухи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триває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добу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Blip>
                <a:blip r:embed="rId2"/>
              </a:buBlip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Напад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задухи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знімається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симпатоміметиками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метилксантинами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2000" dirty="0">
              <a:latin typeface="+mn-lt"/>
            </a:endParaRPr>
          </a:p>
          <a:p>
            <a:pPr marL="0" indent="0">
              <a:buNone/>
            </a:pP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Синдроми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 АС: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І. </a:t>
            </a:r>
            <a:r>
              <a:rPr lang="ru-RU" sz="1800" b="1" i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Респіраторний</a:t>
            </a: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синдром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інтенсивна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задишка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 частотою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як 30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дихань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за 1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хвилину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поєднується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затрудненим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подовженим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видихом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кашель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сухий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неефективний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дифузний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ціаноз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ІІ. </a:t>
            </a:r>
            <a:r>
              <a:rPr lang="ru-RU" sz="1800" b="1" i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Циркуляторний</a:t>
            </a: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синдром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синусової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тахікардії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як 120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скорочень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за 1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хвилину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АТ у І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у ІІ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прогресуючих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клінічних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ознак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правошлуночкової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недостатності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ІІІ</a:t>
            </a: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800" b="1" i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Нейропсихічний</a:t>
            </a: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синдром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комплекс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симптомів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гіпоксичного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збудження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яке на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пізніх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стадіях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змінюється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депресію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спостерігаються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судоми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непритомність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1800" dirty="0">
              <a:latin typeface="+mn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26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АС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900" b="1" i="1" dirty="0" err="1">
                <a:solidFill>
                  <a:schemeClr val="tx2">
                    <a:lumMod val="75000"/>
                  </a:schemeClr>
                </a:solidFill>
              </a:rPr>
              <a:t>Анафілактична</a:t>
            </a:r>
            <a:r>
              <a:rPr lang="ru-RU" sz="1900" b="1" i="1" dirty="0">
                <a:solidFill>
                  <a:schemeClr val="tx2">
                    <a:lumMod val="75000"/>
                  </a:schemeClr>
                </a:solidFill>
              </a:rPr>
              <a:t> форма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раптово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виникає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тлі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відносно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доброякісного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перебігу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лікарські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препарати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/>
              <a:t> </a:t>
            </a:r>
            <a:r>
              <a:rPr lang="ru-RU" sz="1900" b="1" i="1" dirty="0" err="1">
                <a:solidFill>
                  <a:schemeClr val="tx2">
                    <a:lumMod val="75000"/>
                  </a:schemeClr>
                </a:solidFill>
              </a:rPr>
              <a:t>Метаболічна</a:t>
            </a:r>
            <a:r>
              <a:rPr lang="ru-RU" sz="1900" b="1" i="1" dirty="0">
                <a:solidFill>
                  <a:schemeClr val="tx2">
                    <a:lumMod val="75000"/>
                  </a:schemeClr>
                </a:solidFill>
              </a:rPr>
              <a:t> форма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характеризується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накопиченням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метаболітів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медикаментів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які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використовуються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для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терапії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БА та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метаболітів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алергічних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реакцій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Залежно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від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патогенетичних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особливостей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АС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розрізняють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3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варіанти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Астматичний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статус,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що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повільно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розвивається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характеризується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наростаючою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обструкцією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бронхів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їх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набряком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згущенням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харкотиння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глибокою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блокадою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b2–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адренорецепторів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і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вираженим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дефіцитом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глюкокортикоїдів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Це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викликає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ще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більшу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блокаду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b2-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адренорецепторів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Астматичний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статус,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що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негайно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розвивається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анафілактичний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зумовлений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розвитком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гіперергічної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анафілактичної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реакції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негайного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типу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зі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звільненням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медіаторів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алергії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запалення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Це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призводить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до тотального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бронхоспазму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й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асфікції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період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контакту з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алергеном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Анафілактоїдний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астматичний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статус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зумовлений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рефлекторним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холінергічним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бронхоспазмом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відповідь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подразнення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рецепторів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дихальних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шляхів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різними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чинниками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звільненням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гістаміну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тучних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клітин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під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впливом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неспецифічних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подразників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(без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участі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імунологічних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механізмів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первинною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гіперреактивністю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бронхів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55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Стадії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 АС: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І </a:t>
            </a:r>
            <a:r>
              <a:rPr lang="ru-RU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стадія</a:t>
            </a: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відносної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компенсації</a:t>
            </a: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Характеризується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довготривалим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нападом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ядухи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який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резистентний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до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симпатоміметиків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і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метилксантинів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ознаками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респіраторного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синдрому.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Свідомість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ясна, АТ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підвищений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пульс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частий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подовжений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видих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і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шумне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свистяче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дихання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ІІ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стадія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-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декомпенсації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або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“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німої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легені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”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Стан тяжкий.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Прогресують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ознаки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респіраторного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синдрому. АТ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низький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пульс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частий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слабкого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наповнення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Виявляється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невідповідність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між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шумним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свистячим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диханням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яке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чути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відстані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та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безпосередньо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аускультацією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хрипи в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легенях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відсутні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ІІІ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стадія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–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гіпоксично-гіперкапнічна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кома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Стан тяжкий.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Аускультативно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картина “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німої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легені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Непритомність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судоми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АТ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низький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Тахіпное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змінюється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аритмічним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поверхневим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диханням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69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092187"/>
              </p:ext>
            </p:extLst>
          </p:nvPr>
        </p:nvGraphicFramePr>
        <p:xfrm>
          <a:off x="611560" y="116632"/>
          <a:ext cx="7992888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cap="all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uk-UA" sz="2400" b="1" i="1" kern="1200" cap="all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класифікаціЯ</a:t>
                      </a:r>
                      <a:r>
                        <a:rPr lang="uk-UA" sz="2400" b="1" i="1" kern="1200" cap="all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400" b="1" i="1" kern="1200" cap="all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БРОНХІАЛЬНої</a:t>
                      </a:r>
                      <a:r>
                        <a:rPr lang="uk-UA" sz="2400" b="1" i="1" kern="1200" cap="all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АСТМИ</a:t>
                      </a:r>
                      <a:endParaRPr lang="ru-RU" sz="2400" b="1" i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noFill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234557"/>
              </p:ext>
            </p:extLst>
          </p:nvPr>
        </p:nvGraphicFramePr>
        <p:xfrm>
          <a:off x="395536" y="1145251"/>
          <a:ext cx="47525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                        ЗА</a:t>
                      </a:r>
                      <a:r>
                        <a:rPr lang="ru-RU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ПЕРЕБІГОМ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Line 2"/>
          <p:cNvSpPr>
            <a:spLocks noChangeShapeType="1"/>
          </p:cNvSpPr>
          <p:nvPr/>
        </p:nvSpPr>
        <p:spPr bwMode="auto">
          <a:xfrm>
            <a:off x="699595" y="1589436"/>
            <a:ext cx="0" cy="4824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4499992" y="1547908"/>
            <a:ext cx="0" cy="49284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2411760" y="1558290"/>
            <a:ext cx="0" cy="5136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943126"/>
              </p:ext>
            </p:extLst>
          </p:nvPr>
        </p:nvGraphicFramePr>
        <p:xfrm>
          <a:off x="251520" y="2204864"/>
          <a:ext cx="108012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8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Легкий перебіг</a:t>
                      </a:r>
                      <a:endParaRPr lang="ru-RU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791355"/>
              </p:ext>
            </p:extLst>
          </p:nvPr>
        </p:nvGraphicFramePr>
        <p:xfrm>
          <a:off x="3995936" y="2204864"/>
          <a:ext cx="295232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Тяжкий перебіг</a:t>
                      </a:r>
                      <a:endParaRPr lang="ru-RU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911790"/>
              </p:ext>
            </p:extLst>
          </p:nvPr>
        </p:nvGraphicFramePr>
        <p:xfrm>
          <a:off x="1403648" y="2204864"/>
          <a:ext cx="252028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Середньої тяжкості</a:t>
                      </a:r>
                      <a:endParaRPr lang="ru-RU" sz="1800" b="1" i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i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030583"/>
              </p:ext>
            </p:extLst>
          </p:nvPr>
        </p:nvGraphicFramePr>
        <p:xfrm>
          <a:off x="251520" y="3212976"/>
          <a:ext cx="8712968" cy="442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848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                                         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ЗА СТУПЕНЕМ ТЯЖКОСТІ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321668"/>
              </p:ext>
            </p:extLst>
          </p:nvPr>
        </p:nvGraphicFramePr>
        <p:xfrm>
          <a:off x="251520" y="4077072"/>
          <a:ext cx="144016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6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Інтермітуюча БА</a:t>
                      </a:r>
                      <a:endParaRPr lang="ru-RU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4347"/>
              </p:ext>
            </p:extLst>
          </p:nvPr>
        </p:nvGraphicFramePr>
        <p:xfrm>
          <a:off x="1763688" y="4077072"/>
          <a:ext cx="201622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Персистуюча</a:t>
                      </a:r>
                      <a:r>
                        <a:rPr lang="uk-UA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 І ступеня тяжкості, легкий перебіг</a:t>
                      </a:r>
                      <a:endParaRPr lang="ru-RU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Line 2"/>
          <p:cNvSpPr>
            <a:spLocks noChangeShapeType="1"/>
          </p:cNvSpPr>
          <p:nvPr/>
        </p:nvSpPr>
        <p:spPr bwMode="auto">
          <a:xfrm>
            <a:off x="971600" y="3732866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Line 2"/>
          <p:cNvSpPr>
            <a:spLocks noChangeShapeType="1"/>
          </p:cNvSpPr>
          <p:nvPr/>
        </p:nvSpPr>
        <p:spPr bwMode="auto">
          <a:xfrm>
            <a:off x="2771800" y="3774002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55136"/>
              </p:ext>
            </p:extLst>
          </p:nvPr>
        </p:nvGraphicFramePr>
        <p:xfrm>
          <a:off x="3995936" y="4077072"/>
          <a:ext cx="23762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Персистуюча</a:t>
                      </a:r>
                      <a:r>
                        <a:rPr lang="uk-UA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 ІІ ступеня тяжкості, </a:t>
                      </a:r>
                      <a:r>
                        <a:rPr lang="uk-UA" sz="18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середньотяжкий</a:t>
                      </a:r>
                      <a:r>
                        <a:rPr lang="uk-UA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перебіг</a:t>
                      </a:r>
                      <a:endParaRPr lang="ru-RU" sz="18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638294"/>
              </p:ext>
            </p:extLst>
          </p:nvPr>
        </p:nvGraphicFramePr>
        <p:xfrm>
          <a:off x="6616838" y="4077072"/>
          <a:ext cx="250425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4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Персистуюча</a:t>
                      </a:r>
                      <a:r>
                        <a:rPr lang="uk-UA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 ІІІ ступеня тяжкості, тяжкий перебіг</a:t>
                      </a:r>
                      <a:endParaRPr lang="ru-RU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Line 2"/>
          <p:cNvSpPr>
            <a:spLocks noChangeShapeType="1"/>
          </p:cNvSpPr>
          <p:nvPr/>
        </p:nvSpPr>
        <p:spPr bwMode="auto">
          <a:xfrm>
            <a:off x="5004048" y="3790598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Line 2"/>
          <p:cNvSpPr>
            <a:spLocks noChangeShapeType="1"/>
          </p:cNvSpPr>
          <p:nvPr/>
        </p:nvSpPr>
        <p:spPr bwMode="auto">
          <a:xfrm>
            <a:off x="7596336" y="3788070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24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081320"/>
              </p:ext>
            </p:extLst>
          </p:nvPr>
        </p:nvGraphicFramePr>
        <p:xfrm>
          <a:off x="323528" y="116632"/>
          <a:ext cx="8363272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3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3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ЗА МКХ – 10 ПЕРЕГЛЯДУ</a:t>
                      </a:r>
                      <a:endParaRPr lang="ru-RU" sz="20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387515"/>
              </p:ext>
            </p:extLst>
          </p:nvPr>
        </p:nvGraphicFramePr>
        <p:xfrm>
          <a:off x="66230" y="1144442"/>
          <a:ext cx="172819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Неалергічна астма</a:t>
                      </a:r>
                      <a:endParaRPr lang="ru-RU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59186"/>
              </p:ext>
            </p:extLst>
          </p:nvPr>
        </p:nvGraphicFramePr>
        <p:xfrm>
          <a:off x="1907704" y="1113639"/>
          <a:ext cx="136815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Змішана астма</a:t>
                      </a:r>
                      <a:endParaRPr lang="ru-RU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53508"/>
              </p:ext>
            </p:extLst>
          </p:nvPr>
        </p:nvGraphicFramePr>
        <p:xfrm>
          <a:off x="5364088" y="1113639"/>
          <a:ext cx="172819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Неуточнена</a:t>
                      </a:r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астма</a:t>
                      </a:r>
                      <a:endParaRPr lang="ru-RU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36379"/>
              </p:ext>
            </p:extLst>
          </p:nvPr>
        </p:nvGraphicFramePr>
        <p:xfrm>
          <a:off x="3491880" y="1113639"/>
          <a:ext cx="172819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Переважно</a:t>
                      </a:r>
                      <a:r>
                        <a:rPr lang="ru-RU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алергічна</a:t>
                      </a:r>
                      <a:r>
                        <a:rPr lang="ru-RU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астма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32287"/>
              </p:ext>
            </p:extLst>
          </p:nvPr>
        </p:nvGraphicFramePr>
        <p:xfrm>
          <a:off x="7236296" y="1115930"/>
          <a:ext cx="18002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Астматичний статус</a:t>
                      </a:r>
                      <a:endParaRPr lang="ru-RU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Line 2"/>
          <p:cNvSpPr>
            <a:spLocks noChangeShapeType="1"/>
          </p:cNvSpPr>
          <p:nvPr/>
        </p:nvSpPr>
        <p:spPr bwMode="auto">
          <a:xfrm>
            <a:off x="930326" y="872409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2477554" y="803955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Line 2"/>
          <p:cNvSpPr>
            <a:spLocks noChangeShapeType="1"/>
          </p:cNvSpPr>
          <p:nvPr/>
        </p:nvSpPr>
        <p:spPr bwMode="auto">
          <a:xfrm>
            <a:off x="4211960" y="785975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>
            <a:off x="6031483" y="803955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Line 2"/>
          <p:cNvSpPr>
            <a:spLocks noChangeShapeType="1"/>
          </p:cNvSpPr>
          <p:nvPr/>
        </p:nvSpPr>
        <p:spPr bwMode="auto">
          <a:xfrm>
            <a:off x="7890828" y="803955"/>
            <a:ext cx="0" cy="241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2237467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cap="all" dirty="0"/>
              <a:t>Класифікація БА за тяжкістю перебігу захворювання</a:t>
            </a:r>
            <a:endParaRPr lang="ru-RU" b="1" i="1" dirty="0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316921"/>
              </p:ext>
            </p:extLst>
          </p:nvPr>
        </p:nvGraphicFramePr>
        <p:xfrm>
          <a:off x="107504" y="2699468"/>
          <a:ext cx="8928991" cy="3861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9572">
                <a:tc>
                  <a:txBody>
                    <a:bodyPr/>
                    <a:lstStyle/>
                    <a:p>
                      <a:r>
                        <a:rPr lang="uk-UA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Ступінь БА</a:t>
                      </a:r>
                      <a:endParaRPr lang="ru-RU" sz="2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Клінічні ознаки до лікування</a:t>
                      </a:r>
                      <a:endParaRPr lang="ru-RU" sz="2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Клінічний підхід до призначення лікарських препаратів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1476">
                <a:tc>
                  <a:txBody>
                    <a:bodyPr/>
                    <a:lstStyle/>
                    <a:p>
                      <a:r>
                        <a:rPr lang="uk-U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Ступінь 4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Персистуюча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БА;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Тяжкий перебіг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Постійні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симптоми</a:t>
                      </a:r>
                      <a:r>
                        <a:rPr lang="ru-RU" dirty="0"/>
                        <a:t> БА</a:t>
                      </a:r>
                    </a:p>
                    <a:p>
                      <a:r>
                        <a:rPr lang="ru-RU" dirty="0" err="1"/>
                        <a:t>Часті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загострення</a:t>
                      </a:r>
                      <a:endParaRPr lang="ru-RU" dirty="0"/>
                    </a:p>
                    <a:p>
                      <a:r>
                        <a:rPr lang="ru-RU" dirty="0" err="1"/>
                        <a:t>Часті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нічні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симптоми</a:t>
                      </a:r>
                      <a:endParaRPr lang="ru-RU" dirty="0"/>
                    </a:p>
                    <a:p>
                      <a:r>
                        <a:rPr lang="ru-RU" dirty="0" err="1"/>
                        <a:t>Обмеження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фізичної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активності</a:t>
                      </a:r>
                      <a:r>
                        <a:rPr lang="ru-RU" dirty="0"/>
                        <a:t> через </a:t>
                      </a:r>
                      <a:r>
                        <a:rPr lang="ru-RU" dirty="0" err="1"/>
                        <a:t>симптоми</a:t>
                      </a:r>
                      <a:r>
                        <a:rPr lang="ru-RU" dirty="0"/>
                        <a:t> БА</a:t>
                      </a:r>
                    </a:p>
                    <a:p>
                      <a:r>
                        <a:rPr lang="ru-RU" dirty="0"/>
                        <a:t>ПШВ </a:t>
                      </a:r>
                      <a:r>
                        <a:rPr lang="ru-RU" dirty="0" err="1"/>
                        <a:t>або</a:t>
                      </a:r>
                      <a:r>
                        <a:rPr lang="ru-RU" dirty="0"/>
                        <a:t> ОФВ1</a:t>
                      </a:r>
                    </a:p>
                    <a:p>
                      <a:r>
                        <a:rPr lang="ru-RU" dirty="0"/>
                        <a:t>•&lt; 60% </a:t>
                      </a:r>
                      <a:r>
                        <a:rPr lang="ru-RU" dirty="0" err="1"/>
                        <a:t>від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належних</a:t>
                      </a:r>
                      <a:r>
                        <a:rPr lang="ru-RU" dirty="0"/>
                        <a:t> величин</a:t>
                      </a:r>
                    </a:p>
                    <a:p>
                      <a:r>
                        <a:rPr lang="ru-RU" dirty="0"/>
                        <a:t>•</a:t>
                      </a:r>
                      <a:r>
                        <a:rPr lang="ru-RU" dirty="0" err="1"/>
                        <a:t>добові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коливання</a:t>
                      </a:r>
                      <a:r>
                        <a:rPr lang="ru-RU" dirty="0"/>
                        <a:t> </a:t>
                      </a:r>
                      <a:r>
                        <a:rPr lang="en-US" dirty="0"/>
                        <a:t>&gt;</a:t>
                      </a:r>
                      <a:r>
                        <a:rPr lang="ru-RU" dirty="0"/>
                        <a:t>30%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Щоденний прийом декількох препаратів для тривалої підтримувальної терапії: кортикостероїди </a:t>
                      </a:r>
                      <a:r>
                        <a:rPr lang="uk-UA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інгаляційно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 високих дозах, </a:t>
                      </a:r>
                      <a:r>
                        <a:rPr lang="uk-UA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бронходилататори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пролонгованої дії, тривале пероральне використання кортикостероїдів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080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764603"/>
              </p:ext>
            </p:extLst>
          </p:nvPr>
        </p:nvGraphicFramePr>
        <p:xfrm>
          <a:off x="0" y="188640"/>
          <a:ext cx="9137569" cy="652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4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3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8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8876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Ступінь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3</a:t>
                      </a:r>
                    </a:p>
                    <a:p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Персистуюча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БА; </a:t>
                      </a:r>
                    </a:p>
                    <a:p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Перебіг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середньої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тяжкості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Щоденні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симптоми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БА</a:t>
                      </a:r>
                    </a:p>
                    <a:p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Загострення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можуть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призводити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до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обмеження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фізичної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активності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і</a:t>
                      </a:r>
                      <a:r>
                        <a:rPr lang="ru-RU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порушення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сну</a:t>
                      </a:r>
                    </a:p>
                    <a:p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Нічні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симптоми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частіше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 разу на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тиждень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Щоденний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прийом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інгаляційних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форм 2–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агоністів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короткої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дії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ПШВ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ОФВ1:</a:t>
                      </a:r>
                    </a:p>
                    <a:p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•60-80%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належних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величин</a:t>
                      </a:r>
                    </a:p>
                    <a:p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•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добові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коливання</a:t>
                      </a:r>
                      <a:r>
                        <a:rPr lang="en-US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&gt; 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Щоденний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прийом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препаратів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для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тривалої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підтримувальної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терапії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інгаляційні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форми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кортикостероїдів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і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бронходилататорів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пролонгованої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дії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(особливо для контролю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нічних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симптомів</a:t>
                      </a:r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827">
                <a:tc>
                  <a:txBody>
                    <a:bodyPr/>
                    <a:lstStyle/>
                    <a:p>
                      <a:r>
                        <a:rPr lang="uk-UA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Ступінь 2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Персистуюча</a:t>
                      </a:r>
                      <a:r>
                        <a:rPr lang="uk-UA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БА;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Легкий перебіг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Симптоми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БА 1 раз на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тиждень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частіше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, але не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частіше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1 разу на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добу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Загострення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можуть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знижувати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фізичну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активність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і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викликати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порушення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сну</a:t>
                      </a:r>
                    </a:p>
                    <a:p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Нічні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симптоми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частіше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2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разів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на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місяць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, але не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частіше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1 р/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тиждень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ПШВ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ОФВ1</a:t>
                      </a:r>
                    </a:p>
                    <a:p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•</a:t>
                      </a:r>
                      <a:r>
                        <a:rPr lang="ru-RU" sz="1600" b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baseline="0" dirty="0">
                          <a:latin typeface="Arial" pitchFamily="34" charset="0"/>
                          <a:cs typeface="Arial" pitchFamily="34" charset="0"/>
                        </a:rPr>
                        <a:t>&gt; 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80%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належних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величин</a:t>
                      </a:r>
                    </a:p>
                    <a:p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•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добові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коливання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20-30%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Щоденний прийом одного препарату для тривалої підтримувальної терапії: до протизапальних </a:t>
                      </a:r>
                      <a:r>
                        <a:rPr lang="uk-UA" sz="1600" b="1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препарапів</a:t>
                      </a:r>
                      <a:r>
                        <a:rPr lang="uk-UA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можна додати </a:t>
                      </a:r>
                      <a:r>
                        <a:rPr lang="uk-UA" sz="1600" b="1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бронходилататори</a:t>
                      </a:r>
                      <a:r>
                        <a:rPr lang="uk-UA" sz="16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пролонгованої дії (особливо для контролю нічних симптомів)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618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9261335"/>
              </p:ext>
            </p:extLst>
          </p:nvPr>
        </p:nvGraphicFramePr>
        <p:xfrm>
          <a:off x="323528" y="260648"/>
          <a:ext cx="8664918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4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64496">
                <a:tc>
                  <a:txBody>
                    <a:bodyPr/>
                    <a:lstStyle/>
                    <a:p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Ступінь 1 </a:t>
                      </a:r>
                      <a:endParaRPr lang="ru-RU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Інтермітуюча БА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Короткочасні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симптоми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БА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рідше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1 раз в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тиждень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Короткочасне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загострення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від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декількох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годин до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декількох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днів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  <a:p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Нічні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симптоми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2 рази на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місяць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або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рідше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ПШВ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або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ОФВ1:</a:t>
                      </a:r>
                    </a:p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•80%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від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належних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величин</a:t>
                      </a:r>
                    </a:p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•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добові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коливання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&lt;</a:t>
                      </a:r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20-30%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Непостійний прийом препаратів, що припиняють напад (тільки за необхідності): інгаляційних форм </a:t>
                      </a:r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</a:t>
                      </a:r>
                      <a:r>
                        <a:rPr lang="uk-UA" sz="1800" b="1" kern="1200" baseline="-25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-агоністів короткої дії. Інтенсивність лікування залежить від тяжкості загострення (може виникнути необхідність у пероральному прийомі кортикостероїдів) 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86916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клінічної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БА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віднести</a:t>
            </a:r>
            <a:r>
              <a:rPr lang="ru-RU" dirty="0"/>
              <a:t> хворого до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370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3367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Концепція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БА заснована на </a:t>
            </a:r>
            <a:r>
              <a:rPr lang="ru-RU" sz="2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наступних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основних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моментах:</a:t>
            </a:r>
          </a:p>
          <a:p>
            <a:pPr lvl="0">
              <a:buBlip>
                <a:blip r:embed="rId2"/>
              </a:buBlip>
            </a:pPr>
            <a:r>
              <a:rPr lang="uk-UA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Протизапальна терапія</a:t>
            </a:r>
            <a:endParaRPr lang="ru-RU" sz="29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buBlip>
                <a:blip r:embed="rId2"/>
              </a:buBlip>
            </a:pPr>
            <a:r>
              <a:rPr lang="uk-UA" sz="2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Бронходилатація</a:t>
            </a:r>
            <a:r>
              <a:rPr lang="uk-UA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впродовж доби</a:t>
            </a:r>
          </a:p>
          <a:p>
            <a:pPr marL="0" lvl="0" indent="0">
              <a:buNone/>
            </a:pP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Найбільш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ефективними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протизапальними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препаратами є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глюкокортикоїди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бекотид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бекломед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інгакорт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пульмікорт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–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інгаляційні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препарати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котрі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займають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провідне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місце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лікуванні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БА):</a:t>
            </a:r>
          </a:p>
          <a:p>
            <a:pPr marL="0" indent="0">
              <a:buNone/>
            </a:pP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Інгаляційні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глюкокортикоїди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1-го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покоління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бекотид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бекломет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);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бекодиск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вентид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</a:t>
            </a:r>
          </a:p>
          <a:p>
            <a:pPr marL="0" indent="0">
              <a:buNone/>
            </a:pP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Інгаляційні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глюкокортикоїди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2-го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покоління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будесонід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флунізолід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флукатизону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пропіонат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</a:t>
            </a:r>
          </a:p>
          <a:p>
            <a:pPr marL="0" indent="0">
              <a:buNone/>
            </a:pP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Важливе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місце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лікуванні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БА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посідають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бета-2-агоністи (вета-2-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симпатоміметики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серед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них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розпізнають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</a:t>
            </a:r>
          </a:p>
          <a:p>
            <a:pPr marL="0" indent="0">
              <a:buNone/>
            </a:pP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Селективні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бета-2-адреностимулятори: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короткої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дії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–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сальбутамол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вентолін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тербуталін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бриканіл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);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тривало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діючі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–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сальметерол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формотерол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серевент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вольмакс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;</a:t>
            </a:r>
          </a:p>
          <a:p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частково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селективні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– фенотерол (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беротек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орципреналіну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сульфат (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алупент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астмопент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).</a:t>
            </a:r>
          </a:p>
          <a:p>
            <a:pPr marL="0" indent="0">
              <a:buNone/>
            </a:pP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Побічні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ефекти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 тремор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скелетних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м’язів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місцеві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м’язові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спазми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тахікардія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тахіаритмія</a:t>
            </a: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01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04664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Антихолінергічні</a:t>
            </a:r>
            <a:r>
              <a:rPr lang="uk-UA" dirty="0"/>
              <a:t> препарати: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атровент</a:t>
            </a:r>
            <a:r>
              <a:rPr lang="uk-UA" dirty="0"/>
              <a:t>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тровентол</a:t>
            </a:r>
            <a:r>
              <a:rPr lang="uk-UA" dirty="0"/>
              <a:t>.</a:t>
            </a:r>
            <a:endParaRPr lang="ru-RU" dirty="0"/>
          </a:p>
          <a:p>
            <a:r>
              <a:rPr lang="uk-UA" dirty="0"/>
              <a:t>Знижують тонус бронхів, подавлюють секрецію слизу. Хворі, котрі страждають хронічним бронхітом, і люди похилого віку реагують краще на ці препарати в порівнянні з молодими людьми. Недолік – пізно настає очікуваний терапевтичний ефект. Побічні ефекти практично відсутні.</a:t>
            </a:r>
            <a:endParaRPr lang="ru-RU" dirty="0"/>
          </a:p>
          <a:p>
            <a:r>
              <a:rPr lang="uk-UA" dirty="0"/>
              <a:t>Комбіновані препарати: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дитек</a:t>
            </a:r>
            <a:r>
              <a:rPr lang="uk-UA" dirty="0"/>
              <a:t> (</a:t>
            </a:r>
            <a:r>
              <a:rPr lang="uk-UA" dirty="0" err="1"/>
              <a:t>фенотерол</a:t>
            </a:r>
            <a:r>
              <a:rPr lang="uk-UA" dirty="0"/>
              <a:t> – </a:t>
            </a:r>
            <a:r>
              <a:rPr lang="uk-UA" dirty="0" err="1"/>
              <a:t>беротек</a:t>
            </a:r>
            <a:r>
              <a:rPr lang="uk-UA" dirty="0" err="1">
                <a:sym typeface="Symbol"/>
              </a:rPr>
              <a:t></a:t>
            </a:r>
            <a:r>
              <a:rPr lang="uk-UA" dirty="0"/>
              <a:t> + </a:t>
            </a:r>
            <a:r>
              <a:rPr lang="uk-UA" dirty="0" err="1"/>
              <a:t>кромоглікат</a:t>
            </a:r>
            <a:r>
              <a:rPr lang="uk-UA" dirty="0"/>
              <a:t> натрію - </a:t>
            </a:r>
            <a:r>
              <a:rPr lang="uk-UA" dirty="0" err="1"/>
              <a:t>інтал</a:t>
            </a:r>
            <a:r>
              <a:rPr lang="uk-UA" dirty="0" err="1">
                <a:sym typeface="Symbol"/>
              </a:rPr>
              <a:t></a:t>
            </a:r>
            <a:r>
              <a:rPr lang="uk-UA" dirty="0"/>
              <a:t>);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беродуал</a:t>
            </a:r>
            <a:r>
              <a:rPr lang="uk-UA" dirty="0"/>
              <a:t> (</a:t>
            </a:r>
            <a:r>
              <a:rPr lang="uk-UA" dirty="0" err="1"/>
              <a:t>фенотерол</a:t>
            </a:r>
            <a:r>
              <a:rPr lang="uk-UA" dirty="0"/>
              <a:t> – </a:t>
            </a:r>
            <a:r>
              <a:rPr lang="uk-UA" dirty="0" err="1"/>
              <a:t>беротек</a:t>
            </a:r>
            <a:r>
              <a:rPr lang="uk-UA" dirty="0" err="1">
                <a:sym typeface="Symbol"/>
              </a:rPr>
              <a:t></a:t>
            </a:r>
            <a:r>
              <a:rPr lang="uk-UA" dirty="0"/>
              <a:t> + </a:t>
            </a:r>
            <a:r>
              <a:rPr lang="uk-UA" dirty="0" err="1"/>
              <a:t>інпратропіум</a:t>
            </a:r>
            <a:r>
              <a:rPr lang="uk-UA" dirty="0"/>
              <a:t> бромід - </a:t>
            </a:r>
            <a:r>
              <a:rPr lang="uk-UA" dirty="0" err="1"/>
              <a:t>атровент</a:t>
            </a:r>
            <a:r>
              <a:rPr lang="uk-UA" dirty="0" err="1">
                <a:sym typeface="Symbol"/>
              </a:rPr>
              <a:t></a:t>
            </a:r>
            <a:r>
              <a:rPr lang="uk-UA" dirty="0"/>
              <a:t>);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комбівент</a:t>
            </a:r>
            <a:r>
              <a:rPr lang="uk-UA" dirty="0"/>
              <a:t> (</a:t>
            </a:r>
            <a:r>
              <a:rPr lang="uk-UA" dirty="0" err="1"/>
              <a:t>сальбутамол</a:t>
            </a:r>
            <a:r>
              <a:rPr lang="uk-UA" dirty="0"/>
              <a:t> - </a:t>
            </a:r>
            <a:r>
              <a:rPr lang="uk-UA" dirty="0" err="1"/>
              <a:t>вентолін</a:t>
            </a:r>
            <a:r>
              <a:rPr lang="uk-UA" dirty="0"/>
              <a:t> + </a:t>
            </a:r>
            <a:r>
              <a:rPr lang="uk-UA" dirty="0" err="1"/>
              <a:t>атровент</a:t>
            </a:r>
            <a:r>
              <a:rPr lang="uk-UA" dirty="0"/>
              <a:t>);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комбіпек</a:t>
            </a:r>
            <a:r>
              <a:rPr lang="uk-UA" dirty="0"/>
              <a:t> (</a:t>
            </a:r>
            <a:r>
              <a:rPr lang="uk-UA" dirty="0" err="1"/>
              <a:t>сальбутамол</a:t>
            </a:r>
            <a:r>
              <a:rPr lang="uk-UA" dirty="0"/>
              <a:t> + теофілін);</a:t>
            </a:r>
            <a:endParaRPr lang="ru-RU" dirty="0"/>
          </a:p>
          <a:p>
            <a:r>
              <a:rPr lang="uk-UA" dirty="0"/>
              <a:t>Депо-препарати на основі теофіліну: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теопек</a:t>
            </a:r>
            <a:r>
              <a:rPr lang="uk-UA" dirty="0"/>
              <a:t> (0,3г теофіліну + полімерний композиційний носій);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теотард</a:t>
            </a:r>
            <a:r>
              <a:rPr lang="uk-UA" dirty="0"/>
              <a:t>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теодур</a:t>
            </a:r>
            <a:r>
              <a:rPr lang="uk-UA" dirty="0"/>
              <a:t>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теобіолонг</a:t>
            </a:r>
            <a:r>
              <a:rPr lang="uk-UA" dirty="0"/>
              <a:t>.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Блокатори рецепторів </a:t>
            </a:r>
            <a:r>
              <a:rPr lang="uk-UA" dirty="0" err="1"/>
              <a:t>лейкотриєну</a:t>
            </a:r>
            <a:r>
              <a:rPr lang="uk-UA" dirty="0"/>
              <a:t> </a:t>
            </a:r>
            <a:r>
              <a:rPr lang="en-US" dirty="0" err="1"/>
              <a:t>CysLT</a:t>
            </a:r>
            <a:r>
              <a:rPr lang="uk-UA" baseline="-25000" dirty="0"/>
              <a:t>1 </a:t>
            </a:r>
            <a:r>
              <a:rPr lang="uk-UA" dirty="0"/>
              <a:t>– </a:t>
            </a:r>
            <a:r>
              <a:rPr lang="en-US" dirty="0"/>
              <a:t>LTD</a:t>
            </a:r>
            <a:r>
              <a:rPr lang="uk-UA" baseline="-25000" dirty="0"/>
              <a:t>4</a:t>
            </a:r>
            <a:r>
              <a:rPr lang="uk-UA" dirty="0"/>
              <a:t>: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 err="1"/>
              <a:t>монтелукаст</a:t>
            </a:r>
            <a:r>
              <a:rPr lang="uk-UA" dirty="0"/>
              <a:t> натрію - </a:t>
            </a:r>
            <a:r>
              <a:rPr lang="uk-UA" dirty="0" err="1"/>
              <a:t>сингуляр</a:t>
            </a:r>
            <a:r>
              <a:rPr lang="uk-UA" dirty="0" err="1">
                <a:sym typeface="Symbol"/>
              </a:rPr>
              <a:t>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451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211760"/>
              </p:ext>
            </p:extLst>
          </p:nvPr>
        </p:nvGraphicFramePr>
        <p:xfrm>
          <a:off x="611560" y="188640"/>
          <a:ext cx="7704856" cy="6705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70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kern="1200" cap="all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Метод ступеневої </a:t>
                      </a:r>
                      <a:r>
                        <a:rPr lang="uk-UA" sz="2000" b="1" kern="1200" cap="all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астмотерапії</a:t>
                      </a:r>
                      <a:endParaRPr lang="ru-RU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9552" y="1052736"/>
            <a:ext cx="813690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Ступінь 1-ий (легкий) </a:t>
            </a:r>
            <a:r>
              <a:rPr lang="uk-UA" sz="2000" dirty="0"/>
              <a:t>– аерозольний короткодіючий </a:t>
            </a:r>
            <a:r>
              <a:rPr lang="en-US" sz="2000" dirty="0">
                <a:sym typeface="Symbol"/>
              </a:rPr>
              <a:t></a:t>
            </a:r>
            <a:r>
              <a:rPr lang="uk-UA" sz="2000" baseline="-25000" dirty="0"/>
              <a:t>2</a:t>
            </a:r>
            <a:r>
              <a:rPr lang="uk-UA" sz="2000" dirty="0"/>
              <a:t>-агоніст, але не більше 3 разів на тиждень; </a:t>
            </a:r>
            <a:r>
              <a:rPr lang="uk-UA" sz="2000" dirty="0" err="1"/>
              <a:t>інтал</a:t>
            </a:r>
            <a:r>
              <a:rPr lang="uk-UA" sz="2000" dirty="0"/>
              <a:t> чи </a:t>
            </a:r>
            <a:r>
              <a:rPr lang="en-US" sz="2000" dirty="0">
                <a:sym typeface="Symbol"/>
              </a:rPr>
              <a:t></a:t>
            </a:r>
            <a:r>
              <a:rPr lang="uk-UA" sz="2000" baseline="-25000" dirty="0"/>
              <a:t>2</a:t>
            </a:r>
            <a:r>
              <a:rPr lang="uk-UA" sz="2000" dirty="0"/>
              <a:t>-агоніст перед можливими навантаженнями і контактом із алергенами.</a:t>
            </a:r>
            <a:endParaRPr lang="ru-RU" sz="2000" dirty="0"/>
          </a:p>
          <a:p>
            <a:r>
              <a:rPr lang="uk-UA" sz="2000" b="1" dirty="0"/>
              <a:t>Ступінь 2-ий (середній</a:t>
            </a:r>
            <a:r>
              <a:rPr lang="uk-UA" sz="2000" dirty="0"/>
              <a:t>) – аерозольні протизапальні препарати щоденно (аерозольні стероїди – 200-500 </a:t>
            </a:r>
            <a:r>
              <a:rPr lang="uk-UA" sz="2000" dirty="0" err="1"/>
              <a:t>мкг</a:t>
            </a:r>
            <a:r>
              <a:rPr lang="uk-UA" sz="2000" dirty="0"/>
              <a:t>) чи </a:t>
            </a:r>
            <a:r>
              <a:rPr lang="uk-UA" sz="2000" dirty="0" err="1"/>
              <a:t>інтал</a:t>
            </a:r>
            <a:r>
              <a:rPr lang="uk-UA" sz="2000" dirty="0"/>
              <a:t>, чи </a:t>
            </a:r>
            <a:r>
              <a:rPr lang="uk-UA" sz="2000" dirty="0" err="1"/>
              <a:t>тайлед</a:t>
            </a:r>
            <a:r>
              <a:rPr lang="uk-UA" sz="2000" dirty="0"/>
              <a:t>; аерозольні </a:t>
            </a:r>
            <a:r>
              <a:rPr lang="en-US" sz="2000" dirty="0">
                <a:sym typeface="Symbol"/>
              </a:rPr>
              <a:t></a:t>
            </a:r>
            <a:r>
              <a:rPr lang="uk-UA" sz="2000" baseline="-25000" dirty="0"/>
              <a:t>2</a:t>
            </a:r>
            <a:r>
              <a:rPr lang="uk-UA" sz="2000" dirty="0"/>
              <a:t>-агоністи 3-4 рази на тиждень. При нічних симптомах – перехід на 3-ий ступінь та прийом </a:t>
            </a:r>
            <a:r>
              <a:rPr lang="uk-UA" sz="2000" dirty="0" err="1"/>
              <a:t>бронходилататорів</a:t>
            </a:r>
            <a:r>
              <a:rPr lang="uk-UA" sz="2000" dirty="0"/>
              <a:t> тривалої дії.</a:t>
            </a:r>
            <a:endParaRPr lang="ru-RU" sz="2000" dirty="0"/>
          </a:p>
          <a:p>
            <a:r>
              <a:rPr lang="uk-UA" sz="2000" b="1" dirty="0"/>
              <a:t>Ступінь 3-ий (середній</a:t>
            </a:r>
            <a:r>
              <a:rPr lang="uk-UA" sz="2000" dirty="0"/>
              <a:t>) – аерозольні стероїди 800-1000 </a:t>
            </a:r>
            <a:r>
              <a:rPr lang="uk-UA" sz="2000" dirty="0" err="1"/>
              <a:t>мкг</a:t>
            </a:r>
            <a:r>
              <a:rPr lang="uk-UA" sz="2000" dirty="0"/>
              <a:t>/добу; теофілін тривалої дії і/чи </a:t>
            </a:r>
            <a:r>
              <a:rPr lang="en-US" sz="2000" dirty="0">
                <a:sym typeface="Symbol"/>
              </a:rPr>
              <a:t></a:t>
            </a:r>
            <a:r>
              <a:rPr lang="uk-UA" sz="2000" baseline="-25000" dirty="0"/>
              <a:t>2</a:t>
            </a:r>
            <a:r>
              <a:rPr lang="uk-UA" sz="2000" dirty="0"/>
              <a:t>-агоністи тривалої дії, особливо при нічних симптомах; можливо застосування аерозольних </a:t>
            </a:r>
            <a:r>
              <a:rPr lang="uk-UA" sz="2000" dirty="0" err="1"/>
              <a:t>антихолінергічних</a:t>
            </a:r>
            <a:r>
              <a:rPr lang="uk-UA" sz="2000" dirty="0"/>
              <a:t> препаратів.</a:t>
            </a:r>
            <a:endParaRPr lang="ru-RU" sz="2000" dirty="0"/>
          </a:p>
          <a:p>
            <a:r>
              <a:rPr lang="uk-UA" sz="2000" b="1" dirty="0"/>
              <a:t>Ступінь 4-ий (тяжкий</a:t>
            </a:r>
            <a:r>
              <a:rPr lang="uk-UA" sz="2000" dirty="0"/>
              <a:t>) - аерозольні стероїди 800-1000 </a:t>
            </a:r>
            <a:r>
              <a:rPr lang="uk-UA" sz="2000" dirty="0" err="1"/>
              <a:t>мкг</a:t>
            </a:r>
            <a:r>
              <a:rPr lang="uk-UA" sz="2000" dirty="0"/>
              <a:t>/добу; теофілін тривалої дії і </a:t>
            </a:r>
            <a:r>
              <a:rPr lang="en-US" sz="2000" dirty="0">
                <a:sym typeface="Symbol"/>
              </a:rPr>
              <a:t></a:t>
            </a:r>
            <a:r>
              <a:rPr lang="uk-UA" sz="2000" baseline="-25000" dirty="0"/>
              <a:t>2</a:t>
            </a:r>
            <a:r>
              <a:rPr lang="uk-UA" sz="2000" dirty="0"/>
              <a:t>-агоністи пролонгованої дії, особливо при нічних симптомах; аерозольний короткодіючий </a:t>
            </a:r>
            <a:r>
              <a:rPr lang="en-US" sz="2000" dirty="0">
                <a:sym typeface="Symbol"/>
              </a:rPr>
              <a:t></a:t>
            </a:r>
            <a:r>
              <a:rPr lang="uk-UA" sz="2000" baseline="-25000" dirty="0"/>
              <a:t>2</a:t>
            </a:r>
            <a:r>
              <a:rPr lang="uk-UA" sz="2000" dirty="0"/>
              <a:t>-агоніст, </a:t>
            </a:r>
            <a:r>
              <a:rPr lang="uk-UA" sz="2000" dirty="0" err="1"/>
              <a:t>антихолінергічні</a:t>
            </a:r>
            <a:r>
              <a:rPr lang="uk-UA" sz="2000" dirty="0"/>
              <a:t> препарати. </a:t>
            </a:r>
            <a:r>
              <a:rPr lang="uk-UA" sz="2000" dirty="0" err="1"/>
              <a:t>Глюкокортикоїди</a:t>
            </a:r>
            <a:r>
              <a:rPr lang="uk-UA" sz="2000" dirty="0"/>
              <a:t> </a:t>
            </a:r>
            <a:r>
              <a:rPr lang="uk-UA" sz="2000" dirty="0" err="1"/>
              <a:t>перорально</a:t>
            </a:r>
            <a:r>
              <a:rPr lang="uk-UA" sz="2000" dirty="0"/>
              <a:t>.</a:t>
            </a:r>
            <a:endParaRPr lang="ru-RU" sz="2000" dirty="0"/>
          </a:p>
          <a:p>
            <a:br>
              <a:rPr lang="uk-UA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618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323528" y="3068959"/>
            <a:ext cx="2016224" cy="648073"/>
          </a:xfrm>
          <a:prstGeom prst="roundRect">
            <a:avLst>
              <a:gd name="adj" fmla="val 30556"/>
            </a:avLst>
          </a:prstGeom>
          <a:gradFill rotWithShape="1">
            <a:gsLst>
              <a:gs pos="0">
                <a:srgbClr val="FFFFFF">
                  <a:gamma/>
                  <a:shade val="22353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22353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легкий напад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2843808" y="1196752"/>
            <a:ext cx="6097215" cy="5328592"/>
          </a:xfrm>
          <a:prstGeom prst="roundRect">
            <a:avLst>
              <a:gd name="adj" fmla="val 30556"/>
            </a:avLst>
          </a:prstGeom>
          <a:gradFill rotWithShape="1">
            <a:gsLst>
              <a:gs pos="0">
                <a:srgbClr val="FFFFFF">
                  <a:gamma/>
                  <a:shade val="80000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80000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салупент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– 2%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-ний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дозований аерозоль для інгаляцій (по 650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мкг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препарату на вдих) таблетки по 10 і 20 мг;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тербуталін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(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бриканіл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,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бретин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) в таблетках по 2,5-5 мг усередину;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сальбутамол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(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вентоніл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) в таблетках по 2-5 мг всередину або 0,2 мг на одну інгаляцію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метилксантини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(еуфілін 0,15 г чи теофілін, чи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амінофілін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по 0,1–0,15 г, чи теофедрин по 1табл. × 3 р/д)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еселективні стимулятори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</a:t>
            </a:r>
            <a:r>
              <a:rPr kumimoji="0" lang="uk-UA" b="0" i="0" u="none" strike="noStrike" cap="none" normalizeH="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1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 і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</a:t>
            </a:r>
            <a:r>
              <a:rPr kumimoji="0" lang="uk-UA" b="0" i="0" u="none" strike="noStrike" cap="none" normalizeH="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адренорецепторів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(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ізадрин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,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новодрин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,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астмопент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); загальна кількість інгаляцій на добу не повинна перевищувати 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солутан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20-30 крапель тричі на день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антигістамінні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засоби в таблетках (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кларитин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,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лоратадин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,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піпольфен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та ін.)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557409"/>
              </p:ext>
            </p:extLst>
          </p:nvPr>
        </p:nvGraphicFramePr>
        <p:xfrm>
          <a:off x="827584" y="116632"/>
          <a:ext cx="756084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800" b="1" kern="1200" cap="all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невідкладна допомога та принципи лікування</a:t>
                      </a:r>
                      <a:endParaRPr lang="ru-RU" sz="18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kern="1200" cap="all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нападі бронхіальної астми</a:t>
                      </a:r>
                      <a:endParaRPr lang="ru-RU" sz="18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  <a:solidFill>
                      <a:srgbClr val="F8D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2386608" y="3221545"/>
            <a:ext cx="4572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372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251520" y="1657222"/>
            <a:ext cx="2232248" cy="1368152"/>
          </a:xfrm>
          <a:prstGeom prst="roundRect">
            <a:avLst>
              <a:gd name="adj" fmla="val 30556"/>
            </a:avLst>
          </a:prstGeom>
          <a:gradFill rotWithShape="1">
            <a:gsLst>
              <a:gs pos="0">
                <a:srgbClr val="FFFFFF">
                  <a:gamma/>
                  <a:shade val="22353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22353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напад середньої тяжкості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483768" y="2169848"/>
            <a:ext cx="4572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3131839" y="250700"/>
            <a:ext cx="5766891" cy="5266532"/>
          </a:xfrm>
          <a:prstGeom prst="roundRect">
            <a:avLst>
              <a:gd name="adj" fmla="val 30556"/>
            </a:avLst>
          </a:prstGeom>
          <a:gradFill rotWithShape="1">
            <a:gsLst>
              <a:gs pos="0">
                <a:srgbClr val="FFFFFF">
                  <a:gamma/>
                  <a:shade val="80000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80000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Призначають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бронхоспазмолітичні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засоби в ін’єкціях: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симпатоміметики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(0,5-1,0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мл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0,05%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-ного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розчину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алупенту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в/м, п/ш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рідше використовують 0,1%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-ний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розчин адреналіну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гідрохлориду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0,3-0,5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мл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в поєднанні з 5%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-ним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розчином ефедрину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гідрохлориду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0,5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мл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п/ш)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метилксантини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(2,4%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-ний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розчин еуфіліну 10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мл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в/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в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антигістамінні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засоби (димедрол 1-2мл 1%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-ного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розчину в/м)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М-холіноблокатори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(1мл 0,2%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-ного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розчину платифіліну п/ш)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інгаляції зволоженого кисню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муколітики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–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амброксолу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гідрохлорид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(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лазолван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2 мл в/в) </a:t>
            </a:r>
            <a:r>
              <a:rPr kumimoji="0" 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у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кінці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нападу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534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467544" y="2066925"/>
            <a:ext cx="2857004" cy="1290068"/>
          </a:xfrm>
          <a:prstGeom prst="roundRect">
            <a:avLst>
              <a:gd name="adj" fmla="val 30556"/>
            </a:avLst>
          </a:prstGeom>
          <a:gradFill rotWithShape="1">
            <a:gsLst>
              <a:gs pos="0">
                <a:srgbClr val="FFFFFF">
                  <a:gamma/>
                  <a:shade val="22353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22353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uk-UA" sz="1300" b="1" dirty="0"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тяжкий</a:t>
            </a:r>
            <a:r>
              <a:rPr kumimoji="0" 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uk-UA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напад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324548" y="2512748"/>
            <a:ext cx="4572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3781748" y="260648"/>
            <a:ext cx="5038724" cy="6192688"/>
          </a:xfrm>
          <a:prstGeom prst="roundRect">
            <a:avLst>
              <a:gd name="adj" fmla="val 29713"/>
            </a:avLst>
          </a:prstGeom>
          <a:gradFill rotWithShape="1">
            <a:gsLst>
              <a:gs pos="0">
                <a:srgbClr val="FFFFFF">
                  <a:gamma/>
                  <a:shade val="80000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80000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глюкокортикоїди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(гідрокортизон 125 –250мг, преднізолон 30-90 мг,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дексаметазон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8-           16 мг/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мл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в/м або в/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в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струменево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або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краплинно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); іноді через 2-3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год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можна повторити введення вказаної дози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глюкокортикоїдів</a:t>
            </a:r>
            <a:endParaRPr kumimoji="0" lang="uk-UA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муколітики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у вигляді інгаляцій (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ацетилцистеїну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 або таблеток –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мукалтин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     1 табл. × 3 р/д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метилксантинові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похідні (2,4 % р-н еуфіліну 10мл в/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в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); максимальна доза еуфіліну складає 1,5 – 2г (тобто 62 – 83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мл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2, 4%-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ного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розчину)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uk-UA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інфузійна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терапія (5%- ний розчин глюкози 500 </a:t>
            </a:r>
            <a:r>
              <a:rPr kumimoji="0" lang="uk-UA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мл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+ 6-8 ОД інсуліну + 10-20 </a:t>
            </a:r>
            <a:r>
              <a:rPr kumimoji="0" lang="uk-UA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мл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uk-UA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панангіну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+ 20000 ОД гепарину; 4%</a:t>
            </a:r>
            <a:r>
              <a:rPr kumimoji="0" lang="uk-UA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-ний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розчин гідрокарбонату натрію 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200 мл в/в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після </a:t>
            </a:r>
            <a:r>
              <a:rPr kumimoji="0" 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попередньо</a:t>
            </a:r>
            <a:r>
              <a:rPr kumimoji="0" lang="uk-UA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го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визначенн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я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стану КЛР)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сечогінні засоби (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лазикс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20-40 мг в/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в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або в/м)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при розвитку серцевої недостатності (строфантин 0,05%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-ний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розчин 0,5 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мл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в/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в</a:t>
            </a: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повільно)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інгаляція зволоженого кисню через носові катетери зі швидкістю 2-6 л/</a:t>
            </a:r>
            <a:r>
              <a:rPr kumimoji="0" lang="uk-UA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хв</a:t>
            </a:r>
            <a:endParaRPr kumimoji="0" lang="uk-UA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</a:pPr>
            <a:r>
              <a:rPr kumimoji="0" 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масаж грудної клітки – вібраційний та точковий використовують у комплексній терапії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7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792770" y="4554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cap="all" dirty="0">
                <a:solidFill>
                  <a:schemeClr val="bg2">
                    <a:lumMod val="10000"/>
                  </a:schemeClr>
                </a:solidFill>
              </a:rPr>
              <a:t>Лікування загострення БА в домашніх умовах</a:t>
            </a:r>
            <a:endParaRPr lang="ru-RU" sz="2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568952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628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105067"/>
              </p:ext>
            </p:extLst>
          </p:nvPr>
        </p:nvGraphicFramePr>
        <p:xfrm>
          <a:off x="323528" y="260648"/>
          <a:ext cx="8568952" cy="5400600"/>
        </p:xfrm>
        <a:graphic>
          <a:graphicData uri="http://schemas.openxmlformats.org/drawingml/2006/table">
            <a:tbl>
              <a:tblPr/>
              <a:tblGrid>
                <a:gridCol w="3101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2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0600">
                <a:tc>
                  <a:txBody>
                    <a:bodyPr/>
                    <a:lstStyle/>
                    <a:p>
                      <a:pPr indent="4572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Ваші дії: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lvl="0" indent="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Можна продовжити використання 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uk-UA" sz="1800" baseline="-25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-агоністів 1 раз в 3-4 </a:t>
                      </a:r>
                      <a:r>
                        <a:rPr lang="uk-UA" sz="18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впродовж 24-28 </a:t>
                      </a:r>
                      <a:r>
                        <a:rPr lang="uk-UA" sz="18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lvl="0" indent="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28600" algn="l"/>
                        </a:tabLst>
                      </a:pPr>
                      <a:endParaRPr lang="uk-UA" sz="18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lvl="0" indent="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Проконсультуватися зі спеціалістом для отримання подальших рекомендацій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827" marR="65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Ваші дії: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Прийміть додатково </a:t>
                      </a:r>
                      <a:r>
                        <a:rPr lang="uk-UA" sz="18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кор-тикостероїди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у формі </a:t>
                      </a:r>
                      <a:r>
                        <a:rPr lang="uk-UA" sz="18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таб-леток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або сиропу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Продовжуйте </a:t>
                      </a:r>
                      <a:r>
                        <a:rPr lang="uk-UA" sz="18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викорис-тання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uk-UA" sz="18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-агоністів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Терміново </a:t>
                      </a:r>
                      <a:r>
                        <a:rPr lang="uk-UA" sz="18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проконсуль-туйтесь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з лікарем для отримання подальших рекомендацій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827" marR="65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9685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Ваші дії: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8285" algn="l"/>
                        </a:tabLst>
                      </a:pP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Прийміть додатково кортикостероїди у формі таблеток або сиропу;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8285" algn="l"/>
                        </a:tabLst>
                      </a:pP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Негайно повторіть прийом 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</a:t>
                      </a:r>
                      <a:r>
                        <a:rPr lang="uk-UA" sz="1800" baseline="-25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-агоністів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8285" algn="l"/>
                        </a:tabLst>
                      </a:pP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Терміново зверніться в лікарню для надання невідкладної </a:t>
                      </a:r>
                      <a:r>
                        <a:rPr lang="uk-UA" sz="18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спеціалі-зованої</a:t>
                      </a:r>
                      <a:r>
                        <a:rPr lang="uk-UA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допомоги</a:t>
                      </a:r>
                      <a:endParaRPr lang="ru-RU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827" marR="65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374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92267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АЛГОРИТМИ НЕВІДКЛАДНОЇ ДОПОМОГИ ТА ПРИНЦИПИ ЛІКУВАННЯ ПРИ АСМАТИЧНОМУ СТАТУСІ (АС)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4194" y="738598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u="sng" dirty="0"/>
              <a:t>Загальними принципами лікування хворих на АС є: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“розблокування” </a:t>
            </a:r>
            <a:r>
              <a:rPr lang="uk-UA" dirty="0">
                <a:sym typeface="Symbol"/>
              </a:rPr>
              <a:t></a:t>
            </a:r>
            <a:r>
              <a:rPr lang="uk-UA" baseline="-25000" dirty="0"/>
              <a:t>2</a:t>
            </a:r>
            <a:r>
              <a:rPr lang="uk-UA" dirty="0"/>
              <a:t>- </a:t>
            </a:r>
            <a:r>
              <a:rPr lang="uk-UA" dirty="0" err="1"/>
              <a:t>адренорецепторів</a:t>
            </a:r>
            <a:r>
              <a:rPr lang="uk-UA" dirty="0"/>
              <a:t>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усунення механічної обструкції бронхів;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корекція </a:t>
            </a:r>
            <a:r>
              <a:rPr lang="uk-UA" dirty="0" err="1"/>
              <a:t>гіпоксемії</a:t>
            </a:r>
            <a:r>
              <a:rPr lang="uk-UA" dirty="0"/>
              <a:t>, </a:t>
            </a:r>
            <a:r>
              <a:rPr lang="uk-UA" dirty="0" err="1"/>
              <a:t>гіперкапнії</a:t>
            </a:r>
            <a:r>
              <a:rPr lang="uk-UA" dirty="0"/>
              <a:t> та </a:t>
            </a:r>
            <a:r>
              <a:rPr lang="uk-UA" dirty="0" err="1"/>
              <a:t>кислотно</a:t>
            </a:r>
            <a:r>
              <a:rPr lang="uk-UA" dirty="0"/>
              <a:t> – лужного стану;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корекція дегідратації, </a:t>
            </a:r>
            <a:r>
              <a:rPr lang="uk-UA" dirty="0" err="1"/>
              <a:t>електроліного</a:t>
            </a:r>
            <a:r>
              <a:rPr lang="uk-UA" dirty="0"/>
              <a:t> обміну (</a:t>
            </a:r>
            <a:r>
              <a:rPr lang="uk-UA" dirty="0" err="1"/>
              <a:t>гіпокаліємії</a:t>
            </a:r>
            <a:r>
              <a:rPr lang="uk-UA" dirty="0"/>
              <a:t>).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333685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u="sng" dirty="0"/>
              <a:t>При АС не слід використовувати такі групи препаратів: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 у випадку передозування </a:t>
            </a:r>
            <a:r>
              <a:rPr lang="uk-UA" dirty="0" err="1"/>
              <a:t>симпатомітетиків</a:t>
            </a:r>
            <a:r>
              <a:rPr lang="uk-UA" dirty="0"/>
              <a:t> на </a:t>
            </a:r>
            <a:r>
              <a:rPr lang="uk-UA" dirty="0" err="1"/>
              <a:t>догоспітальному</a:t>
            </a:r>
            <a:r>
              <a:rPr lang="uk-UA" dirty="0"/>
              <a:t> етапі слід негайно припинити використання інгалятора;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 протипоказані транквілізатори, седативні та наркотичні засоби через те, що вони пригнічують функцію дихального центру;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 недоцільно вводити дихальні аналептики (</a:t>
            </a:r>
            <a:r>
              <a:rPr lang="uk-UA" dirty="0" err="1"/>
              <a:t>етимізол</a:t>
            </a:r>
            <a:r>
              <a:rPr lang="uk-UA" dirty="0"/>
              <a:t>, кордіамін), які виснажують резерви дихання;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uk-UA" dirty="0"/>
              <a:t> не слід застосовувати </a:t>
            </a:r>
            <a:r>
              <a:rPr lang="uk-UA" dirty="0" err="1"/>
              <a:t>холінолітики</a:t>
            </a:r>
            <a:r>
              <a:rPr lang="uk-UA" dirty="0"/>
              <a:t> (атропін, </a:t>
            </a:r>
            <a:r>
              <a:rPr lang="uk-UA" dirty="0" err="1"/>
              <a:t>атровент</a:t>
            </a:r>
            <a:r>
              <a:rPr lang="uk-UA" dirty="0"/>
              <a:t>, </a:t>
            </a:r>
            <a:r>
              <a:rPr lang="uk-UA" dirty="0" err="1"/>
              <a:t>беродуал</a:t>
            </a:r>
            <a:r>
              <a:rPr lang="uk-UA" dirty="0"/>
              <a:t>) – вони підсушують слизову оболонку бронхів;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uk-UA" dirty="0"/>
              <a:t>не рекомендується призначати </a:t>
            </a:r>
            <a:r>
              <a:rPr lang="uk-UA" dirty="0" err="1"/>
              <a:t>муколітичні</a:t>
            </a:r>
            <a:r>
              <a:rPr lang="uk-UA" dirty="0"/>
              <a:t> засоби (трипсин, </a:t>
            </a:r>
            <a:r>
              <a:rPr lang="uk-UA" dirty="0" err="1"/>
              <a:t>хімотрипсин</a:t>
            </a:r>
            <a:r>
              <a:rPr lang="uk-UA" dirty="0"/>
              <a:t>, </a:t>
            </a:r>
            <a:r>
              <a:rPr lang="uk-UA" dirty="0" err="1"/>
              <a:t>ацетилцистеїн</a:t>
            </a:r>
            <a:r>
              <a:rPr lang="uk-UA" dirty="0"/>
              <a:t>), а також вітаміни, </a:t>
            </a:r>
            <a:r>
              <a:rPr lang="uk-UA" dirty="0" err="1"/>
              <a:t>кокарбоксилазу</a:t>
            </a:r>
            <a:r>
              <a:rPr lang="uk-UA" dirty="0"/>
              <a:t>, хлористий кальцій, </a:t>
            </a:r>
            <a:r>
              <a:rPr lang="uk-UA" dirty="0" err="1"/>
              <a:t>оксибутират</a:t>
            </a:r>
            <a:r>
              <a:rPr lang="uk-UA" dirty="0"/>
              <a:t> натрію, оскільки вони здебільшого підсилюють </a:t>
            </a:r>
            <a:r>
              <a:rPr lang="uk-UA" dirty="0" err="1"/>
              <a:t>бронхоспазм</a:t>
            </a:r>
            <a:r>
              <a:rPr lang="uk-UA" dirty="0"/>
              <a:t>.</a:t>
            </a:r>
            <a:endParaRPr lang="ru-RU" dirty="0"/>
          </a:p>
          <a:p>
            <a:pPr marL="285750" lvl="0" indent="-285750"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2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2737"/>
            <a:ext cx="5544616" cy="461665"/>
          </a:xfrm>
          <a:prstGeom prst="rect">
            <a:avLst/>
          </a:prstGeom>
          <a:gradFill>
            <a:gsLst>
              <a:gs pos="0">
                <a:srgbClr val="F8D9FB"/>
              </a:gs>
              <a:gs pos="59000">
                <a:srgbClr val="D4DEFF"/>
              </a:gs>
              <a:gs pos="94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44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lvl="1"/>
            <a:r>
              <a:rPr lang="ru-RU" sz="2400" b="1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на АС І </a:t>
            </a:r>
            <a:r>
              <a:rPr lang="ru-RU" sz="2400" b="1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стадії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162979"/>
              </p:ext>
            </p:extLst>
          </p:nvPr>
        </p:nvGraphicFramePr>
        <p:xfrm>
          <a:off x="395536" y="692696"/>
          <a:ext cx="7992888" cy="583264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3264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Оксигенотерапія</a:t>
                      </a:r>
                      <a:r>
                        <a:rPr lang="ru-RU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(у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вигляді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безперервної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подачі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киснево-повітряної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суміші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з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відносно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невеликим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вмістом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О2  (35-40%).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Використання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більш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високих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концентрацій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кисню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бажане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через те,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що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при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цьому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створюється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небезпека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розвитку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легенях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абсорбційних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ателектазів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надмірного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висушування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слизових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покривів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дихальних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шляхів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затримується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виведення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вуглекислого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газу.</a:t>
                      </a:r>
                    </a:p>
                    <a:p>
                      <a:r>
                        <a:rPr lang="ru-RU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ІІ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Інфузійна</a:t>
                      </a:r>
                      <a:r>
                        <a:rPr lang="ru-RU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терапія</a:t>
                      </a:r>
                      <a:r>
                        <a:rPr lang="ru-RU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поповнює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дефіцит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рідини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усуває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гемоконцентрацію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полегшує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відкашлювання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харкотиння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зменшує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обструкцію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бронхів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Об’єм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інфузій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складає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 першу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добу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3-3,5 л (4%-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ний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розчин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гідрокарбонату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натрію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200-400 мл в/в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під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контролем КЛС; 5%-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ний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розчин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глюкози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– 500мл + гепарин 20000 ОД +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еуфілін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2,4%-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ний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розчин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10-20мл +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строфантин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0,05%-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ний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розчин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0,5 +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преднізолон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90-150 мг + лазикс 2-4 мл; 0,9%-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ний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розчин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натрію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хлориду 400мл в/в;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поліглюкін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400 мл в/в; </a:t>
                      </a:r>
                      <a:r>
                        <a:rPr lang="ru-RU" sz="20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реополіглюкін</a:t>
                      </a:r>
                      <a:r>
                        <a:rPr lang="ru-RU" sz="20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400 мл в/в).</a:t>
                      </a:r>
                    </a:p>
                    <a:p>
                      <a:endParaRPr lang="ru-RU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-56987" y="-9388424"/>
            <a:ext cx="824225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І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Оксигенотерапія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(у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вигляді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безперервної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подачі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киснево-повітряної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суміші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відносно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невеликим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вмістом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О2  (35-40%).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концентрацій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кисню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бажане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через те,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створюється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небезпека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легенях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абсорбційних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ателектазів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надмірного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висушування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слизових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покривів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затримується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виведення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вуглекислого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газу.</a:t>
            </a:r>
          </a:p>
          <a:p>
            <a:pPr lvl="0"/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ІІ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Інфузійна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поповнює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дефіцит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усуває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гемоконцентрацію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полегшує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відкашлювання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харкотиння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зменшує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обструкцію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бронхів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Об’єм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інфузій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складає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на першу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добу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3-3,5 л (4%-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ний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розчин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гідрокарбонату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натрію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200-400 мл в/в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контролем КЛС; 5%-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ний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розчин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глюкози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– 500мл + гепарин 20000 ОД +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еуфілін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2,4%-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ний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розчин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10-20мл +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строфантин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0,05%-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ний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розчин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0,5 +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преднізолон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90-150 мг + лазикс 2-4 мл; 0,9%-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ний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розчин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натрію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хлориду 400мл в/в;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поліглюкін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400 мл в/в; </a:t>
            </a:r>
            <a:r>
              <a:rPr lang="ru-RU" sz="2000" dirty="0" err="1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реополіглюкін</a:t>
            </a:r>
            <a:r>
              <a:rPr lang="ru-RU" sz="2000" dirty="0">
                <a:solidFill>
                  <a:srgbClr val="E4E9EF">
                    <a:lumMod val="10000"/>
                  </a:srgbClr>
                </a:solidFill>
                <a:latin typeface="Arial" pitchFamily="34" charset="0"/>
                <a:cs typeface="Arial" pitchFamily="34" charset="0"/>
              </a:rPr>
              <a:t> 400 мл в/в).</a:t>
            </a:r>
          </a:p>
        </p:txBody>
      </p:sp>
    </p:spTree>
    <p:extLst>
      <p:ext uri="{BB962C8B-B14F-4D97-AF65-F5344CB8AC3E}">
        <p14:creationId xmlns:p14="http://schemas.microsoft.com/office/powerpoint/2010/main" val="1715298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510941"/>
              </p:ext>
            </p:extLst>
          </p:nvPr>
        </p:nvGraphicFramePr>
        <p:xfrm>
          <a:off x="179512" y="18158"/>
          <a:ext cx="8712968" cy="665120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71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51202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ІІІ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Медикаментозна</a:t>
                      </a:r>
                      <a:r>
                        <a:rPr lang="ru-RU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терапія</a:t>
                      </a:r>
                      <a:endParaRPr lang="ru-RU" sz="20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1.Метилксантинові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похідні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еуфілін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в/в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краплинно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вводять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0,6-0,9 мг/кг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маси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тіла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 годину до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покращання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стану хворого),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добова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доза  не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перевищує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1,5-2г (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це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еквівалентно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6 ампулам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еуфіліну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2.Обов’язково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кортикостероїдні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засоби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гідрокортизон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 1мг за годину на 1 кг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маси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тіла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преднізолону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 60-90 мг через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кожні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2-4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години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– в І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стадії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статусу.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Комбінувати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пероральне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і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парентеральне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введення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препарату.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Після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виведення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хворого з АС дозу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стероїдів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щодобово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зменшують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 25%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початкової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3.Антикоагулянти (гепарин до 20 000 ОД на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добу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п/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шк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в/в)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призначають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для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профілактики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тромбоемболічних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ускладнень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та з метою 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покращання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реологічних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властивостей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крові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Крім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цього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гепарин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має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протизапальний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десенсибілізуючий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дезінтоксикаційний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та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спазмолітичний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ефекти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4.Діуретики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доцільніше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призначати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тоді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коли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зростає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центральний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венозний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тиск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до 15 см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вод.ст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і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вище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5.Серцеві 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глікозиди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строфантин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0,05% - 0,5 мл в/в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повільно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) за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симптоматичними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показаннями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6.Гангліолітики (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пентамін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бензогексоній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0,5–1,0 мл в/в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або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в/м) особливо при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супутній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артеріальній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гіпертензії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7.Антибактеріальна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терапія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за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спеціальними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показаннями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інфекції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верхніх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дихальних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шляхів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  <a:p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8.Рідше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фторатоновий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інгаляційний</a:t>
                      </a:r>
                      <a:r>
                        <a:rPr lang="ru-RU" sz="18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наркоз.</a:t>
                      </a:r>
                    </a:p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793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678242" y="195747"/>
            <a:ext cx="5328592" cy="400110"/>
          </a:xfrm>
          <a:prstGeom prst="rect">
            <a:avLst/>
          </a:prstGeom>
          <a:gradFill flip="none" rotWithShape="1">
            <a:gsLst>
              <a:gs pos="2000">
                <a:srgbClr val="5E9EFF"/>
              </a:gs>
              <a:gs pos="100000">
                <a:srgbClr val="85C2FF"/>
              </a:gs>
              <a:gs pos="92000">
                <a:srgbClr val="C4D6EB"/>
              </a:gs>
              <a:gs pos="18000">
                <a:srgbClr val="FFEBFA"/>
              </a:gs>
            </a:gsLst>
            <a:lin ang="2700000" scaled="1"/>
            <a:tileRect/>
          </a:gradFill>
          <a:effectLst>
            <a:glow rad="114300">
              <a:schemeClr val="accent1">
                <a:alpha val="40000"/>
              </a:schemeClr>
            </a:glow>
            <a:outerShdw blurRad="50800" dist="50800" dir="5400000" algn="ctr" rotWithShape="0">
              <a:schemeClr val="bg2">
                <a:lumMod val="90000"/>
              </a:schemeClr>
            </a:outerShdw>
            <a:reflection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на АС ІІ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стадії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642446"/>
            <a:ext cx="7704856" cy="3139321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1.Лікування </a:t>
            </a:r>
            <a:r>
              <a:rPr lang="ru-RU" dirty="0" err="1"/>
              <a:t>починається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комплексу </a:t>
            </a:r>
            <a:r>
              <a:rPr lang="ru-RU" dirty="0" err="1"/>
              <a:t>методів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для І </a:t>
            </a:r>
            <a:r>
              <a:rPr lang="ru-RU" dirty="0" err="1"/>
              <a:t>стадії</a:t>
            </a:r>
            <a:r>
              <a:rPr lang="ru-RU" dirty="0"/>
              <a:t> АС.</a:t>
            </a:r>
          </a:p>
          <a:p>
            <a:r>
              <a:rPr lang="ru-RU" dirty="0"/>
              <a:t>2.За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гіперкапнії</a:t>
            </a:r>
            <a:r>
              <a:rPr lang="ru-RU" dirty="0"/>
              <a:t> та ацидозу  в/в </a:t>
            </a:r>
            <a:r>
              <a:rPr lang="ru-RU" dirty="0" err="1"/>
              <a:t>вводять</a:t>
            </a:r>
            <a:r>
              <a:rPr lang="ru-RU" dirty="0"/>
              <a:t> 50-100 мл 4%-</a:t>
            </a:r>
            <a:r>
              <a:rPr lang="ru-RU" dirty="0" err="1"/>
              <a:t>ного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гідрокарбонату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.</a:t>
            </a:r>
          </a:p>
          <a:p>
            <a:r>
              <a:rPr lang="ru-RU" dirty="0"/>
              <a:t>3.Інгаляція </a:t>
            </a:r>
            <a:r>
              <a:rPr lang="ru-RU" dirty="0" err="1"/>
              <a:t>гелій-кисневої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.</a:t>
            </a:r>
          </a:p>
          <a:p>
            <a:r>
              <a:rPr lang="ru-RU" dirty="0"/>
              <a:t>4.Бронхоскопічний </a:t>
            </a:r>
            <a:r>
              <a:rPr lang="ru-RU" dirty="0" err="1"/>
              <a:t>лаваж</a:t>
            </a:r>
            <a:r>
              <a:rPr lang="ru-RU" dirty="0"/>
              <a:t>.</a:t>
            </a:r>
          </a:p>
          <a:p>
            <a:r>
              <a:rPr lang="ru-RU" dirty="0"/>
              <a:t>5.Кортикостероїди (</a:t>
            </a:r>
            <a:r>
              <a:rPr lang="ru-RU" dirty="0" err="1"/>
              <a:t>добову</a:t>
            </a:r>
            <a:r>
              <a:rPr lang="ru-RU" dirty="0"/>
              <a:t> дозу </a:t>
            </a:r>
            <a:r>
              <a:rPr lang="ru-RU" dirty="0" err="1"/>
              <a:t>преднізолону</a:t>
            </a:r>
            <a:r>
              <a:rPr lang="ru-RU" dirty="0"/>
              <a:t> </a:t>
            </a:r>
            <a:r>
              <a:rPr lang="ru-RU" dirty="0" err="1"/>
              <a:t>доводять</a:t>
            </a:r>
            <a:r>
              <a:rPr lang="ru-RU" dirty="0"/>
              <a:t> до 1000 - 1500 мг). </a:t>
            </a:r>
            <a:r>
              <a:rPr lang="ru-RU" dirty="0" err="1"/>
              <a:t>Комбінують</a:t>
            </a:r>
            <a:r>
              <a:rPr lang="ru-RU" dirty="0"/>
              <a:t> </a:t>
            </a:r>
            <a:r>
              <a:rPr lang="ru-RU" dirty="0" err="1"/>
              <a:t>пероральне</a:t>
            </a:r>
            <a:r>
              <a:rPr lang="ru-RU" dirty="0"/>
              <a:t> (до 6-8 таблеток на </a:t>
            </a:r>
            <a:r>
              <a:rPr lang="ru-RU" dirty="0" err="1"/>
              <a:t>добу</a:t>
            </a:r>
            <a:r>
              <a:rPr lang="ru-RU" dirty="0"/>
              <a:t>) та </a:t>
            </a:r>
            <a:r>
              <a:rPr lang="ru-RU" dirty="0" err="1"/>
              <a:t>парентеральне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препарату.</a:t>
            </a:r>
          </a:p>
          <a:p>
            <a:r>
              <a:rPr lang="ru-RU" dirty="0"/>
              <a:t>6.Тривала </a:t>
            </a:r>
            <a:r>
              <a:rPr lang="ru-RU" dirty="0" err="1"/>
              <a:t>перидуральна</a:t>
            </a:r>
            <a:r>
              <a:rPr lang="ru-RU" dirty="0"/>
              <a:t> блокада.</a:t>
            </a:r>
          </a:p>
          <a:p>
            <a:r>
              <a:rPr lang="ru-RU" dirty="0"/>
              <a:t>7.Фторотановий </a:t>
            </a:r>
            <a:r>
              <a:rPr lang="ru-RU" dirty="0" err="1"/>
              <a:t>інгаляційний</a:t>
            </a:r>
            <a:r>
              <a:rPr lang="ru-RU" dirty="0"/>
              <a:t> наркоз.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4253026"/>
            <a:ext cx="5544616" cy="400110"/>
          </a:xfrm>
          <a:prstGeom prst="rect">
            <a:avLst/>
          </a:prstGeom>
          <a:gradFill>
            <a:gsLst>
              <a:gs pos="12000">
                <a:schemeClr val="accent1">
                  <a:tint val="66000"/>
                  <a:satMod val="160000"/>
                </a:schemeClr>
              </a:gs>
              <a:gs pos="27000">
                <a:schemeClr val="tx2">
                  <a:lumMod val="40000"/>
                  <a:lumOff val="60000"/>
                </a:schemeClr>
              </a:gs>
              <a:gs pos="98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3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на АС ІІІ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стадії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3528" y="4797152"/>
            <a:ext cx="6984776" cy="1477328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err="1"/>
              <a:t>Продовжують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застосовувалися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АС І та ІІ </a:t>
            </a:r>
            <a:r>
              <a:rPr lang="ru-RU" dirty="0" err="1"/>
              <a:t>стадії</a:t>
            </a:r>
            <a:r>
              <a:rPr lang="ru-RU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ШВЛ та </a:t>
            </a:r>
            <a:r>
              <a:rPr lang="ru-RU" dirty="0" err="1"/>
              <a:t>промивання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</a:t>
            </a:r>
            <a:r>
              <a:rPr lang="ru-RU" dirty="0" err="1"/>
              <a:t>ізотонічним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хлориду через </a:t>
            </a:r>
            <a:r>
              <a:rPr lang="ru-RU" dirty="0" err="1"/>
              <a:t>інтубаційну</a:t>
            </a:r>
            <a:r>
              <a:rPr lang="ru-RU" dirty="0"/>
              <a:t> трубку.</a:t>
            </a:r>
          </a:p>
        </p:txBody>
      </p:sp>
    </p:spTree>
    <p:extLst>
      <p:ext uri="{BB962C8B-B14F-4D97-AF65-F5344CB8AC3E}">
        <p14:creationId xmlns:p14="http://schemas.microsoft.com/office/powerpoint/2010/main" val="862031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411759" y="219998"/>
            <a:ext cx="3528393" cy="400110"/>
          </a:xfrm>
          <a:prstGeom prst="rect">
            <a:avLst/>
          </a:prstGeom>
          <a:solidFill>
            <a:srgbClr val="F8D9FB"/>
          </a:solidFill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50800" dir="5400000" algn="ctr" rotWithShape="0">
              <a:schemeClr val="accent2">
                <a:lumMod val="20000"/>
                <a:lumOff val="80000"/>
              </a:schemeClr>
            </a:outerShdw>
          </a:effectLst>
          <a:scene3d>
            <a:camera prst="orthographicFront"/>
            <a:lightRig rig="contrasting" dir="t"/>
          </a:scene3d>
          <a:sp3d extrusionH="76200" prstMaterial="softEdge">
            <a:bevelB w="139700" prst="cross"/>
            <a:extrusionClr>
              <a:schemeClr val="tx2">
                <a:lumMod val="40000"/>
                <a:lumOff val="60000"/>
              </a:schemeClr>
            </a:extrusionClr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ПНЕВМОНІЇ</a:t>
            </a:r>
            <a:r>
              <a:rPr lang="ru-RU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980728"/>
            <a:ext cx="82089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dirty="0">
                <a:latin typeface="Arial" pitchFamily="34" charset="0"/>
                <a:cs typeface="Arial" pitchFamily="34" charset="0"/>
              </a:rPr>
              <a:t> -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гостре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інфекційне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бактеріальної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dirty="0">
                <a:latin typeface="Arial" pitchFamily="34" charset="0"/>
                <a:cs typeface="Arial" pitchFamily="34" charset="0"/>
              </a:rPr>
              <a:t>, яке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вогнищевим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респіраторних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відділів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легень</a:t>
            </a:r>
            <a:r>
              <a:rPr lang="ru-RU" dirty="0"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наявністю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внутрішньоальвеолярної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1" y="2136339"/>
            <a:ext cx="80648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Arial" pitchFamily="34" charset="0"/>
                <a:cs typeface="Arial" pitchFamily="34" charset="0"/>
              </a:rPr>
              <a:t>Виділяють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такі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види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dirty="0">
                <a:latin typeface="Arial" pitchFamily="34" charset="0"/>
                <a:cs typeface="Arial" pitchFamily="34" charset="0"/>
              </a:rPr>
              <a:t>: 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негоспітальна</a:t>
            </a:r>
            <a:r>
              <a:rPr 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позалікарняна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розповсюджена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амбулаторна</a:t>
            </a:r>
            <a:r>
              <a:rPr lang="ru-RU" dirty="0">
                <a:latin typeface="Arial" pitchFamily="34" charset="0"/>
                <a:cs typeface="Arial" pitchFamily="34" charset="0"/>
              </a:rPr>
              <a:t>); 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нозокоміальна</a:t>
            </a:r>
            <a:r>
              <a:rPr 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госпітальна</a:t>
            </a:r>
            <a:r>
              <a:rPr lang="ru-RU" dirty="0">
                <a:latin typeface="Arial" pitchFamily="34" charset="0"/>
                <a:cs typeface="Arial" pitchFamily="34" charset="0"/>
              </a:rPr>
              <a:t>); 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аспіраційна</a:t>
            </a:r>
            <a:r>
              <a:rPr lang="ru-RU" dirty="0">
                <a:latin typeface="Arial" pitchFamily="34" charset="0"/>
                <a:cs typeface="Arial" pitchFamily="34" charset="0"/>
              </a:rPr>
              <a:t>; </a:t>
            </a:r>
          </a:p>
          <a:p>
            <a:pPr marL="285750" indent="-285750">
              <a:buBlip>
                <a:blip r:embed="rId2"/>
              </a:buBlip>
            </a:pP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осіб</a:t>
            </a:r>
            <a:r>
              <a:rPr lang="ru-RU" dirty="0">
                <a:latin typeface="Arial" pitchFamily="34" charset="0"/>
                <a:cs typeface="Arial" pitchFamily="34" charset="0"/>
              </a:rPr>
              <a:t> з тяжкими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порушеннями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імунітету</a:t>
            </a:r>
            <a:r>
              <a:rPr 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вроджений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імунодефіцит</a:t>
            </a:r>
            <a:r>
              <a:rPr lang="ru-RU" dirty="0">
                <a:latin typeface="Arial" pitchFamily="34" charset="0"/>
                <a:cs typeface="Arial" pitchFamily="34" charset="0"/>
              </a:rPr>
              <a:t>, ВІЛ-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інфекція</a:t>
            </a:r>
            <a:r>
              <a:rPr lang="ru-RU" dirty="0">
                <a:latin typeface="Arial" pitchFamily="34" charset="0"/>
                <a:cs typeface="Arial" pitchFamily="34" charset="0"/>
              </a:rPr>
              <a:t>, ятрогенна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імуносупресія</a:t>
            </a:r>
            <a:r>
              <a:rPr lang="ru-RU" dirty="0">
                <a:latin typeface="Arial" pitchFamily="34" charset="0"/>
                <a:cs typeface="Arial" pitchFamily="34" charset="0"/>
              </a:rPr>
              <a:t>).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93096"/>
            <a:ext cx="73448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Найбільше</a:t>
            </a:r>
            <a:r>
              <a:rPr lang="ru-RU" dirty="0"/>
              <a:t> </a:t>
            </a:r>
            <a:r>
              <a:rPr lang="ru-RU" dirty="0" err="1"/>
              <a:t>практичне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на </a:t>
            </a:r>
            <a:r>
              <a:rPr lang="ru-RU" b="1" i="1" dirty="0" err="1"/>
              <a:t>негоспітальн</a:t>
            </a:r>
            <a:r>
              <a:rPr lang="ru-RU" dirty="0" err="1"/>
              <a:t>у</a:t>
            </a:r>
            <a:r>
              <a:rPr lang="ru-RU" dirty="0"/>
              <a:t> (</a:t>
            </a:r>
            <a:r>
              <a:rPr lang="ru-RU" dirty="0" err="1"/>
              <a:t>набуту</a:t>
            </a:r>
            <a:r>
              <a:rPr lang="ru-RU" dirty="0"/>
              <a:t> поза </a:t>
            </a:r>
            <a:r>
              <a:rPr lang="ru-RU" dirty="0" err="1"/>
              <a:t>лікувальним</a:t>
            </a:r>
            <a:r>
              <a:rPr lang="ru-RU" dirty="0"/>
              <a:t> закладом) та </a:t>
            </a:r>
            <a:r>
              <a:rPr lang="ru-RU" b="1" i="1" dirty="0" err="1"/>
              <a:t>нозокоміальну</a:t>
            </a:r>
            <a:r>
              <a:rPr lang="ru-RU" dirty="0"/>
              <a:t> (</a:t>
            </a:r>
            <a:r>
              <a:rPr lang="ru-RU" dirty="0" err="1"/>
              <a:t>набуту</a:t>
            </a:r>
            <a:r>
              <a:rPr lang="ru-RU" dirty="0"/>
              <a:t> в </a:t>
            </a:r>
            <a:r>
              <a:rPr lang="ru-RU" dirty="0" err="1"/>
              <a:t>лікувальному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).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не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тяжкістю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а </a:t>
            </a:r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критерієм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 є те </a:t>
            </a:r>
            <a:r>
              <a:rPr lang="ru-RU" dirty="0" err="1"/>
              <a:t>оточення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розвинулась</a:t>
            </a:r>
            <a:r>
              <a:rPr lang="ru-RU" dirty="0"/>
              <a:t> </a:t>
            </a:r>
            <a:r>
              <a:rPr lang="ru-RU" dirty="0" err="1"/>
              <a:t>пневмонія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92647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7768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пневмонію</a:t>
            </a:r>
            <a:r>
              <a:rPr lang="ru-RU" dirty="0"/>
              <a:t> </a:t>
            </a:r>
            <a:r>
              <a:rPr lang="ru-RU" b="1" i="1" dirty="0"/>
              <a:t>легкого</a:t>
            </a:r>
            <a:r>
              <a:rPr lang="ru-RU" dirty="0"/>
              <a:t>, </a:t>
            </a:r>
            <a:r>
              <a:rPr lang="ru-RU" b="1" i="1" dirty="0" err="1"/>
              <a:t>середньотяжкого</a:t>
            </a:r>
            <a:r>
              <a:rPr lang="ru-RU" dirty="0"/>
              <a:t> та </a:t>
            </a:r>
            <a:r>
              <a:rPr lang="ru-RU" b="1" i="1" dirty="0"/>
              <a:t>тяжкого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досі</a:t>
            </a:r>
            <a:r>
              <a:rPr lang="ru-RU" dirty="0"/>
              <a:t> не </a:t>
            </a:r>
            <a:r>
              <a:rPr lang="ru-RU" dirty="0" err="1"/>
              <a:t>вироблено</a:t>
            </a:r>
            <a:r>
              <a:rPr lang="ru-RU" dirty="0"/>
              <a:t> </a:t>
            </a:r>
            <a:r>
              <a:rPr lang="ru-RU" dirty="0" err="1"/>
              <a:t>чітких</a:t>
            </a:r>
            <a:r>
              <a:rPr lang="ru-RU" dirty="0"/>
              <a:t> </a:t>
            </a:r>
            <a:r>
              <a:rPr lang="ru-RU" dirty="0" err="1"/>
              <a:t>критеріїв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легкого та </a:t>
            </a:r>
            <a:r>
              <a:rPr lang="ru-RU" dirty="0" err="1"/>
              <a:t>середньотяжкого</a:t>
            </a:r>
            <a:r>
              <a:rPr lang="ru-RU" dirty="0"/>
              <a:t> </a:t>
            </a:r>
            <a:r>
              <a:rPr lang="ru-RU" dirty="0" err="1"/>
              <a:t>перебігу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діагностичних</a:t>
            </a:r>
            <a:r>
              <a:rPr lang="ru-RU" dirty="0"/>
              <a:t> та </a:t>
            </a:r>
            <a:r>
              <a:rPr lang="ru-RU" dirty="0" err="1"/>
              <a:t>лікувальних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при </a:t>
            </a:r>
            <a:r>
              <a:rPr lang="ru-RU" dirty="0" err="1"/>
              <a:t>пневмонії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ступенів</a:t>
            </a:r>
            <a:r>
              <a:rPr lang="ru-RU" dirty="0"/>
              <a:t> </a:t>
            </a:r>
            <a:r>
              <a:rPr lang="ru-RU" dirty="0" err="1"/>
              <a:t>тяжкості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однаковий</a:t>
            </a:r>
            <a:r>
              <a:rPr lang="ru-RU" dirty="0"/>
              <a:t>,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об'єднати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в одну </a:t>
            </a:r>
            <a:r>
              <a:rPr lang="ru-RU" dirty="0" err="1"/>
              <a:t>групу</a:t>
            </a:r>
            <a:r>
              <a:rPr lang="ru-RU" dirty="0"/>
              <a:t> -</a:t>
            </a:r>
            <a:r>
              <a:rPr lang="ru-RU" b="1" i="1" dirty="0"/>
              <a:t> </a:t>
            </a:r>
            <a:r>
              <a:rPr lang="ru-RU" b="1" i="1" dirty="0" err="1"/>
              <a:t>пневмонію</a:t>
            </a:r>
            <a:r>
              <a:rPr lang="ru-RU" b="1" i="1" dirty="0"/>
              <a:t> з нетяжким </a:t>
            </a:r>
            <a:r>
              <a:rPr lang="ru-RU" b="1" i="1" dirty="0" err="1"/>
              <a:t>перебігом</a:t>
            </a:r>
            <a:r>
              <a:rPr lang="ru-RU" b="1" i="1" dirty="0"/>
              <a:t>. </a:t>
            </a:r>
          </a:p>
          <a:p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дотримуватись</a:t>
            </a:r>
            <a:r>
              <a:rPr lang="ru-RU" dirty="0"/>
              <a:t> такого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b="1" i="1" dirty="0" err="1"/>
              <a:t>пневмонії</a:t>
            </a:r>
            <a:r>
              <a:rPr lang="ru-RU" b="1" i="1" dirty="0"/>
              <a:t> з тяжким </a:t>
            </a:r>
            <a:r>
              <a:rPr lang="ru-RU" b="1" i="1" dirty="0" err="1"/>
              <a:t>перебігом</a:t>
            </a:r>
            <a:r>
              <a:rPr lang="ru-RU" b="1" i="1" dirty="0"/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особлива</a:t>
            </a:r>
            <a:r>
              <a:rPr lang="ru-RU" dirty="0"/>
              <a:t> форма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етіології</a:t>
            </a:r>
            <a:r>
              <a:rPr lang="ru-RU" dirty="0"/>
              <a:t>, яка </a:t>
            </a:r>
            <a:r>
              <a:rPr lang="ru-RU" dirty="0" err="1"/>
              <a:t>проявляється</a:t>
            </a:r>
            <a:r>
              <a:rPr lang="ru-RU" dirty="0"/>
              <a:t> тяжким </a:t>
            </a:r>
            <a:r>
              <a:rPr lang="ru-RU" dirty="0" err="1"/>
              <a:t>інтоксикаційним</a:t>
            </a:r>
            <a:r>
              <a:rPr lang="ru-RU" dirty="0"/>
              <a:t> синдромом, </a:t>
            </a:r>
            <a:r>
              <a:rPr lang="ru-RU" dirty="0" err="1"/>
              <a:t>гемодинамічними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, </a:t>
            </a:r>
            <a:r>
              <a:rPr lang="ru-RU" dirty="0" err="1"/>
              <a:t>вираженою</a:t>
            </a:r>
            <a:r>
              <a:rPr lang="ru-RU" dirty="0"/>
              <a:t> </a:t>
            </a:r>
            <a:r>
              <a:rPr lang="ru-RU" dirty="0" err="1"/>
              <a:t>дихальною</a:t>
            </a:r>
            <a:r>
              <a:rPr lang="ru-RU" dirty="0"/>
              <a:t> </a:t>
            </a:r>
            <a:r>
              <a:rPr lang="ru-RU" dirty="0" err="1"/>
              <a:t>недостатністю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тяжкого сепсису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септичного</a:t>
            </a:r>
            <a:r>
              <a:rPr lang="ru-RU" dirty="0"/>
              <a:t> шоку,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несприятливим</a:t>
            </a:r>
            <a:r>
              <a:rPr lang="ru-RU" dirty="0"/>
              <a:t> прогнозом та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інтенсивної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07707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Рекомендують</a:t>
            </a:r>
            <a:r>
              <a:rPr lang="ru-RU" dirty="0"/>
              <a:t> </a:t>
            </a:r>
            <a:r>
              <a:rPr lang="ru-RU" dirty="0" err="1"/>
              <a:t>виділяти</a:t>
            </a:r>
            <a:r>
              <a:rPr lang="ru-RU" dirty="0"/>
              <a:t> "</a:t>
            </a:r>
            <a:r>
              <a:rPr lang="ru-RU" dirty="0" err="1"/>
              <a:t>малі</a:t>
            </a:r>
            <a:r>
              <a:rPr lang="ru-RU" dirty="0"/>
              <a:t>" та "</a:t>
            </a:r>
            <a:r>
              <a:rPr lang="ru-RU" dirty="0" err="1"/>
              <a:t>великі</a:t>
            </a:r>
            <a:r>
              <a:rPr lang="ru-RU" dirty="0"/>
              <a:t>" </a:t>
            </a:r>
            <a:r>
              <a:rPr lang="ru-RU" dirty="0" err="1"/>
              <a:t>критерії</a:t>
            </a:r>
            <a:r>
              <a:rPr lang="ru-RU" dirty="0"/>
              <a:t> тяжкого </a:t>
            </a:r>
            <a:r>
              <a:rPr lang="ru-RU" dirty="0" err="1"/>
              <a:t>перебігу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723403"/>
            <a:ext cx="828092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"</a:t>
            </a:r>
            <a:r>
              <a:rPr lang="ru-RU" sz="2000" b="1" i="1" dirty="0" err="1"/>
              <a:t>Малі</a:t>
            </a:r>
            <a:r>
              <a:rPr lang="ru-RU" sz="2000" b="1" i="1" dirty="0"/>
              <a:t>" </a:t>
            </a:r>
            <a:r>
              <a:rPr lang="ru-RU" sz="2000" b="1" i="1" dirty="0" err="1"/>
              <a:t>критерії</a:t>
            </a:r>
            <a:r>
              <a:rPr lang="ru-RU" sz="2000" b="1" i="1" dirty="0"/>
              <a:t> </a:t>
            </a:r>
            <a:r>
              <a:rPr lang="ru-RU" sz="2000" dirty="0"/>
              <a:t>тяжкого </a:t>
            </a:r>
            <a:r>
              <a:rPr lang="ru-RU" sz="2000" dirty="0" err="1"/>
              <a:t>перебігу</a:t>
            </a:r>
            <a:r>
              <a:rPr lang="ru-RU" sz="2000" dirty="0"/>
              <a:t> </a:t>
            </a:r>
            <a:r>
              <a:rPr lang="ru-RU" sz="2000" dirty="0" err="1"/>
              <a:t>пневмонії</a:t>
            </a:r>
            <a:r>
              <a:rPr lang="ru-RU" sz="2000" dirty="0"/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частота </a:t>
            </a:r>
            <a:r>
              <a:rPr lang="ru-RU" dirty="0" err="1"/>
              <a:t>дихання</a:t>
            </a:r>
            <a:r>
              <a:rPr lang="ru-RU" dirty="0"/>
              <a:t> 30 за 1 </a:t>
            </a:r>
            <a:r>
              <a:rPr lang="ru-RU" dirty="0" err="1"/>
              <a:t>хв</a:t>
            </a:r>
            <a:r>
              <a:rPr lang="ru-RU" dirty="0"/>
              <a:t>. та </a:t>
            </a:r>
            <a:r>
              <a:rPr lang="ru-RU" dirty="0" err="1"/>
              <a:t>більше</a:t>
            </a:r>
            <a:r>
              <a:rPr lang="ru-RU" dirty="0"/>
              <a:t>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en-US" dirty="0"/>
              <a:t>SaO2 </a:t>
            </a:r>
            <a:r>
              <a:rPr lang="ru-RU" dirty="0" err="1"/>
              <a:t>менше</a:t>
            </a:r>
            <a:r>
              <a:rPr lang="ru-RU" dirty="0"/>
              <a:t> 90 % (за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пульсоксиметрії</a:t>
            </a:r>
            <a:r>
              <a:rPr lang="ru-RU" dirty="0"/>
              <a:t>), </a:t>
            </a:r>
            <a:r>
              <a:rPr lang="ru-RU" dirty="0" err="1"/>
              <a:t>парціальна</a:t>
            </a:r>
            <a:r>
              <a:rPr lang="ru-RU" dirty="0"/>
              <a:t> </a:t>
            </a:r>
            <a:r>
              <a:rPr lang="ru-RU" dirty="0" err="1"/>
              <a:t>напруга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в </a:t>
            </a:r>
            <a:r>
              <a:rPr lang="ru-RU" dirty="0" err="1"/>
              <a:t>артеріальній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(</a:t>
            </a:r>
            <a:r>
              <a:rPr lang="ru-RU" dirty="0" err="1"/>
              <a:t>далі</a:t>
            </a:r>
            <a:r>
              <a:rPr lang="ru-RU" dirty="0"/>
              <a:t> - </a:t>
            </a:r>
            <a:r>
              <a:rPr lang="en-US" dirty="0"/>
              <a:t>PaO2) </a:t>
            </a:r>
            <a:r>
              <a:rPr lang="ru-RU" dirty="0" err="1"/>
              <a:t>нижче</a:t>
            </a:r>
            <a:r>
              <a:rPr lang="ru-RU" dirty="0"/>
              <a:t> 60 мм рт. ст.;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систолічний</a:t>
            </a:r>
            <a:r>
              <a:rPr lang="ru-RU" dirty="0"/>
              <a:t> </a:t>
            </a:r>
            <a:r>
              <a:rPr lang="ru-RU" dirty="0" err="1"/>
              <a:t>артеріальний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</a:t>
            </a:r>
            <a:r>
              <a:rPr lang="ru-RU" dirty="0" err="1"/>
              <a:t>нижче</a:t>
            </a:r>
            <a:r>
              <a:rPr lang="ru-RU" dirty="0"/>
              <a:t> 90 мм рт. ст.; </a:t>
            </a:r>
          </a:p>
        </p:txBody>
      </p:sp>
    </p:spTree>
    <p:extLst>
      <p:ext uri="{BB962C8B-B14F-4D97-AF65-F5344CB8AC3E}">
        <p14:creationId xmlns:p14="http://schemas.microsoft.com/office/powerpoint/2010/main" val="875558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двобічне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багаточасткове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ураження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легень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порожнини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розпаду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плевральний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випіт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792248" y="1222994"/>
            <a:ext cx="6246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"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Великі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"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критерії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тяжкого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перебігу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2">
                    <a:lumMod val="10000"/>
                  </a:schemeClr>
                </a:solidFill>
              </a:rPr>
              <a:t>пневмонії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: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623104"/>
            <a:ext cx="7416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потреба в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штучної</a:t>
            </a:r>
            <a:r>
              <a:rPr lang="ru-RU" dirty="0"/>
              <a:t> </a:t>
            </a:r>
            <a:r>
              <a:rPr lang="ru-RU" dirty="0" err="1"/>
              <a:t>вентиляції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;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прогресування</a:t>
            </a:r>
            <a:r>
              <a:rPr lang="ru-RU" dirty="0"/>
              <a:t> </a:t>
            </a:r>
            <a:r>
              <a:rPr lang="ru-RU" dirty="0" err="1"/>
              <a:t>вогнищево-інфільтративних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в </a:t>
            </a:r>
            <a:r>
              <a:rPr lang="ru-RU" dirty="0" err="1"/>
              <a:t>легенях</a:t>
            </a:r>
            <a:r>
              <a:rPr lang="ru-RU" dirty="0"/>
              <a:t> -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інфільтрації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на 50 %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найближчих</a:t>
            </a:r>
            <a:r>
              <a:rPr lang="ru-RU" dirty="0"/>
              <a:t> 2 </a:t>
            </a:r>
            <a:r>
              <a:rPr lang="ru-RU" dirty="0" err="1"/>
              <a:t>діб</a:t>
            </a:r>
            <a:r>
              <a:rPr lang="ru-RU" dirty="0"/>
              <a:t>;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</a:t>
            </a:r>
            <a:r>
              <a:rPr lang="ru-RU" dirty="0" err="1"/>
              <a:t>септичний</a:t>
            </a:r>
            <a:r>
              <a:rPr lang="ru-RU" dirty="0"/>
              <a:t> шок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вазопресорних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4 год. та </a:t>
            </a:r>
            <a:r>
              <a:rPr lang="ru-RU" dirty="0" err="1"/>
              <a:t>більше</a:t>
            </a:r>
            <a:r>
              <a:rPr lang="ru-RU" dirty="0"/>
              <a:t>;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ниркова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(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80 мл за 4 год.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креатиніну</a:t>
            </a:r>
            <a:r>
              <a:rPr lang="ru-RU" dirty="0"/>
              <a:t> в </a:t>
            </a:r>
            <a:r>
              <a:rPr lang="ru-RU" dirty="0" err="1"/>
              <a:t>сироватці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0,18 </a:t>
            </a:r>
            <a:r>
              <a:rPr lang="ru-RU" dirty="0" err="1"/>
              <a:t>ммоль</a:t>
            </a:r>
            <a:r>
              <a:rPr lang="ru-RU" dirty="0"/>
              <a:t>/л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азоту </a:t>
            </a:r>
            <a:r>
              <a:rPr lang="ru-RU" dirty="0" err="1"/>
              <a:t>сечовини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7 </a:t>
            </a:r>
            <a:r>
              <a:rPr lang="ru-RU" dirty="0" err="1"/>
              <a:t>ммоль</a:t>
            </a:r>
            <a:r>
              <a:rPr lang="ru-RU" dirty="0"/>
              <a:t>/л (азот </a:t>
            </a:r>
            <a:r>
              <a:rPr lang="ru-RU" dirty="0" err="1"/>
              <a:t>сечовини</a:t>
            </a:r>
            <a:r>
              <a:rPr lang="ru-RU" dirty="0"/>
              <a:t> = </a:t>
            </a:r>
            <a:r>
              <a:rPr lang="ru-RU" dirty="0" err="1"/>
              <a:t>сечовина</a:t>
            </a:r>
            <a:r>
              <a:rPr lang="ru-RU" dirty="0"/>
              <a:t> (</a:t>
            </a:r>
            <a:r>
              <a:rPr lang="ru-RU" dirty="0" err="1"/>
              <a:t>ммоль</a:t>
            </a:r>
            <a:r>
              <a:rPr lang="ru-RU" dirty="0"/>
              <a:t>/л) / 2,14) за (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хронічної</a:t>
            </a:r>
            <a:r>
              <a:rPr lang="ru-RU" dirty="0"/>
              <a:t>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).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811375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 тяжкий </a:t>
            </a:r>
            <a:r>
              <a:rPr lang="ru-RU" dirty="0" err="1"/>
              <a:t>перебіг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у </a:t>
            </a:r>
            <a:r>
              <a:rPr lang="ru-RU" dirty="0" err="1"/>
              <a:t>хворих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"</a:t>
            </a:r>
            <a:r>
              <a:rPr lang="ru-RU" dirty="0" err="1"/>
              <a:t>малих</a:t>
            </a:r>
            <a:r>
              <a:rPr lang="ru-RU" dirty="0"/>
              <a:t>" </a:t>
            </a:r>
            <a:r>
              <a:rPr lang="ru-RU" dirty="0" err="1"/>
              <a:t>або</a:t>
            </a:r>
            <a:r>
              <a:rPr lang="ru-RU" dirty="0"/>
              <a:t> одного "великого" </a:t>
            </a:r>
            <a:r>
              <a:rPr lang="ru-RU" dirty="0" err="1"/>
              <a:t>критерію</a:t>
            </a:r>
            <a:r>
              <a:rPr lang="ru-RU" dirty="0"/>
              <a:t>, </a:t>
            </a:r>
            <a:r>
              <a:rPr lang="ru-RU" dirty="0" err="1"/>
              <a:t>кожен</a:t>
            </a:r>
            <a:r>
              <a:rPr lang="ru-RU" dirty="0"/>
              <a:t> 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достовірно</a:t>
            </a:r>
            <a:r>
              <a:rPr lang="ru-RU" dirty="0"/>
              <a:t>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летального </a:t>
            </a:r>
            <a:r>
              <a:rPr lang="ru-RU" dirty="0" err="1"/>
              <a:t>кінця</a:t>
            </a:r>
            <a:r>
              <a:rPr lang="ru-RU" dirty="0"/>
              <a:t>. У таких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невідкладна</a:t>
            </a:r>
            <a:r>
              <a:rPr lang="ru-RU" dirty="0"/>
              <a:t> </a:t>
            </a:r>
            <a:r>
              <a:rPr lang="ru-RU" dirty="0" err="1"/>
              <a:t>госпіталізація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у </a:t>
            </a:r>
            <a:r>
              <a:rPr lang="ru-RU" dirty="0" err="1"/>
              <a:t>відділення</a:t>
            </a:r>
            <a:r>
              <a:rPr lang="ru-RU" dirty="0"/>
              <a:t> </a:t>
            </a:r>
            <a:r>
              <a:rPr lang="ru-RU" dirty="0" err="1"/>
              <a:t>анестезіології</a:t>
            </a:r>
            <a:r>
              <a:rPr lang="ru-RU" dirty="0"/>
              <a:t> та </a:t>
            </a:r>
            <a:r>
              <a:rPr lang="ru-RU" dirty="0" err="1"/>
              <a:t>інтенсивної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(</a:t>
            </a:r>
            <a:r>
              <a:rPr lang="ru-RU" dirty="0" err="1"/>
              <a:t>далі</a:t>
            </a:r>
            <a:r>
              <a:rPr lang="ru-RU" dirty="0"/>
              <a:t> - </a:t>
            </a:r>
            <a:r>
              <a:rPr lang="en-US" dirty="0"/>
              <a:t>BAIT).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4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336704"/>
          </a:xfrm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Негоспітальна</a:t>
            </a:r>
            <a:r>
              <a:rPr lang="ru-RU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Під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негоспітальною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пневмонією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далі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- НП)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слід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розуміти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гостре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захворювання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що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виникло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в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позалікарняних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умовах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та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супроводжується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симптомами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інфекції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нижніх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дихальних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шляхів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(лихоманка; кашель;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виділення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мокротиння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можливо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гнійного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;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біль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у грудях та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задишка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) 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рентгенологічними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ознаками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нових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вогнищево-інфільтративних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змін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у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легенях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за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відсутності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очевидної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діагностичної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альтернативи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. </a:t>
            </a:r>
          </a:p>
          <a:p>
            <a:pPr marL="0" indent="0">
              <a:buNone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  </a:t>
            </a:r>
            <a:r>
              <a:rPr lang="ru-RU" sz="2000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Діагностика</a:t>
            </a:r>
            <a:r>
              <a:rPr lang="ru-RU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НП </a:t>
            </a:r>
          </a:p>
          <a:p>
            <a:pPr marL="0" indent="0">
              <a:buNone/>
            </a:pP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Діагноз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НП є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визначеним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за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наявності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у хворого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рентгенологічно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підтвердженої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вогнищевої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інфільтрації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легеневої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тканини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та не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менше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2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клінічних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ознак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із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нижченаведених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: 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гострий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початок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захворювання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з температурою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тіла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вище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38° 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C; 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кашель з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виділенням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мокротиння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; 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фізикальні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ознаки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(притуплений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або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тупий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перкуторний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звук,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ослаблене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або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жорстке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бронхіальне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дихання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, фокус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дзвінких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дрібнопухирцевих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хрипів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та/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або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крепітації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); 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лейкоцитоз (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більше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10 • 109/л) та/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або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паличкоядерний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зсув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(</a:t>
            </a:r>
            <a:r>
              <a:rPr 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більше</a:t>
            </a:r>
            <a:r>
              <a:rPr 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 10 %). </a:t>
            </a:r>
          </a:p>
          <a:p>
            <a:pPr marL="0" indent="0">
              <a:buNone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94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0"/>
            <a:ext cx="8373616" cy="612616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відсутності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неможливості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отримання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рентгенологічного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підтвердження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вогнищевої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інфільтрації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легенях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діагноз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є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неточним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/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невизначеним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При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цьому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діагноз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встановлюють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урахуванням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даних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епідеміологічного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анамнезу,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скарг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хворого та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виявлених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пацієнта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відповідних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фізикальних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ознак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Слід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відзначити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що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такої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ситуації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діагноз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отримує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рентгенологічне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підтвердження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лише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22 %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випадків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Припущення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про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наявність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малоймовірне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лихоманкою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скаргами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кашель,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задишку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виділення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мокротиння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та/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біль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грудях за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відсутності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фізикальних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ознак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неможливості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проведення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рентгенологічного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дослідження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органів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грудної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клітки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b="1" u="sng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sz="2000" b="1" u="sng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 </a:t>
            </a:r>
            <a:r>
              <a:rPr lang="ru-RU" sz="2000" b="1" u="sng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Групи</a:t>
            </a:r>
            <a:r>
              <a:rPr lang="ru-RU" sz="2000" b="1" u="sng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000" b="1" u="sng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хворих</a:t>
            </a:r>
            <a:r>
              <a:rPr lang="ru-RU" sz="2000" b="1" u="sng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на НП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Враховуючи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відомі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певні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традиційних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методів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етіологічної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діагностики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НП,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доцільним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є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поділ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окремі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, 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відношенні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кожної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передбачити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ймовірних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збудників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чутливість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антибактеріальних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21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579296" cy="66693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 </a:t>
            </a:r>
            <a:r>
              <a:rPr lang="en-U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групи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відносять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НП з нетяжким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перебігом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які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потребують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госпіталізації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без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супутньої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патології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інших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модифікуючих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факторів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Найбільш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часто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збудниками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у таких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пацієнтів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є 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M.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C.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H.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influenzae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як правило, 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курців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 та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респіраторні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віруси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У 30 - 50 %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пацієнтів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визначають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взагалі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тому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проводити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рутинну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мікробіологічну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діагностику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недоцільно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Певну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цінність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можуть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мати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дані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епідеміологічних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досліджень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групова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осіб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молодого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віку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організованих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колективах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характерна для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інфекції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спричиненої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або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M.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). </a:t>
            </a:r>
          </a:p>
          <a:p>
            <a:pPr marL="0" indent="0">
              <a:buNone/>
            </a:pP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 </a:t>
            </a:r>
            <a:r>
              <a:rPr lang="en-U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II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групи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відносять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НП з нетяжким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перебігом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які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потребують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госпіталізації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з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наявністю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супутньої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патології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хронічне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обструктивне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легень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ниркова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серцева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недостатність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цереброваскулярне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пухлина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цукровий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діабет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хронічне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печінки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різної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етіології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психічній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розлад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алкоголізм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 та/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або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інших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модифікуючих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факторів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Збудниками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є 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 тому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числі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антибіотикорезистентні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штами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), 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H.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influenzae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S.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aureus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M.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catarrhalis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Слід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враховувати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і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можливість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грамнегативної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інфекції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родини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Enterobacteriaceae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(E. coli,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Klebsiella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spp.), 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особливо у людей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похилого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віку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Необхідно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передбачити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також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ймовірність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анаеробної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інфекції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наявності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в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осіб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несанованою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порожниною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рота,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клініко-анамнестичними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даними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щодо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неврологічних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та/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або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порушеннями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акту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ковтання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Рутинна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мікробіологічна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діагностика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також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малоінформативна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і практично 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впливає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вибір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антибіотиків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Однак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близько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20 %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цієї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групи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можливе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виникнення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потреби в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госпіталізації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через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неефективність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амбулаторного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лікування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та/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або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загострення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/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декомпенсації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супутніх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захворювань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42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 </a:t>
            </a:r>
            <a:r>
              <a:rPr 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III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групи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відносять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НП з нетяжким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перебігом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які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потребують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госпіталізації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терапевтичне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відділення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медичними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наявність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несприятливих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прогностичних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факторів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показаннями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пацієнтів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цієї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групи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розвиток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може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бути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зумовлений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H.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influenzae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атиповими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збудниками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грамнегативними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ентеробактеріями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У 10 - 40 %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III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групи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нерідко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виявляють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"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змішану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"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інфекцію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тобто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поєднання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типових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бактеріальних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атипових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).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Така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різниця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частоті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виявлення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зумовлена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особливостями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мікробіологічних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методів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діагностики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які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використовують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різні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дослідники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 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IV </a:t>
            </a:r>
            <a:r>
              <a:rPr lang="ru-RU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групи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відносять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НП з тяжким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перебігом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які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потребують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госпіталізації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ВРІТ. Спектр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мікробної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флори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таких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пацієнтів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включає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Legionella spp., H.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influenzae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грамнегативні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ентеробактерії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aureus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M.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досить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рідко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). За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модифікуючих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факторів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збудником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НП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може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бути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aeruginosa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00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Антибактеріальна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терапія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НП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4773" y="468410"/>
            <a:ext cx="856895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Діагноз</a:t>
            </a:r>
            <a:r>
              <a:rPr lang="ru-RU" dirty="0"/>
              <a:t> НП - </a:t>
            </a:r>
            <a:r>
              <a:rPr lang="ru-RU" dirty="0" err="1"/>
              <a:t>безумовне</a:t>
            </a:r>
            <a:r>
              <a:rPr lang="ru-RU" dirty="0"/>
              <a:t> </a:t>
            </a:r>
            <a:r>
              <a:rPr lang="ru-RU" dirty="0" err="1"/>
              <a:t>показання</a:t>
            </a:r>
            <a:r>
              <a:rPr lang="ru-RU" dirty="0"/>
              <a:t> для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основою </a:t>
            </a:r>
            <a:r>
              <a:rPr lang="ru-RU" dirty="0" err="1"/>
              <a:t>лікування</a:t>
            </a:r>
            <a:r>
              <a:rPr lang="ru-RU" dirty="0"/>
              <a:t> у таких </a:t>
            </a:r>
            <a:r>
              <a:rPr lang="ru-RU" dirty="0" err="1"/>
              <a:t>хворих</a:t>
            </a:r>
            <a:r>
              <a:rPr lang="ru-RU" dirty="0"/>
              <a:t>. </a:t>
            </a:r>
            <a:r>
              <a:rPr lang="ru-RU" dirty="0" err="1"/>
              <a:t>Антибактеріальне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починати</a:t>
            </a:r>
            <a:r>
              <a:rPr lang="ru-RU" dirty="0"/>
              <a:t> </a:t>
            </a:r>
            <a:r>
              <a:rPr lang="ru-RU" dirty="0" err="1"/>
              <a:t>одразу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діагнозу</a:t>
            </a:r>
            <a:r>
              <a:rPr lang="ru-RU" dirty="0"/>
              <a:t>, особливо у тих </a:t>
            </a:r>
            <a:r>
              <a:rPr lang="ru-RU" dirty="0" err="1"/>
              <a:t>пацієнтів</a:t>
            </a:r>
            <a:r>
              <a:rPr lang="ru-RU" dirty="0"/>
              <a:t> з НП,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госпіталізації</a:t>
            </a:r>
            <a:r>
              <a:rPr lang="ru-RU" dirty="0"/>
              <a:t>. Абсолютно </a:t>
            </a:r>
            <a:r>
              <a:rPr lang="ru-RU" dirty="0" err="1"/>
              <a:t>неприйнятне</a:t>
            </a:r>
            <a:r>
              <a:rPr lang="ru-RU" dirty="0"/>
              <a:t> є </a:t>
            </a:r>
            <a:r>
              <a:rPr lang="ru-RU" dirty="0" err="1"/>
              <a:t>зволікання</a:t>
            </a:r>
            <a:r>
              <a:rPr lang="ru-RU" dirty="0"/>
              <a:t> з </a:t>
            </a:r>
            <a:r>
              <a:rPr lang="ru-RU" dirty="0" err="1"/>
              <a:t>терміновим</a:t>
            </a:r>
            <a:r>
              <a:rPr lang="ru-RU" dirty="0"/>
              <a:t> </a:t>
            </a:r>
            <a:r>
              <a:rPr lang="ru-RU" dirty="0" err="1"/>
              <a:t>призначенням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тяжким </a:t>
            </a:r>
            <a:r>
              <a:rPr lang="ru-RU" dirty="0" err="1"/>
              <a:t>перебігом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через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бактеріоскопії</a:t>
            </a:r>
            <a:r>
              <a:rPr lang="ru-RU" dirty="0"/>
              <a:t> і </a:t>
            </a:r>
            <a:r>
              <a:rPr lang="ru-RU" dirty="0" err="1"/>
              <a:t>посіву</a:t>
            </a:r>
            <a:r>
              <a:rPr lang="ru-RU" dirty="0"/>
              <a:t> </a:t>
            </a:r>
            <a:r>
              <a:rPr lang="ru-RU" dirty="0" err="1"/>
              <a:t>мокротиння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затримка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антибіотика</a:t>
            </a:r>
            <a:r>
              <a:rPr lang="ru-RU" dirty="0"/>
              <a:t> на 4 год. і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 таких </a:t>
            </a:r>
            <a:r>
              <a:rPr lang="ru-RU" dirty="0" err="1"/>
              <a:t>хворих</a:t>
            </a:r>
            <a:r>
              <a:rPr lang="ru-RU" dirty="0"/>
              <a:t>. </a:t>
            </a:r>
          </a:p>
          <a:p>
            <a:r>
              <a:rPr lang="ru-RU" dirty="0"/>
              <a:t>У </a:t>
            </a:r>
            <a:r>
              <a:rPr lang="ru-RU" dirty="0" err="1"/>
              <a:t>хворих</a:t>
            </a:r>
            <a:r>
              <a:rPr lang="ru-RU" dirty="0"/>
              <a:t> на </a:t>
            </a:r>
            <a:r>
              <a:rPr lang="ru-RU" sz="2000" b="1" dirty="0"/>
              <a:t>НП </a:t>
            </a:r>
            <a:r>
              <a:rPr lang="en-US" sz="2000" b="1" dirty="0"/>
              <a:t>I </a:t>
            </a:r>
            <a:r>
              <a:rPr lang="ru-RU" sz="2000" b="1" dirty="0" err="1"/>
              <a:t>групи</a:t>
            </a:r>
            <a:r>
              <a:rPr lang="ru-RU" sz="2000" b="1" dirty="0"/>
              <a:t> </a:t>
            </a:r>
            <a:r>
              <a:rPr lang="ru-RU" dirty="0" err="1"/>
              <a:t>адекватний</a:t>
            </a:r>
            <a:r>
              <a:rPr lang="ru-RU" dirty="0"/>
              <a:t> </a:t>
            </a:r>
            <a:r>
              <a:rPr lang="ru-RU" dirty="0" err="1"/>
              <a:t>клінічний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можливий</a:t>
            </a:r>
            <a:r>
              <a:rPr lang="ru-RU" dirty="0"/>
              <a:t> при пероральному </a:t>
            </a:r>
            <a:r>
              <a:rPr lang="ru-RU" dirty="0" err="1"/>
              <a:t>прийомі</a:t>
            </a:r>
            <a:r>
              <a:rPr lang="ru-RU" dirty="0"/>
              <a:t> </a:t>
            </a:r>
            <a:r>
              <a:rPr lang="ru-RU" dirty="0" err="1"/>
              <a:t>антибактеріального</a:t>
            </a:r>
            <a:r>
              <a:rPr lang="ru-RU" dirty="0"/>
              <a:t> препарату (</a:t>
            </a:r>
            <a:r>
              <a:rPr lang="ru-RU" dirty="0" err="1"/>
              <a:t>монотерапія</a:t>
            </a:r>
            <a:r>
              <a:rPr lang="ru-RU" dirty="0"/>
              <a:t>!). Як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рекомендують</a:t>
            </a:r>
            <a:r>
              <a:rPr lang="ru-RU" dirty="0"/>
              <a:t> </a:t>
            </a:r>
            <a:r>
              <a:rPr lang="ru-RU" b="1" i="1" dirty="0" err="1"/>
              <a:t>амоксицилін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макролід</a:t>
            </a:r>
            <a:r>
              <a:rPr lang="ru-RU" b="1" i="1" dirty="0"/>
              <a:t> </a:t>
            </a:r>
            <a:r>
              <a:rPr lang="ru-RU" dirty="0"/>
              <a:t>(</a:t>
            </a:r>
            <a:r>
              <a:rPr lang="ru-RU" dirty="0" err="1"/>
              <a:t>азитроміцин</a:t>
            </a:r>
            <a:r>
              <a:rPr lang="ru-RU" dirty="0"/>
              <a:t>, </a:t>
            </a:r>
            <a:r>
              <a:rPr lang="ru-RU" dirty="0" err="1"/>
              <a:t>кларитроміцин</a:t>
            </a:r>
            <a:r>
              <a:rPr lang="ru-RU" dirty="0"/>
              <a:t>, </a:t>
            </a:r>
            <a:r>
              <a:rPr lang="ru-RU" dirty="0" err="1"/>
              <a:t>мідекаміцин</a:t>
            </a:r>
            <a:r>
              <a:rPr lang="ru-RU" dirty="0"/>
              <a:t>, </a:t>
            </a:r>
            <a:r>
              <a:rPr lang="ru-RU" dirty="0" err="1"/>
              <a:t>спіраміцин</a:t>
            </a:r>
            <a:r>
              <a:rPr lang="ru-RU" dirty="0"/>
              <a:t>). За </a:t>
            </a:r>
            <a:r>
              <a:rPr lang="ru-RU" dirty="0" err="1"/>
              <a:t>неможливості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препарату </a:t>
            </a:r>
            <a:r>
              <a:rPr lang="ru-RU" dirty="0" err="1"/>
              <a:t>вибору</a:t>
            </a:r>
            <a:r>
              <a:rPr lang="ru-RU" dirty="0"/>
              <a:t>,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альтернативний</a:t>
            </a:r>
            <a:r>
              <a:rPr lang="ru-RU" dirty="0"/>
              <a:t> препарат - </a:t>
            </a:r>
            <a:r>
              <a:rPr lang="ru-RU" dirty="0" err="1"/>
              <a:t>респіраторний</a:t>
            </a:r>
            <a:r>
              <a:rPr lang="ru-RU" dirty="0"/>
              <a:t> </a:t>
            </a:r>
            <a:r>
              <a:rPr lang="ru-RU" b="1" i="1" dirty="0" err="1"/>
              <a:t>фторхінолон</a:t>
            </a:r>
            <a:r>
              <a:rPr lang="ru-RU" b="1" i="1" dirty="0"/>
              <a:t> </a:t>
            </a:r>
            <a:r>
              <a:rPr lang="en-US" b="1" i="1" dirty="0"/>
              <a:t>III - IV </a:t>
            </a:r>
            <a:r>
              <a:rPr lang="ru-RU" dirty="0" err="1"/>
              <a:t>покоління</a:t>
            </a:r>
            <a:r>
              <a:rPr lang="ru-RU" dirty="0"/>
              <a:t>.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неефективності</a:t>
            </a:r>
            <a:r>
              <a:rPr lang="ru-RU" dirty="0"/>
              <a:t> </a:t>
            </a:r>
            <a:r>
              <a:rPr lang="ru-RU" dirty="0" err="1"/>
              <a:t>амоксициліну</a:t>
            </a:r>
            <a:r>
              <a:rPr lang="ru-RU" dirty="0"/>
              <a:t> через 48 - 72 год. </a:t>
            </a:r>
            <a:r>
              <a:rPr lang="ru-RU" dirty="0" err="1"/>
              <a:t>лікування</a:t>
            </a:r>
            <a:r>
              <a:rPr lang="ru-RU" dirty="0"/>
              <a:t> у </a:t>
            </a:r>
            <a:r>
              <a:rPr lang="ru-RU" dirty="0" err="1"/>
              <a:t>якості</a:t>
            </a:r>
            <a:r>
              <a:rPr lang="ru-RU" dirty="0"/>
              <a:t> препарату другого ряду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макролід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b="1" i="1" dirty="0"/>
              <a:t> </a:t>
            </a:r>
            <a:r>
              <a:rPr lang="ru-RU" b="1" i="1" dirty="0" err="1"/>
              <a:t>доксициклін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зумовлено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активністю</a:t>
            </a:r>
            <a:r>
              <a:rPr lang="ru-RU" dirty="0"/>
              <a:t> у </a:t>
            </a:r>
            <a:r>
              <a:rPr lang="ru-RU" dirty="0" err="1"/>
              <a:t>відношенні</a:t>
            </a:r>
            <a:r>
              <a:rPr lang="ru-RU" dirty="0"/>
              <a:t> до </a:t>
            </a:r>
            <a:r>
              <a:rPr lang="ru-RU" dirty="0" err="1"/>
              <a:t>атипових</a:t>
            </a:r>
            <a:r>
              <a:rPr lang="ru-RU" dirty="0"/>
              <a:t> </a:t>
            </a:r>
            <a:r>
              <a:rPr lang="ru-RU" dirty="0" err="1"/>
              <a:t>збудників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ймовірною</a:t>
            </a:r>
            <a:r>
              <a:rPr lang="ru-RU" dirty="0"/>
              <a:t> причиною </a:t>
            </a:r>
            <a:r>
              <a:rPr lang="ru-RU" dirty="0" err="1"/>
              <a:t>невдалого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амінопеніциліном</a:t>
            </a:r>
            <a:r>
              <a:rPr lang="ru-RU" dirty="0"/>
              <a:t>.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неефективності</a:t>
            </a:r>
            <a:r>
              <a:rPr lang="ru-RU" dirty="0"/>
              <a:t> </a:t>
            </a:r>
            <a:r>
              <a:rPr lang="ru-RU" dirty="0" err="1"/>
              <a:t>стартової</a:t>
            </a:r>
            <a:r>
              <a:rPr lang="ru-RU" dirty="0"/>
              <a:t> </a:t>
            </a:r>
            <a:r>
              <a:rPr lang="ru-RU" dirty="0" err="1"/>
              <a:t>антибіотикотерапії</a:t>
            </a:r>
            <a:r>
              <a:rPr lang="ru-RU" dirty="0"/>
              <a:t> </a:t>
            </a:r>
            <a:r>
              <a:rPr lang="ru-RU" dirty="0" err="1"/>
              <a:t>макролідом</a:t>
            </a:r>
            <a:r>
              <a:rPr lang="ru-RU" dirty="0"/>
              <a:t> препаратом другого ряду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амоксицилін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фторхінолон</a:t>
            </a:r>
            <a:r>
              <a:rPr lang="ru-RU" dirty="0"/>
              <a:t> </a:t>
            </a:r>
            <a:r>
              <a:rPr lang="en-US" dirty="0"/>
              <a:t>III - IV </a:t>
            </a:r>
            <a:r>
              <a:rPr lang="ru-RU" dirty="0" err="1"/>
              <a:t>покоління</a:t>
            </a:r>
            <a:r>
              <a:rPr lang="ru-RU" dirty="0"/>
              <a:t>. </a:t>
            </a:r>
            <a:r>
              <a:rPr lang="ru-RU" dirty="0" err="1"/>
              <a:t>Можливою</a:t>
            </a:r>
            <a:r>
              <a:rPr lang="ru-RU" dirty="0"/>
              <a:t> причиною </a:t>
            </a:r>
            <a:r>
              <a:rPr lang="ru-RU" dirty="0" err="1"/>
              <a:t>неефективності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макролідом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резистентних</a:t>
            </a:r>
            <a:r>
              <a:rPr lang="ru-RU" dirty="0"/>
              <a:t> до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антибіотиків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 </a:t>
            </a:r>
            <a:r>
              <a:rPr lang="ru-RU" dirty="0" err="1"/>
              <a:t>пневмокока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викликане</a:t>
            </a:r>
            <a:r>
              <a:rPr lang="ru-RU" dirty="0"/>
              <a:t> </a:t>
            </a:r>
            <a:r>
              <a:rPr lang="ru-RU" dirty="0" err="1"/>
              <a:t>грамнегативними</a:t>
            </a:r>
            <a:r>
              <a:rPr lang="ru-RU" dirty="0"/>
              <a:t> </a:t>
            </a:r>
            <a:r>
              <a:rPr lang="ru-RU" dirty="0" err="1"/>
              <a:t>збудниками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472969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на 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НП </a:t>
            </a: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II </a:t>
            </a:r>
            <a:r>
              <a:rPr lang="ru-RU" sz="2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групи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виражений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клінічний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ефект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також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можливий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разі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перорального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прийому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антибіотика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Однак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оскільки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збільшується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ймовірність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етіологічної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ролі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грамнегативних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мікроорганізмів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(у тому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числі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тих,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що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мають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деякі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механізми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розвитку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резистентності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до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антибіотиків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), як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засіб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вибору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слід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використовувати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захищений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амінопеніцилін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(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амоксицилін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/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клавуланова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кислота)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або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цефалоспорин </a:t>
            </a:r>
            <a:r>
              <a:rPr lang="en-US" sz="2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II </a:t>
            </a:r>
            <a:r>
              <a:rPr lang="ru-RU" sz="26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покоління</a:t>
            </a:r>
            <a:r>
              <a:rPr lang="ru-RU" sz="2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(</a:t>
            </a:r>
            <a:r>
              <a:rPr lang="ru-RU" sz="26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цефуроксиму</a:t>
            </a:r>
            <a:r>
              <a:rPr lang="ru-RU" sz="2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аксетил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). Альтернативною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терапією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може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бути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застосування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фторхінолону</a:t>
            </a:r>
            <a:r>
              <a:rPr lang="ru-RU" sz="2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III - IV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покоління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 За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неможливості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перорального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прийому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препарату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або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низького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комплайнсу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призначають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парентеральний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цефалоспориновий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антибіотик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III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покоління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(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краще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цефтріаксон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внутрішньом'язово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який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можна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застосувати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1 раз на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добу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). 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II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групи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відсутність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ефекту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при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лікування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препаратами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вибору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може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бути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пов'язана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з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тим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що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етіопатогенами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НП є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атипові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збудники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 Тому на другому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етапі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антибіотикотерапії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слід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добавити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макролід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до -лактаму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або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ж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замість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такої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комбінованої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терапії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призначити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монотерапію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фторхінолоном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III - IV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покоління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Хворим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 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та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II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груп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які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госпіталізовані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за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соціальних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обставин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призначають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відповідну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пероральну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антибактеріальну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терапію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хворих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які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госпіталізовані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за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медичними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показаннями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припускають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більш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тяжкий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перебіг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НП, тому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терапію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доцільно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розпочинати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з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призначення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антибіотиків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парентерально (в/м, в/в). Через 3 - 4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дні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при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досягненні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позитивного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клінічного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ефекту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(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нормалізація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температури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тіла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зменшення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вираженості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інтоксикації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та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інших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симптомів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захворювання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)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можливий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перехід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до перорального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прийому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антибіотика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до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завершення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повного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курсу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антибактеріальної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терапії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(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ступінчаста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терапія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- див. </a:t>
            </a:r>
            <a:r>
              <a:rPr lang="ru-RU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далі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).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Госпіталізованим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у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терапевтичне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відділення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III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групи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необхідно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проводити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комбіновану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антибіотикотерапію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використанням</a:t>
            </a:r>
            <a:r>
              <a:rPr lang="ru-RU" sz="29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захищеного</a:t>
            </a:r>
            <a:r>
              <a:rPr lang="ru-RU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амінопеніциліну</a:t>
            </a:r>
            <a:r>
              <a:rPr lang="ru-RU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(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амоксицилін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/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клавуланова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кислота,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ампіцилін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/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сульбактам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) парентерально,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цефалоспорину </a:t>
            </a:r>
            <a:r>
              <a:rPr lang="en-US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 - III </a:t>
            </a:r>
            <a:r>
              <a:rPr lang="ru-RU" sz="29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покоління</a:t>
            </a:r>
            <a:r>
              <a:rPr lang="ru-RU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(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цефуроксиму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аксетіл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цефотаксим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цефтріаксон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) у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поєднані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</a:t>
            </a:r>
            <a:r>
              <a:rPr lang="ru-RU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макролідом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За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відсутності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порушень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всмоктування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в травному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тракті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макролід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приймається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перорально (табл. 1). За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неможливості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прийому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препарату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вибору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слід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призначити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фторхінолон</a:t>
            </a:r>
            <a:r>
              <a:rPr lang="ru-RU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29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III - IV </a:t>
            </a:r>
            <a:r>
              <a:rPr lang="ru-RU" sz="29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покоління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монотерапія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). </a:t>
            </a:r>
          </a:p>
          <a:p>
            <a:pPr marL="0" indent="0">
              <a:buNone/>
            </a:pP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У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хворих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цієї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групи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відсутність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ефекту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при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препаратами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вибору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може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бути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пов'язана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що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етіопатогенами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НП є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грамнегативні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ентеробактерії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що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продукують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-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лактамази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розширеного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спектра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дії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-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інактиватори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цих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груп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антибіотиків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В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зв'язку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на другому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етапі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антибіотикотерапію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слід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продовжити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фторхінолоном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III - IV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покоління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ж </a:t>
            </a:r>
            <a:r>
              <a:rPr lang="ru-RU" sz="29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карбапенемом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IV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групи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слід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невідкладно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призначити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антибактеріальну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терапію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оскільки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відстрочування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призначення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антибіотика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навіть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на 4 год.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достовірно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підвищує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ризик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смерті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таких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пацієнтів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Для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хворих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цієї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групи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не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мають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факторів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ризику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інфікування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P. </a:t>
            </a:r>
            <a:r>
              <a:rPr lang="en-US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aeruginosa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рекомендують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внутрішньовенно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вводити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: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захищений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амінопеніцилін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амоксицилін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/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клавуланова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кислота,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ампіцилін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/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сульбактам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)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цефалоспорин 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III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покоління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цефотаксим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цефтріаксон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) у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поєднанні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із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макролідом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В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якості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альтернативної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пропонують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комбінацію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фторхінолону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III - IV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покоління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-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лактамамом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При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легіонельозній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пневмонії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ефективне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поєднання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макроліда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рифампіцином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а в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якості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альтернативної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терапії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рекомендують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призначати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фторхінолон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III - IV </a:t>
            </a:r>
            <a:r>
              <a:rPr lang="ru-RU" sz="29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покоління</a:t>
            </a:r>
            <a:r>
              <a:rPr lang="ru-RU" sz="29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632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435280" cy="65527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Для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IV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групи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наявністю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факторів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ризику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інфікування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P.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aeruginosa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необхідно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призначати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внутрішньовенно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: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антипсевдомонадний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цефалоспорин </a:t>
            </a:r>
            <a:r>
              <a:rPr lang="en-US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III - IV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покоління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(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цефтазидим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цефоперазон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цефепім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) 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поєднанні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аміноглікозидом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та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левофлоксацином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цирофлоксацином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В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якості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альтернативної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пропонують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цефалоспорин,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активний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у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відношенні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до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синьогнійної</a:t>
            </a:r>
            <a:r>
              <a:rPr lang="ru-RU" sz="1800" b="1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палички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цефтазидим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цефоперазон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цефепім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), 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поєднанні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аміноглікозидо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та </a:t>
            </a:r>
            <a:r>
              <a:rPr lang="ru-RU" sz="1800" b="1" i="1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макролідом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Оцінку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ефективності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антибактеріальної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препаратом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першого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ряду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необхідно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обов'язково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!)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проводити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через 48 год.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початку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повторний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огляд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хворого).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Доцільним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є контакт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із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пацієнтом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по телефону на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другий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день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початку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sz="18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Основними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критеріями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ефективності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в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терміни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слід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вважати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зменшення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вираженості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інтоксикації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та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зниження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температури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тіла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хворого,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відсутність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ознак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дихальної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недостатності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Якщо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на початку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пацієнта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були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відсутні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прояви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захворювання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слід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орієнтуватися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його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загальний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стан та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показники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загального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клінічного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аналізу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крові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кількість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лейкоцитів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швидкість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осідання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еритроцитів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далі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- ШОЕ)). За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наявності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позитивної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динаміки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наведених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показників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продовжують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призначену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антибактеріальну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терапію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Якщо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пацієнта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зберігаються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висока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лихоманка та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інтоксикація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симптоматика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прогресує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то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слід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вважати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неефективним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антибактеріальний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засіб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замінити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антибіотик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другого ряду та повторно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визначити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доцільність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госпіталізації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24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пацієнтів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з нетяжким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перебігом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НП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антибактеріальна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може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бути завершена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після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досягнення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нормалізації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температури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тіла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протягом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3 - 5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днів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В таких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випадках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тривалість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складає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як правило, 7 - 10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днів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У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разі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отримання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клінічних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епідеміологічних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даних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свідчать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про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мікоплазмену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хламідійну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етіологію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НП,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тривалість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антибактеріальної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складає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в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середньому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10 - 14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днів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Якщо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позитивного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ефекту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досягнуто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в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ці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терміни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заміна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антибіотика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недоцільна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При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лікуванні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на НП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стафілококової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етіології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зумовлену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грамнегативними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ентеробактеріями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рекомендують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проведення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більш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тривалої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антибактеріальної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терапії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-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від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14 до 21 дня, а за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наявності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даних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про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легіонельозну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етіологію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захворювання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- 21 день. </a:t>
            </a:r>
          </a:p>
          <a:p>
            <a:pPr marL="0" indent="0">
              <a:buNone/>
            </a:pPr>
            <a:endParaRPr lang="ru-RU" sz="18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Нозокоміальна</a:t>
            </a:r>
            <a:r>
              <a:rPr lang="ru-RU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госпітальна</a:t>
            </a:r>
            <a:r>
              <a:rPr lang="ru-RU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endParaRPr lang="ru-RU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334474" y="4437112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Нозокоміальна</a:t>
            </a:r>
            <a:r>
              <a:rPr lang="ru-RU" b="1" dirty="0"/>
              <a:t> (</a:t>
            </a:r>
            <a:r>
              <a:rPr lang="ru-RU" b="1" dirty="0" err="1"/>
              <a:t>госпітальна</a:t>
            </a:r>
            <a:r>
              <a:rPr lang="ru-RU" b="1" dirty="0"/>
              <a:t>) </a:t>
            </a:r>
            <a:r>
              <a:rPr lang="ru-RU" b="1" dirty="0" err="1"/>
              <a:t>пневмонія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далі</a:t>
            </a:r>
            <a:r>
              <a:rPr lang="ru-RU" dirty="0"/>
              <a:t> - ГП) -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появою</a:t>
            </a:r>
            <a:r>
              <a:rPr lang="ru-RU" dirty="0"/>
              <a:t> на </a:t>
            </a:r>
            <a:r>
              <a:rPr lang="ru-RU" dirty="0" err="1"/>
              <a:t>рентгенограмі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вогнищево-інфільтративних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в </a:t>
            </a:r>
            <a:r>
              <a:rPr lang="ru-RU" dirty="0" err="1"/>
              <a:t>легенях</a:t>
            </a:r>
            <a:r>
              <a:rPr lang="ru-RU" dirty="0"/>
              <a:t> через 48 год. і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госпіталізації</a:t>
            </a:r>
            <a:r>
              <a:rPr lang="ru-RU" dirty="0"/>
              <a:t> в </a:t>
            </a:r>
            <a:r>
              <a:rPr lang="ru-RU" dirty="0" err="1"/>
              <a:t>поєднанні</a:t>
            </a:r>
            <a:r>
              <a:rPr lang="ru-RU" dirty="0"/>
              <a:t> з </a:t>
            </a:r>
            <a:r>
              <a:rPr lang="ru-RU" dirty="0" err="1"/>
              <a:t>клінічною</a:t>
            </a:r>
            <a:r>
              <a:rPr lang="ru-RU" dirty="0"/>
              <a:t> симптоматикою, яка </a:t>
            </a:r>
            <a:r>
              <a:rPr lang="ru-RU" dirty="0" err="1"/>
              <a:t>підтверджує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інфекційну</a:t>
            </a:r>
            <a:r>
              <a:rPr lang="ru-RU" dirty="0"/>
              <a:t> природу (нова </a:t>
            </a:r>
            <a:r>
              <a:rPr lang="ru-RU" dirty="0" err="1"/>
              <a:t>хвиля</a:t>
            </a:r>
            <a:r>
              <a:rPr lang="ru-RU" dirty="0"/>
              <a:t> лихоманки, </a:t>
            </a:r>
            <a:r>
              <a:rPr lang="ru-RU" dirty="0" err="1"/>
              <a:t>гнійне</a:t>
            </a:r>
            <a:r>
              <a:rPr lang="ru-RU" dirty="0"/>
              <a:t> </a:t>
            </a:r>
            <a:r>
              <a:rPr lang="ru-RU" dirty="0" err="1"/>
              <a:t>харкотиння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гнійне</a:t>
            </a:r>
            <a:r>
              <a:rPr lang="ru-RU" dirty="0"/>
              <a:t>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трахеобронхіального</a:t>
            </a:r>
            <a:r>
              <a:rPr lang="ru-RU" dirty="0"/>
              <a:t> дерева, лейкоцитоз та </a:t>
            </a:r>
            <a:r>
              <a:rPr lang="ru-RU" dirty="0" err="1"/>
              <a:t>ін</a:t>
            </a:r>
            <a:r>
              <a:rPr lang="ru-RU" dirty="0"/>
              <a:t>.), при </a:t>
            </a:r>
            <a:r>
              <a:rPr lang="ru-RU" dirty="0" err="1"/>
              <a:t>виключенні</a:t>
            </a:r>
            <a:r>
              <a:rPr lang="ru-RU" dirty="0"/>
              <a:t> </a:t>
            </a:r>
            <a:r>
              <a:rPr lang="ru-RU" dirty="0" err="1"/>
              <a:t>інфекцій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знаходилися</a:t>
            </a:r>
            <a:r>
              <a:rPr lang="ru-RU" dirty="0"/>
              <a:t> в </a:t>
            </a:r>
            <a:r>
              <a:rPr lang="ru-RU" dirty="0" err="1"/>
              <a:t>інкубаційному</a:t>
            </a:r>
            <a:r>
              <a:rPr lang="ru-RU" dirty="0"/>
              <a:t> </a:t>
            </a:r>
            <a:r>
              <a:rPr lang="ru-RU" dirty="0" err="1"/>
              <a:t>періоді</a:t>
            </a:r>
            <a:r>
              <a:rPr lang="ru-RU" dirty="0"/>
              <a:t> на момент </a:t>
            </a:r>
            <a:r>
              <a:rPr lang="ru-RU" dirty="0" err="1"/>
              <a:t>надходження</a:t>
            </a:r>
            <a:r>
              <a:rPr lang="ru-RU" dirty="0"/>
              <a:t> хворого до </a:t>
            </a:r>
            <a:r>
              <a:rPr lang="ru-RU" dirty="0" err="1"/>
              <a:t>стаціонару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36835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6009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Критерієм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класифікації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 є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термін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розвитку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чи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відсутність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факторів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ризику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її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розвитку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За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цією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класифікацією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виділяють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такі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види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ГП: </a:t>
            </a:r>
          </a:p>
          <a:p>
            <a:pPr>
              <a:buBlip>
                <a:blip r:embed="rId2"/>
              </a:buBlip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рання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 -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виникає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протягом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перших 5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днів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моменту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госпіталізації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зумовлена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збудниками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які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були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хворого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ще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до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надходження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до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стаціонару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-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pneumoniae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H.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influenzae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метициліночутливий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aureus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далі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-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MSSA)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інші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представники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нормальної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мікрофлори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порожнини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ротоглотки.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Найчастіше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чутливі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до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антимікробних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препаратів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що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традиційно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використовуються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а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пневмонія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має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більш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сприятливий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прогноз; </a:t>
            </a:r>
          </a:p>
          <a:p>
            <a:pPr>
              <a:buBlip>
                <a:blip r:embed="rId2"/>
              </a:buBlip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пізня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-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розвивається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не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раніше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6 дня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госпіталізації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спричинена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власне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госпітальною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мікрофлорою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більш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високим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ризиком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наявності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високовірулентних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і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полірезистентних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збудників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таких як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P.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aeruginosa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Acinetobacter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spp.,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представники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родини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Enterobacteriaceae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метицилінорезистентний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S.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aureus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далі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-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MRSA).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Така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характеризується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менш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сприятливим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прогнозом.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235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огляду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тяжкість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перебігу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серйозність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прогнозу й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особливості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ведення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реанімаційних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виділяють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особливу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форму так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звану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вентилятор-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асоційовану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пневмонію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далі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- ВАП) -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пневмонія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яка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виникла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через 48 год.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початку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проведення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ШВЛ за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відсутності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ознак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легеневої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інфекції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момент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інтубації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Незважаючи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відомі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обмеження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клінічне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обстеження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залишається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"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відправною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точкою"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діагностики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ГП, 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дані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інших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методів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(у тому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числі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й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інвазивних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лише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інтерпретують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урахуванням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клінічної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картини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ГП. Для ГП характерна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поява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нових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інфільтративних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змін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рентгенограмі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органів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грудної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клітки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в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поєднанні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такими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ознаками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інфекційного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захворювання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як лихоманка,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виділення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гнійного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мокротиння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та/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лейкоцитоз. В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зв'язку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цим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до числа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формалізованих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діагностичних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критеріїв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ГП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відносять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появу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на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рентгенограмі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нових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вогнищево-інфільтративних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змін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у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легенях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дві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з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приведених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нижче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ознак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1) температура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тіла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вище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&gt; 38,3°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C;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</a:rPr>
              <a:t>2)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бронхіальна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гіперсекреція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;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3)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PaO2/FiO2 (FiO2 -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фракція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кисню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повітрі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видихається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, %)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менше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240;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4) кашель,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тахіпное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, локальна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крепітація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вологі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хрипи,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бронхіальне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дихання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;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5)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кількість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лейкоцитів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крові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менше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4,0 х 109/л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чи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більше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12,0 х 109/л,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палочкоядерний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зсув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більше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10 %;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6)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гнійне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мокротиння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/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бронхіальний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секрет (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більше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25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поліморфноядерних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лейкоцитів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полі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зору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при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мікроскопії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малим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збільшенням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, х 100).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417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>
                <a:solidFill>
                  <a:schemeClr val="tx1"/>
                </a:solidFill>
                <a:latin typeface="+mn-lt"/>
              </a:rPr>
              <a:t>Діагноз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ГП -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безумовне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показання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для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застосування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антибіотиків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які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є основою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у таких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.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Антибактеріальне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необхідно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починати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одразу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після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встановлення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діагнозу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. Абсолютно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неприйнятне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є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зволікання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з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терміновим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призначенням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антибіотиків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пацієнтам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із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тяжким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перебігом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захворювання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через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відсутність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результатів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бактеріоскопії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і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засіву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мокротиння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оскільки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затримка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введення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першої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дози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антибіотика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на 4 год.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зумовлює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значне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підвищення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ризику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смерті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таких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tx1"/>
                </a:solidFill>
                <a:latin typeface="+mn-lt"/>
              </a:rPr>
              <a:t>Найважливішим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фактором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підвищення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виживання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на ГП є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своєчасне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призначення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адекватної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антибіотикотерапії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r>
              <a:rPr lang="ru-RU" sz="1800" dirty="0" err="1">
                <a:solidFill>
                  <a:schemeClr val="tx1"/>
                </a:solidFill>
                <a:latin typeface="+mn-lt"/>
              </a:rPr>
              <a:t>Найбільш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виправданим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підходом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до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емпіричної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антибіотикотерапії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на ГП є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в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залежності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від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термінів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виникнення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пневмонії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("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", "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пізня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") та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наявності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модифікуючих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факторів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ризику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інфікування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полірезистентними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штамами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мікроорганізмів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. У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на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на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"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ранню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" ГП без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факторів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ризику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наявності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полірезистентних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штамів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збудників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найбільш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ймовірними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збудниками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захворювання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можуть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бути  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S.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pneumoniae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, H.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influenzae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, S.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aureus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(MSSA),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грамнегативні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бактерії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кишкової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групи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зі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звичайною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чутливістю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до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антибіотиків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E. coli, K.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pneumoniae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Enterobacter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spp. Proteus spp., S.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marcescens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.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Для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лікування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цих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використовують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: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цефтріаксон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фторхінолон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III - IV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покоління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ампіцилін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/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сульбактам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меропенем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04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1"/>
            <a:ext cx="8136904" cy="525658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+mn-lt"/>
              </a:rPr>
              <a:t>У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на "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ранню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" ГП з факторами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ризику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наявності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полірезистентних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штамів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збудників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та "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пізню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" ГП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найбільш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ймовірними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збудниками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захворювання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можуть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бути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грамнегативні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бактерії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(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P.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aeruginosa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, K.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pneumoniae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продуценти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ESBL)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Acinetobacter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spp. L.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pneumophila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грампозитивні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коки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резистентні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метициллину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-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S.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aureus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(MRSA).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Для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лікування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цих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використовують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: цефалоспорин з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антисиньогнійною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активністю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цефепім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цефтазидим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карбапенем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іміпенем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меропенем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),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захищений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-лактам (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піперацилін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/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тазобактам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) у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поєднанні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з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фторхінолоном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із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антисиньогнійною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активністю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аміноглікозидом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амікацин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гентаміцин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тобраміцин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), а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також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із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лінезолідом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ванкоміцином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(за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наявності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факторів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ризику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MRSA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чи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високої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частоти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нозокоміальних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інфекцій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даному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стаціонарі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). 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  <a:latin typeface="+mn-lt"/>
              </a:rPr>
              <a:t>Традиційна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тривалість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антибіотикотерапії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хворих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на ГП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складає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як правило, 14 - 21 день.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Збільшення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її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тривалості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може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призвести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суперінфекції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полірезистентними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госпітальними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збудниками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зокрема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P.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aeruginosa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і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мікроорганізмами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родини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Enterobacteriaceae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.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При ВАП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значне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клінічне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поліпшення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спостерігається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вже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протягом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перших 6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днів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терапії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а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збільшення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її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тривалості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до 14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днів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призводить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колонізації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P.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aeruginosa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і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мікроорганізмами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родини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Enterobacteriaceae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323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051869"/>
              </p:ext>
            </p:extLst>
          </p:nvPr>
        </p:nvGraphicFramePr>
        <p:xfrm>
          <a:off x="250825" y="260350"/>
          <a:ext cx="8435975" cy="396240"/>
        </p:xfrm>
        <a:graphic>
          <a:graphicData uri="http://schemas.openxmlformats.org/drawingml/2006/table">
            <a:tbl>
              <a:tblPr firstRow="1" bandRow="1">
                <a:solidFill>
                  <a:srgbClr val="FFFFCC"/>
                </a:solidFill>
                <a:tableStyleId>{5C22544A-7EE6-4342-B048-85BDC9FD1C3A}</a:tableStyleId>
              </a:tblPr>
              <a:tblGrid>
                <a:gridCol w="8435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ПНЕВМОТОРАКС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908720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Пневмотораксом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називають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стан,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характеризується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накопиченням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повітря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або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газу в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плевральній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порожнині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Пневмоторакс —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синдром, а не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самостійна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нозологічна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форма.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Види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пневмотораксу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суттєво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відрізняються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механізмом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виникнення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клінічними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проявами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прогнозом,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призводить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різної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тактики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лікування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знаходить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відображення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існуючій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класифікації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87124" y="2663046"/>
            <a:ext cx="4636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2400" b="1" u="sng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пневмотораксу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3441449"/>
            <a:ext cx="7359377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Залежно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</a:t>
            </a:r>
            <a:r>
              <a:rPr lang="ru-RU" sz="2000" b="1" dirty="0" err="1"/>
              <a:t>пошкодження</a:t>
            </a:r>
            <a:r>
              <a:rPr lang="ru-RU" sz="2000" b="1" dirty="0"/>
              <a:t> </a:t>
            </a:r>
            <a:r>
              <a:rPr lang="ru-RU" sz="2000" b="1" dirty="0" err="1"/>
              <a:t>анатомічних</a:t>
            </a:r>
            <a:r>
              <a:rPr lang="ru-RU" sz="2000" b="1" dirty="0"/>
              <a:t> структур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653710" y="385579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084168" y="385579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95536" y="4803796"/>
            <a:ext cx="410445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закритий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пневмоторакс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—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повітря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плевральну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порожнину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потрапляє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пошкодженої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легені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через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вісцеральну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плевру;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98697" y="4821272"/>
            <a:ext cx="424964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відкритий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пневмоторакс </a:t>
            </a:r>
            <a:r>
              <a:rPr lang="ru-RU" dirty="0"/>
              <a:t>—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потрапляє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через </a:t>
            </a:r>
            <a:r>
              <a:rPr lang="ru-RU" dirty="0" err="1"/>
              <a:t>пошкоджену</a:t>
            </a:r>
            <a:r>
              <a:rPr lang="ru-RU" dirty="0"/>
              <a:t> </a:t>
            </a:r>
            <a:r>
              <a:rPr lang="ru-RU" dirty="0" err="1"/>
              <a:t>грудну</a:t>
            </a:r>
            <a:r>
              <a:rPr lang="ru-RU" dirty="0"/>
              <a:t> </a:t>
            </a:r>
            <a:r>
              <a:rPr lang="ru-RU" dirty="0" err="1"/>
              <a:t>стінку</a:t>
            </a:r>
            <a:r>
              <a:rPr lang="ru-RU" dirty="0"/>
              <a:t> та </a:t>
            </a:r>
            <a:r>
              <a:rPr lang="ru-RU" dirty="0" err="1"/>
              <a:t>парієтальну</a:t>
            </a:r>
            <a:r>
              <a:rPr lang="ru-RU" dirty="0"/>
              <a:t> плевру.</a:t>
            </a:r>
          </a:p>
        </p:txBody>
      </p:sp>
    </p:spTree>
    <p:extLst>
      <p:ext uri="{BB962C8B-B14F-4D97-AF65-F5344CB8AC3E}">
        <p14:creationId xmlns:p14="http://schemas.microsoft.com/office/powerpoint/2010/main" val="2235106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404664"/>
            <a:ext cx="3722494" cy="40011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механізмом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виникнення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763688" y="804774"/>
            <a:ext cx="504056" cy="91440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07504" y="1719174"/>
            <a:ext cx="2376264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err="1"/>
              <a:t>травматичний</a:t>
            </a:r>
            <a:r>
              <a:rPr lang="ru-RU" b="1" dirty="0"/>
              <a:t> пневмоторакс </a:t>
            </a:r>
            <a:r>
              <a:rPr lang="ru-RU" dirty="0"/>
              <a:t>—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травми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пошкодження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43808" y="1982844"/>
            <a:ext cx="228600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err="1"/>
              <a:t>спонтанний</a:t>
            </a:r>
            <a:r>
              <a:rPr lang="ru-RU" b="1" dirty="0"/>
              <a:t> пневмоторакс </a:t>
            </a:r>
            <a:r>
              <a:rPr lang="ru-RU" dirty="0"/>
              <a:t>—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в </a:t>
            </a:r>
            <a:r>
              <a:rPr lang="ru-RU" dirty="0" err="1"/>
              <a:t>тканині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;</a:t>
            </a:r>
          </a:p>
        </p:txBody>
      </p:sp>
      <p:cxnSp>
        <p:nvCxnSpPr>
          <p:cNvPr id="14" name="Прямая со стрелкой 13"/>
          <p:cNvCxnSpPr>
            <a:endCxn id="13" idx="0"/>
          </p:cNvCxnSpPr>
          <p:nvPr/>
        </p:nvCxnSpPr>
        <p:spPr>
          <a:xfrm>
            <a:off x="3986808" y="929945"/>
            <a:ext cx="0" cy="1052899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753152" y="1454803"/>
            <a:ext cx="163859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b="1" dirty="0" err="1"/>
              <a:t>ятрогенний</a:t>
            </a:r>
            <a:endParaRPr lang="ru-RU" b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5993112" y="804774"/>
            <a:ext cx="760040" cy="650029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436096" y="1857674"/>
            <a:ext cx="3556927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а) </a:t>
            </a:r>
            <a:r>
              <a:rPr lang="ru-RU" dirty="0" err="1"/>
              <a:t>випадковий</a:t>
            </a:r>
            <a:r>
              <a:rPr lang="ru-RU" dirty="0"/>
              <a:t> — при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маніпуляцій</a:t>
            </a:r>
            <a:r>
              <a:rPr lang="ru-RU" dirty="0"/>
              <a:t> (</a:t>
            </a:r>
            <a:r>
              <a:rPr lang="ru-RU" dirty="0" err="1"/>
              <a:t>торакоцентез</a:t>
            </a:r>
            <a:r>
              <a:rPr lang="ru-RU" dirty="0"/>
              <a:t>, </a:t>
            </a:r>
            <a:r>
              <a:rPr lang="ru-RU" dirty="0" err="1"/>
              <a:t>катетеризація</a:t>
            </a:r>
            <a:r>
              <a:rPr lang="ru-RU" dirty="0"/>
              <a:t> </a:t>
            </a:r>
            <a:r>
              <a:rPr lang="ru-RU" dirty="0" err="1"/>
              <a:t>підключичної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.);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436096" y="3284984"/>
            <a:ext cx="356057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б) «</a:t>
            </a:r>
            <a:r>
              <a:rPr lang="ru-RU" dirty="0" err="1"/>
              <a:t>закономірний</a:t>
            </a:r>
            <a:r>
              <a:rPr lang="ru-RU" dirty="0"/>
              <a:t>, </a:t>
            </a:r>
            <a:r>
              <a:rPr lang="ru-RU" dirty="0" err="1"/>
              <a:t>очікуваний</a:t>
            </a:r>
            <a:r>
              <a:rPr lang="ru-RU" dirty="0"/>
              <a:t>» —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торакотомії</a:t>
            </a:r>
            <a:r>
              <a:rPr lang="ru-RU" dirty="0"/>
              <a:t>, </a:t>
            </a:r>
            <a:r>
              <a:rPr lang="ru-RU" dirty="0" err="1"/>
              <a:t>торакоскопічних</a:t>
            </a:r>
            <a:r>
              <a:rPr lang="ru-RU" dirty="0"/>
              <a:t> </a:t>
            </a:r>
            <a:r>
              <a:rPr lang="ru-RU" dirty="0" err="1"/>
              <a:t>втручань</a:t>
            </a:r>
            <a:r>
              <a:rPr lang="ru-RU" dirty="0"/>
              <a:t>;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50409" y="4725144"/>
            <a:ext cx="3556927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в) </a:t>
            </a:r>
            <a:r>
              <a:rPr lang="ru-RU" dirty="0" err="1"/>
              <a:t>лікувальний</a:t>
            </a:r>
            <a:r>
              <a:rPr lang="ru-RU" dirty="0"/>
              <a:t> — </a:t>
            </a:r>
            <a:r>
              <a:rPr lang="ru-RU" dirty="0" err="1"/>
              <a:t>раніше</a:t>
            </a:r>
            <a:r>
              <a:rPr lang="ru-RU" dirty="0"/>
              <a:t> широко </a:t>
            </a:r>
            <a:r>
              <a:rPr lang="ru-RU" dirty="0" err="1"/>
              <a:t>застосовувався</a:t>
            </a:r>
            <a:r>
              <a:rPr lang="ru-RU" dirty="0"/>
              <a:t> при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туберкульозу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125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51</a:t>
            </a:fld>
            <a:endParaRPr lang="en-US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949333"/>
              </p:ext>
            </p:extLst>
          </p:nvPr>
        </p:nvGraphicFramePr>
        <p:xfrm>
          <a:off x="1475656" y="33265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Залежно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ступеня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вираженості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>
            <a:off x="1619672" y="76470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1412776"/>
            <a:ext cx="2880320" cy="1754326"/>
          </a:xfrm>
          <a:prstGeom prst="rect">
            <a:avLst/>
          </a:prstGeom>
          <a:solidFill>
            <a:srgbClr val="F9FECC"/>
          </a:solidFill>
        </p:spPr>
        <p:txBody>
          <a:bodyPr wrap="square">
            <a:spAutoFit/>
          </a:bodyPr>
          <a:lstStyle/>
          <a:p>
            <a:r>
              <a:rPr lang="ru-RU" b="1" dirty="0" err="1"/>
              <a:t>частковий</a:t>
            </a:r>
            <a:r>
              <a:rPr lang="ru-RU" b="1" dirty="0"/>
              <a:t> (</a:t>
            </a:r>
            <a:r>
              <a:rPr lang="ru-RU" b="1" dirty="0" err="1"/>
              <a:t>обмежений</a:t>
            </a:r>
            <a:r>
              <a:rPr lang="ru-RU" b="1" dirty="0"/>
              <a:t>) </a:t>
            </a:r>
            <a:r>
              <a:rPr lang="ru-RU" dirty="0"/>
              <a:t>— в </a:t>
            </a:r>
            <a:r>
              <a:rPr lang="ru-RU" dirty="0" err="1"/>
              <a:t>плевральний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невелика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легеня</a:t>
            </a:r>
            <a:r>
              <a:rPr lang="ru-RU" dirty="0"/>
              <a:t> </a:t>
            </a:r>
            <a:r>
              <a:rPr lang="ru-RU" dirty="0" err="1"/>
              <a:t>колабована</a:t>
            </a:r>
            <a:r>
              <a:rPr lang="ru-RU" dirty="0"/>
              <a:t> </a:t>
            </a:r>
            <a:r>
              <a:rPr lang="ru-RU" dirty="0" err="1"/>
              <a:t>частково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305661" y="1420583"/>
            <a:ext cx="1997968" cy="1200329"/>
          </a:xfrm>
          <a:prstGeom prst="rect">
            <a:avLst/>
          </a:prstGeom>
          <a:solidFill>
            <a:srgbClr val="F8D9FB"/>
          </a:solidFill>
        </p:spPr>
        <p:txBody>
          <a:bodyPr wrap="square">
            <a:spAutoFit/>
          </a:bodyPr>
          <a:lstStyle/>
          <a:p>
            <a:r>
              <a:rPr lang="ru-RU" b="1" dirty="0" err="1"/>
              <a:t>тотальний</a:t>
            </a:r>
            <a:r>
              <a:rPr lang="ru-RU" dirty="0"/>
              <a:t> — </a:t>
            </a:r>
            <a:r>
              <a:rPr lang="ru-RU" dirty="0" err="1"/>
              <a:t>легеня</a:t>
            </a:r>
            <a:r>
              <a:rPr lang="ru-RU" dirty="0"/>
              <a:t> </a:t>
            </a:r>
            <a:r>
              <a:rPr lang="ru-RU" dirty="0" err="1"/>
              <a:t>колабована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;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283968" y="767887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496280" y="1412776"/>
            <a:ext cx="3647720" cy="23083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err="1"/>
              <a:t>напружений</a:t>
            </a:r>
            <a:r>
              <a:rPr lang="ru-RU" dirty="0"/>
              <a:t> —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надмірним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атмосферного, </a:t>
            </a:r>
            <a:r>
              <a:rPr lang="ru-RU" dirty="0" err="1"/>
              <a:t>легеня</a:t>
            </a:r>
            <a:r>
              <a:rPr lang="ru-RU" dirty="0"/>
              <a:t> </a:t>
            </a:r>
            <a:r>
              <a:rPr lang="ru-RU" dirty="0" err="1"/>
              <a:t>колабована</a:t>
            </a:r>
            <a:r>
              <a:rPr lang="ru-RU" dirty="0"/>
              <a:t>, як правило, </a:t>
            </a:r>
            <a:r>
              <a:rPr lang="ru-RU" dirty="0" err="1"/>
              <a:t>повністю</a:t>
            </a:r>
            <a:r>
              <a:rPr lang="ru-RU" dirty="0"/>
              <a:t>, </a:t>
            </a:r>
            <a:r>
              <a:rPr lang="ru-RU" dirty="0" err="1"/>
              <a:t>відмічається</a:t>
            </a:r>
            <a:r>
              <a:rPr lang="ru-RU" dirty="0"/>
              <a:t>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середостіння</a:t>
            </a:r>
            <a:r>
              <a:rPr lang="ru-RU" dirty="0"/>
              <a:t> в </a:t>
            </a:r>
            <a:r>
              <a:rPr lang="ru-RU" dirty="0" err="1"/>
              <a:t>протилежний</a:t>
            </a:r>
            <a:r>
              <a:rPr lang="ru-RU" dirty="0"/>
              <a:t> </a:t>
            </a:r>
            <a:r>
              <a:rPr lang="ru-RU" dirty="0" err="1"/>
              <a:t>бік</a:t>
            </a:r>
            <a:r>
              <a:rPr lang="ru-RU" dirty="0"/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3861049"/>
            <a:ext cx="87806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Найскладніше</a:t>
            </a:r>
            <a:r>
              <a:rPr lang="ru-RU" dirty="0"/>
              <a:t> </a:t>
            </a:r>
            <a:r>
              <a:rPr lang="ru-RU" dirty="0" err="1"/>
              <a:t>лікувати</a:t>
            </a:r>
            <a:r>
              <a:rPr lang="ru-RU" dirty="0"/>
              <a:t> </a:t>
            </a:r>
            <a:r>
              <a:rPr lang="ru-RU" dirty="0" err="1"/>
              <a:t>спонтанний</a:t>
            </a:r>
            <a:r>
              <a:rPr lang="ru-RU" dirty="0"/>
              <a:t> пневмоторакс (СП), </a:t>
            </a:r>
            <a:r>
              <a:rPr lang="ru-RU" dirty="0" err="1"/>
              <a:t>який</a:t>
            </a:r>
            <a:r>
              <a:rPr lang="ru-RU" dirty="0"/>
              <a:t> і </a:t>
            </a:r>
            <a:r>
              <a:rPr lang="ru-RU" dirty="0" err="1"/>
              <a:t>зустрічається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за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пневмотораксу. СП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якого-небудь</a:t>
            </a:r>
            <a:r>
              <a:rPr lang="ru-RU" dirty="0"/>
              <a:t>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в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плеврі</a:t>
            </a:r>
            <a:r>
              <a:rPr lang="ru-RU" dirty="0"/>
              <a:t> та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раптово</a:t>
            </a:r>
            <a:r>
              <a:rPr lang="ru-RU" dirty="0"/>
              <a:t>, часто без </a:t>
            </a:r>
            <a:r>
              <a:rPr lang="ru-RU" dirty="0" err="1"/>
              <a:t>видимих</a:t>
            </a:r>
            <a:r>
              <a:rPr lang="ru-RU" dirty="0"/>
              <a:t> причин.</a:t>
            </a:r>
          </a:p>
          <a:p>
            <a:endParaRPr lang="ru-RU" dirty="0"/>
          </a:p>
          <a:p>
            <a:r>
              <a:rPr lang="ru-RU" dirty="0" err="1"/>
              <a:t>Оцінити</a:t>
            </a:r>
            <a:r>
              <a:rPr lang="ru-RU" dirty="0"/>
              <a:t> </a:t>
            </a:r>
            <a:r>
              <a:rPr lang="ru-RU" dirty="0" err="1"/>
              <a:t>поширеність</a:t>
            </a:r>
            <a:r>
              <a:rPr lang="ru-RU" dirty="0"/>
              <a:t> СП </a:t>
            </a:r>
            <a:r>
              <a:rPr lang="ru-RU" dirty="0" err="1"/>
              <a:t>важко</a:t>
            </a:r>
            <a:r>
              <a:rPr lang="ru-RU" dirty="0"/>
              <a:t> через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зде¬більшого</a:t>
            </a:r>
            <a:r>
              <a:rPr lang="ru-RU" dirty="0"/>
              <a:t> хвороба </a:t>
            </a:r>
            <a:r>
              <a:rPr lang="ru-RU" dirty="0" err="1"/>
              <a:t>з’являється</a:t>
            </a:r>
            <a:r>
              <a:rPr lang="ru-RU" dirty="0"/>
              <a:t> та </a:t>
            </a:r>
            <a:r>
              <a:rPr lang="ru-RU" dirty="0" err="1"/>
              <a:t>зникає</a:t>
            </a:r>
            <a:r>
              <a:rPr lang="ru-RU" dirty="0"/>
              <a:t> </a:t>
            </a:r>
            <a:r>
              <a:rPr lang="ru-RU" dirty="0" err="1"/>
              <a:t>недіагностованою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на СП </a:t>
            </a:r>
            <a:r>
              <a:rPr lang="ru-RU" dirty="0" err="1"/>
              <a:t>чоловіки</a:t>
            </a:r>
            <a:r>
              <a:rPr lang="ru-RU" dirty="0"/>
              <a:t> </a:t>
            </a:r>
            <a:r>
              <a:rPr lang="ru-RU" dirty="0" err="1"/>
              <a:t>складають</a:t>
            </a:r>
            <a:r>
              <a:rPr lang="ru-RU" dirty="0"/>
              <a:t> 70–93 %, максимум </a:t>
            </a:r>
            <a:r>
              <a:rPr lang="ru-RU" dirty="0" err="1"/>
              <a:t>захворюваності</a:t>
            </a:r>
            <a:r>
              <a:rPr lang="ru-RU" dirty="0"/>
              <a:t> (65 %) </a:t>
            </a:r>
            <a:r>
              <a:rPr lang="ru-RU" dirty="0" err="1"/>
              <a:t>відзначається</a:t>
            </a:r>
            <a:r>
              <a:rPr lang="ru-RU" dirty="0"/>
              <a:t> у </a:t>
            </a:r>
            <a:r>
              <a:rPr lang="ru-RU" dirty="0" err="1"/>
              <a:t>віці</a:t>
            </a:r>
            <a:r>
              <a:rPr lang="ru-RU" dirty="0"/>
              <a:t> 20–40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7164288" y="742935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6733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8640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Найбільш</a:t>
            </a:r>
            <a:r>
              <a:rPr lang="ru-RU" dirty="0"/>
              <a:t> часто СП </a:t>
            </a:r>
            <a:r>
              <a:rPr lang="ru-RU" dirty="0" err="1"/>
              <a:t>викликають</a:t>
            </a:r>
            <a:r>
              <a:rPr lang="ru-RU" dirty="0"/>
              <a:t>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err="1"/>
              <a:t>хронічні</a:t>
            </a:r>
            <a:r>
              <a:rPr lang="ru-RU" dirty="0"/>
              <a:t> </a:t>
            </a:r>
            <a:r>
              <a:rPr lang="ru-RU" dirty="0" err="1"/>
              <a:t>неспецифічні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з </a:t>
            </a:r>
            <a:r>
              <a:rPr lang="ru-RU" dirty="0" err="1"/>
              <a:t>формуванням</a:t>
            </a:r>
            <a:r>
              <a:rPr lang="ru-RU" dirty="0"/>
              <a:t> </a:t>
            </a:r>
            <a:r>
              <a:rPr lang="ru-RU" dirty="0" err="1"/>
              <a:t>бульозної</a:t>
            </a:r>
            <a:r>
              <a:rPr lang="ru-RU" dirty="0"/>
              <a:t> </a:t>
            </a:r>
            <a:r>
              <a:rPr lang="ru-RU" dirty="0" err="1"/>
              <a:t>емфіземи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err="1"/>
              <a:t>туберкульоз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з </a:t>
            </a:r>
            <a:r>
              <a:rPr lang="ru-RU" dirty="0" err="1"/>
              <a:t>деструкцією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метатуберкульозні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err="1"/>
              <a:t>гнійно-деструктивні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: </a:t>
            </a:r>
            <a:r>
              <a:rPr lang="ru-RU" dirty="0" err="1"/>
              <a:t>абсцеси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деструктивна </a:t>
            </a:r>
            <a:r>
              <a:rPr lang="ru-RU" dirty="0" err="1"/>
              <a:t>пневмонія</a:t>
            </a:r>
            <a:r>
              <a:rPr lang="ru-RU" dirty="0"/>
              <a:t>, </a:t>
            </a:r>
            <a:r>
              <a:rPr lang="ru-RU" dirty="0" err="1"/>
              <a:t>емпієма</a:t>
            </a:r>
            <a:r>
              <a:rPr lang="ru-RU" dirty="0"/>
              <a:t> </a:t>
            </a:r>
            <a:r>
              <a:rPr lang="ru-RU" dirty="0" err="1"/>
              <a:t>плеври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err="1"/>
              <a:t>руйнування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пухлинного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в </a:t>
            </a:r>
            <a:r>
              <a:rPr lang="ru-RU" dirty="0" err="1"/>
              <a:t>легенях</a:t>
            </a:r>
            <a:r>
              <a:rPr lang="ru-RU" dirty="0"/>
              <a:t> та </a:t>
            </a:r>
            <a:r>
              <a:rPr lang="ru-RU" dirty="0" err="1"/>
              <a:t>плеврі</a:t>
            </a:r>
            <a:r>
              <a:rPr lang="ru-RU" dirty="0"/>
              <a:t>, </a:t>
            </a:r>
            <a:r>
              <a:rPr lang="ru-RU" dirty="0" err="1"/>
              <a:t>перфорація</a:t>
            </a:r>
            <a:r>
              <a:rPr lang="ru-RU" dirty="0"/>
              <a:t> </a:t>
            </a:r>
            <a:r>
              <a:rPr lang="ru-RU" dirty="0" err="1"/>
              <a:t>бул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дистальніше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обтурації</a:t>
            </a:r>
            <a:r>
              <a:rPr lang="ru-RU" dirty="0"/>
              <a:t> бронха </a:t>
            </a:r>
            <a:r>
              <a:rPr lang="ru-RU" dirty="0" err="1"/>
              <a:t>пухлиною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2444" y="2996952"/>
            <a:ext cx="89115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Рідкісними</a:t>
            </a:r>
            <a:r>
              <a:rPr lang="ru-RU" sz="1600" dirty="0"/>
              <a:t> причинами СП є </a:t>
            </a:r>
            <a:r>
              <a:rPr lang="ru-RU" sz="1600" dirty="0" err="1"/>
              <a:t>силікоз</a:t>
            </a:r>
            <a:r>
              <a:rPr lang="ru-RU" sz="1600" dirty="0"/>
              <a:t>, </a:t>
            </a:r>
            <a:r>
              <a:rPr lang="ru-RU" sz="1600" dirty="0" err="1"/>
              <a:t>саркоїдоз</a:t>
            </a:r>
            <a:r>
              <a:rPr lang="ru-RU" sz="1600" dirty="0"/>
              <a:t>, антракоз, ревматизм, </a:t>
            </a:r>
            <a:r>
              <a:rPr lang="ru-RU" sz="1600" dirty="0" err="1"/>
              <a:t>фіброзуючий</a:t>
            </a:r>
            <a:r>
              <a:rPr lang="ru-RU" sz="1600" dirty="0"/>
              <a:t> </a:t>
            </a:r>
            <a:r>
              <a:rPr lang="ru-RU" sz="1600" dirty="0" err="1"/>
              <a:t>альвеоліт</a:t>
            </a:r>
            <a:r>
              <a:rPr lang="ru-RU" sz="1600" dirty="0"/>
              <a:t>, </a:t>
            </a:r>
            <a:r>
              <a:rPr lang="ru-RU" sz="1600" dirty="0" err="1"/>
              <a:t>ендометріоз</a:t>
            </a:r>
            <a:r>
              <a:rPr lang="ru-RU" sz="1600" dirty="0"/>
              <a:t> </a:t>
            </a:r>
            <a:r>
              <a:rPr lang="ru-RU" sz="1600" dirty="0" err="1"/>
              <a:t>легень</a:t>
            </a:r>
            <a:r>
              <a:rPr lang="ru-RU" sz="1600" dirty="0"/>
              <a:t> та </a:t>
            </a:r>
            <a:r>
              <a:rPr lang="ru-RU" sz="1600" dirty="0" err="1"/>
              <a:t>ін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Перфорація</a:t>
            </a:r>
            <a:r>
              <a:rPr lang="ru-RU" sz="1600" dirty="0"/>
              <a:t> </a:t>
            </a:r>
            <a:r>
              <a:rPr lang="ru-RU" sz="1600" dirty="0" err="1"/>
              <a:t>бульозних</a:t>
            </a:r>
            <a:r>
              <a:rPr lang="ru-RU" sz="1600" dirty="0"/>
              <a:t> </a:t>
            </a:r>
            <a:r>
              <a:rPr lang="ru-RU" sz="1600" dirty="0" err="1"/>
              <a:t>утворень</a:t>
            </a:r>
            <a:r>
              <a:rPr lang="ru-RU" sz="1600" dirty="0"/>
              <a:t> </a:t>
            </a:r>
            <a:r>
              <a:rPr lang="ru-RU" sz="1600" dirty="0" err="1"/>
              <a:t>розглядається</a:t>
            </a:r>
            <a:r>
              <a:rPr lang="ru-RU" sz="1600" dirty="0"/>
              <a:t> як </a:t>
            </a:r>
            <a:r>
              <a:rPr lang="ru-RU" sz="1600" dirty="0" err="1"/>
              <a:t>провідна</a:t>
            </a:r>
            <a:r>
              <a:rPr lang="ru-RU" sz="1600" dirty="0"/>
              <a:t> причина СП. </a:t>
            </a:r>
            <a:r>
              <a:rPr lang="ru-RU" sz="1600" dirty="0" err="1"/>
              <a:t>Бул¬и</a:t>
            </a:r>
            <a:r>
              <a:rPr lang="ru-RU" sz="1600" dirty="0"/>
              <a:t> </a:t>
            </a:r>
            <a:r>
              <a:rPr lang="ru-RU" sz="1600" dirty="0" err="1"/>
              <a:t>з’являються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рубцевої</a:t>
            </a:r>
            <a:r>
              <a:rPr lang="ru-RU" sz="1600" dirty="0"/>
              <a:t> </a:t>
            </a:r>
            <a:r>
              <a:rPr lang="ru-RU" sz="1600" dirty="0" err="1"/>
              <a:t>деформації</a:t>
            </a:r>
            <a:r>
              <a:rPr lang="ru-RU" sz="1600" dirty="0"/>
              <a:t> </a:t>
            </a:r>
            <a:r>
              <a:rPr lang="ru-RU" sz="1600" dirty="0" err="1"/>
              <a:t>бронхіол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різноманітних</a:t>
            </a:r>
            <a:r>
              <a:rPr lang="ru-RU" sz="1600" dirty="0"/>
              <a:t> </a:t>
            </a:r>
            <a:r>
              <a:rPr lang="ru-RU" sz="1600" dirty="0" err="1"/>
              <a:t>запальних</a:t>
            </a:r>
            <a:r>
              <a:rPr lang="ru-RU" sz="1600" dirty="0"/>
              <a:t> </a:t>
            </a:r>
            <a:r>
              <a:rPr lang="ru-RU" sz="1600" dirty="0" err="1"/>
              <a:t>процесів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веде</a:t>
            </a:r>
            <a:r>
              <a:rPr lang="ru-RU" sz="1600" dirty="0"/>
              <a:t> до </a:t>
            </a:r>
            <a:r>
              <a:rPr lang="ru-RU" sz="1600" dirty="0" err="1"/>
              <a:t>утворення</a:t>
            </a:r>
            <a:r>
              <a:rPr lang="ru-RU" sz="1600" dirty="0"/>
              <a:t> клапанного </a:t>
            </a:r>
            <a:r>
              <a:rPr lang="ru-RU" sz="1600" dirty="0" err="1"/>
              <a:t>меха¬нізму</a:t>
            </a:r>
            <a:r>
              <a:rPr lang="ru-RU" sz="1600" dirty="0"/>
              <a:t>. </a:t>
            </a:r>
            <a:r>
              <a:rPr lang="ru-RU" sz="1600" dirty="0" err="1"/>
              <a:t>Клапанний</a:t>
            </a:r>
            <a:r>
              <a:rPr lang="ru-RU" sz="1600" dirty="0"/>
              <a:t> </a:t>
            </a:r>
            <a:r>
              <a:rPr lang="ru-RU" sz="1600" dirty="0" err="1"/>
              <a:t>механізм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виникнути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при </a:t>
            </a:r>
            <a:r>
              <a:rPr lang="ru-RU" sz="1600" dirty="0" err="1"/>
              <a:t>вже</a:t>
            </a:r>
            <a:r>
              <a:rPr lang="ru-RU" sz="1600" dirty="0"/>
              <a:t> </a:t>
            </a:r>
            <a:r>
              <a:rPr lang="ru-RU" sz="1600" dirty="0" err="1"/>
              <a:t>наявній</a:t>
            </a:r>
            <a:r>
              <a:rPr lang="ru-RU" sz="1600" dirty="0"/>
              <a:t> </a:t>
            </a:r>
            <a:r>
              <a:rPr lang="ru-RU" sz="1600" dirty="0" err="1"/>
              <a:t>дифузній</a:t>
            </a:r>
            <a:r>
              <a:rPr lang="ru-RU" sz="1600" dirty="0"/>
              <a:t> </a:t>
            </a:r>
            <a:r>
              <a:rPr lang="ru-RU" sz="1600" dirty="0" err="1"/>
              <a:t>емфіземі</a:t>
            </a:r>
            <a:r>
              <a:rPr lang="ru-RU" sz="1600" dirty="0"/>
              <a:t> через час-</a:t>
            </a:r>
            <a:r>
              <a:rPr lang="ru-RU" sz="1600" dirty="0" err="1"/>
              <a:t>ткове</a:t>
            </a:r>
            <a:r>
              <a:rPr lang="ru-RU" sz="1600" dirty="0"/>
              <a:t> </a:t>
            </a:r>
            <a:r>
              <a:rPr lang="ru-RU" sz="1600" dirty="0" err="1"/>
              <a:t>здавлення</a:t>
            </a:r>
            <a:r>
              <a:rPr lang="ru-RU" sz="1600" dirty="0"/>
              <a:t> </a:t>
            </a:r>
            <a:r>
              <a:rPr lang="ru-RU" sz="1600" dirty="0" err="1"/>
              <a:t>бронхіол</a:t>
            </a:r>
            <a:r>
              <a:rPr lang="ru-RU" sz="1600" dirty="0"/>
              <a:t> </a:t>
            </a:r>
            <a:r>
              <a:rPr lang="ru-RU" sz="1600" dirty="0" err="1"/>
              <a:t>зовні</a:t>
            </a:r>
            <a:r>
              <a:rPr lang="ru-RU" sz="1600" dirty="0"/>
              <a:t> </a:t>
            </a:r>
            <a:r>
              <a:rPr lang="ru-RU" sz="1600" dirty="0" err="1"/>
              <a:t>збільшеними</a:t>
            </a:r>
            <a:r>
              <a:rPr lang="ru-RU" sz="1600" dirty="0"/>
              <a:t> альвеолами,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втратили</a:t>
            </a:r>
            <a:r>
              <a:rPr lang="ru-RU" sz="1600" dirty="0"/>
              <a:t> </a:t>
            </a:r>
            <a:r>
              <a:rPr lang="ru-RU" sz="1600" dirty="0" err="1"/>
              <a:t>елас-тичність</a:t>
            </a:r>
            <a:r>
              <a:rPr lang="ru-RU" sz="1600" dirty="0"/>
              <a:t>. В </a:t>
            </a:r>
            <a:r>
              <a:rPr lang="ru-RU" sz="1600" dirty="0" err="1"/>
              <a:t>стінці</a:t>
            </a:r>
            <a:r>
              <a:rPr lang="ru-RU" sz="1600" dirty="0"/>
              <a:t> </a:t>
            </a:r>
            <a:r>
              <a:rPr lang="ru-RU" sz="1600" dirty="0" err="1"/>
              <a:t>були</a:t>
            </a:r>
            <a:r>
              <a:rPr lang="ru-RU" sz="1600" dirty="0"/>
              <a:t> </a:t>
            </a:r>
            <a:r>
              <a:rPr lang="ru-RU" sz="1600" dirty="0" err="1"/>
              <a:t>майже</a:t>
            </a:r>
            <a:r>
              <a:rPr lang="ru-RU" sz="1600" dirty="0"/>
              <a:t> </a:t>
            </a:r>
            <a:r>
              <a:rPr lang="ru-RU" sz="1600" dirty="0" err="1"/>
              <a:t>завжди</a:t>
            </a:r>
            <a:r>
              <a:rPr lang="ru-RU" sz="1600" dirty="0"/>
              <a:t> </a:t>
            </a:r>
            <a:r>
              <a:rPr lang="ru-RU" sz="1600" dirty="0" err="1"/>
              <a:t>знаходять</a:t>
            </a:r>
            <a:r>
              <a:rPr lang="ru-RU" sz="1600" dirty="0"/>
              <a:t> </a:t>
            </a:r>
            <a:r>
              <a:rPr lang="ru-RU" sz="1600" dirty="0" err="1"/>
              <a:t>зміни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є </a:t>
            </a:r>
            <a:r>
              <a:rPr lang="ru-RU" sz="1600" dirty="0" err="1"/>
              <a:t>характерними</a:t>
            </a:r>
            <a:r>
              <a:rPr lang="ru-RU" sz="1600" dirty="0"/>
              <a:t> для </a:t>
            </a:r>
            <a:r>
              <a:rPr lang="ru-RU" sz="1600" dirty="0" err="1"/>
              <a:t>хронічного</a:t>
            </a:r>
            <a:r>
              <a:rPr lang="ru-RU" sz="1600" dirty="0"/>
              <a:t> </a:t>
            </a:r>
            <a:r>
              <a:rPr lang="ru-RU" sz="1600" dirty="0" err="1"/>
              <a:t>неспецифічного</a:t>
            </a:r>
            <a:r>
              <a:rPr lang="ru-RU" sz="1600" dirty="0"/>
              <a:t> </a:t>
            </a:r>
            <a:r>
              <a:rPr lang="ru-RU" sz="1600" dirty="0" err="1"/>
              <a:t>запалення</a:t>
            </a:r>
            <a:r>
              <a:rPr lang="ru-RU" sz="1600" dirty="0"/>
              <a:t>. До </a:t>
            </a:r>
            <a:r>
              <a:rPr lang="ru-RU" sz="1600" dirty="0" err="1"/>
              <a:t>утворення</a:t>
            </a:r>
            <a:r>
              <a:rPr lang="ru-RU" sz="1600" dirty="0"/>
              <a:t> </a:t>
            </a:r>
            <a:r>
              <a:rPr lang="ru-RU" sz="1600" dirty="0" err="1"/>
              <a:t>бул</a:t>
            </a:r>
            <a:r>
              <a:rPr lang="ru-RU" sz="1600" dirty="0"/>
              <a:t> </a:t>
            </a:r>
            <a:r>
              <a:rPr lang="ru-RU" sz="1600" dirty="0" err="1"/>
              <a:t>призводить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спадкова</a:t>
            </a:r>
            <a:r>
              <a:rPr lang="ru-RU" sz="1600" dirty="0"/>
              <a:t> </a:t>
            </a:r>
            <a:r>
              <a:rPr lang="ru-RU" sz="1600" dirty="0" err="1"/>
              <a:t>неповноцінність</a:t>
            </a:r>
            <a:r>
              <a:rPr lang="ru-RU" sz="1600" dirty="0"/>
              <a:t> </a:t>
            </a:r>
            <a:r>
              <a:rPr lang="ru-RU" sz="1600" dirty="0" err="1"/>
              <a:t>легеневої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. Є </a:t>
            </a:r>
            <a:r>
              <a:rPr lang="ru-RU" sz="1600" dirty="0" err="1"/>
              <a:t>дані</a:t>
            </a:r>
            <a:r>
              <a:rPr lang="ru-RU" sz="1600" dirty="0"/>
              <a:t> про </a:t>
            </a:r>
            <a:r>
              <a:rPr lang="ru-RU" sz="1600" dirty="0" err="1"/>
              <a:t>наявність</a:t>
            </a:r>
            <a:r>
              <a:rPr lang="ru-RU" sz="1600" dirty="0"/>
              <a:t> у </a:t>
            </a:r>
            <a:r>
              <a:rPr lang="ru-RU" sz="1600" dirty="0" err="1"/>
              <a:t>стінці</a:t>
            </a:r>
            <a:r>
              <a:rPr lang="ru-RU" sz="1600" dirty="0"/>
              <a:t> </a:t>
            </a:r>
            <a:r>
              <a:rPr lang="ru-RU" sz="1600" dirty="0" err="1"/>
              <a:t>бул</a:t>
            </a:r>
            <a:r>
              <a:rPr lang="ru-RU" sz="1600" dirty="0"/>
              <a:t> </a:t>
            </a:r>
            <a:r>
              <a:rPr lang="ru-RU" sz="1600" dirty="0" err="1"/>
              <a:t>мікропор</a:t>
            </a:r>
            <a:r>
              <a:rPr lang="ru-RU" sz="1600" dirty="0"/>
              <a:t> </a:t>
            </a:r>
            <a:r>
              <a:rPr lang="ru-RU" sz="1600" dirty="0" err="1"/>
              <a:t>діаметром</a:t>
            </a:r>
            <a:r>
              <a:rPr lang="ru-RU" sz="1600" dirty="0"/>
              <a:t> до 10 мкм,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спричиняти</a:t>
            </a:r>
            <a:r>
              <a:rPr lang="ru-RU" sz="1600" dirty="0"/>
              <a:t> СП без </a:t>
            </a:r>
            <a:r>
              <a:rPr lang="ru-RU" sz="1600" dirty="0" err="1"/>
              <a:t>розриву</a:t>
            </a:r>
            <a:r>
              <a:rPr lang="ru-RU" sz="1600" dirty="0"/>
              <a:t> </a:t>
            </a:r>
            <a:r>
              <a:rPr lang="ru-RU" sz="1600" dirty="0" err="1"/>
              <a:t>були</a:t>
            </a:r>
            <a:r>
              <a:rPr lang="ru-RU" sz="1600" dirty="0"/>
              <a:t>. </a:t>
            </a:r>
            <a:r>
              <a:rPr lang="ru-RU" sz="1600" dirty="0" err="1"/>
              <a:t>Рідше</a:t>
            </a:r>
            <a:r>
              <a:rPr lang="ru-RU" sz="1600" dirty="0"/>
              <a:t> СП </a:t>
            </a:r>
            <a:r>
              <a:rPr lang="ru-RU" sz="1600" dirty="0" err="1"/>
              <a:t>виникає</a:t>
            </a:r>
            <a:r>
              <a:rPr lang="ru-RU" sz="1600" dirty="0"/>
              <a:t> через </a:t>
            </a:r>
            <a:r>
              <a:rPr lang="ru-RU" sz="1600" dirty="0" err="1"/>
              <a:t>перфорацію</a:t>
            </a:r>
            <a:r>
              <a:rPr lang="ru-RU" sz="1600" dirty="0"/>
              <a:t> </a:t>
            </a:r>
            <a:r>
              <a:rPr lang="ru-RU" sz="1600" dirty="0" err="1"/>
              <a:t>вроджених</a:t>
            </a:r>
            <a:r>
              <a:rPr lang="ru-RU" sz="1600" dirty="0"/>
              <a:t> кист </a:t>
            </a:r>
            <a:r>
              <a:rPr lang="ru-RU" sz="1600" dirty="0" err="1"/>
              <a:t>легені</a:t>
            </a:r>
            <a:r>
              <a:rPr lang="ru-RU" sz="1600" dirty="0"/>
              <a:t>, </a:t>
            </a:r>
            <a:r>
              <a:rPr lang="ru-RU" sz="1600" dirty="0" err="1"/>
              <a:t>розриву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 спайками.</a:t>
            </a:r>
          </a:p>
        </p:txBody>
      </p:sp>
    </p:spTree>
    <p:extLst>
      <p:ext uri="{BB962C8B-B14F-4D97-AF65-F5344CB8AC3E}">
        <p14:creationId xmlns:p14="http://schemas.microsoft.com/office/powerpoint/2010/main" val="36660407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</a:t>
            </a:r>
            <a:r>
              <a:rPr lang="ru-RU" sz="1600" dirty="0" err="1"/>
              <a:t>результаті</a:t>
            </a:r>
            <a:r>
              <a:rPr lang="ru-RU" sz="1600" dirty="0"/>
              <a:t> </a:t>
            </a:r>
            <a:r>
              <a:rPr lang="ru-RU" sz="1600" dirty="0" err="1"/>
              <a:t>розриву</a:t>
            </a:r>
            <a:r>
              <a:rPr lang="ru-RU" sz="1600" dirty="0"/>
              <a:t> </a:t>
            </a:r>
            <a:r>
              <a:rPr lang="ru-RU" sz="1600" dirty="0" err="1"/>
              <a:t>субплеврально</a:t>
            </a:r>
            <a:r>
              <a:rPr lang="ru-RU" sz="1600" dirty="0"/>
              <a:t> </a:t>
            </a:r>
            <a:r>
              <a:rPr lang="ru-RU" sz="1600" dirty="0" err="1"/>
              <a:t>розміщених</a:t>
            </a:r>
            <a:r>
              <a:rPr lang="ru-RU" sz="1600" dirty="0"/>
              <a:t> </a:t>
            </a:r>
            <a:r>
              <a:rPr lang="ru-RU" sz="1600" dirty="0" err="1"/>
              <a:t>порожнинних</a:t>
            </a:r>
            <a:r>
              <a:rPr lang="ru-RU" sz="1600" dirty="0"/>
              <a:t> </a:t>
            </a:r>
            <a:r>
              <a:rPr lang="ru-RU" sz="1600" dirty="0" err="1"/>
              <a:t>утворень</a:t>
            </a:r>
            <a:r>
              <a:rPr lang="ru-RU" sz="1600" dirty="0"/>
              <a:t> (</a:t>
            </a:r>
            <a:r>
              <a:rPr lang="ru-RU" sz="1600" dirty="0" err="1"/>
              <a:t>повітряних</a:t>
            </a:r>
            <a:r>
              <a:rPr lang="ru-RU" sz="1600" dirty="0"/>
              <a:t> кист, </a:t>
            </a:r>
            <a:r>
              <a:rPr lang="ru-RU" sz="1600" dirty="0" err="1"/>
              <a:t>бул</a:t>
            </a:r>
            <a:r>
              <a:rPr lang="ru-RU" sz="1600" dirty="0"/>
              <a:t>, </a:t>
            </a:r>
            <a:r>
              <a:rPr lang="ru-RU" sz="1600" dirty="0" err="1"/>
              <a:t>міхурців</a:t>
            </a:r>
            <a:r>
              <a:rPr lang="ru-RU" sz="1600" dirty="0"/>
              <a:t>) </a:t>
            </a:r>
            <a:r>
              <a:rPr lang="ru-RU" sz="1600" dirty="0" err="1"/>
              <a:t>формуються</a:t>
            </a:r>
            <a:r>
              <a:rPr lang="ru-RU" sz="1600" dirty="0"/>
              <a:t> </a:t>
            </a:r>
            <a:r>
              <a:rPr lang="ru-RU" sz="1600" dirty="0" err="1"/>
              <a:t>легенево-плевральне</a:t>
            </a:r>
            <a:r>
              <a:rPr lang="ru-RU" sz="1600" dirty="0"/>
              <a:t> </a:t>
            </a:r>
            <a:r>
              <a:rPr lang="ru-RU" sz="1600" dirty="0" err="1"/>
              <a:t>з’єднання</a:t>
            </a:r>
            <a:r>
              <a:rPr lang="ru-RU" sz="1600" dirty="0"/>
              <a:t> та </a:t>
            </a:r>
            <a:r>
              <a:rPr lang="ru-RU" sz="1600" dirty="0" err="1"/>
              <a:t>порожнина</a:t>
            </a:r>
            <a:r>
              <a:rPr lang="ru-RU" sz="1600" dirty="0"/>
              <a:t> пневмотораксу. </a:t>
            </a: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структурних</a:t>
            </a:r>
            <a:r>
              <a:rPr lang="ru-RU" sz="1600" dirty="0"/>
              <a:t> </a:t>
            </a:r>
            <a:r>
              <a:rPr lang="ru-RU" sz="1600" dirty="0" err="1"/>
              <a:t>змін</a:t>
            </a:r>
            <a:r>
              <a:rPr lang="ru-RU" sz="1600" dirty="0"/>
              <a:t> у </a:t>
            </a:r>
            <a:r>
              <a:rPr lang="ru-RU" sz="1600" dirty="0" err="1"/>
              <a:t>легенях</a:t>
            </a:r>
            <a:r>
              <a:rPr lang="ru-RU" sz="1600" dirty="0"/>
              <a:t> </a:t>
            </a:r>
            <a:r>
              <a:rPr lang="ru-RU" sz="1600" dirty="0" err="1"/>
              <a:t>надає</a:t>
            </a:r>
            <a:r>
              <a:rPr lang="ru-RU" sz="1600" dirty="0"/>
              <a:t> </a:t>
            </a:r>
            <a:r>
              <a:rPr lang="ru-RU" sz="1600" dirty="0" err="1"/>
              <a:t>цій</a:t>
            </a:r>
            <a:r>
              <a:rPr lang="ru-RU" sz="1600" dirty="0"/>
              <a:t> </a:t>
            </a:r>
            <a:r>
              <a:rPr lang="ru-RU" sz="1600" dirty="0" err="1"/>
              <a:t>патології</a:t>
            </a:r>
            <a:r>
              <a:rPr lang="ru-RU" sz="1600" dirty="0"/>
              <a:t> </a:t>
            </a:r>
            <a:r>
              <a:rPr lang="ru-RU" sz="1600" dirty="0" err="1"/>
              <a:t>рецидивний</a:t>
            </a:r>
            <a:r>
              <a:rPr lang="ru-RU" sz="1600" dirty="0"/>
              <a:t> характер.</a:t>
            </a:r>
          </a:p>
          <a:p>
            <a:endParaRPr lang="ru-RU" sz="1600" dirty="0"/>
          </a:p>
          <a:p>
            <a:r>
              <a:rPr lang="ru-RU" sz="1600" dirty="0"/>
              <a:t>Патогенез пневмотораксу,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виникає</a:t>
            </a:r>
            <a:r>
              <a:rPr lang="ru-RU" sz="1600" dirty="0"/>
              <a:t> при </a:t>
            </a:r>
            <a:r>
              <a:rPr lang="ru-RU" sz="1600" dirty="0" err="1"/>
              <a:t>деструкції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плеври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різноманітних</a:t>
            </a:r>
            <a:r>
              <a:rPr lang="ru-RU" sz="1600" dirty="0"/>
              <a:t> </a:t>
            </a:r>
            <a:r>
              <a:rPr lang="ru-RU" sz="1600" dirty="0" err="1"/>
              <a:t>пухлинних</a:t>
            </a:r>
            <a:r>
              <a:rPr lang="ru-RU" sz="1600" dirty="0"/>
              <a:t>, </a:t>
            </a:r>
            <a:r>
              <a:rPr lang="ru-RU" sz="1600" dirty="0" err="1"/>
              <a:t>гнійних</a:t>
            </a:r>
            <a:r>
              <a:rPr lang="ru-RU" sz="1600" dirty="0"/>
              <a:t>, </a:t>
            </a:r>
            <a:r>
              <a:rPr lang="ru-RU" sz="1600" dirty="0" err="1"/>
              <a:t>запальних</a:t>
            </a:r>
            <a:r>
              <a:rPr lang="ru-RU" sz="1600" dirty="0"/>
              <a:t> </a:t>
            </a:r>
            <a:r>
              <a:rPr lang="ru-RU" sz="1600" dirty="0" err="1"/>
              <a:t>процесів</a:t>
            </a:r>
            <a:r>
              <a:rPr lang="ru-RU" sz="1600" dirty="0"/>
              <a:t>, є </a:t>
            </a:r>
            <a:r>
              <a:rPr lang="ru-RU" sz="1600" dirty="0" err="1"/>
              <a:t>достатньо</a:t>
            </a:r>
            <a:r>
              <a:rPr lang="ru-RU" sz="1600" dirty="0"/>
              <a:t> простим: </a:t>
            </a:r>
            <a:r>
              <a:rPr lang="ru-RU" sz="1600" dirty="0" err="1"/>
              <a:t>відбувається</a:t>
            </a:r>
            <a:r>
              <a:rPr lang="ru-RU" sz="1600" dirty="0"/>
              <a:t> </a:t>
            </a:r>
            <a:r>
              <a:rPr lang="ru-RU" sz="1600" dirty="0" err="1"/>
              <a:t>руйнування</a:t>
            </a:r>
            <a:r>
              <a:rPr lang="ru-RU" sz="1600" dirty="0"/>
              <a:t> </a:t>
            </a:r>
            <a:r>
              <a:rPr lang="ru-RU" sz="1600" dirty="0" err="1"/>
              <a:t>тканини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, </a:t>
            </a:r>
            <a:r>
              <a:rPr lang="ru-RU" sz="1600" dirty="0" err="1"/>
              <a:t>досить</a:t>
            </a:r>
            <a:r>
              <a:rPr lang="ru-RU" sz="1600" dirty="0"/>
              <a:t> часто </a:t>
            </a:r>
            <a:r>
              <a:rPr lang="ru-RU" sz="1600" dirty="0" err="1"/>
              <a:t>формуються</a:t>
            </a:r>
            <a:r>
              <a:rPr lang="ru-RU" sz="1600" dirty="0"/>
              <a:t> </a:t>
            </a:r>
            <a:r>
              <a:rPr lang="ru-RU" sz="1600" dirty="0" err="1"/>
              <a:t>різноманітні</a:t>
            </a:r>
            <a:r>
              <a:rPr lang="ru-RU" sz="1600" dirty="0"/>
              <a:t> </a:t>
            </a:r>
            <a:r>
              <a:rPr lang="ru-RU" sz="1600" dirty="0" err="1"/>
              <a:t>дефекти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тривало</a:t>
            </a:r>
            <a:r>
              <a:rPr lang="ru-RU" sz="1600" dirty="0"/>
              <a:t> </a:t>
            </a:r>
            <a:r>
              <a:rPr lang="ru-RU" sz="1600" dirty="0" err="1"/>
              <a:t>існують</a:t>
            </a:r>
            <a:r>
              <a:rPr lang="ru-RU" sz="1600" dirty="0"/>
              <a:t>, </a:t>
            </a:r>
            <a:r>
              <a:rPr lang="ru-RU" sz="1600" dirty="0" err="1"/>
              <a:t>бронхоплевральні</a:t>
            </a:r>
            <a:r>
              <a:rPr lang="ru-RU" sz="1600" dirty="0"/>
              <a:t> </a:t>
            </a:r>
            <a:r>
              <a:rPr lang="ru-RU" sz="1600" dirty="0" err="1"/>
              <a:t>нориці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 err="1"/>
              <a:t>Значно</a:t>
            </a:r>
            <a:r>
              <a:rPr lang="ru-RU" sz="1600" dirty="0"/>
              <a:t> </a:t>
            </a:r>
            <a:r>
              <a:rPr lang="ru-RU" sz="1600" dirty="0" err="1"/>
              <a:t>рідше</a:t>
            </a:r>
            <a:r>
              <a:rPr lang="ru-RU" sz="1600" dirty="0"/>
              <a:t> </a:t>
            </a:r>
            <a:r>
              <a:rPr lang="ru-RU" sz="1600" dirty="0" err="1"/>
              <a:t>виникнення</a:t>
            </a:r>
            <a:r>
              <a:rPr lang="ru-RU" sz="1600" dirty="0"/>
              <a:t> СП </a:t>
            </a:r>
            <a:r>
              <a:rPr lang="ru-RU" sz="1600" dirty="0" err="1"/>
              <a:t>може</a:t>
            </a:r>
            <a:r>
              <a:rPr lang="ru-RU" sz="1600" dirty="0"/>
              <a:t> бути </a:t>
            </a:r>
            <a:r>
              <a:rPr lang="ru-RU" sz="1600" dirty="0" err="1"/>
              <a:t>пов’язане</a:t>
            </a:r>
            <a:r>
              <a:rPr lang="ru-RU" sz="1600" dirty="0"/>
              <a:t> з </a:t>
            </a:r>
            <a:r>
              <a:rPr lang="ru-RU" sz="1600" dirty="0" err="1"/>
              <a:t>ураженням</a:t>
            </a:r>
            <a:r>
              <a:rPr lang="ru-RU" sz="1600" dirty="0"/>
              <a:t> </a:t>
            </a:r>
            <a:r>
              <a:rPr lang="ru-RU" sz="1600" dirty="0" err="1"/>
              <a:t>вісцеральної</a:t>
            </a:r>
            <a:r>
              <a:rPr lang="ru-RU" sz="1600" dirty="0"/>
              <a:t> </a:t>
            </a:r>
            <a:r>
              <a:rPr lang="ru-RU" sz="1600" dirty="0" err="1"/>
              <a:t>плеври</a:t>
            </a:r>
            <a:r>
              <a:rPr lang="ru-RU" sz="1600" dirty="0"/>
              <a:t> на </a:t>
            </a:r>
            <a:r>
              <a:rPr lang="ru-RU" sz="1600" dirty="0" err="1"/>
              <a:t>тлі</a:t>
            </a:r>
            <a:r>
              <a:rPr lang="ru-RU" sz="1600" dirty="0"/>
              <a:t> </a:t>
            </a:r>
            <a:r>
              <a:rPr lang="ru-RU" sz="1600" dirty="0" err="1"/>
              <a:t>прихованого</a:t>
            </a:r>
            <a:r>
              <a:rPr lang="ru-RU" sz="1600" dirty="0"/>
              <a:t> </a:t>
            </a:r>
            <a:r>
              <a:rPr lang="ru-RU" sz="1600" dirty="0" err="1"/>
              <a:t>перебігу</a:t>
            </a:r>
            <a:r>
              <a:rPr lang="ru-RU" sz="1600" dirty="0"/>
              <a:t> </a:t>
            </a:r>
            <a:r>
              <a:rPr lang="ru-RU" sz="1600" dirty="0" err="1"/>
              <a:t>мезотеліоми</a:t>
            </a:r>
            <a:r>
              <a:rPr lang="ru-RU" sz="1600" dirty="0"/>
              <a:t>. </a:t>
            </a:r>
            <a:r>
              <a:rPr lang="ru-RU" sz="1600" dirty="0" err="1"/>
              <a:t>Швидке</a:t>
            </a:r>
            <a:r>
              <a:rPr lang="ru-RU" sz="1600" dirty="0"/>
              <a:t>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порожнини</a:t>
            </a:r>
            <a:r>
              <a:rPr lang="ru-RU" sz="1600" dirty="0"/>
              <a:t> пневмотораксу та </a:t>
            </a:r>
            <a:r>
              <a:rPr lang="ru-RU" sz="1600" dirty="0" err="1"/>
              <a:t>наростання</a:t>
            </a:r>
            <a:r>
              <a:rPr lang="ru-RU" sz="1600" dirty="0"/>
              <a:t> </a:t>
            </a:r>
            <a:r>
              <a:rPr lang="ru-RU" sz="1600" dirty="0" err="1"/>
              <a:t>колапсу</a:t>
            </a:r>
            <a:r>
              <a:rPr lang="ru-RU" sz="1600" dirty="0"/>
              <a:t> </a:t>
            </a:r>
            <a:r>
              <a:rPr lang="ru-RU" sz="1600" dirty="0" err="1"/>
              <a:t>легень</a:t>
            </a:r>
            <a:r>
              <a:rPr lang="ru-RU" sz="1600" dirty="0"/>
              <a:t> за </a:t>
            </a:r>
            <a:r>
              <a:rPr lang="ru-RU" sz="1600" dirty="0" err="1"/>
              <a:t>наявності</a:t>
            </a:r>
            <a:r>
              <a:rPr lang="ru-RU" sz="1600" dirty="0"/>
              <a:t> </a:t>
            </a:r>
            <a:r>
              <a:rPr lang="ru-RU" sz="1600" dirty="0" err="1"/>
              <a:t>шнуркоподібних</a:t>
            </a:r>
            <a:r>
              <a:rPr lang="ru-RU" sz="1600" dirty="0"/>
              <a:t> </a:t>
            </a:r>
            <a:r>
              <a:rPr lang="ru-RU" sz="1600" dirty="0" err="1"/>
              <a:t>плевральних</a:t>
            </a:r>
            <a:r>
              <a:rPr lang="ru-RU" sz="1600" dirty="0"/>
              <a:t> </a:t>
            </a:r>
            <a:r>
              <a:rPr lang="ru-RU" sz="1600" dirty="0" err="1"/>
              <a:t>легенево-парієтальних</a:t>
            </a:r>
            <a:r>
              <a:rPr lang="ru-RU" sz="1600" dirty="0"/>
              <a:t> </a:t>
            </a:r>
            <a:r>
              <a:rPr lang="ru-RU" sz="1600" dirty="0" err="1"/>
              <a:t>зрощень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сприяти</a:t>
            </a:r>
            <a:r>
              <a:rPr lang="ru-RU" sz="1600" dirty="0"/>
              <a:t> </a:t>
            </a:r>
            <a:r>
              <a:rPr lang="ru-RU" sz="1600" dirty="0" err="1"/>
              <a:t>збільшенню</a:t>
            </a:r>
            <a:r>
              <a:rPr lang="ru-RU" sz="1600" dirty="0"/>
              <a:t> дефекту у </a:t>
            </a:r>
            <a:r>
              <a:rPr lang="ru-RU" sz="1600" dirty="0" err="1"/>
              <a:t>вісцеральній</a:t>
            </a:r>
            <a:r>
              <a:rPr lang="ru-RU" sz="1600" dirty="0"/>
              <a:t> </a:t>
            </a:r>
            <a:r>
              <a:rPr lang="ru-RU" sz="1600" dirty="0" err="1"/>
              <a:t>плеврі</a:t>
            </a:r>
            <a:r>
              <a:rPr lang="ru-RU" sz="1600" dirty="0"/>
              <a:t> та </a:t>
            </a:r>
            <a:r>
              <a:rPr lang="ru-RU" sz="1600" dirty="0" err="1"/>
              <a:t>виникненню</a:t>
            </a:r>
            <a:r>
              <a:rPr lang="ru-RU" sz="1600" dirty="0"/>
              <a:t> </a:t>
            </a:r>
            <a:r>
              <a:rPr lang="ru-RU" sz="1600" dirty="0" err="1"/>
              <a:t>кровотечі</a:t>
            </a:r>
            <a:r>
              <a:rPr lang="ru-RU" sz="1600" dirty="0"/>
              <a:t> з </a:t>
            </a:r>
            <a:r>
              <a:rPr lang="ru-RU" sz="1600" dirty="0" err="1"/>
              <a:t>судин</a:t>
            </a:r>
            <a:r>
              <a:rPr lang="ru-RU" sz="1600" dirty="0"/>
              <a:t> (</a:t>
            </a:r>
            <a:r>
              <a:rPr lang="ru-RU" sz="1600" dirty="0" err="1"/>
              <a:t>іноді</a:t>
            </a:r>
            <a:r>
              <a:rPr lang="ru-RU" sz="1600" dirty="0"/>
              <a:t> </a:t>
            </a:r>
            <a:r>
              <a:rPr lang="ru-RU" sz="1600" dirty="0" err="1"/>
              <a:t>значного</a:t>
            </a:r>
            <a:r>
              <a:rPr lang="ru-RU" sz="1600" dirty="0"/>
              <a:t> </a:t>
            </a:r>
            <a:r>
              <a:rPr lang="ru-RU" sz="1600" dirty="0" err="1"/>
              <a:t>калібру</a:t>
            </a:r>
            <a:r>
              <a:rPr lang="ru-RU" sz="1600" dirty="0"/>
              <a:t>),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розриваються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 err="1"/>
              <a:t>Відмічена</a:t>
            </a:r>
            <a:r>
              <a:rPr lang="ru-RU" sz="1600" dirty="0"/>
              <a:t> </a:t>
            </a:r>
            <a:r>
              <a:rPr lang="ru-RU" sz="1600" dirty="0" err="1"/>
              <a:t>певна</a:t>
            </a:r>
            <a:r>
              <a:rPr lang="ru-RU" sz="1600" dirty="0"/>
              <a:t> </a:t>
            </a:r>
            <a:r>
              <a:rPr lang="ru-RU" sz="1600" dirty="0" err="1"/>
              <a:t>сезонність</a:t>
            </a:r>
            <a:r>
              <a:rPr lang="ru-RU" sz="1600" dirty="0"/>
              <a:t> у </a:t>
            </a:r>
            <a:r>
              <a:rPr lang="ru-RU" sz="1600" dirty="0" err="1"/>
              <a:t>розвитку</a:t>
            </a:r>
            <a:r>
              <a:rPr lang="ru-RU" sz="1600" dirty="0"/>
              <a:t> СП: </a:t>
            </a:r>
            <a:r>
              <a:rPr lang="ru-RU" sz="1600" dirty="0" err="1"/>
              <a:t>більше</a:t>
            </a:r>
            <a:r>
              <a:rPr lang="ru-RU" sz="1600" dirty="0"/>
              <a:t> </a:t>
            </a:r>
            <a:r>
              <a:rPr lang="ru-RU" sz="1600" dirty="0" err="1"/>
              <a:t>половини</a:t>
            </a:r>
            <a:r>
              <a:rPr lang="ru-RU" sz="1600" dirty="0"/>
              <a:t> </a:t>
            </a:r>
            <a:r>
              <a:rPr lang="ru-RU" sz="1600" dirty="0" err="1"/>
              <a:t>пацієнтів</a:t>
            </a:r>
            <a:r>
              <a:rPr lang="ru-RU" sz="1600" dirty="0"/>
              <a:t> перед </a:t>
            </a:r>
            <a:r>
              <a:rPr lang="ru-RU" sz="1600" dirty="0" err="1"/>
              <a:t>епізодом</a:t>
            </a:r>
            <a:r>
              <a:rPr lang="ru-RU" sz="1600" dirty="0"/>
              <a:t> пневмотораксу </a:t>
            </a:r>
            <a:r>
              <a:rPr lang="ru-RU" sz="1600" dirty="0" err="1"/>
              <a:t>переносять</a:t>
            </a:r>
            <a:r>
              <a:rPr lang="ru-RU" sz="1600" dirty="0"/>
              <a:t> </a:t>
            </a:r>
            <a:r>
              <a:rPr lang="ru-RU" sz="1600" dirty="0" err="1"/>
              <a:t>простудне</a:t>
            </a:r>
            <a:r>
              <a:rPr lang="ru-RU" sz="1600" dirty="0"/>
              <a:t> </a:t>
            </a:r>
            <a:r>
              <a:rPr lang="ru-RU" sz="1600" dirty="0" err="1"/>
              <a:t>захворювання</a:t>
            </a:r>
            <a:r>
              <a:rPr lang="ru-RU" sz="1600" dirty="0"/>
              <a:t> з пароксизмами кашлю. СП </a:t>
            </a:r>
            <a:r>
              <a:rPr lang="ru-RU" sz="1600" dirty="0" err="1"/>
              <a:t>розвивається</a:t>
            </a:r>
            <a:r>
              <a:rPr lang="ru-RU" sz="1600" dirty="0"/>
              <a:t> як при </a:t>
            </a:r>
            <a:r>
              <a:rPr lang="ru-RU" sz="1600" dirty="0" err="1"/>
              <a:t>обставинах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сприяють</a:t>
            </a:r>
            <a:r>
              <a:rPr lang="ru-RU" sz="1600" dirty="0"/>
              <a:t> </a:t>
            </a:r>
            <a:r>
              <a:rPr lang="ru-RU" sz="1600" dirty="0" err="1"/>
              <a:t>підвищенню</a:t>
            </a:r>
            <a:r>
              <a:rPr lang="ru-RU" sz="1600" dirty="0"/>
              <a:t> </a:t>
            </a:r>
            <a:r>
              <a:rPr lang="ru-RU" sz="1600" dirty="0" err="1"/>
              <a:t>внутрішньолегеневого</a:t>
            </a:r>
            <a:r>
              <a:rPr lang="ru-RU" sz="1600" dirty="0"/>
              <a:t> </a:t>
            </a:r>
            <a:r>
              <a:rPr lang="ru-RU" sz="1600" dirty="0" err="1"/>
              <a:t>тиску</a:t>
            </a:r>
            <a:r>
              <a:rPr lang="ru-RU" sz="1600" dirty="0"/>
              <a:t> (кашель, </a:t>
            </a:r>
            <a:r>
              <a:rPr lang="ru-RU" sz="1600" dirty="0" err="1"/>
              <a:t>чихання</a:t>
            </a:r>
            <a:r>
              <a:rPr lang="ru-RU" sz="1600" dirty="0"/>
              <a:t>, </a:t>
            </a:r>
            <a:r>
              <a:rPr lang="ru-RU" sz="1600" dirty="0" err="1"/>
              <a:t>дефекація</a:t>
            </a:r>
            <a:r>
              <a:rPr lang="ru-RU" sz="1600" dirty="0"/>
              <a:t>), так і без них —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ходьби</a:t>
            </a:r>
            <a:r>
              <a:rPr lang="ru-RU" sz="1600" dirty="0"/>
              <a:t>, в </a:t>
            </a:r>
            <a:r>
              <a:rPr lang="ru-RU" sz="1600" dirty="0" err="1"/>
              <a:t>спокою</a:t>
            </a:r>
            <a:r>
              <a:rPr lang="ru-RU" sz="1600" dirty="0"/>
              <a:t>, </a:t>
            </a:r>
            <a:r>
              <a:rPr lang="ru-RU" sz="1600" dirty="0" err="1"/>
              <a:t>уві</a:t>
            </a:r>
            <a:r>
              <a:rPr lang="ru-RU" sz="1600" dirty="0"/>
              <a:t> </a:t>
            </a:r>
            <a:r>
              <a:rPr lang="ru-RU" sz="1600" dirty="0" err="1"/>
              <a:t>сні</a:t>
            </a:r>
            <a:r>
              <a:rPr lang="ru-RU" sz="1600" dirty="0"/>
              <a:t>. </a:t>
            </a:r>
            <a:r>
              <a:rPr lang="ru-RU" sz="1600" dirty="0" err="1"/>
              <a:t>Нерідко</a:t>
            </a:r>
            <a:r>
              <a:rPr lang="ru-RU" sz="1600" dirty="0"/>
              <a:t> </a:t>
            </a:r>
            <a:r>
              <a:rPr lang="ru-RU" sz="1600" dirty="0" err="1"/>
              <a:t>він</a:t>
            </a:r>
            <a:r>
              <a:rPr lang="ru-RU" sz="1600" dirty="0"/>
              <a:t> </a:t>
            </a:r>
            <a:r>
              <a:rPr lang="ru-RU" sz="1600" dirty="0" err="1"/>
              <a:t>розвивається</a:t>
            </a:r>
            <a:r>
              <a:rPr lang="ru-RU" sz="1600" dirty="0"/>
              <a:t> на </a:t>
            </a:r>
            <a:r>
              <a:rPr lang="ru-RU" sz="1600" dirty="0" err="1"/>
              <a:t>фоні</a:t>
            </a:r>
            <a:r>
              <a:rPr lang="ru-RU" sz="1600" dirty="0"/>
              <a:t> </a:t>
            </a:r>
            <a:r>
              <a:rPr lang="ru-RU" sz="1600" dirty="0" err="1"/>
              <a:t>невеликої</a:t>
            </a:r>
            <a:r>
              <a:rPr lang="ru-RU" sz="1600" dirty="0"/>
              <a:t> </a:t>
            </a:r>
            <a:r>
              <a:rPr lang="ru-RU" sz="1600" dirty="0" err="1"/>
              <a:t>травми</a:t>
            </a:r>
            <a:r>
              <a:rPr lang="ru-RU" sz="1600" dirty="0"/>
              <a:t> </a:t>
            </a:r>
            <a:r>
              <a:rPr lang="ru-RU" sz="1600" dirty="0" err="1"/>
              <a:t>грудної</a:t>
            </a:r>
            <a:r>
              <a:rPr lang="ru-RU" sz="1600" dirty="0"/>
              <a:t> </a:t>
            </a:r>
            <a:r>
              <a:rPr lang="ru-RU" sz="1600" dirty="0" err="1"/>
              <a:t>клітки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значної</a:t>
            </a:r>
            <a:r>
              <a:rPr lang="ru-RU" sz="1600" dirty="0"/>
              <a:t> </a:t>
            </a:r>
            <a:r>
              <a:rPr lang="ru-RU" sz="1600" dirty="0" err="1"/>
              <a:t>фізичної</a:t>
            </a:r>
            <a:r>
              <a:rPr lang="ru-RU" sz="1600" dirty="0"/>
              <a:t> </a:t>
            </a:r>
            <a:r>
              <a:rPr lang="ru-RU" sz="1600" dirty="0" err="1"/>
              <a:t>напруги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час занять спортом, при </a:t>
            </a:r>
            <a:r>
              <a:rPr lang="ru-RU" sz="1600" dirty="0" err="1"/>
              <a:t>піднятті</a:t>
            </a:r>
            <a:r>
              <a:rPr lang="ru-RU" sz="1600" dirty="0"/>
              <a:t> </a:t>
            </a:r>
            <a:r>
              <a:rPr lang="ru-RU" sz="1600" dirty="0" err="1"/>
              <a:t>вантажів</a:t>
            </a:r>
            <a:r>
              <a:rPr lang="ru-RU" sz="1600" dirty="0"/>
              <a:t>, </a:t>
            </a:r>
            <a:r>
              <a:rPr lang="ru-RU" sz="1600" dirty="0" err="1"/>
              <a:t>польоті</a:t>
            </a:r>
            <a:r>
              <a:rPr lang="ru-RU" sz="1600" dirty="0"/>
              <a:t> на </a:t>
            </a:r>
            <a:r>
              <a:rPr lang="ru-RU" sz="1600" dirty="0" err="1"/>
              <a:t>літаку</a:t>
            </a:r>
            <a:r>
              <a:rPr lang="ru-RU" sz="1600" dirty="0"/>
              <a:t> та </a:t>
            </a:r>
            <a:r>
              <a:rPr lang="ru-RU" sz="1600" dirty="0" err="1"/>
              <a:t>ін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0837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2652881"/>
            <a:ext cx="5544616" cy="4001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За характером </a:t>
            </a:r>
            <a:r>
              <a:rPr lang="ru-RU" sz="2000" b="1" dirty="0" err="1"/>
              <a:t>клінічного</a:t>
            </a:r>
            <a:r>
              <a:rPr lang="ru-RU" sz="2000" b="1" dirty="0"/>
              <a:t> </a:t>
            </a:r>
            <a:r>
              <a:rPr lang="ru-RU" sz="2000" b="1" dirty="0" err="1"/>
              <a:t>перебігу</a:t>
            </a:r>
            <a:r>
              <a:rPr lang="ru-RU" sz="2000" b="1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7911" y="944936"/>
            <a:ext cx="1224136" cy="1200329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ru-RU" b="1" dirty="0" err="1"/>
              <a:t>неускладнений</a:t>
            </a:r>
            <a:r>
              <a:rPr lang="ru-RU" b="1" dirty="0"/>
              <a:t> пневмоторакс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54510" y="3748389"/>
            <a:ext cx="2738082" cy="2585323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ускладнений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пневмоторакс</a:t>
            </a:r>
            <a:r>
              <a:rPr lang="ru-RU" dirty="0"/>
              <a:t>:</a:t>
            </a:r>
          </a:p>
          <a:p>
            <a:r>
              <a:rPr lang="ru-RU" dirty="0"/>
              <a:t> </a:t>
            </a:r>
          </a:p>
          <a:p>
            <a:pPr marL="285750" indent="-285750">
              <a:buBlip>
                <a:blip r:embed="rId3"/>
              </a:buBlip>
            </a:pPr>
            <a:r>
              <a:rPr lang="ru-RU" b="1" i="1" dirty="0"/>
              <a:t>  </a:t>
            </a:r>
            <a:r>
              <a:rPr lang="ru-RU" b="1" i="1" dirty="0" err="1"/>
              <a:t>напружений</a:t>
            </a:r>
            <a:r>
              <a:rPr lang="ru-RU" b="1" i="1" dirty="0"/>
              <a:t> </a:t>
            </a:r>
            <a:r>
              <a:rPr lang="ru-RU" dirty="0"/>
              <a:t>— з </a:t>
            </a:r>
            <a:r>
              <a:rPr lang="ru-RU" dirty="0" err="1"/>
              <a:t>дихальними</a:t>
            </a:r>
            <a:r>
              <a:rPr lang="ru-RU" dirty="0"/>
              <a:t> та </a:t>
            </a:r>
            <a:r>
              <a:rPr lang="ru-RU" dirty="0" err="1"/>
              <a:t>гемодинамічними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;</a:t>
            </a:r>
          </a:p>
          <a:p>
            <a:pPr marL="285750" indent="-285750">
              <a:buBlip>
                <a:blip r:embed="rId3"/>
              </a:buBlip>
            </a:pPr>
            <a:r>
              <a:rPr lang="ru-RU" b="1" i="1" dirty="0"/>
              <a:t>  </a:t>
            </a:r>
            <a:r>
              <a:rPr lang="ru-RU" b="1" i="1" dirty="0" err="1"/>
              <a:t>гемопневмоторакс</a:t>
            </a:r>
            <a:r>
              <a:rPr lang="ru-RU" dirty="0"/>
              <a:t>;</a:t>
            </a:r>
          </a:p>
          <a:p>
            <a:pPr marL="285750" indent="-285750">
              <a:buBlip>
                <a:blip r:embed="rId3"/>
              </a:buBlip>
            </a:pPr>
            <a:r>
              <a:rPr lang="ru-RU" b="1" i="1" dirty="0"/>
              <a:t>  </a:t>
            </a:r>
            <a:r>
              <a:rPr lang="ru-RU" b="1" i="1" dirty="0" err="1"/>
              <a:t>піопневмоторак</a:t>
            </a:r>
            <a:r>
              <a:rPr lang="ru-RU" dirty="0" err="1"/>
              <a:t>с</a:t>
            </a:r>
            <a:r>
              <a:rPr lang="ru-RU" dirty="0"/>
              <a:t>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3748389"/>
            <a:ext cx="2088232" cy="1477328"/>
          </a:xfrm>
          <a:prstGeom prst="rect">
            <a:avLst/>
          </a:prstGeom>
          <a:solidFill>
            <a:schemeClr val="accent1">
              <a:lumMod val="60000"/>
              <a:lumOff val="40000"/>
              <a:alpha val="16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b="1" dirty="0" err="1"/>
              <a:t>рецидивуючий</a:t>
            </a:r>
            <a:r>
              <a:rPr lang="ru-RU" b="1" dirty="0"/>
              <a:t> пневмоторакс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року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першого</a:t>
            </a:r>
            <a:r>
              <a:rPr lang="ru-RU" dirty="0"/>
              <a:t>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95939" y="1083436"/>
            <a:ext cx="1728191" cy="923330"/>
          </a:xfrm>
          <a:prstGeom prst="rect">
            <a:avLst/>
          </a:prstGeom>
          <a:solidFill>
            <a:schemeClr val="accent3">
              <a:lumMod val="40000"/>
              <a:lumOff val="60000"/>
              <a:alpha val="42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err="1"/>
              <a:t>однобічний</a:t>
            </a:r>
            <a:r>
              <a:rPr lang="ru-RU" dirty="0"/>
              <a:t> та </a:t>
            </a:r>
            <a:r>
              <a:rPr lang="ru-RU" dirty="0" err="1"/>
              <a:t>двобічний</a:t>
            </a:r>
            <a:r>
              <a:rPr lang="ru-RU" dirty="0"/>
              <a:t> пневмоторакс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09432" y="1083436"/>
            <a:ext cx="1802737" cy="923330"/>
          </a:xfrm>
          <a:prstGeom prst="rect">
            <a:avLst/>
          </a:prstGeom>
          <a:solidFill>
            <a:srgbClr val="9999FF">
              <a:alpha val="42000"/>
            </a:srgbClr>
          </a:solidFill>
        </p:spPr>
        <p:txBody>
          <a:bodyPr wrap="square">
            <a:spAutoFit/>
          </a:bodyPr>
          <a:lstStyle/>
          <a:p>
            <a:r>
              <a:rPr lang="ru-RU" dirty="0"/>
              <a:t>пневмоторакс </a:t>
            </a:r>
            <a:r>
              <a:rPr lang="ru-RU" dirty="0" err="1"/>
              <a:t>новонароджених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2123728" y="2145265"/>
            <a:ext cx="288032" cy="5076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283968" y="2006766"/>
            <a:ext cx="0" cy="6461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6516216" y="2006766"/>
            <a:ext cx="360040" cy="6461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209432" y="3052991"/>
            <a:ext cx="306784" cy="695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7" idx="0"/>
          </p:cNvCxnSpPr>
          <p:nvPr/>
        </p:nvCxnSpPr>
        <p:spPr>
          <a:xfrm flipH="1">
            <a:off x="3223551" y="3052991"/>
            <a:ext cx="72389" cy="695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5240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32656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Важливим</a:t>
            </a:r>
            <a:r>
              <a:rPr lang="ru-RU" sz="1600" dirty="0"/>
              <a:t> моментом у </a:t>
            </a:r>
            <a:r>
              <a:rPr lang="ru-RU" sz="1600" dirty="0" err="1"/>
              <a:t>патогенезі</a:t>
            </a:r>
            <a:r>
              <a:rPr lang="ru-RU" sz="1600" dirty="0"/>
              <a:t> пневмоторакса є </a:t>
            </a:r>
            <a:r>
              <a:rPr lang="ru-RU" sz="1600" dirty="0" err="1"/>
              <a:t>негативний</a:t>
            </a:r>
            <a:r>
              <a:rPr lang="ru-RU" sz="1600" dirty="0"/>
              <a:t> </a:t>
            </a:r>
            <a:r>
              <a:rPr lang="ru-RU" sz="1600" dirty="0" err="1"/>
              <a:t>внутрішньоплевральний</a:t>
            </a:r>
            <a:r>
              <a:rPr lang="ru-RU" sz="1600" dirty="0"/>
              <a:t> </a:t>
            </a:r>
            <a:r>
              <a:rPr lang="ru-RU" sz="1600" dirty="0" err="1"/>
              <a:t>тиск</a:t>
            </a:r>
            <a:r>
              <a:rPr lang="ru-RU" sz="1600" dirty="0"/>
              <a:t> </a:t>
            </a:r>
            <a:r>
              <a:rPr lang="ru-RU" sz="1600" dirty="0" err="1"/>
              <a:t>протягом</a:t>
            </a:r>
            <a:r>
              <a:rPr lang="ru-RU" sz="1600" dirty="0"/>
              <a:t> </a:t>
            </a:r>
            <a:r>
              <a:rPr lang="ru-RU" sz="1600" dirty="0" err="1"/>
              <a:t>всього</a:t>
            </a:r>
            <a:r>
              <a:rPr lang="ru-RU" sz="1600" dirty="0"/>
              <a:t> </a:t>
            </a:r>
            <a:r>
              <a:rPr lang="ru-RU" sz="1600" dirty="0" err="1"/>
              <a:t>дихального</a:t>
            </a:r>
            <a:r>
              <a:rPr lang="ru-RU" sz="1600" dirty="0"/>
              <a:t> циклу (</a:t>
            </a:r>
            <a:r>
              <a:rPr lang="ru-RU" sz="1600" dirty="0" err="1"/>
              <a:t>від</a:t>
            </a:r>
            <a:r>
              <a:rPr lang="ru-RU" sz="1600" dirty="0"/>
              <a:t> –8,5 до –9 мм </a:t>
            </a:r>
            <a:r>
              <a:rPr lang="ru-RU" sz="1600" dirty="0" err="1"/>
              <a:t>рт.ст</a:t>
            </a:r>
            <a:r>
              <a:rPr lang="ru-RU" sz="1600" dirty="0"/>
              <a:t>. на </a:t>
            </a:r>
            <a:r>
              <a:rPr lang="ru-RU" sz="1600" dirty="0" err="1"/>
              <a:t>вдиху</a:t>
            </a:r>
            <a:r>
              <a:rPr lang="ru-RU" sz="1600" dirty="0"/>
              <a:t> і </a:t>
            </a:r>
            <a:r>
              <a:rPr lang="ru-RU" sz="1600" dirty="0" err="1"/>
              <a:t>від</a:t>
            </a:r>
            <a:r>
              <a:rPr lang="ru-RU" sz="1600" dirty="0"/>
              <a:t> –3 до –6 мм </a:t>
            </a:r>
            <a:r>
              <a:rPr lang="ru-RU" sz="1600" dirty="0" err="1"/>
              <a:t>рт.ст</a:t>
            </a:r>
            <a:r>
              <a:rPr lang="ru-RU" sz="1600" dirty="0"/>
              <a:t>. на </a:t>
            </a:r>
            <a:r>
              <a:rPr lang="ru-RU" sz="1600" dirty="0" err="1"/>
              <a:t>видиху</a:t>
            </a:r>
            <a:r>
              <a:rPr lang="ru-RU" sz="1600" dirty="0"/>
              <a:t>). </a:t>
            </a:r>
            <a:r>
              <a:rPr lang="ru-RU" sz="1600" dirty="0" err="1"/>
              <a:t>Внутрішньо¬брон-хіальний</a:t>
            </a:r>
            <a:r>
              <a:rPr lang="ru-RU" sz="1600" dirty="0"/>
              <a:t> </a:t>
            </a:r>
            <a:r>
              <a:rPr lang="ru-RU" sz="1600" dirty="0" err="1"/>
              <a:t>тиск</a:t>
            </a:r>
            <a:r>
              <a:rPr lang="ru-RU" sz="1600" dirty="0"/>
              <a:t>, </a:t>
            </a:r>
            <a:r>
              <a:rPr lang="ru-RU" sz="1600" dirty="0" err="1"/>
              <a:t>навпаки</a:t>
            </a:r>
            <a:r>
              <a:rPr lang="ru-RU" sz="1600" dirty="0"/>
              <a:t>,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позитивне</a:t>
            </a:r>
            <a:r>
              <a:rPr lang="ru-RU" sz="1600" dirty="0"/>
              <a:t> </a:t>
            </a:r>
            <a:r>
              <a:rPr lang="ru-RU" sz="1600" dirty="0" err="1"/>
              <a:t>значення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вдиху</a:t>
            </a:r>
            <a:r>
              <a:rPr lang="ru-RU" sz="1600" dirty="0"/>
              <a:t> (1–5 мм </a:t>
            </a:r>
            <a:r>
              <a:rPr lang="ru-RU" sz="1600" dirty="0" err="1"/>
              <a:t>рт.ст</a:t>
            </a:r>
            <a:r>
              <a:rPr lang="ru-RU" sz="1600" dirty="0"/>
              <a:t>.), </a:t>
            </a:r>
            <a:r>
              <a:rPr lang="ru-RU" sz="1600" dirty="0" err="1"/>
              <a:t>причому</a:t>
            </a:r>
            <a:r>
              <a:rPr lang="ru-RU" sz="1600" dirty="0"/>
              <a:t> </a:t>
            </a:r>
            <a:r>
              <a:rPr lang="ru-RU" sz="1600" dirty="0" err="1"/>
              <a:t>він</a:t>
            </a:r>
            <a:r>
              <a:rPr lang="ru-RU" sz="1600" dirty="0"/>
              <a:t> </a:t>
            </a:r>
            <a:r>
              <a:rPr lang="ru-RU" sz="1600" dirty="0" err="1"/>
              <a:t>помітно</a:t>
            </a:r>
            <a:r>
              <a:rPr lang="ru-RU" sz="1600" dirty="0"/>
              <a:t> </a:t>
            </a:r>
            <a:r>
              <a:rPr lang="ru-RU" sz="1600" dirty="0" err="1"/>
              <a:t>збільшується</a:t>
            </a:r>
            <a:r>
              <a:rPr lang="ru-RU" sz="1600" dirty="0"/>
              <a:t> при </a:t>
            </a:r>
            <a:r>
              <a:rPr lang="ru-RU" sz="1600" dirty="0" err="1"/>
              <a:t>фонації</a:t>
            </a:r>
            <a:r>
              <a:rPr lang="ru-RU" sz="1600" dirty="0"/>
              <a:t> (до 10 мм </a:t>
            </a:r>
            <a:r>
              <a:rPr lang="ru-RU" sz="1600" dirty="0" err="1"/>
              <a:t>рт.ст</a:t>
            </a:r>
            <a:r>
              <a:rPr lang="ru-RU" sz="1600" dirty="0"/>
              <a:t>.), крику, </a:t>
            </a:r>
            <a:r>
              <a:rPr lang="ru-RU" sz="1600" dirty="0" err="1"/>
              <a:t>кашлі</a:t>
            </a:r>
            <a:r>
              <a:rPr lang="ru-RU" sz="1600" dirty="0"/>
              <a:t> (до 70 мм </a:t>
            </a:r>
            <a:r>
              <a:rPr lang="ru-RU" sz="1600" dirty="0" err="1"/>
              <a:t>рт.ст</a:t>
            </a:r>
            <a:r>
              <a:rPr lang="ru-RU" sz="1600" dirty="0"/>
              <a:t>). Таким чином, при </a:t>
            </a:r>
            <a:r>
              <a:rPr lang="ru-RU" sz="1600" dirty="0" err="1"/>
              <a:t>різкому</a:t>
            </a:r>
            <a:r>
              <a:rPr lang="ru-RU" sz="1600" dirty="0"/>
              <a:t> </a:t>
            </a:r>
            <a:r>
              <a:rPr lang="ru-RU" sz="1600" dirty="0" err="1"/>
              <a:t>коливанні</a:t>
            </a:r>
            <a:r>
              <a:rPr lang="ru-RU" sz="1600" dirty="0"/>
              <a:t> </a:t>
            </a:r>
            <a:r>
              <a:rPr lang="ru-RU" sz="1600" dirty="0" err="1"/>
              <a:t>тиску</a:t>
            </a:r>
            <a:r>
              <a:rPr lang="ru-RU" sz="1600" dirty="0"/>
              <a:t> </a:t>
            </a:r>
            <a:r>
              <a:rPr lang="ru-RU" sz="1600" dirty="0" err="1"/>
              <a:t>виникає</a:t>
            </a:r>
            <a:r>
              <a:rPr lang="ru-RU" sz="1600" dirty="0"/>
              <a:t> момент, коли </a:t>
            </a:r>
            <a:r>
              <a:rPr lang="ru-RU" sz="1600" dirty="0" err="1"/>
              <a:t>транспульмональний</a:t>
            </a:r>
            <a:r>
              <a:rPr lang="ru-RU" sz="1600" dirty="0"/>
              <a:t> </a:t>
            </a:r>
            <a:r>
              <a:rPr lang="ru-RU" sz="1600" dirty="0" err="1"/>
              <a:t>тиск</a:t>
            </a:r>
            <a:r>
              <a:rPr lang="ru-RU" sz="1600" dirty="0"/>
              <a:t>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різко</a:t>
            </a:r>
            <a:r>
              <a:rPr lang="ru-RU" sz="1600" dirty="0"/>
              <a:t> </a:t>
            </a:r>
            <a:r>
              <a:rPr lang="ru-RU" sz="1600" dirty="0" err="1"/>
              <a:t>зростає</a:t>
            </a:r>
            <a:r>
              <a:rPr lang="ru-RU" sz="1600" dirty="0"/>
              <a:t>. </a:t>
            </a:r>
            <a:r>
              <a:rPr lang="ru-RU" sz="1600" dirty="0" err="1"/>
              <a:t>Бронхіальна</a:t>
            </a:r>
            <a:r>
              <a:rPr lang="ru-RU" sz="1600" dirty="0"/>
              <a:t> </a:t>
            </a:r>
            <a:r>
              <a:rPr lang="ru-RU" sz="1600" dirty="0" err="1"/>
              <a:t>обструкція</a:t>
            </a:r>
            <a:r>
              <a:rPr lang="ru-RU" sz="1600" dirty="0"/>
              <a:t> </a:t>
            </a:r>
            <a:r>
              <a:rPr lang="ru-RU" sz="1600" dirty="0" err="1"/>
              <a:t>збільшує</a:t>
            </a:r>
            <a:r>
              <a:rPr lang="ru-RU" sz="1600" dirty="0"/>
              <a:t> </a:t>
            </a:r>
            <a:r>
              <a:rPr lang="ru-RU" sz="1600" dirty="0" err="1"/>
              <a:t>градієнт</a:t>
            </a:r>
            <a:r>
              <a:rPr lang="ru-RU" sz="1600" dirty="0"/>
              <a:t> </a:t>
            </a:r>
            <a:r>
              <a:rPr lang="ru-RU" sz="1600" dirty="0" err="1"/>
              <a:t>тиску</a:t>
            </a:r>
            <a:r>
              <a:rPr lang="ru-RU" sz="1600" dirty="0"/>
              <a:t>. Коли </a:t>
            </a:r>
            <a:r>
              <a:rPr lang="ru-RU" sz="1600" dirty="0" err="1"/>
              <a:t>діє</a:t>
            </a:r>
            <a:r>
              <a:rPr lang="ru-RU" sz="1600" dirty="0"/>
              <a:t> </a:t>
            </a:r>
            <a:r>
              <a:rPr lang="ru-RU" sz="1600" dirty="0" err="1"/>
              <a:t>клапанний</a:t>
            </a:r>
            <a:r>
              <a:rPr lang="ru-RU" sz="1600" dirty="0"/>
              <a:t> </a:t>
            </a:r>
            <a:r>
              <a:rPr lang="ru-RU" sz="1600" dirty="0" err="1"/>
              <a:t>механізм</a:t>
            </a:r>
            <a:r>
              <a:rPr lang="ru-RU" sz="1600" dirty="0"/>
              <a:t>, </a:t>
            </a:r>
            <a:r>
              <a:rPr lang="ru-RU" sz="1600" dirty="0" err="1"/>
              <a:t>внутрішньо-плевральний</a:t>
            </a:r>
            <a:r>
              <a:rPr lang="ru-RU" sz="1600" dirty="0"/>
              <a:t> </a:t>
            </a:r>
            <a:r>
              <a:rPr lang="ru-RU" sz="1600" dirty="0" err="1"/>
              <a:t>тиск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перевищувати</a:t>
            </a:r>
            <a:r>
              <a:rPr lang="ru-RU" sz="1600" dirty="0"/>
              <a:t> </a:t>
            </a:r>
            <a:r>
              <a:rPr lang="ru-RU" sz="1600" dirty="0" err="1"/>
              <a:t>внутрішньобронхіальний</a:t>
            </a:r>
            <a:r>
              <a:rPr lang="ru-RU" sz="1600" dirty="0"/>
              <a:t> при </a:t>
            </a:r>
            <a:r>
              <a:rPr lang="ru-RU" sz="1600" dirty="0" err="1"/>
              <a:t>спокійному</a:t>
            </a:r>
            <a:r>
              <a:rPr lang="ru-RU" sz="1600" dirty="0"/>
              <a:t> </a:t>
            </a:r>
            <a:r>
              <a:rPr lang="ru-RU" sz="1600" dirty="0" err="1"/>
              <a:t>ди¬ханні</a:t>
            </a:r>
            <a:r>
              <a:rPr lang="ru-RU" sz="1600" dirty="0"/>
              <a:t>. В таких </a:t>
            </a:r>
            <a:r>
              <a:rPr lang="ru-RU" sz="1600" dirty="0" err="1"/>
              <a:t>випадках</a:t>
            </a:r>
            <a:r>
              <a:rPr lang="ru-RU" sz="1600" dirty="0"/>
              <a:t> </a:t>
            </a:r>
            <a:r>
              <a:rPr lang="ru-RU" sz="1600" dirty="0" err="1"/>
              <a:t>виникає</a:t>
            </a:r>
            <a:r>
              <a:rPr lang="ru-RU" sz="1600" dirty="0"/>
              <a:t> </a:t>
            </a:r>
            <a:r>
              <a:rPr lang="ru-RU" sz="1600" dirty="0" err="1"/>
              <a:t>напружений</a:t>
            </a:r>
            <a:r>
              <a:rPr lang="ru-RU" sz="1600" dirty="0"/>
              <a:t> пневмоторакс,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характери¬зується</a:t>
            </a:r>
            <a:r>
              <a:rPr lang="ru-RU" sz="1600" dirty="0"/>
              <a:t> </a:t>
            </a:r>
            <a:r>
              <a:rPr lang="ru-RU" sz="1600" dirty="0" err="1"/>
              <a:t>дихальними</a:t>
            </a:r>
            <a:r>
              <a:rPr lang="ru-RU" sz="1600" dirty="0"/>
              <a:t> та </a:t>
            </a:r>
            <a:r>
              <a:rPr lang="ru-RU" sz="1600" dirty="0" err="1"/>
              <a:t>гемодинамічними</a:t>
            </a:r>
            <a:r>
              <a:rPr lang="ru-RU" sz="1600" dirty="0"/>
              <a:t> ¬</a:t>
            </a:r>
            <a:r>
              <a:rPr lang="ru-RU" sz="1600" dirty="0" err="1"/>
              <a:t>порушеннями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 err="1"/>
              <a:t>Напружений</a:t>
            </a:r>
            <a:r>
              <a:rPr lang="ru-RU" sz="1600" dirty="0"/>
              <a:t> пневмоторакс з </a:t>
            </a:r>
            <a:r>
              <a:rPr lang="ru-RU" sz="1600" dirty="0" err="1"/>
              <a:t>повним</a:t>
            </a:r>
            <a:r>
              <a:rPr lang="ru-RU" sz="1600" dirty="0"/>
              <a:t> </a:t>
            </a:r>
            <a:r>
              <a:rPr lang="ru-RU" sz="1600" dirty="0" err="1"/>
              <a:t>колапсом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 у </a:t>
            </a:r>
            <a:r>
              <a:rPr lang="ru-RU" sz="1600" dirty="0" err="1"/>
              <a:t>пацієнтів</a:t>
            </a:r>
            <a:r>
              <a:rPr lang="ru-RU" sz="1600" dirty="0"/>
              <a:t> з </a:t>
            </a:r>
            <a:r>
              <a:rPr lang="ru-RU" sz="1600" dirty="0" err="1"/>
              <a:t>вихідними</a:t>
            </a:r>
            <a:r>
              <a:rPr lang="ru-RU" sz="1600" dirty="0"/>
              <a:t> </a:t>
            </a:r>
            <a:r>
              <a:rPr lang="ru-RU" sz="1600" dirty="0" err="1"/>
              <a:t>порушеннями</a:t>
            </a:r>
            <a:r>
              <a:rPr lang="ru-RU" sz="1600" dirty="0"/>
              <a:t> </a:t>
            </a:r>
            <a:r>
              <a:rPr lang="ru-RU" sz="1600" dirty="0" err="1"/>
              <a:t>функції</a:t>
            </a:r>
            <a:r>
              <a:rPr lang="ru-RU" sz="1600" dirty="0"/>
              <a:t> </a:t>
            </a:r>
            <a:r>
              <a:rPr lang="ru-RU" sz="1600" dirty="0" err="1"/>
              <a:t>зовнішнього</a:t>
            </a:r>
            <a:r>
              <a:rPr lang="ru-RU" sz="1600" dirty="0"/>
              <a:t> </a:t>
            </a:r>
            <a:r>
              <a:rPr lang="ru-RU" sz="1600" dirty="0" err="1"/>
              <a:t>дихання</a:t>
            </a:r>
            <a:r>
              <a:rPr lang="ru-RU" sz="1600" dirty="0"/>
              <a:t> та </a:t>
            </a:r>
            <a:r>
              <a:rPr lang="ru-RU" sz="1600" dirty="0" err="1"/>
              <a:t>серцево-судинної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, а та-кож </a:t>
            </a:r>
            <a:r>
              <a:rPr lang="ru-RU" sz="1600" dirty="0" err="1"/>
              <a:t>гемопневмоторакс</a:t>
            </a:r>
            <a:r>
              <a:rPr lang="ru-RU" sz="1600" dirty="0"/>
              <a:t> у </a:t>
            </a:r>
            <a:r>
              <a:rPr lang="ru-RU" sz="1600" dirty="0" err="1"/>
              <a:t>багатьох</a:t>
            </a:r>
            <a:r>
              <a:rPr lang="ru-RU" sz="1600" dirty="0"/>
              <a:t> </a:t>
            </a:r>
            <a:r>
              <a:rPr lang="ru-RU" sz="1600" dirty="0" err="1"/>
              <a:t>випадках</a:t>
            </a:r>
            <a:r>
              <a:rPr lang="ru-RU" sz="1600" dirty="0"/>
              <a:t> </a:t>
            </a:r>
            <a:r>
              <a:rPr lang="ru-RU" sz="1600" dirty="0" err="1"/>
              <a:t>ведуть</a:t>
            </a:r>
            <a:r>
              <a:rPr lang="ru-RU" sz="1600" dirty="0"/>
              <a:t> до </a:t>
            </a:r>
            <a:r>
              <a:rPr lang="ru-RU" sz="1600" dirty="0" err="1"/>
              <a:t>смерті</a:t>
            </a:r>
            <a:r>
              <a:rPr lang="ru-RU" sz="1600" dirty="0"/>
              <a:t>.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серця</a:t>
            </a:r>
            <a:r>
              <a:rPr lang="ru-RU" sz="1600" dirty="0"/>
              <a:t> та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здавлення</a:t>
            </a:r>
            <a:r>
              <a:rPr lang="ru-RU" sz="1600" dirty="0"/>
              <a:t> </a:t>
            </a:r>
            <a:r>
              <a:rPr lang="ru-RU" sz="1600" dirty="0" err="1"/>
              <a:t>викликають</a:t>
            </a:r>
            <a:r>
              <a:rPr lang="ru-RU" sz="1600" dirty="0"/>
              <a:t> </a:t>
            </a:r>
            <a:r>
              <a:rPr lang="ru-RU" sz="1600" dirty="0" err="1"/>
              <a:t>опір</a:t>
            </a:r>
            <a:r>
              <a:rPr lang="ru-RU" sz="1600" dirty="0"/>
              <a:t> венозному </a:t>
            </a:r>
            <a:r>
              <a:rPr lang="ru-RU" sz="1600" dirty="0" err="1"/>
              <a:t>поверненню</a:t>
            </a:r>
            <a:r>
              <a:rPr lang="ru-RU" sz="1600" dirty="0"/>
              <a:t>, </a:t>
            </a:r>
            <a:r>
              <a:rPr lang="ru-RU" sz="1600" dirty="0" err="1"/>
              <a:t>внутрішньоплевральний</a:t>
            </a:r>
            <a:r>
              <a:rPr lang="ru-RU" sz="1600" dirty="0"/>
              <a:t> </a:t>
            </a:r>
            <a:r>
              <a:rPr lang="ru-RU" sz="1600" dirty="0" err="1"/>
              <a:t>тиск</a:t>
            </a:r>
            <a:r>
              <a:rPr lang="ru-RU" sz="1600" dirty="0"/>
              <a:t> 15–20 мм </a:t>
            </a:r>
            <a:r>
              <a:rPr lang="ru-RU" sz="1600" dirty="0" err="1"/>
              <a:t>рт.ст</a:t>
            </a:r>
            <a:r>
              <a:rPr lang="ru-RU" sz="1600" dirty="0"/>
              <a:t>. </a:t>
            </a:r>
            <a:r>
              <a:rPr lang="ru-RU" sz="1600" dirty="0" err="1"/>
              <a:t>спричинює</a:t>
            </a:r>
            <a:r>
              <a:rPr lang="ru-RU" sz="1600" dirty="0"/>
              <a:t> </a:t>
            </a:r>
            <a:r>
              <a:rPr lang="ru-RU" sz="1600" dirty="0" err="1"/>
              <a:t>різке</a:t>
            </a:r>
            <a:r>
              <a:rPr lang="ru-RU" sz="1600" dirty="0"/>
              <a:t> </a:t>
            </a:r>
            <a:r>
              <a:rPr lang="ru-RU" sz="1600" dirty="0" err="1"/>
              <a:t>зниження</a:t>
            </a:r>
            <a:r>
              <a:rPr lang="ru-RU" sz="1600" dirty="0"/>
              <a:t> </a:t>
            </a:r>
            <a:r>
              <a:rPr lang="ru-RU" sz="1600" dirty="0" err="1"/>
              <a:t>серцевого</a:t>
            </a:r>
            <a:r>
              <a:rPr lang="ru-RU" sz="1600" dirty="0"/>
              <a:t> </a:t>
            </a:r>
            <a:r>
              <a:rPr lang="ru-RU" sz="1600" dirty="0" err="1"/>
              <a:t>викиду</a:t>
            </a:r>
            <a:r>
              <a:rPr lang="ru-RU" sz="1600" dirty="0"/>
              <a:t> та </a:t>
            </a:r>
            <a:r>
              <a:rPr lang="ru-RU" sz="1600" dirty="0" err="1"/>
              <a:t>розвиток</a:t>
            </a:r>
            <a:r>
              <a:rPr lang="ru-RU" sz="1600" dirty="0"/>
              <a:t> смертельного </a:t>
            </a:r>
            <a:r>
              <a:rPr lang="ru-RU" sz="1600" dirty="0" err="1"/>
              <a:t>серцево-судинного</a:t>
            </a:r>
            <a:r>
              <a:rPr lang="ru-RU" sz="1600" dirty="0"/>
              <a:t> </a:t>
            </a:r>
            <a:r>
              <a:rPr lang="ru-RU" sz="1600" dirty="0" err="1"/>
              <a:t>колапсу</a:t>
            </a:r>
            <a:r>
              <a:rPr lang="ru-RU" sz="1600" dirty="0"/>
              <a:t>. При </a:t>
            </a:r>
            <a:r>
              <a:rPr lang="ru-RU" sz="1600" dirty="0" err="1"/>
              <a:t>надходженні</a:t>
            </a:r>
            <a:r>
              <a:rPr lang="ru-RU" sz="1600" dirty="0"/>
              <a:t> </a:t>
            </a:r>
            <a:r>
              <a:rPr lang="ru-RU" sz="1600" dirty="0" err="1"/>
              <a:t>повітря</a:t>
            </a:r>
            <a:r>
              <a:rPr lang="ru-RU" sz="1600" dirty="0"/>
              <a:t> в </a:t>
            </a:r>
            <a:r>
              <a:rPr lang="ru-RU" sz="1600" dirty="0" err="1"/>
              <a:t>інтерстиціальний</a:t>
            </a:r>
            <a:r>
              <a:rPr lang="ru-RU" sz="1600" dirty="0"/>
              <a:t> </a:t>
            </a:r>
            <a:r>
              <a:rPr lang="ru-RU" sz="1600" dirty="0" err="1"/>
              <a:t>простір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 </a:t>
            </a:r>
            <a:r>
              <a:rPr lang="ru-RU" sz="1600" dirty="0" err="1"/>
              <a:t>відбувається</a:t>
            </a:r>
            <a:r>
              <a:rPr lang="ru-RU" sz="1600" dirty="0"/>
              <a:t> </a:t>
            </a:r>
            <a:r>
              <a:rPr lang="ru-RU" sz="1600" dirty="0" err="1"/>
              <a:t>розшарування</a:t>
            </a:r>
            <a:r>
              <a:rPr lang="ru-RU" sz="1600" dirty="0"/>
              <a:t> </a:t>
            </a:r>
            <a:r>
              <a:rPr lang="ru-RU" sz="1600" dirty="0" err="1"/>
              <a:t>перивазальних</a:t>
            </a:r>
            <a:r>
              <a:rPr lang="ru-RU" sz="1600" dirty="0"/>
              <a:t> та </a:t>
            </a:r>
            <a:r>
              <a:rPr lang="ru-RU" sz="1600" dirty="0" err="1"/>
              <a:t>перибронхіальних</a:t>
            </a:r>
            <a:r>
              <a:rPr lang="ru-RU" sz="1600" dirty="0"/>
              <a:t> </a:t>
            </a:r>
            <a:r>
              <a:rPr lang="ru-RU" sz="1600" dirty="0" err="1"/>
              <a:t>просторів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поширюється</a:t>
            </a:r>
            <a:r>
              <a:rPr lang="ru-RU" sz="1600" dirty="0"/>
              <a:t> до </a:t>
            </a:r>
            <a:r>
              <a:rPr lang="ru-RU" sz="1600" dirty="0" err="1"/>
              <a:t>кореня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 та </a:t>
            </a:r>
            <a:r>
              <a:rPr lang="ru-RU" sz="1600" dirty="0" err="1"/>
              <a:t>сере¬достіння</a:t>
            </a:r>
            <a:r>
              <a:rPr lang="ru-RU" sz="1600" dirty="0"/>
              <a:t>. Напружена </a:t>
            </a:r>
            <a:r>
              <a:rPr lang="ru-RU" sz="1600" dirty="0" err="1"/>
              <a:t>інтерстиціальна</a:t>
            </a:r>
            <a:r>
              <a:rPr lang="ru-RU" sz="1600" dirty="0"/>
              <a:t> </a:t>
            </a:r>
            <a:r>
              <a:rPr lang="ru-RU" sz="1600" dirty="0" err="1"/>
              <a:t>емфізема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 та </a:t>
            </a:r>
            <a:r>
              <a:rPr lang="ru-RU" sz="1600" dirty="0" err="1"/>
              <a:t>пневмомедіастинум</a:t>
            </a:r>
            <a:r>
              <a:rPr lang="ru-RU" sz="1600" dirty="0"/>
              <a:t> </a:t>
            </a:r>
            <a:r>
              <a:rPr lang="ru-RU" sz="1600" dirty="0" err="1"/>
              <a:t>сприяють</a:t>
            </a:r>
            <a:r>
              <a:rPr lang="ru-RU" sz="1600" dirty="0"/>
              <a:t> </a:t>
            </a:r>
            <a:r>
              <a:rPr lang="ru-RU" sz="1600" dirty="0" err="1"/>
              <a:t>колапсу</a:t>
            </a:r>
            <a:r>
              <a:rPr lang="ru-RU" sz="1600" dirty="0"/>
              <a:t> </a:t>
            </a:r>
            <a:r>
              <a:rPr lang="ru-RU" sz="1600" dirty="0" err="1"/>
              <a:t>легеневих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 і вен з </a:t>
            </a:r>
            <a:r>
              <a:rPr lang="ru-RU" sz="1600" dirty="0" err="1"/>
              <a:t>наступним</a:t>
            </a:r>
            <a:r>
              <a:rPr lang="ru-RU" sz="1600" dirty="0"/>
              <a:t>, так </a:t>
            </a:r>
            <a:r>
              <a:rPr lang="ru-RU" sz="1600" dirty="0" err="1"/>
              <a:t>званим</a:t>
            </a:r>
            <a:r>
              <a:rPr lang="ru-RU" sz="1600" dirty="0"/>
              <a:t> «</a:t>
            </a:r>
            <a:r>
              <a:rPr lang="ru-RU" sz="1600" dirty="0" err="1"/>
              <a:t>повітря¬ним</a:t>
            </a:r>
            <a:r>
              <a:rPr lang="ru-RU" sz="1600" dirty="0"/>
              <a:t>» блоком </a:t>
            </a:r>
            <a:r>
              <a:rPr lang="ru-RU" sz="1600" dirty="0" err="1"/>
              <a:t>легеневої</a:t>
            </a:r>
            <a:r>
              <a:rPr lang="ru-RU" sz="1600" dirty="0"/>
              <a:t> </a:t>
            </a:r>
            <a:r>
              <a:rPr lang="ru-RU" sz="1600" dirty="0" err="1"/>
              <a:t>циркуляції</a:t>
            </a:r>
            <a:r>
              <a:rPr lang="ru-RU" sz="1600" dirty="0"/>
              <a:t>.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такої</a:t>
            </a:r>
            <a:r>
              <a:rPr lang="ru-RU" sz="1600" dirty="0"/>
              <a:t> </a:t>
            </a:r>
            <a:r>
              <a:rPr lang="ru-RU" sz="1600" dirty="0" err="1"/>
              <a:t>компресії</a:t>
            </a:r>
            <a:r>
              <a:rPr lang="ru-RU" sz="1600" dirty="0"/>
              <a:t> </a:t>
            </a:r>
            <a:r>
              <a:rPr lang="ru-RU" sz="1600" dirty="0" err="1"/>
              <a:t>судин</a:t>
            </a:r>
            <a:r>
              <a:rPr lang="ru-RU" sz="1600" dirty="0"/>
              <a:t> </a:t>
            </a:r>
            <a:r>
              <a:rPr lang="ru-RU" sz="1600" dirty="0" err="1"/>
              <a:t>виникає</a:t>
            </a:r>
            <a:r>
              <a:rPr lang="ru-RU" sz="1600" dirty="0"/>
              <a:t> стан </a:t>
            </a:r>
            <a:r>
              <a:rPr lang="ru-RU" sz="1600" dirty="0" err="1"/>
              <a:t>гострого</a:t>
            </a:r>
            <a:r>
              <a:rPr lang="ru-RU" sz="1600" dirty="0"/>
              <a:t> </a:t>
            </a:r>
            <a:r>
              <a:rPr lang="ru-RU" sz="1600" dirty="0" err="1"/>
              <a:t>легеневого</a:t>
            </a:r>
            <a:r>
              <a:rPr lang="ru-RU" sz="1600" dirty="0"/>
              <a:t> </a:t>
            </a:r>
            <a:r>
              <a:rPr lang="ru-RU" sz="1600" dirty="0" err="1"/>
              <a:t>серця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здебільшого</a:t>
            </a:r>
            <a:r>
              <a:rPr lang="ru-RU" sz="1600" dirty="0"/>
              <a:t> </a:t>
            </a:r>
            <a:r>
              <a:rPr lang="ru-RU" sz="1600" dirty="0" err="1"/>
              <a:t>закінчується</a:t>
            </a:r>
            <a:r>
              <a:rPr lang="ru-RU" sz="1600" dirty="0"/>
              <a:t> </a:t>
            </a:r>
            <a:r>
              <a:rPr lang="ru-RU" sz="1600" dirty="0" err="1"/>
              <a:t>смертю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0351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16631"/>
            <a:ext cx="799288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Клінічна</a:t>
            </a:r>
            <a:r>
              <a:rPr lang="ru-RU" dirty="0"/>
              <a:t> картина СП є </a:t>
            </a:r>
            <a:r>
              <a:rPr lang="ru-RU" dirty="0" err="1"/>
              <a:t>досить</a:t>
            </a:r>
            <a:r>
              <a:rPr lang="ru-RU" dirty="0"/>
              <a:t> характерною. До </a:t>
            </a:r>
            <a:r>
              <a:rPr lang="ru-RU" dirty="0" err="1"/>
              <a:t>симптомокомплексу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больові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та дискомфорт у </a:t>
            </a:r>
            <a:r>
              <a:rPr lang="ru-RU" dirty="0" err="1"/>
              <a:t>грудній</a:t>
            </a:r>
            <a:r>
              <a:rPr lang="ru-RU" dirty="0"/>
              <a:t> </a:t>
            </a:r>
            <a:r>
              <a:rPr lang="ru-RU" dirty="0" err="1"/>
              <a:t>клітці</a:t>
            </a:r>
            <a:r>
              <a:rPr lang="ru-RU" dirty="0"/>
              <a:t> (у 92 % </a:t>
            </a:r>
            <a:r>
              <a:rPr lang="ru-RU" dirty="0" err="1"/>
              <a:t>випадків</a:t>
            </a:r>
            <a:r>
              <a:rPr lang="ru-RU" dirty="0"/>
              <a:t>);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задишка</a:t>
            </a:r>
            <a:r>
              <a:rPr lang="ru-RU" dirty="0"/>
              <a:t> (у 73 % </a:t>
            </a:r>
            <a:r>
              <a:rPr lang="ru-RU" dirty="0" err="1"/>
              <a:t>випадків</a:t>
            </a:r>
            <a:r>
              <a:rPr lang="ru-RU" dirty="0"/>
              <a:t>);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сухий</a:t>
            </a:r>
            <a:r>
              <a:rPr lang="ru-RU" dirty="0"/>
              <a:t> кашель (у 9 % </a:t>
            </a:r>
            <a:r>
              <a:rPr lang="ru-RU" dirty="0" err="1"/>
              <a:t>випадків</a:t>
            </a:r>
            <a:r>
              <a:rPr lang="ru-RU" dirty="0"/>
              <a:t>); 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, </a:t>
            </a:r>
            <a:r>
              <a:rPr lang="ru-RU" dirty="0" err="1"/>
              <a:t>слабкість</a:t>
            </a:r>
            <a:r>
              <a:rPr lang="ru-RU" dirty="0"/>
              <a:t>, синкопе, </a:t>
            </a:r>
            <a:r>
              <a:rPr lang="ru-RU" dirty="0" err="1"/>
              <a:t>свистяче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біль</a:t>
            </a:r>
            <a:r>
              <a:rPr lang="ru-RU" dirty="0"/>
              <a:t> в </a:t>
            </a:r>
            <a:r>
              <a:rPr lang="ru-RU" dirty="0" err="1"/>
              <a:t>епігастрії</a:t>
            </a:r>
            <a:r>
              <a:rPr lang="ru-RU" dirty="0"/>
              <a:t>, </a:t>
            </a:r>
            <a:r>
              <a:rPr lang="ru-RU" dirty="0" err="1"/>
              <a:t>дисфонія</a:t>
            </a:r>
            <a:r>
              <a:rPr lang="ru-RU" dirty="0"/>
              <a:t>, </a:t>
            </a:r>
            <a:r>
              <a:rPr lang="ru-RU" dirty="0" err="1"/>
              <a:t>парестезії</a:t>
            </a:r>
            <a:r>
              <a:rPr lang="ru-RU" dirty="0"/>
              <a:t> </a:t>
            </a:r>
            <a:r>
              <a:rPr lang="ru-RU" dirty="0" err="1"/>
              <a:t>верхньої</a:t>
            </a:r>
            <a:r>
              <a:rPr lang="ru-RU" dirty="0"/>
              <a:t> </a:t>
            </a:r>
            <a:r>
              <a:rPr lang="ru-RU" dirty="0" err="1"/>
              <a:t>кінцівки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sz="1600" dirty="0" err="1"/>
              <a:t>Початкові</a:t>
            </a:r>
            <a:r>
              <a:rPr lang="ru-RU" sz="1600" dirty="0"/>
              <a:t> </a:t>
            </a:r>
            <a:r>
              <a:rPr lang="ru-RU" sz="1600" dirty="0" err="1"/>
              <a:t>клінічні</a:t>
            </a:r>
            <a:r>
              <a:rPr lang="ru-RU" sz="1600" dirty="0"/>
              <a:t> прояви (</a:t>
            </a:r>
            <a:r>
              <a:rPr lang="ru-RU" sz="1600" dirty="0" err="1"/>
              <a:t>епізод</a:t>
            </a:r>
            <a:r>
              <a:rPr lang="ru-RU" sz="1600" dirty="0"/>
              <a:t>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проявів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бути коротким): </a:t>
            </a:r>
            <a:r>
              <a:rPr lang="ru-RU" sz="1600" dirty="0" err="1"/>
              <a:t>раптовий</a:t>
            </a:r>
            <a:r>
              <a:rPr lang="ru-RU" sz="1600" dirty="0"/>
              <a:t> </a:t>
            </a:r>
            <a:r>
              <a:rPr lang="ru-RU" sz="1600" dirty="0" err="1"/>
              <a:t>сильний</a:t>
            </a:r>
            <a:r>
              <a:rPr lang="ru-RU" sz="1600" dirty="0"/>
              <a:t> </a:t>
            </a:r>
            <a:r>
              <a:rPr lang="ru-RU" sz="1600" dirty="0" err="1"/>
              <a:t>біль</a:t>
            </a:r>
            <a:r>
              <a:rPr lang="ru-RU" sz="1600" dirty="0"/>
              <a:t> в </a:t>
            </a:r>
            <a:r>
              <a:rPr lang="ru-RU" sz="1600" dirty="0" err="1"/>
              <a:t>боці</a:t>
            </a:r>
            <a:r>
              <a:rPr lang="ru-RU" sz="1600" dirty="0"/>
              <a:t>, </a:t>
            </a:r>
            <a:r>
              <a:rPr lang="ru-RU" sz="1600" dirty="0" err="1"/>
              <a:t>задишка</a:t>
            </a:r>
            <a:r>
              <a:rPr lang="ru-RU" sz="1600" dirty="0"/>
              <a:t>, </a:t>
            </a:r>
            <a:r>
              <a:rPr lang="ru-RU" sz="1600" dirty="0" err="1"/>
              <a:t>тахікардія</a:t>
            </a:r>
            <a:r>
              <a:rPr lang="ru-RU" sz="1600" dirty="0"/>
              <a:t> — </a:t>
            </a:r>
            <a:r>
              <a:rPr lang="ru-RU" sz="1600" dirty="0" err="1"/>
              <a:t>виявляються</a:t>
            </a:r>
            <a:r>
              <a:rPr lang="ru-RU" sz="1600" dirty="0"/>
              <a:t> з </a:t>
            </a:r>
            <a:r>
              <a:rPr lang="ru-RU" sz="1600" dirty="0" err="1"/>
              <a:t>різною</a:t>
            </a:r>
            <a:r>
              <a:rPr lang="ru-RU" sz="1600" dirty="0"/>
              <a:t> частотою </a:t>
            </a:r>
            <a:r>
              <a:rPr lang="ru-RU" sz="1600" dirty="0" err="1"/>
              <a:t>залежно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величини</a:t>
            </a:r>
            <a:r>
              <a:rPr lang="ru-RU" sz="1600" dirty="0"/>
              <a:t> </a:t>
            </a:r>
            <a:r>
              <a:rPr lang="ru-RU" sz="1600" dirty="0" err="1"/>
              <a:t>легенево</a:t>
            </a:r>
            <a:r>
              <a:rPr lang="ru-RU" sz="1600" dirty="0"/>
              <a:t>-плеврального </a:t>
            </a:r>
            <a:r>
              <a:rPr lang="ru-RU" sz="1600" dirty="0" err="1"/>
              <a:t>сполучення</a:t>
            </a:r>
            <a:r>
              <a:rPr lang="ru-RU" sz="1600" dirty="0"/>
              <a:t> та </a:t>
            </a:r>
            <a:r>
              <a:rPr lang="ru-RU" sz="1600" dirty="0" err="1"/>
              <a:t>швидкості</a:t>
            </a:r>
            <a:r>
              <a:rPr lang="ru-RU" sz="1600" dirty="0"/>
              <a:t> </a:t>
            </a:r>
            <a:r>
              <a:rPr lang="ru-RU" sz="1600" dirty="0" err="1"/>
              <a:t>надходження</a:t>
            </a:r>
            <a:r>
              <a:rPr lang="ru-RU" sz="1600" dirty="0"/>
              <a:t> </a:t>
            </a:r>
            <a:r>
              <a:rPr lang="ru-RU" sz="1600" dirty="0" err="1"/>
              <a:t>повітря</a:t>
            </a:r>
            <a:r>
              <a:rPr lang="ru-RU" sz="1600" dirty="0"/>
              <a:t> при кожному </a:t>
            </a:r>
            <a:r>
              <a:rPr lang="ru-RU" sz="1600" dirty="0" err="1"/>
              <a:t>вдосі</a:t>
            </a:r>
            <a:r>
              <a:rPr lang="ru-RU" sz="1600" dirty="0"/>
              <a:t>. У </a:t>
            </a:r>
            <a:r>
              <a:rPr lang="ru-RU" sz="1600" dirty="0" err="1"/>
              <a:t>багатьох</a:t>
            </a:r>
            <a:r>
              <a:rPr lang="ru-RU" sz="1600" dirty="0"/>
              <a:t> </a:t>
            </a:r>
            <a:r>
              <a:rPr lang="ru-RU" sz="1600" dirty="0" err="1"/>
              <a:t>хворих</a:t>
            </a:r>
            <a:r>
              <a:rPr lang="ru-RU" sz="1600" dirty="0"/>
              <a:t> з </a:t>
            </a:r>
            <a:r>
              <a:rPr lang="ru-RU" sz="1600" dirty="0" err="1"/>
              <a:t>первинно</a:t>
            </a:r>
            <a:r>
              <a:rPr lang="ru-RU" sz="1600" dirty="0"/>
              <a:t> </a:t>
            </a:r>
            <a:r>
              <a:rPr lang="ru-RU" sz="1600" dirty="0" err="1"/>
              <a:t>закритим</a:t>
            </a:r>
            <a:r>
              <a:rPr lang="ru-RU" sz="1600" dirty="0"/>
              <a:t> пневмотораксом </a:t>
            </a:r>
            <a:r>
              <a:rPr lang="ru-RU" sz="1600" dirty="0" err="1"/>
              <a:t>швидко</a:t>
            </a:r>
            <a:r>
              <a:rPr lang="ru-RU" sz="1600" dirty="0"/>
              <a:t> </a:t>
            </a:r>
            <a:r>
              <a:rPr lang="ru-RU" sz="1600" dirty="0" err="1"/>
              <a:t>настає</a:t>
            </a:r>
            <a:r>
              <a:rPr lang="ru-RU" sz="1600" dirty="0"/>
              <a:t> </a:t>
            </a:r>
            <a:r>
              <a:rPr lang="ru-RU" sz="1600" dirty="0" err="1"/>
              <a:t>компенсація</a:t>
            </a:r>
            <a:r>
              <a:rPr lang="ru-RU" sz="1600" dirty="0"/>
              <a:t> — </a:t>
            </a:r>
            <a:r>
              <a:rPr lang="ru-RU" sz="1600" dirty="0" err="1"/>
              <a:t>зменшуються</a:t>
            </a:r>
            <a:r>
              <a:rPr lang="ru-RU" sz="1600" dirty="0"/>
              <a:t> </a:t>
            </a:r>
            <a:r>
              <a:rPr lang="ru-RU" sz="1600" dirty="0" err="1"/>
              <a:t>біль</a:t>
            </a:r>
            <a:r>
              <a:rPr lang="ru-RU" sz="1600" dirty="0"/>
              <a:t>, </a:t>
            </a:r>
            <a:r>
              <a:rPr lang="ru-RU" sz="1600" dirty="0" err="1"/>
              <a:t>задишка</a:t>
            </a:r>
            <a:r>
              <a:rPr lang="ru-RU" sz="1600" dirty="0"/>
              <a:t>, </a:t>
            </a:r>
            <a:r>
              <a:rPr lang="ru-RU" sz="1600" dirty="0" err="1"/>
              <a:t>зникає</a:t>
            </a:r>
            <a:r>
              <a:rPr lang="ru-RU" sz="1600" dirty="0"/>
              <a:t> </a:t>
            </a:r>
            <a:r>
              <a:rPr lang="ru-RU" sz="1600" dirty="0" err="1"/>
              <a:t>відчуття</a:t>
            </a:r>
            <a:r>
              <a:rPr lang="ru-RU" sz="1600" dirty="0"/>
              <a:t> </a:t>
            </a:r>
            <a:r>
              <a:rPr lang="ru-RU" sz="1600" dirty="0" err="1"/>
              <a:t>важкості</a:t>
            </a:r>
            <a:r>
              <a:rPr lang="ru-RU" sz="1600" dirty="0"/>
              <a:t> у грудях. </a:t>
            </a:r>
            <a:r>
              <a:rPr lang="ru-RU" sz="1600" dirty="0" err="1"/>
              <a:t>Фізикальні</a:t>
            </a:r>
            <a:r>
              <a:rPr lang="ru-RU" sz="1600" dirty="0"/>
              <a:t> </a:t>
            </a:r>
            <a:r>
              <a:rPr lang="ru-RU" sz="1600" dirty="0" err="1"/>
              <a:t>ознаки</a:t>
            </a:r>
            <a:r>
              <a:rPr lang="ru-RU" sz="1600" dirty="0"/>
              <a:t> пневмотораксу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послаблення</a:t>
            </a:r>
            <a:r>
              <a:rPr lang="ru-RU" sz="1600" dirty="0"/>
              <a:t> </a:t>
            </a:r>
            <a:r>
              <a:rPr lang="ru-RU" sz="1600" dirty="0" err="1"/>
              <a:t>перкуторного</a:t>
            </a:r>
            <a:r>
              <a:rPr lang="ru-RU" sz="1600" dirty="0"/>
              <a:t> звука та </a:t>
            </a:r>
            <a:r>
              <a:rPr lang="ru-RU" sz="1600" dirty="0" err="1"/>
              <a:t>дихальних</a:t>
            </a:r>
            <a:r>
              <a:rPr lang="ru-RU" sz="1600" dirty="0"/>
              <a:t> </a:t>
            </a:r>
            <a:r>
              <a:rPr lang="ru-RU" sz="1600" dirty="0" err="1"/>
              <a:t>шумів</a:t>
            </a:r>
            <a:r>
              <a:rPr lang="ru-RU" sz="1600" dirty="0"/>
              <a:t> на </a:t>
            </a:r>
            <a:r>
              <a:rPr lang="ru-RU" sz="1600" dirty="0" err="1"/>
              <a:t>боці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стають</a:t>
            </a:r>
            <a:r>
              <a:rPr lang="ru-RU" sz="1600" dirty="0"/>
              <a:t> </a:t>
            </a:r>
            <a:r>
              <a:rPr lang="ru-RU" sz="1600" dirty="0" err="1"/>
              <a:t>чіткими</a:t>
            </a:r>
            <a:r>
              <a:rPr lang="ru-RU" sz="1600" dirty="0"/>
              <a:t> </a:t>
            </a:r>
            <a:r>
              <a:rPr lang="ru-RU" sz="1600" dirty="0" err="1"/>
              <a:t>лише</a:t>
            </a:r>
            <a:r>
              <a:rPr lang="ru-RU" sz="1600" dirty="0"/>
              <a:t> при </a:t>
            </a:r>
            <a:r>
              <a:rPr lang="ru-RU" sz="1600" dirty="0" err="1"/>
              <a:t>колапсі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 на 1/4 </a:t>
            </a:r>
            <a:r>
              <a:rPr lang="ru-RU" sz="1600" dirty="0" err="1"/>
              <a:t>об’єму</a:t>
            </a:r>
            <a:r>
              <a:rPr lang="ru-RU" sz="1600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3494" y="4671724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Типова</a:t>
            </a:r>
            <a:r>
              <a:rPr lang="ru-RU" sz="1600" dirty="0"/>
              <a:t> </a:t>
            </a:r>
            <a:r>
              <a:rPr lang="ru-RU" sz="1600" dirty="0" err="1"/>
              <a:t>клінічна</a:t>
            </a:r>
            <a:r>
              <a:rPr lang="ru-RU" sz="1600" dirty="0"/>
              <a:t> картина </a:t>
            </a:r>
            <a:r>
              <a:rPr lang="ru-RU" sz="1600" dirty="0" err="1"/>
              <a:t>спостерігається</a:t>
            </a:r>
            <a:r>
              <a:rPr lang="ru-RU" sz="1600" dirty="0"/>
              <a:t>, </a:t>
            </a:r>
            <a:r>
              <a:rPr lang="ru-RU" sz="1600" dirty="0" err="1"/>
              <a:t>тільки</a:t>
            </a:r>
            <a:r>
              <a:rPr lang="ru-RU" sz="1600" dirty="0"/>
              <a:t> коли </a:t>
            </a:r>
            <a:r>
              <a:rPr lang="ru-RU" sz="1600" dirty="0" err="1"/>
              <a:t>виникає</a:t>
            </a:r>
            <a:r>
              <a:rPr lang="ru-RU" sz="1600" dirty="0"/>
              <a:t>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важка</a:t>
            </a:r>
            <a:r>
              <a:rPr lang="ru-RU" sz="1600" dirty="0"/>
              <a:t> форма спонтанного пневмотораксу — </a:t>
            </a:r>
            <a:r>
              <a:rPr lang="ru-RU" sz="1600" dirty="0" err="1"/>
              <a:t>напружений</a:t>
            </a:r>
            <a:r>
              <a:rPr lang="ru-RU" sz="1600" dirty="0"/>
              <a:t> пневмоторакс. </a:t>
            </a:r>
            <a:r>
              <a:rPr lang="ru-RU" sz="1600" dirty="0" err="1"/>
              <a:t>Його</a:t>
            </a:r>
            <a:r>
              <a:rPr lang="ru-RU" sz="1600" dirty="0"/>
              <a:t> легко </a:t>
            </a:r>
            <a:r>
              <a:rPr lang="ru-RU" sz="1600" dirty="0" err="1"/>
              <a:t>відрізнити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клінічно</a:t>
            </a:r>
            <a:r>
              <a:rPr lang="ru-RU" sz="1600" dirty="0"/>
              <a:t> </a:t>
            </a:r>
            <a:r>
              <a:rPr lang="ru-RU" sz="1600" dirty="0" err="1"/>
              <a:t>подібних</a:t>
            </a:r>
            <a:r>
              <a:rPr lang="ru-RU" sz="1600" dirty="0"/>
              <a:t> </a:t>
            </a:r>
            <a:r>
              <a:rPr lang="ru-RU" sz="1600" dirty="0" err="1"/>
              <a:t>захворювань</a:t>
            </a:r>
            <a:r>
              <a:rPr lang="ru-RU" sz="1600" dirty="0"/>
              <a:t> через </a:t>
            </a:r>
            <a:r>
              <a:rPr lang="ru-RU" sz="1600" dirty="0" err="1"/>
              <a:t>недосконалість</a:t>
            </a:r>
            <a:r>
              <a:rPr lang="ru-RU" sz="1600" dirty="0"/>
              <a:t> </a:t>
            </a:r>
            <a:r>
              <a:rPr lang="ru-RU" sz="1600" dirty="0" err="1"/>
              <a:t>компенсації</a:t>
            </a:r>
            <a:r>
              <a:rPr lang="ru-RU" sz="1600" dirty="0"/>
              <a:t> </a:t>
            </a:r>
            <a:r>
              <a:rPr lang="ru-RU" sz="1600" dirty="0" err="1"/>
              <a:t>життєвоважливих</a:t>
            </a:r>
            <a:r>
              <a:rPr lang="ru-RU" sz="1600" dirty="0"/>
              <a:t> </a:t>
            </a:r>
            <a:r>
              <a:rPr lang="ru-RU" sz="1600" dirty="0" err="1"/>
              <a:t>функцій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приймають</a:t>
            </a:r>
            <a:r>
              <a:rPr lang="ru-RU" sz="1600" dirty="0"/>
              <a:t> участь у </a:t>
            </a:r>
            <a:r>
              <a:rPr lang="ru-RU" sz="1600" dirty="0" err="1"/>
              <a:t>транспорті</a:t>
            </a:r>
            <a:r>
              <a:rPr lang="ru-RU" sz="1600" dirty="0"/>
              <a:t> </a:t>
            </a:r>
            <a:r>
              <a:rPr lang="ru-RU" sz="1600" dirty="0" err="1"/>
              <a:t>кисню</a:t>
            </a:r>
            <a:r>
              <a:rPr lang="ru-RU" sz="1600" dirty="0"/>
              <a:t> в </a:t>
            </a:r>
            <a:r>
              <a:rPr lang="ru-RU" sz="1600" dirty="0" err="1"/>
              <a:t>організмі</a:t>
            </a:r>
            <a:r>
              <a:rPr lang="ru-RU" sz="1600" dirty="0"/>
              <a:t>, — </a:t>
            </a:r>
            <a:r>
              <a:rPr lang="ru-RU" sz="1600" dirty="0" err="1"/>
              <a:t>дихання</a:t>
            </a:r>
            <a:r>
              <a:rPr lang="ru-RU" sz="1600" dirty="0"/>
              <a:t> та </a:t>
            </a:r>
            <a:r>
              <a:rPr lang="ru-RU" sz="1600" dirty="0" err="1"/>
              <a:t>кровообігу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97259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97346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Характерними</a:t>
            </a:r>
            <a:r>
              <a:rPr lang="ru-RU" sz="1600" dirty="0"/>
              <a:t> є </a:t>
            </a:r>
            <a:r>
              <a:rPr lang="ru-RU" sz="1600" dirty="0" err="1"/>
              <a:t>наступні</a:t>
            </a:r>
            <a:r>
              <a:rPr lang="ru-RU" sz="1600" dirty="0"/>
              <a:t> ¬</a:t>
            </a:r>
            <a:r>
              <a:rPr lang="ru-RU" sz="1600" dirty="0" err="1"/>
              <a:t>симптоми</a:t>
            </a:r>
            <a:r>
              <a:rPr lang="ru-RU" sz="1600" dirty="0"/>
              <a:t>: </a:t>
            </a:r>
            <a:r>
              <a:rPr lang="ru-RU" sz="1600" dirty="0" err="1"/>
              <a:t>задишка</a:t>
            </a:r>
            <a:r>
              <a:rPr lang="ru-RU" sz="1600" dirty="0"/>
              <a:t>, </a:t>
            </a:r>
            <a:r>
              <a:rPr lang="ru-RU" sz="1600" dirty="0" err="1"/>
              <a:t>тахікардія</a:t>
            </a:r>
            <a:r>
              <a:rPr lang="ru-RU" sz="1600" dirty="0"/>
              <a:t>, </a:t>
            </a:r>
            <a:r>
              <a:rPr lang="ru-RU" sz="1600" dirty="0" err="1"/>
              <a:t>зміни</a:t>
            </a:r>
            <a:r>
              <a:rPr lang="ru-RU" sz="1600" dirty="0"/>
              <a:t> системного АТ, </a:t>
            </a:r>
            <a:r>
              <a:rPr lang="ru-RU" sz="1600" dirty="0" err="1"/>
              <a:t>непереносність</a:t>
            </a:r>
            <a:r>
              <a:rPr lang="ru-RU" sz="1600" dirty="0"/>
              <a:t> </a:t>
            </a:r>
            <a:r>
              <a:rPr lang="ru-RU" sz="1600" dirty="0" err="1"/>
              <a:t>найменшого</a:t>
            </a:r>
            <a:r>
              <a:rPr lang="ru-RU" sz="1600" dirty="0"/>
              <a:t> </a:t>
            </a:r>
            <a:r>
              <a:rPr lang="ru-RU" sz="1600" dirty="0" err="1"/>
              <a:t>навантаження</a:t>
            </a:r>
            <a:r>
              <a:rPr lang="ru-RU" sz="1600" dirty="0"/>
              <a:t>, </a:t>
            </a:r>
            <a:r>
              <a:rPr lang="ru-RU" sz="1600" dirty="0" err="1"/>
              <a:t>утруднення</a:t>
            </a:r>
            <a:r>
              <a:rPr lang="ru-RU" sz="1600" dirty="0"/>
              <a:t> при </a:t>
            </a:r>
            <a:r>
              <a:rPr lang="ru-RU" sz="1600" dirty="0" err="1"/>
              <a:t>розмові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коробочний</a:t>
            </a:r>
            <a:r>
              <a:rPr lang="ru-RU" sz="1600" dirty="0"/>
              <a:t> звук при </a:t>
            </a:r>
            <a:r>
              <a:rPr lang="ru-RU" sz="1600" dirty="0" err="1"/>
              <a:t>перкусії</a:t>
            </a:r>
            <a:r>
              <a:rPr lang="ru-RU" sz="1600" dirty="0"/>
              <a:t> </a:t>
            </a:r>
            <a:r>
              <a:rPr lang="ru-RU" sz="1600" dirty="0" err="1"/>
              <a:t>легень</a:t>
            </a:r>
            <a:r>
              <a:rPr lang="ru-RU" sz="1600" dirty="0"/>
              <a:t>, </a:t>
            </a:r>
            <a:r>
              <a:rPr lang="ru-RU" sz="1600" dirty="0" err="1"/>
              <a:t>іноді</a:t>
            </a:r>
            <a:r>
              <a:rPr lang="ru-RU" sz="1600" dirty="0"/>
              <a:t> з </a:t>
            </a:r>
            <a:r>
              <a:rPr lang="ru-RU" sz="1600" dirty="0" err="1"/>
              <a:t>тимпанічним</a:t>
            </a:r>
            <a:r>
              <a:rPr lang="ru-RU" sz="1600" dirty="0"/>
              <a:t> </a:t>
            </a:r>
            <a:r>
              <a:rPr lang="ru-RU" sz="1600" dirty="0" err="1"/>
              <a:t>відтінком</a:t>
            </a:r>
            <a:r>
              <a:rPr lang="ru-RU" sz="1600" dirty="0"/>
              <a:t>, </a:t>
            </a:r>
            <a:r>
              <a:rPr lang="ru-RU" sz="1600" dirty="0" err="1"/>
              <a:t>різке</a:t>
            </a:r>
            <a:r>
              <a:rPr lang="ru-RU" sz="1600" dirty="0"/>
              <a:t> </a:t>
            </a:r>
            <a:r>
              <a:rPr lang="ru-RU" sz="1600" dirty="0" err="1"/>
              <a:t>послаблення</a:t>
            </a:r>
            <a:r>
              <a:rPr lang="ru-RU" sz="1600" dirty="0"/>
              <a:t> та </a:t>
            </a:r>
            <a:r>
              <a:rPr lang="ru-RU" sz="1600" dirty="0" err="1"/>
              <a:t>зникнення</a:t>
            </a:r>
            <a:r>
              <a:rPr lang="ru-RU" sz="1600" dirty="0"/>
              <a:t> </a:t>
            </a:r>
            <a:r>
              <a:rPr lang="ru-RU" sz="1600" dirty="0" err="1"/>
              <a:t>дихальних</a:t>
            </a:r>
            <a:r>
              <a:rPr lang="ru-RU" sz="1600" dirty="0"/>
              <a:t> </a:t>
            </a:r>
            <a:r>
              <a:rPr lang="ru-RU" sz="1600" dirty="0" err="1"/>
              <a:t>шумів</a:t>
            </a:r>
            <a:r>
              <a:rPr lang="ru-RU" sz="1600" dirty="0"/>
              <a:t> на </a:t>
            </a:r>
            <a:r>
              <a:rPr lang="ru-RU" sz="1600" dirty="0" err="1"/>
              <a:t>боці</a:t>
            </a:r>
            <a:r>
              <a:rPr lang="ru-RU" sz="1600" dirty="0"/>
              <a:t> </a:t>
            </a:r>
            <a:r>
              <a:rPr lang="ru-RU" sz="1600" dirty="0" err="1"/>
              <a:t>колабованої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,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органів</a:t>
            </a:r>
            <a:r>
              <a:rPr lang="ru-RU" sz="1600" dirty="0"/>
              <a:t> </a:t>
            </a:r>
            <a:r>
              <a:rPr lang="ru-RU" sz="1600" dirty="0" err="1"/>
              <a:t>середостіння</a:t>
            </a:r>
            <a:r>
              <a:rPr lang="ru-RU" sz="1600" dirty="0"/>
              <a:t> (</a:t>
            </a:r>
            <a:r>
              <a:rPr lang="ru-RU" sz="1600" dirty="0" err="1"/>
              <a:t>серцевої</a:t>
            </a:r>
            <a:r>
              <a:rPr lang="ru-RU" sz="1600" dirty="0"/>
              <a:t> </a:t>
            </a:r>
            <a:r>
              <a:rPr lang="ru-RU" sz="1600" dirty="0" err="1"/>
              <a:t>тупості</a:t>
            </a:r>
            <a:r>
              <a:rPr lang="ru-RU" sz="1600" dirty="0"/>
              <a:t>) у </a:t>
            </a:r>
            <a:r>
              <a:rPr lang="ru-RU" sz="1600" dirty="0" err="1"/>
              <a:t>бік</a:t>
            </a:r>
            <a:r>
              <a:rPr lang="ru-RU" sz="1600" dirty="0"/>
              <a:t>, </a:t>
            </a:r>
            <a:r>
              <a:rPr lang="ru-RU" sz="1600" dirty="0" err="1"/>
              <a:t>протилежний</a:t>
            </a:r>
            <a:r>
              <a:rPr lang="ru-RU" sz="1600" dirty="0"/>
              <a:t> СП, </a:t>
            </a:r>
            <a:r>
              <a:rPr lang="ru-RU" sz="1600" dirty="0" err="1"/>
              <a:t>поява</a:t>
            </a:r>
            <a:r>
              <a:rPr lang="ru-RU" sz="1600" dirty="0"/>
              <a:t> </a:t>
            </a:r>
            <a:r>
              <a:rPr lang="ru-RU" sz="1600" dirty="0" err="1"/>
              <a:t>шийної</a:t>
            </a:r>
            <a:r>
              <a:rPr lang="ru-RU" sz="1600" dirty="0"/>
              <a:t> </a:t>
            </a:r>
            <a:r>
              <a:rPr lang="ru-RU" sz="1600" dirty="0" err="1"/>
              <a:t>підшкірної</a:t>
            </a:r>
            <a:r>
              <a:rPr lang="ru-RU" sz="1600" dirty="0"/>
              <a:t> </a:t>
            </a:r>
            <a:r>
              <a:rPr lang="ru-RU" sz="1600" dirty="0" err="1"/>
              <a:t>емфіземи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поширюється</a:t>
            </a:r>
            <a:r>
              <a:rPr lang="ru-RU" sz="1600" dirty="0"/>
              <a:t> на </a:t>
            </a:r>
            <a:r>
              <a:rPr lang="ru-RU" sz="1600" dirty="0" err="1"/>
              <a:t>обличчя</a:t>
            </a:r>
            <a:r>
              <a:rPr lang="ru-RU" sz="1600" dirty="0"/>
              <a:t>. </a:t>
            </a:r>
            <a:r>
              <a:rPr lang="ru-RU" sz="1600" dirty="0" err="1"/>
              <a:t>Чільне</a:t>
            </a:r>
            <a:r>
              <a:rPr lang="ru-RU" sz="1600" dirty="0"/>
              <a:t> </a:t>
            </a:r>
            <a:r>
              <a:rPr lang="ru-RU" sz="1600" dirty="0" err="1"/>
              <a:t>місце</a:t>
            </a:r>
            <a:r>
              <a:rPr lang="ru-RU" sz="1600" dirty="0"/>
              <a:t> у </a:t>
            </a:r>
            <a:r>
              <a:rPr lang="ru-RU" sz="1600" dirty="0" err="1"/>
              <a:t>діагностичному</a:t>
            </a:r>
            <a:r>
              <a:rPr lang="ru-RU" sz="1600" dirty="0"/>
              <a:t> </a:t>
            </a:r>
            <a:r>
              <a:rPr lang="ru-RU" sz="1600" dirty="0" err="1"/>
              <a:t>алгоритмі</a:t>
            </a:r>
            <a:r>
              <a:rPr lang="ru-RU" sz="1600" dirty="0"/>
              <a:t> СП </a:t>
            </a:r>
            <a:r>
              <a:rPr lang="ru-RU" sz="1600" dirty="0" err="1"/>
              <a:t>посідає</a:t>
            </a:r>
            <a:r>
              <a:rPr lang="ru-RU" sz="1600" dirty="0"/>
              <a:t> </a:t>
            </a:r>
            <a:r>
              <a:rPr lang="ru-RU" sz="1600" dirty="0" err="1"/>
              <a:t>рентгеноло¬гічне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грудної</a:t>
            </a:r>
            <a:r>
              <a:rPr lang="ru-RU" sz="1600" dirty="0"/>
              <a:t> </a:t>
            </a:r>
            <a:r>
              <a:rPr lang="ru-RU" sz="1600" dirty="0" err="1"/>
              <a:t>клітки</a:t>
            </a:r>
            <a:r>
              <a:rPr lang="ru-RU" sz="1600" dirty="0"/>
              <a:t>. </a:t>
            </a:r>
            <a:r>
              <a:rPr lang="ru-RU" sz="1600" dirty="0" err="1"/>
              <a:t>Значно</a:t>
            </a:r>
            <a:r>
              <a:rPr lang="ru-RU" sz="1600" dirty="0"/>
              <a:t> </a:t>
            </a:r>
            <a:r>
              <a:rPr lang="ru-RU" sz="1600" dirty="0" err="1"/>
              <a:t>спрощують</a:t>
            </a:r>
            <a:r>
              <a:rPr lang="ru-RU" sz="1600" dirty="0"/>
              <a:t> </a:t>
            </a:r>
            <a:r>
              <a:rPr lang="ru-RU" sz="1600" dirty="0" err="1"/>
              <a:t>діагностику</a:t>
            </a:r>
            <a:r>
              <a:rPr lang="ru-RU" sz="1600" dirty="0"/>
              <a:t> СП </a:t>
            </a:r>
            <a:r>
              <a:rPr lang="ru-RU" sz="1600" dirty="0" err="1"/>
              <a:t>дані</a:t>
            </a:r>
            <a:r>
              <a:rPr lang="ru-RU" sz="1600" dirty="0"/>
              <a:t> анамнезу </a:t>
            </a:r>
            <a:r>
              <a:rPr lang="ru-RU" sz="1600" dirty="0" err="1"/>
              <a:t>епізоду</a:t>
            </a:r>
            <a:r>
              <a:rPr lang="ru-RU" sz="1600" dirty="0"/>
              <a:t> пневмотораксу та </a:t>
            </a:r>
            <a:r>
              <a:rPr lang="ru-RU" sz="1600" dirty="0" err="1"/>
              <a:t>легеневого</a:t>
            </a:r>
            <a:r>
              <a:rPr lang="ru-RU" sz="1600" dirty="0"/>
              <a:t> </a:t>
            </a:r>
            <a:r>
              <a:rPr lang="ru-RU" sz="1600" dirty="0" err="1"/>
              <a:t>захворювання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сприяє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появі</a:t>
            </a:r>
            <a:r>
              <a:rPr lang="ru-RU" sz="1600" dirty="0"/>
              <a:t>. </a:t>
            </a:r>
            <a:r>
              <a:rPr lang="ru-RU" sz="1600" dirty="0" err="1"/>
              <a:t>Проте</a:t>
            </a:r>
            <a:r>
              <a:rPr lang="ru-RU" sz="1600" dirty="0"/>
              <a:t>, не </a:t>
            </a:r>
            <a:r>
              <a:rPr lang="ru-RU" sz="1600" dirty="0" err="1"/>
              <a:t>дивлячись</a:t>
            </a:r>
            <a:r>
              <a:rPr lang="ru-RU" sz="1600" dirty="0"/>
              <a:t> на простоту </a:t>
            </a:r>
            <a:r>
              <a:rPr lang="ru-RU" sz="1600" dirty="0" err="1"/>
              <a:t>діагностики</a:t>
            </a:r>
            <a:r>
              <a:rPr lang="ru-RU" sz="1600" dirty="0"/>
              <a:t>, СП </a:t>
            </a:r>
            <a:r>
              <a:rPr lang="ru-RU" sz="1600" dirty="0" err="1"/>
              <a:t>своєчасно</a:t>
            </a:r>
            <a:r>
              <a:rPr lang="ru-RU" sz="1600" dirty="0"/>
              <a:t> </a:t>
            </a:r>
            <a:r>
              <a:rPr lang="ru-RU" sz="1600" dirty="0" err="1"/>
              <a:t>діагностується</a:t>
            </a:r>
            <a:r>
              <a:rPr lang="ru-RU" sz="1600" dirty="0"/>
              <a:t> не </a:t>
            </a:r>
            <a:r>
              <a:rPr lang="ru-RU" sz="1600" dirty="0" err="1"/>
              <a:t>завжди</a:t>
            </a:r>
            <a:r>
              <a:rPr lang="ru-RU" sz="1600" dirty="0"/>
              <a:t>. У </a:t>
            </a:r>
            <a:r>
              <a:rPr lang="ru-RU" sz="1600" dirty="0" err="1"/>
              <a:t>перші</a:t>
            </a:r>
            <a:r>
              <a:rPr lang="ru-RU" sz="1600" dirty="0"/>
              <a:t> 3 </a:t>
            </a:r>
            <a:r>
              <a:rPr lang="ru-RU" sz="1600" dirty="0" err="1"/>
              <a:t>доби</a:t>
            </a:r>
            <a:r>
              <a:rPr lang="ru-RU" sz="1600" dirty="0"/>
              <a:t> </a:t>
            </a:r>
            <a:r>
              <a:rPr lang="ru-RU" sz="1600" dirty="0" err="1"/>
              <a:t>захворювання</a:t>
            </a:r>
            <a:r>
              <a:rPr lang="ru-RU" sz="1600" dirty="0"/>
              <a:t> </a:t>
            </a:r>
            <a:r>
              <a:rPr lang="ru-RU" sz="1600" dirty="0" err="1"/>
              <a:t>госпіталізують</a:t>
            </a:r>
            <a:r>
              <a:rPr lang="ru-RU" sz="1600" dirty="0"/>
              <a:t> </a:t>
            </a:r>
            <a:r>
              <a:rPr lang="ru-RU" sz="1600" dirty="0" err="1"/>
              <a:t>тільки</a:t>
            </a:r>
            <a:r>
              <a:rPr lang="ru-RU" sz="1600" dirty="0"/>
              <a:t> 65 % </a:t>
            </a:r>
            <a:r>
              <a:rPr lang="ru-RU" sz="1600" dirty="0" err="1"/>
              <a:t>хворих</a:t>
            </a:r>
            <a:r>
              <a:rPr lang="ru-RU" sz="1600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2855631"/>
            <a:ext cx="29721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Arial" pitchFamily="34" charset="0"/>
                <a:cs typeface="Arial" pitchFamily="34" charset="0"/>
              </a:rPr>
              <a:t>Терапевтична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тактика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8416" y="3255741"/>
            <a:ext cx="8784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Спонтанний</a:t>
            </a:r>
            <a:r>
              <a:rPr lang="ru-RU" dirty="0"/>
              <a:t> пневмоторакс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ускладнені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— </a:t>
            </a:r>
            <a:r>
              <a:rPr lang="ru-RU" dirty="0" err="1"/>
              <a:t>напружений</a:t>
            </a:r>
            <a:r>
              <a:rPr lang="ru-RU" dirty="0"/>
              <a:t> пневмоторакс з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та </a:t>
            </a:r>
            <a:r>
              <a:rPr lang="ru-RU" dirty="0" err="1"/>
              <a:t>гемодинаміки</a:t>
            </a:r>
            <a:r>
              <a:rPr lang="ru-RU" dirty="0"/>
              <a:t>, </a:t>
            </a:r>
            <a:r>
              <a:rPr lang="ru-RU" dirty="0" err="1"/>
              <a:t>гемопневмоторакс</a:t>
            </a:r>
            <a:r>
              <a:rPr lang="ru-RU" dirty="0"/>
              <a:t>, </a:t>
            </a:r>
            <a:r>
              <a:rPr lang="ru-RU" dirty="0" err="1"/>
              <a:t>піопневмоторакс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ургентні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стани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b="1" i="1" dirty="0" err="1"/>
              <a:t>екстреного</a:t>
            </a:r>
            <a:r>
              <a:rPr lang="ru-RU" b="1" i="1" dirty="0"/>
              <a:t> </a:t>
            </a:r>
            <a:r>
              <a:rPr lang="ru-RU" b="1" i="1" dirty="0" err="1"/>
              <a:t>лікування</a:t>
            </a:r>
            <a:r>
              <a:rPr lang="ru-RU" dirty="0"/>
              <a:t>, яке повинно </a:t>
            </a:r>
            <a:r>
              <a:rPr lang="ru-RU" dirty="0" err="1"/>
              <a:t>включати</a:t>
            </a:r>
            <a:r>
              <a:rPr lang="ru-RU" dirty="0"/>
              <a:t> в себе, з одного боку, </a:t>
            </a:r>
            <a:r>
              <a:rPr lang="ru-RU" b="1" i="1" dirty="0" err="1"/>
              <a:t>евакуацію</a:t>
            </a:r>
            <a:r>
              <a:rPr lang="ru-RU" b="1" i="1" dirty="0"/>
              <a:t> </a:t>
            </a:r>
            <a:r>
              <a:rPr lang="ru-RU" b="1" i="1" dirty="0" err="1"/>
              <a:t>повітря</a:t>
            </a:r>
            <a:r>
              <a:rPr lang="ru-RU" b="1" i="1" dirty="0"/>
              <a:t> </a:t>
            </a:r>
            <a:r>
              <a:rPr lang="ru-RU" dirty="0"/>
              <a:t>з </a:t>
            </a:r>
            <a:r>
              <a:rPr lang="ru-RU" dirty="0" err="1"/>
              <a:t>плевральної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, а з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b="1" i="1" dirty="0"/>
              <a:t>— </a:t>
            </a:r>
            <a:r>
              <a:rPr lang="ru-RU" b="1" i="1" dirty="0" err="1"/>
              <a:t>ліквідацію</a:t>
            </a:r>
            <a:r>
              <a:rPr lang="ru-RU" b="1" i="1" dirty="0"/>
              <a:t> причини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викликала</a:t>
            </a:r>
            <a:r>
              <a:rPr lang="ru-RU" dirty="0"/>
              <a:t> пневмоторакс.</a:t>
            </a:r>
          </a:p>
          <a:p>
            <a:endParaRPr lang="ru-RU" dirty="0"/>
          </a:p>
          <a:p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лікувальної</a:t>
            </a:r>
            <a:r>
              <a:rPr lang="ru-RU" dirty="0"/>
              <a:t> тактики при </a:t>
            </a:r>
            <a:r>
              <a:rPr lang="ru-RU" dirty="0" err="1"/>
              <a:t>неускладненому</a:t>
            </a:r>
            <a:r>
              <a:rPr lang="ru-RU" dirty="0"/>
              <a:t> СП </a:t>
            </a:r>
            <a:r>
              <a:rPr lang="ru-RU" dirty="0" err="1"/>
              <a:t>спеціалісти</a:t>
            </a:r>
            <a:r>
              <a:rPr lang="ru-RU" dirty="0"/>
              <a:t> активно </a:t>
            </a:r>
            <a:r>
              <a:rPr lang="ru-RU" dirty="0" err="1"/>
              <a:t>дискутують</a:t>
            </a:r>
            <a:r>
              <a:rPr lang="ru-RU" dirty="0"/>
              <a:t>. Практика </a:t>
            </a:r>
            <a:r>
              <a:rPr lang="ru-RU" dirty="0" err="1"/>
              <a:t>показує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обмежуватись</a:t>
            </a:r>
            <a:r>
              <a:rPr lang="ru-RU" dirty="0"/>
              <a:t> консервативною </a:t>
            </a:r>
            <a:r>
              <a:rPr lang="ru-RU" dirty="0" err="1"/>
              <a:t>терапією</a:t>
            </a:r>
            <a:r>
              <a:rPr lang="ru-RU" dirty="0"/>
              <a:t> (</a:t>
            </a:r>
            <a:r>
              <a:rPr lang="ru-RU" dirty="0" err="1"/>
              <a:t>ліжковий</a:t>
            </a:r>
            <a:r>
              <a:rPr lang="ru-RU" dirty="0"/>
              <a:t> режим, </a:t>
            </a:r>
            <a:r>
              <a:rPr lang="ru-RU" dirty="0" err="1"/>
              <a:t>нагляд</a:t>
            </a:r>
            <a:r>
              <a:rPr lang="ru-RU" dirty="0"/>
              <a:t>, </a:t>
            </a:r>
            <a:r>
              <a:rPr lang="ru-RU" dirty="0" err="1"/>
              <a:t>симптоматичне</a:t>
            </a:r>
            <a:r>
              <a:rPr lang="ru-RU" dirty="0"/>
              <a:t> </a:t>
            </a:r>
            <a:r>
              <a:rPr lang="ru-RU" dirty="0" err="1"/>
              <a:t>медикаментозне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) не </a:t>
            </a:r>
            <a:r>
              <a:rPr lang="ru-RU" dirty="0" err="1"/>
              <a:t>можна</a:t>
            </a:r>
            <a:r>
              <a:rPr lang="ru-RU" dirty="0"/>
              <a:t>. </a:t>
            </a:r>
            <a:r>
              <a:rPr lang="ru-RU" dirty="0" err="1"/>
              <a:t>Наводяться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з </a:t>
            </a:r>
            <a:r>
              <a:rPr lang="ru-RU" dirty="0" err="1"/>
              <a:t>летальності</a:t>
            </a:r>
            <a:r>
              <a:rPr lang="ru-RU" dirty="0"/>
              <a:t> при такому </a:t>
            </a:r>
            <a:r>
              <a:rPr lang="ru-RU" dirty="0" err="1"/>
              <a:t>лікуванні</a:t>
            </a:r>
            <a:r>
              <a:rPr lang="ru-RU" dirty="0"/>
              <a:t> (32,5 %).</a:t>
            </a:r>
          </a:p>
        </p:txBody>
      </p:sp>
    </p:spTree>
    <p:extLst>
      <p:ext uri="{BB962C8B-B14F-4D97-AF65-F5344CB8AC3E}">
        <p14:creationId xmlns:p14="http://schemas.microsoft.com/office/powerpoint/2010/main" val="4324336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6573"/>
            <a:ext cx="85689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Плевроцентез</a:t>
            </a:r>
            <a:r>
              <a:rPr lang="ru-RU" dirty="0"/>
              <a:t> —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просте</a:t>
            </a:r>
            <a:r>
              <a:rPr lang="ru-RU" dirty="0"/>
              <a:t> </a:t>
            </a:r>
            <a:r>
              <a:rPr lang="ru-RU" dirty="0" err="1"/>
              <a:t>інвазивне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 при СП будь-</a:t>
            </a:r>
            <a:r>
              <a:rPr lang="ru-RU" dirty="0" err="1"/>
              <a:t>якого</a:t>
            </a:r>
            <a:r>
              <a:rPr lang="ru-RU" dirty="0"/>
              <a:t> характеру — </a:t>
            </a:r>
            <a:r>
              <a:rPr lang="ru-RU" dirty="0" err="1"/>
              <a:t>ефективний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тих </a:t>
            </a:r>
            <a:r>
              <a:rPr lang="ru-RU" dirty="0" err="1"/>
              <a:t>випадках</a:t>
            </a:r>
            <a:r>
              <a:rPr lang="ru-RU" dirty="0"/>
              <a:t>, коли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герметичність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додатково</a:t>
            </a:r>
            <a:r>
              <a:rPr lang="ru-RU" dirty="0"/>
              <a:t> не </a:t>
            </a:r>
            <a:r>
              <a:rPr lang="ru-RU" dirty="0" err="1"/>
              <a:t>поступає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у 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є невеликою.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при СП,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</a:t>
            </a:r>
            <a:r>
              <a:rPr lang="ru-RU" dirty="0"/>
              <a:t> </a:t>
            </a:r>
            <a:r>
              <a:rPr lang="ru-RU" dirty="0" err="1"/>
              <a:t>вперше</a:t>
            </a:r>
            <a:r>
              <a:rPr lang="ru-RU" dirty="0"/>
              <a:t>, показано </a:t>
            </a:r>
            <a:r>
              <a:rPr lang="ru-RU" dirty="0" err="1"/>
              <a:t>дренування</a:t>
            </a:r>
            <a:r>
              <a:rPr lang="ru-RU" dirty="0"/>
              <a:t> </a:t>
            </a:r>
            <a:r>
              <a:rPr lang="ru-RU" dirty="0" err="1"/>
              <a:t>плевральної</a:t>
            </a:r>
            <a:r>
              <a:rPr lang="ru-RU" dirty="0"/>
              <a:t> </a:t>
            </a:r>
            <a:r>
              <a:rPr lang="ru-RU" dirty="0" err="1"/>
              <a:t>порожнини,яке</a:t>
            </a:r>
            <a:r>
              <a:rPr lang="ru-RU" dirty="0"/>
              <a:t> </a:t>
            </a:r>
            <a:r>
              <a:rPr lang="ru-RU" dirty="0" err="1"/>
              <a:t>виконується</a:t>
            </a:r>
            <a:r>
              <a:rPr lang="ru-RU" dirty="0"/>
              <a:t> ургентно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спеціалізованого</a:t>
            </a:r>
            <a:r>
              <a:rPr lang="ru-RU" dirty="0"/>
              <a:t> </a:t>
            </a:r>
            <a:r>
              <a:rPr lang="ru-RU" dirty="0" err="1"/>
              <a:t>відділення</a:t>
            </a:r>
            <a:r>
              <a:rPr lang="ru-RU" dirty="0"/>
              <a:t>. Як правило, тонкий </a:t>
            </a:r>
            <a:r>
              <a:rPr lang="ru-RU" dirty="0" err="1"/>
              <a:t>силіконовий</a:t>
            </a:r>
            <a:r>
              <a:rPr lang="ru-RU" dirty="0"/>
              <a:t> дренаж </a:t>
            </a:r>
            <a:r>
              <a:rPr lang="ru-RU" dirty="0" err="1"/>
              <a:t>встановлюють</a:t>
            </a:r>
            <a:r>
              <a:rPr lang="ru-RU" dirty="0"/>
              <a:t> у </a:t>
            </a:r>
            <a:r>
              <a:rPr lang="en-US" dirty="0"/>
              <a:t>II </a:t>
            </a:r>
            <a:r>
              <a:rPr lang="ru-RU" dirty="0" err="1"/>
              <a:t>міжребір’ї</a:t>
            </a:r>
            <a:r>
              <a:rPr lang="ru-RU" dirty="0"/>
              <a:t> по </a:t>
            </a:r>
            <a:r>
              <a:rPr lang="ru-RU" dirty="0" err="1"/>
              <a:t>середньоключичній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,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масивного</a:t>
            </a:r>
            <a:r>
              <a:rPr lang="ru-RU" dirty="0"/>
              <a:t> </a:t>
            </a:r>
            <a:r>
              <a:rPr lang="ru-RU" dirty="0" err="1"/>
              <a:t>спайкового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в 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встановлювати</a:t>
            </a:r>
            <a:r>
              <a:rPr lang="ru-RU" dirty="0"/>
              <a:t> дренаж у </a:t>
            </a:r>
            <a:r>
              <a:rPr lang="ru-RU" dirty="0" err="1"/>
              <a:t>точці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вільна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плевральних</a:t>
            </a:r>
            <a:r>
              <a:rPr lang="ru-RU" dirty="0"/>
              <a:t> </a:t>
            </a:r>
            <a:r>
              <a:rPr lang="ru-RU" dirty="0" err="1"/>
              <a:t>зрощень</a:t>
            </a:r>
            <a:r>
              <a:rPr lang="ru-RU" dirty="0"/>
              <a:t> у </a:t>
            </a:r>
            <a:r>
              <a:rPr lang="ru-RU" dirty="0" err="1"/>
              <a:t>проекції</a:t>
            </a:r>
            <a:r>
              <a:rPr lang="ru-RU" dirty="0"/>
              <a:t> </a:t>
            </a:r>
            <a:r>
              <a:rPr lang="ru-RU" dirty="0" err="1"/>
              <a:t>найбільшої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Активна </a:t>
            </a:r>
            <a:r>
              <a:rPr lang="ru-RU" dirty="0" err="1"/>
              <a:t>аспірація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з </a:t>
            </a:r>
            <a:r>
              <a:rPr lang="ru-RU" dirty="0" err="1"/>
              <a:t>плевральної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є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ефективною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підводне</a:t>
            </a:r>
            <a:r>
              <a:rPr lang="ru-RU" dirty="0"/>
              <a:t> </a:t>
            </a:r>
            <a:r>
              <a:rPr lang="ru-RU" dirty="0" err="1"/>
              <a:t>пасивне</a:t>
            </a:r>
            <a:r>
              <a:rPr lang="ru-RU" dirty="0"/>
              <a:t> </a:t>
            </a:r>
            <a:r>
              <a:rPr lang="ru-RU" dirty="0" err="1"/>
              <a:t>дренування</a:t>
            </a:r>
            <a:r>
              <a:rPr lang="ru-RU" dirty="0"/>
              <a:t> за </a:t>
            </a:r>
            <a:r>
              <a:rPr lang="ru-RU" dirty="0" err="1"/>
              <a:t>Бюлау</a:t>
            </a:r>
            <a:r>
              <a:rPr lang="ru-RU" dirty="0"/>
              <a:t>. </a:t>
            </a:r>
            <a:r>
              <a:rPr lang="ru-RU" dirty="0" err="1"/>
              <a:t>Розрідження</a:t>
            </a:r>
            <a:r>
              <a:rPr lang="ru-RU" dirty="0"/>
              <a:t> повинно </a:t>
            </a:r>
            <a:r>
              <a:rPr lang="ru-RU" dirty="0" err="1"/>
              <a:t>складати</a:t>
            </a:r>
            <a:r>
              <a:rPr lang="ru-RU" dirty="0"/>
              <a:t> 10–20 мм </a:t>
            </a:r>
            <a:r>
              <a:rPr lang="ru-RU" dirty="0" err="1"/>
              <a:t>вод.ст</a:t>
            </a:r>
            <a:r>
              <a:rPr lang="ru-RU" dirty="0"/>
              <a:t>. </a:t>
            </a:r>
            <a:r>
              <a:rPr lang="ru-RU" dirty="0" err="1"/>
              <a:t>Видаляти</a:t>
            </a:r>
            <a:r>
              <a:rPr lang="ru-RU" dirty="0"/>
              <a:t> дренаж </a:t>
            </a:r>
            <a:r>
              <a:rPr lang="ru-RU" dirty="0" err="1"/>
              <a:t>доцільно</a:t>
            </a:r>
            <a:r>
              <a:rPr lang="ru-RU" dirty="0"/>
              <a:t> через 24–48 годин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розправлення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 та </a:t>
            </a:r>
            <a:r>
              <a:rPr lang="ru-RU" dirty="0" err="1"/>
              <a:t>припинення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через дренаж. </a:t>
            </a:r>
            <a:r>
              <a:rPr lang="ru-RU" dirty="0" err="1"/>
              <a:t>Вирішити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про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видалення</a:t>
            </a:r>
            <a:r>
              <a:rPr lang="ru-RU" dirty="0"/>
              <a:t> дренажу </a:t>
            </a:r>
            <a:r>
              <a:rPr lang="ru-RU" dirty="0" err="1"/>
              <a:t>допомагає</a:t>
            </a:r>
            <a:r>
              <a:rPr lang="ru-RU" dirty="0"/>
              <a:t> проба з </a:t>
            </a:r>
            <a:r>
              <a:rPr lang="ru-RU" dirty="0" err="1"/>
              <a:t>перетисненням</a:t>
            </a:r>
            <a:r>
              <a:rPr lang="ru-RU" dirty="0"/>
              <a:t> </a:t>
            </a:r>
            <a:r>
              <a:rPr lang="ru-RU" dirty="0" err="1"/>
              <a:t>дренажної</a:t>
            </a:r>
            <a:r>
              <a:rPr lang="ru-RU" dirty="0"/>
              <a:t> трубки </a:t>
            </a:r>
            <a:r>
              <a:rPr lang="ru-RU" dirty="0" err="1"/>
              <a:t>впродовж</a:t>
            </a:r>
            <a:r>
              <a:rPr lang="ru-RU" dirty="0"/>
              <a:t> 12 годин з </a:t>
            </a:r>
            <a:r>
              <a:rPr lang="ru-RU" dirty="0" err="1"/>
              <a:t>наступною</a:t>
            </a:r>
            <a:r>
              <a:rPr lang="ru-RU" dirty="0"/>
              <a:t> контрольною </a:t>
            </a:r>
            <a:r>
              <a:rPr lang="ru-RU" dirty="0" err="1"/>
              <a:t>рентгенографією</a:t>
            </a:r>
            <a:r>
              <a:rPr lang="ru-RU" dirty="0"/>
              <a:t> ОГП: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відсутнє</a:t>
            </a:r>
            <a:r>
              <a:rPr lang="ru-RU" dirty="0"/>
              <a:t>, дренаж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видаляти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Частота </a:t>
            </a:r>
            <a:r>
              <a:rPr lang="ru-RU" dirty="0" err="1"/>
              <a:t>рецидивів</a:t>
            </a:r>
            <a:r>
              <a:rPr lang="ru-RU" dirty="0"/>
              <a:t> СП </a:t>
            </a:r>
            <a:r>
              <a:rPr lang="ru-RU" dirty="0" err="1"/>
              <a:t>складає</a:t>
            </a:r>
            <a:r>
              <a:rPr lang="ru-RU" dirty="0"/>
              <a:t> при </a:t>
            </a:r>
            <a:r>
              <a:rPr lang="ru-RU" dirty="0" err="1"/>
              <a:t>різних</a:t>
            </a:r>
            <a:r>
              <a:rPr lang="ru-RU" dirty="0"/>
              <a:t> видах </a:t>
            </a:r>
            <a:r>
              <a:rPr lang="ru-RU" dirty="0" err="1"/>
              <a:t>лікування</a:t>
            </a:r>
            <a:r>
              <a:rPr lang="ru-RU" dirty="0"/>
              <a:t> 26,4–50,3 %,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причини СП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9959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60648"/>
            <a:ext cx="8352928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Коли </a:t>
            </a:r>
            <a:r>
              <a:rPr lang="ru-RU" sz="1600" dirty="0" err="1"/>
              <a:t>легеня</a:t>
            </a:r>
            <a:r>
              <a:rPr lang="ru-RU" sz="1600" dirty="0"/>
              <a:t> </a:t>
            </a:r>
            <a:r>
              <a:rPr lang="ru-RU" sz="1600" dirty="0" err="1"/>
              <a:t>повністю</a:t>
            </a:r>
            <a:r>
              <a:rPr lang="ru-RU" sz="1600" dirty="0"/>
              <a:t> </a:t>
            </a:r>
            <a:r>
              <a:rPr lang="ru-RU" sz="1600" dirty="0" err="1"/>
              <a:t>розправлена</a:t>
            </a:r>
            <a:r>
              <a:rPr lang="ru-RU" sz="1600" dirty="0"/>
              <a:t>, </a:t>
            </a:r>
            <a:r>
              <a:rPr lang="ru-RU" sz="1600" dirty="0" err="1"/>
              <a:t>всім</a:t>
            </a:r>
            <a:r>
              <a:rPr lang="ru-RU" sz="1600" dirty="0"/>
              <a:t> </a:t>
            </a:r>
            <a:r>
              <a:rPr lang="ru-RU" sz="1600" dirty="0" err="1"/>
              <a:t>пацієнтам</a:t>
            </a:r>
            <a:r>
              <a:rPr lang="ru-RU" sz="1600" dirty="0"/>
              <a:t>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виконати</a:t>
            </a:r>
            <a:r>
              <a:rPr lang="ru-RU" sz="1600" dirty="0"/>
              <a:t> </a:t>
            </a:r>
            <a:r>
              <a:rPr lang="ru-RU" sz="1600" dirty="0" err="1"/>
              <a:t>комп’ютерну</a:t>
            </a:r>
            <a:r>
              <a:rPr lang="ru-RU" sz="1600" dirty="0"/>
              <a:t> </a:t>
            </a:r>
            <a:r>
              <a:rPr lang="ru-RU" sz="1600" dirty="0" err="1"/>
              <a:t>томографію</a:t>
            </a:r>
            <a:r>
              <a:rPr lang="ru-RU" sz="1600" dirty="0"/>
              <a:t> </a:t>
            </a:r>
            <a:r>
              <a:rPr lang="ru-RU" sz="1600" dirty="0" err="1"/>
              <a:t>грудної</a:t>
            </a:r>
            <a:r>
              <a:rPr lang="ru-RU" sz="1600" dirty="0"/>
              <a:t> </a:t>
            </a:r>
            <a:r>
              <a:rPr lang="ru-RU" sz="1600" dirty="0" err="1"/>
              <a:t>клітки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більшу</a:t>
            </a:r>
            <a:r>
              <a:rPr lang="ru-RU" sz="1600" dirty="0"/>
              <a:t> </a:t>
            </a:r>
            <a:r>
              <a:rPr lang="ru-RU" sz="1600" dirty="0" err="1"/>
              <a:t>діагностичну</a:t>
            </a:r>
            <a:r>
              <a:rPr lang="ru-RU" sz="1600" dirty="0"/>
              <a:t> </a:t>
            </a:r>
            <a:r>
              <a:rPr lang="ru-RU" sz="1600" dirty="0" err="1"/>
              <a:t>цінність</a:t>
            </a:r>
            <a:r>
              <a:rPr lang="ru-RU" sz="1600" dirty="0"/>
              <a:t> </a:t>
            </a:r>
            <a:r>
              <a:rPr lang="ru-RU" sz="1600" dirty="0" err="1"/>
              <a:t>ніж</a:t>
            </a:r>
            <a:r>
              <a:rPr lang="ru-RU" sz="1600" dirty="0"/>
              <a:t> стандартна </a:t>
            </a:r>
            <a:r>
              <a:rPr lang="ru-RU" sz="1600" dirty="0" err="1"/>
              <a:t>рентгенографія</a:t>
            </a:r>
            <a:r>
              <a:rPr lang="ru-RU" sz="1600" dirty="0"/>
              <a:t> ОГП. При </a:t>
            </a:r>
            <a:r>
              <a:rPr lang="ru-RU" sz="1600" dirty="0" err="1"/>
              <a:t>виявленні</a:t>
            </a:r>
            <a:r>
              <a:rPr lang="ru-RU" sz="1600" dirty="0"/>
              <a:t> </a:t>
            </a:r>
            <a:r>
              <a:rPr lang="ru-RU" sz="1600" dirty="0" err="1"/>
              <a:t>бульозних</a:t>
            </a:r>
            <a:r>
              <a:rPr lang="ru-RU" sz="1600" dirty="0"/>
              <a:t> </a:t>
            </a:r>
            <a:r>
              <a:rPr lang="ru-RU" sz="1600" dirty="0" err="1"/>
              <a:t>змін</a:t>
            </a:r>
            <a:r>
              <a:rPr lang="ru-RU" sz="1600" dirty="0"/>
              <a:t> в </a:t>
            </a:r>
            <a:r>
              <a:rPr lang="ru-RU" sz="1600" dirty="0" err="1"/>
              <a:t>легенях</a:t>
            </a:r>
            <a:r>
              <a:rPr lang="ru-RU" sz="1600" dirty="0"/>
              <a:t> показана </a:t>
            </a:r>
            <a:r>
              <a:rPr lang="ru-RU" sz="1600" b="1" i="1" dirty="0" err="1"/>
              <a:t>відеоторакоскопі</a:t>
            </a:r>
            <a:r>
              <a:rPr lang="ru-RU" sz="1600" dirty="0" err="1"/>
              <a:t>я</a:t>
            </a:r>
            <a:r>
              <a:rPr lang="ru-RU" sz="1600" dirty="0"/>
              <a:t> з </a:t>
            </a:r>
            <a:r>
              <a:rPr lang="ru-RU" sz="1600" dirty="0" err="1"/>
              <a:t>наступним</a:t>
            </a:r>
            <a:r>
              <a:rPr lang="ru-RU" sz="1600" dirty="0"/>
              <a:t> </a:t>
            </a:r>
            <a:r>
              <a:rPr lang="ru-RU" sz="1600" dirty="0" err="1"/>
              <a:t>визначенням</a:t>
            </a:r>
            <a:r>
              <a:rPr lang="ru-RU" sz="1600" dirty="0"/>
              <a:t> </a:t>
            </a:r>
            <a:r>
              <a:rPr lang="ru-RU" sz="1600" dirty="0" err="1"/>
              <a:t>об’єму</a:t>
            </a:r>
            <a:r>
              <a:rPr lang="ru-RU" sz="1600" dirty="0"/>
              <a:t> </a:t>
            </a:r>
            <a:r>
              <a:rPr lang="ru-RU" sz="1600" dirty="0" err="1"/>
              <a:t>операції</a:t>
            </a:r>
            <a:r>
              <a:rPr lang="ru-RU" sz="1600" dirty="0"/>
              <a:t>. </a:t>
            </a:r>
            <a:r>
              <a:rPr lang="ru-RU" sz="1600" dirty="0" err="1"/>
              <a:t>Відеоторакоскопію</a:t>
            </a:r>
            <a:r>
              <a:rPr lang="ru-RU" sz="1600" dirty="0"/>
              <a:t>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виконувати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при </a:t>
            </a:r>
            <a:r>
              <a:rPr lang="ru-RU" sz="1600" dirty="0" err="1"/>
              <a:t>тривалому</a:t>
            </a:r>
            <a:r>
              <a:rPr lang="ru-RU" sz="1600" dirty="0"/>
              <a:t> (</a:t>
            </a:r>
            <a:r>
              <a:rPr lang="ru-RU" sz="1600" dirty="0" err="1"/>
              <a:t>більше</a:t>
            </a:r>
            <a:r>
              <a:rPr lang="ru-RU" sz="1600" dirty="0"/>
              <a:t> 1 </a:t>
            </a:r>
            <a:r>
              <a:rPr lang="ru-RU" sz="1600" dirty="0" err="1"/>
              <a:t>тижня</a:t>
            </a:r>
            <a:r>
              <a:rPr lang="ru-RU" sz="1600" dirty="0"/>
              <a:t>) </a:t>
            </a:r>
            <a:r>
              <a:rPr lang="ru-RU" sz="1600" dirty="0" err="1"/>
              <a:t>надходженні</a:t>
            </a:r>
            <a:r>
              <a:rPr lang="ru-RU" sz="1600" dirty="0"/>
              <a:t> </a:t>
            </a:r>
            <a:r>
              <a:rPr lang="ru-RU" sz="1600" dirty="0" err="1"/>
              <a:t>повітря</a:t>
            </a:r>
            <a:r>
              <a:rPr lang="ru-RU" sz="1600" dirty="0"/>
              <a:t> через дренаж та при </a:t>
            </a:r>
            <a:r>
              <a:rPr lang="ru-RU" sz="1600" dirty="0" err="1"/>
              <a:t>рецидивуючому</a:t>
            </a:r>
            <a:r>
              <a:rPr lang="ru-RU" sz="1600" dirty="0"/>
              <a:t> </a:t>
            </a:r>
            <a:r>
              <a:rPr lang="ru-RU" sz="1600" dirty="0" err="1"/>
              <a:t>пневмотораксі</a:t>
            </a:r>
            <a:r>
              <a:rPr lang="ru-RU" sz="1600" dirty="0"/>
              <a:t>, особливо </a:t>
            </a:r>
            <a:r>
              <a:rPr lang="ru-RU" sz="1600" dirty="0" err="1"/>
              <a:t>якщо</a:t>
            </a:r>
            <a:r>
              <a:rPr lang="ru-RU" sz="1600" dirty="0"/>
              <a:t> рецидив </a:t>
            </a:r>
            <a:r>
              <a:rPr lang="ru-RU" sz="1600" dirty="0" err="1"/>
              <a:t>виник</a:t>
            </a:r>
            <a:r>
              <a:rPr lang="ru-RU" sz="1600" dirty="0"/>
              <a:t> </a:t>
            </a:r>
            <a:r>
              <a:rPr lang="ru-RU" sz="1600" dirty="0" err="1"/>
              <a:t>протягом</a:t>
            </a:r>
            <a:r>
              <a:rPr lang="ru-RU" sz="1600" dirty="0"/>
              <a:t> року на </a:t>
            </a:r>
            <a:r>
              <a:rPr lang="ru-RU" sz="1600" dirty="0" err="1"/>
              <a:t>іпсилатеральній</a:t>
            </a:r>
            <a:r>
              <a:rPr lang="ru-RU" sz="1600" dirty="0"/>
              <a:t> </a:t>
            </a:r>
            <a:r>
              <a:rPr lang="ru-RU" sz="1600" dirty="0" err="1"/>
              <a:t>легені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/>
              <a:t>При </a:t>
            </a:r>
            <a:r>
              <a:rPr lang="ru-RU" sz="1600" b="1" dirty="0" err="1"/>
              <a:t>гемопневмоторакс</a:t>
            </a:r>
            <a:r>
              <a:rPr lang="ru-RU" sz="1600" dirty="0" err="1"/>
              <a:t>і</a:t>
            </a:r>
            <a:r>
              <a:rPr lang="ru-RU" sz="1600" dirty="0"/>
              <a:t> </a:t>
            </a:r>
            <a:r>
              <a:rPr lang="ru-RU" sz="1600" dirty="0" err="1"/>
              <a:t>завжди</a:t>
            </a:r>
            <a:r>
              <a:rPr lang="ru-RU" sz="1600" dirty="0"/>
              <a:t> </a:t>
            </a:r>
            <a:r>
              <a:rPr lang="ru-RU" sz="1600" dirty="0" err="1"/>
              <a:t>виконують</a:t>
            </a:r>
            <a:r>
              <a:rPr lang="ru-RU" sz="1600" dirty="0"/>
              <a:t> </a:t>
            </a:r>
            <a:r>
              <a:rPr lang="ru-RU" sz="1600" b="1" i="1" dirty="0" err="1"/>
              <a:t>дренування</a:t>
            </a:r>
            <a:r>
              <a:rPr lang="ru-RU" sz="1600" b="1" i="1" dirty="0"/>
              <a:t> </a:t>
            </a:r>
            <a:r>
              <a:rPr lang="ru-RU" sz="1600" b="1" i="1" dirty="0" err="1"/>
              <a:t>плевральної</a:t>
            </a:r>
            <a:r>
              <a:rPr lang="ru-RU" sz="1600" b="1" i="1" dirty="0"/>
              <a:t> </a:t>
            </a:r>
            <a:r>
              <a:rPr lang="ru-RU" sz="1600" b="1" i="1" dirty="0" err="1"/>
              <a:t>по¬рожнини</a:t>
            </a:r>
            <a:r>
              <a:rPr lang="ru-RU" sz="1600" b="1" i="1" dirty="0"/>
              <a:t> з активною </a:t>
            </a:r>
            <a:r>
              <a:rPr lang="ru-RU" sz="1600" b="1" i="1" dirty="0" err="1"/>
              <a:t>аспірацією</a:t>
            </a:r>
            <a:r>
              <a:rPr lang="ru-RU" sz="1600" dirty="0"/>
              <a:t>. </a:t>
            </a:r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/>
              <a:t>кровотеча</a:t>
            </a:r>
            <a:r>
              <a:rPr lang="ru-RU" sz="1600" dirty="0"/>
              <a:t> </a:t>
            </a:r>
            <a:r>
              <a:rPr lang="ru-RU" sz="1600" dirty="0" err="1"/>
              <a:t>продовжується</a:t>
            </a:r>
            <a:r>
              <a:rPr lang="ru-RU" sz="1600" dirty="0"/>
              <a:t>, </a:t>
            </a:r>
            <a:r>
              <a:rPr lang="ru-RU" sz="1600" dirty="0" err="1"/>
              <a:t>проводять</a:t>
            </a:r>
            <a:r>
              <a:rPr lang="ru-RU" sz="1600" dirty="0"/>
              <a:t> </a:t>
            </a:r>
            <a:r>
              <a:rPr lang="ru-RU" sz="1600" b="1" i="1" dirty="0" err="1"/>
              <a:t>гемостатичну</a:t>
            </a:r>
            <a:r>
              <a:rPr lang="ru-RU" sz="1600" b="1" i="1" dirty="0"/>
              <a:t> </a:t>
            </a:r>
            <a:r>
              <a:rPr lang="ru-RU" sz="1600" b="1" i="1" dirty="0" err="1"/>
              <a:t>терапію</a:t>
            </a:r>
            <a:r>
              <a:rPr lang="ru-RU" sz="1600" dirty="0"/>
              <a:t>, за </a:t>
            </a:r>
            <a:r>
              <a:rPr lang="ru-RU" sz="1600" dirty="0" err="1"/>
              <a:t>показаннями</a:t>
            </a:r>
            <a:r>
              <a:rPr lang="ru-RU" sz="1600" dirty="0"/>
              <a:t> — </a:t>
            </a:r>
            <a:r>
              <a:rPr lang="ru-RU" sz="1600" b="1" i="1" dirty="0" err="1"/>
              <a:t>інфузійну</a:t>
            </a:r>
            <a:r>
              <a:rPr lang="ru-RU" sz="1600" b="1" i="1" dirty="0"/>
              <a:t> </a:t>
            </a:r>
            <a:r>
              <a:rPr lang="ru-RU" sz="1600" b="1" i="1" dirty="0" err="1"/>
              <a:t>терапію</a:t>
            </a:r>
            <a:r>
              <a:rPr lang="ru-RU" sz="1600" b="1" i="1" dirty="0"/>
              <a:t>, </a:t>
            </a:r>
            <a:r>
              <a:rPr lang="ru-RU" sz="1600" b="1" i="1" dirty="0" err="1"/>
              <a:t>гемотрансфузії</a:t>
            </a:r>
            <a:r>
              <a:rPr lang="ru-RU" sz="1600" dirty="0"/>
              <a:t>. У </a:t>
            </a:r>
            <a:r>
              <a:rPr lang="ru-RU" sz="1600" dirty="0" err="1"/>
              <a:t>випадку</a:t>
            </a:r>
            <a:r>
              <a:rPr lang="ru-RU" sz="1600" dirty="0"/>
              <a:t> </a:t>
            </a:r>
            <a:r>
              <a:rPr lang="ru-RU" sz="1600" dirty="0" err="1"/>
              <a:t>неефективності</a:t>
            </a:r>
            <a:r>
              <a:rPr lang="ru-RU" sz="1600" dirty="0"/>
              <a:t> </a:t>
            </a:r>
            <a:r>
              <a:rPr lang="ru-RU" sz="1600" dirty="0" err="1"/>
              <a:t>консервативної</a:t>
            </a:r>
            <a:r>
              <a:rPr lang="ru-RU" sz="1600" dirty="0"/>
              <a:t> </a:t>
            </a:r>
            <a:r>
              <a:rPr lang="ru-RU" sz="1600" dirty="0" err="1"/>
              <a:t>терапії</a:t>
            </a:r>
            <a:r>
              <a:rPr lang="ru-RU" sz="1600" dirty="0"/>
              <a:t> </a:t>
            </a:r>
            <a:r>
              <a:rPr lang="ru-RU" sz="1600" dirty="0" err="1"/>
              <a:t>проводять</a:t>
            </a:r>
            <a:r>
              <a:rPr lang="ru-RU" sz="1600" dirty="0"/>
              <a:t> </a:t>
            </a:r>
            <a:r>
              <a:rPr lang="ru-RU" sz="1600" dirty="0" err="1"/>
              <a:t>відеоторакоскопію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b="1" i="1" dirty="0" err="1"/>
              <a:t>торакотомію</a:t>
            </a:r>
            <a:r>
              <a:rPr lang="ru-RU" sz="1600" dirty="0"/>
              <a:t>, </a:t>
            </a:r>
            <a:r>
              <a:rPr lang="ru-RU" sz="1600" dirty="0" err="1"/>
              <a:t>ліквідують</a:t>
            </a:r>
            <a:r>
              <a:rPr lang="ru-RU" sz="1600" dirty="0"/>
              <a:t> </a:t>
            </a:r>
            <a:r>
              <a:rPr lang="ru-RU" sz="1600" dirty="0" err="1"/>
              <a:t>джерело</a:t>
            </a:r>
            <a:r>
              <a:rPr lang="ru-RU" sz="1600" dirty="0"/>
              <a:t> </a:t>
            </a:r>
            <a:r>
              <a:rPr lang="ru-RU" sz="1600" dirty="0" err="1"/>
              <a:t>кровотечі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/>
              <a:t>При </a:t>
            </a:r>
            <a:r>
              <a:rPr lang="ru-RU" sz="1600" b="1" dirty="0" err="1"/>
              <a:t>піопневмотораксі</a:t>
            </a:r>
            <a:r>
              <a:rPr lang="ru-RU" sz="1600" b="1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необхідним</a:t>
            </a:r>
            <a:r>
              <a:rPr lang="ru-RU" sz="1600" dirty="0"/>
              <a:t> є </a:t>
            </a:r>
            <a:r>
              <a:rPr lang="ru-RU" sz="1600" dirty="0" err="1"/>
              <a:t>дренування</a:t>
            </a:r>
            <a:r>
              <a:rPr lang="ru-RU" sz="1600" dirty="0"/>
              <a:t> </a:t>
            </a:r>
            <a:r>
              <a:rPr lang="ru-RU" sz="1600" dirty="0" err="1"/>
              <a:t>плевральної</a:t>
            </a:r>
            <a:r>
              <a:rPr lang="ru-RU" sz="1600" dirty="0"/>
              <a:t> </a:t>
            </a:r>
            <a:r>
              <a:rPr lang="ru-RU" sz="1600" dirty="0" err="1"/>
              <a:t>порожнини</a:t>
            </a:r>
            <a:r>
              <a:rPr lang="ru-RU" sz="1600" dirty="0"/>
              <a:t>, </a:t>
            </a:r>
            <a:r>
              <a:rPr lang="ru-RU" sz="1600" dirty="0" err="1"/>
              <a:t>регулярне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промивання</a:t>
            </a:r>
            <a:r>
              <a:rPr lang="ru-RU" sz="1600" dirty="0"/>
              <a:t> </a:t>
            </a:r>
            <a:r>
              <a:rPr lang="ru-RU" sz="1600" dirty="0" err="1"/>
              <a:t>антисептичними</a:t>
            </a:r>
            <a:r>
              <a:rPr lang="ru-RU" sz="1600" dirty="0"/>
              <a:t> </a:t>
            </a:r>
            <a:r>
              <a:rPr lang="ru-RU" sz="1600" dirty="0" err="1"/>
              <a:t>розчинами</a:t>
            </a:r>
            <a:r>
              <a:rPr lang="ru-RU" sz="1600" dirty="0"/>
              <a:t>, проводиться </a:t>
            </a:r>
            <a:r>
              <a:rPr lang="ru-RU" sz="1600" b="1" i="1" dirty="0" err="1"/>
              <a:t>антибактеріальна</a:t>
            </a:r>
            <a:r>
              <a:rPr lang="ru-RU" sz="1600" b="1" i="1" dirty="0"/>
              <a:t> </a:t>
            </a:r>
            <a:r>
              <a:rPr lang="ru-RU" sz="1600" b="1" i="1" dirty="0" err="1"/>
              <a:t>терапія</a:t>
            </a:r>
            <a:r>
              <a:rPr lang="ru-RU" sz="1600" dirty="0"/>
              <a:t>,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виникнути</a:t>
            </a:r>
            <a:r>
              <a:rPr lang="ru-RU" sz="1600" dirty="0"/>
              <a:t> </a:t>
            </a:r>
            <a:r>
              <a:rPr lang="ru-RU" sz="1600" dirty="0" err="1"/>
              <a:t>необхідність</a:t>
            </a:r>
            <a:r>
              <a:rPr lang="ru-RU" sz="1600" dirty="0"/>
              <a:t> у </a:t>
            </a:r>
            <a:r>
              <a:rPr lang="ru-RU" sz="1600" b="1" i="1" dirty="0" err="1"/>
              <a:t>хірургічному</a:t>
            </a:r>
            <a:r>
              <a:rPr lang="ru-RU" sz="1600" b="1" i="1" dirty="0"/>
              <a:t> </a:t>
            </a:r>
            <a:r>
              <a:rPr lang="ru-RU" sz="1600" b="1" i="1" dirty="0" err="1"/>
              <a:t>лікуванні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/>
              <a:t>При </a:t>
            </a:r>
            <a:r>
              <a:rPr lang="ru-RU" sz="1600" b="1" dirty="0" err="1"/>
              <a:t>напруженому</a:t>
            </a:r>
            <a:r>
              <a:rPr lang="ru-RU" sz="1600" b="1" dirty="0"/>
              <a:t> </a:t>
            </a:r>
            <a:r>
              <a:rPr lang="ru-RU" sz="1600" b="1" dirty="0" err="1"/>
              <a:t>пневмотораксі</a:t>
            </a:r>
            <a:r>
              <a:rPr lang="ru-RU" sz="1600" b="1" dirty="0"/>
              <a:t> </a:t>
            </a:r>
            <a:r>
              <a:rPr lang="ru-RU" sz="1600" dirty="0"/>
              <a:t>в ургентному порядку </a:t>
            </a:r>
            <a:r>
              <a:rPr lang="ru-RU" sz="1600" b="1" i="1" dirty="0"/>
              <a:t>проводиться </a:t>
            </a:r>
            <a:r>
              <a:rPr lang="ru-RU" sz="1600" b="1" i="1" dirty="0" err="1"/>
              <a:t>декомпресія</a:t>
            </a:r>
            <a:r>
              <a:rPr lang="ru-RU" sz="1600" b="1" i="1" dirty="0"/>
              <a:t> </a:t>
            </a:r>
            <a:r>
              <a:rPr lang="ru-RU" sz="1600" b="1" i="1" dirty="0" err="1"/>
              <a:t>плевральної</a:t>
            </a:r>
            <a:r>
              <a:rPr lang="ru-RU" sz="1600" b="1" i="1" dirty="0"/>
              <a:t> </a:t>
            </a:r>
            <a:r>
              <a:rPr lang="ru-RU" sz="1600" b="1" i="1" dirty="0" err="1"/>
              <a:t>порожнини</a:t>
            </a:r>
            <a:r>
              <a:rPr lang="ru-RU" sz="1600" dirty="0"/>
              <a:t>. </a:t>
            </a:r>
            <a:r>
              <a:rPr lang="ru-RU" sz="1600" dirty="0" err="1"/>
              <a:t>Іноді</a:t>
            </a:r>
            <a:r>
              <a:rPr lang="ru-RU" sz="1600" dirty="0"/>
              <a:t>, у </a:t>
            </a:r>
            <a:r>
              <a:rPr lang="ru-RU" sz="1600" dirty="0" err="1"/>
              <a:t>випадку</a:t>
            </a:r>
            <a:r>
              <a:rPr lang="ru-RU" sz="1600" dirty="0"/>
              <a:t> </a:t>
            </a:r>
            <a:r>
              <a:rPr lang="ru-RU" sz="1600" dirty="0" err="1"/>
              <a:t>виражених</a:t>
            </a:r>
            <a:r>
              <a:rPr lang="ru-RU" sz="1600" dirty="0"/>
              <a:t> </a:t>
            </a:r>
            <a:r>
              <a:rPr lang="ru-RU" sz="1600" dirty="0" err="1"/>
              <a:t>дихальних</a:t>
            </a:r>
            <a:r>
              <a:rPr lang="ru-RU" sz="1600" dirty="0"/>
              <a:t> та </a:t>
            </a:r>
            <a:r>
              <a:rPr lang="ru-RU" sz="1600" dirty="0" err="1"/>
              <a:t>гемодинамічних</a:t>
            </a:r>
            <a:r>
              <a:rPr lang="ru-RU" sz="1600" dirty="0"/>
              <a:t> </a:t>
            </a:r>
            <a:r>
              <a:rPr lang="ru-RU" sz="1600" dirty="0" err="1"/>
              <a:t>порушень</a:t>
            </a:r>
            <a:r>
              <a:rPr lang="ru-RU" sz="1600" dirty="0"/>
              <a:t>, </a:t>
            </a:r>
            <a:r>
              <a:rPr lang="ru-RU" sz="1600" dirty="0" err="1"/>
              <a:t>виконують</a:t>
            </a:r>
            <a:r>
              <a:rPr lang="ru-RU" sz="1600" dirty="0"/>
              <a:t> </a:t>
            </a:r>
            <a:r>
              <a:rPr lang="ru-RU" sz="1600" b="1" i="1" dirty="0" err="1"/>
              <a:t>торакоцентез</a:t>
            </a:r>
            <a:r>
              <a:rPr lang="ru-RU" sz="1600" dirty="0"/>
              <a:t>, </a:t>
            </a:r>
            <a:r>
              <a:rPr lang="ru-RU" sz="1600" dirty="0" err="1"/>
              <a:t>навіть</a:t>
            </a:r>
            <a:r>
              <a:rPr lang="ru-RU" sz="1600" dirty="0"/>
              <a:t> </a:t>
            </a:r>
            <a:r>
              <a:rPr lang="ru-RU" sz="1600" dirty="0" err="1"/>
              <a:t>ігноруючи</a:t>
            </a:r>
            <a:r>
              <a:rPr lang="ru-RU" sz="1600" dirty="0"/>
              <a:t> правила асептики та </a:t>
            </a:r>
            <a:r>
              <a:rPr lang="ru-RU" sz="1600" dirty="0" err="1"/>
              <a:t>анестезії</a:t>
            </a:r>
            <a:r>
              <a:rPr lang="ru-RU" sz="1600" dirty="0"/>
              <a:t>. </a:t>
            </a:r>
            <a:r>
              <a:rPr lang="ru-RU" sz="1600" dirty="0" err="1"/>
              <a:t>Невідкладне</a:t>
            </a:r>
            <a:r>
              <a:rPr lang="ru-RU" sz="1600" dirty="0"/>
              <a:t> </a:t>
            </a:r>
            <a:r>
              <a:rPr lang="ru-RU" sz="1600" dirty="0" err="1"/>
              <a:t>лікування</a:t>
            </a:r>
            <a:r>
              <a:rPr lang="ru-RU" sz="1600" dirty="0"/>
              <a:t> при </a:t>
            </a:r>
            <a:r>
              <a:rPr lang="ru-RU" sz="1600" dirty="0" err="1"/>
              <a:t>напруженому</a:t>
            </a:r>
            <a:r>
              <a:rPr lang="ru-RU" sz="1600" dirty="0"/>
              <a:t> СП на </a:t>
            </a:r>
            <a:r>
              <a:rPr lang="ru-RU" sz="1600" dirty="0" err="1"/>
              <a:t>догоспітальному</a:t>
            </a:r>
            <a:r>
              <a:rPr lang="ru-RU" sz="1600" dirty="0"/>
              <a:t> </a:t>
            </a:r>
            <a:r>
              <a:rPr lang="ru-RU" sz="1600" dirty="0" err="1"/>
              <a:t>етапі</a:t>
            </a:r>
            <a:r>
              <a:rPr lang="ru-RU" sz="1600" dirty="0"/>
              <a:t> —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пункції</a:t>
            </a:r>
            <a:r>
              <a:rPr lang="ru-RU" sz="1600" dirty="0"/>
              <a:t> </a:t>
            </a:r>
            <a:r>
              <a:rPr lang="ru-RU" sz="1600" dirty="0" err="1"/>
              <a:t>плевральної</a:t>
            </a:r>
            <a:r>
              <a:rPr lang="ru-RU" sz="1600" dirty="0"/>
              <a:t> </a:t>
            </a:r>
            <a:r>
              <a:rPr lang="ru-RU" sz="1600" dirty="0" err="1"/>
              <a:t>порожнини</a:t>
            </a:r>
            <a:r>
              <a:rPr lang="ru-RU" sz="1600" dirty="0"/>
              <a:t> в </a:t>
            </a:r>
            <a:r>
              <a:rPr lang="en-US" sz="1600" dirty="0"/>
              <a:t>II </a:t>
            </a:r>
            <a:r>
              <a:rPr lang="ru-RU" sz="1600" dirty="0" err="1"/>
              <a:t>міжребір’ї</a:t>
            </a:r>
            <a:r>
              <a:rPr lang="ru-RU" sz="1600" dirty="0"/>
              <a:t> по </a:t>
            </a:r>
            <a:r>
              <a:rPr lang="ru-RU" sz="1600" dirty="0" err="1"/>
              <a:t>середньоключичній</a:t>
            </a:r>
            <a:r>
              <a:rPr lang="ru-RU" sz="1600" dirty="0"/>
              <a:t> </a:t>
            </a:r>
            <a:r>
              <a:rPr lang="ru-RU" sz="1600" dirty="0" err="1"/>
              <a:t>лінії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20075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88640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Об’єм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 при СП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наступним</a:t>
            </a:r>
            <a:r>
              <a:rPr lang="ru-RU" dirty="0"/>
              <a:t>:</a:t>
            </a:r>
          </a:p>
          <a:p>
            <a:r>
              <a:rPr lang="ru-RU" dirty="0"/>
              <a:t>1.  </a:t>
            </a:r>
            <a:r>
              <a:rPr lang="ru-RU" dirty="0" err="1"/>
              <a:t>Атипова</a:t>
            </a:r>
            <a:r>
              <a:rPr lang="ru-RU" dirty="0"/>
              <a:t> </a:t>
            </a:r>
            <a:r>
              <a:rPr lang="ru-RU" dirty="0" err="1"/>
              <a:t>резекція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 з </a:t>
            </a:r>
            <a:r>
              <a:rPr lang="ru-RU" dirty="0" err="1"/>
              <a:t>булою</a:t>
            </a:r>
            <a:r>
              <a:rPr lang="ru-RU" dirty="0"/>
              <a:t> (</a:t>
            </a:r>
            <a:r>
              <a:rPr lang="ru-RU" dirty="0" err="1"/>
              <a:t>булектомія</a:t>
            </a:r>
            <a:r>
              <a:rPr lang="ru-RU" dirty="0"/>
              <a:t>).</a:t>
            </a:r>
          </a:p>
          <a:p>
            <a:r>
              <a:rPr lang="ru-RU" dirty="0"/>
              <a:t>2.  </a:t>
            </a:r>
            <a:r>
              <a:rPr lang="ru-RU" dirty="0" err="1"/>
              <a:t>Парієтальна</a:t>
            </a:r>
            <a:r>
              <a:rPr lang="ru-RU" dirty="0"/>
              <a:t> (</a:t>
            </a:r>
            <a:r>
              <a:rPr lang="ru-RU" dirty="0" err="1"/>
              <a:t>апікальна</a:t>
            </a:r>
            <a:r>
              <a:rPr lang="ru-RU" dirty="0"/>
              <a:t>) </a:t>
            </a:r>
            <a:r>
              <a:rPr lang="ru-RU" dirty="0" err="1"/>
              <a:t>плевректомія</a:t>
            </a:r>
            <a:r>
              <a:rPr lang="ru-RU" dirty="0"/>
              <a:t>.</a:t>
            </a:r>
          </a:p>
          <a:p>
            <a:r>
              <a:rPr lang="ru-RU" dirty="0"/>
              <a:t>3.  </a:t>
            </a:r>
            <a:r>
              <a:rPr lang="ru-RU" dirty="0" err="1"/>
              <a:t>Хімічний</a:t>
            </a:r>
            <a:r>
              <a:rPr lang="ru-RU" dirty="0"/>
              <a:t> </a:t>
            </a:r>
            <a:r>
              <a:rPr lang="ru-RU" dirty="0" err="1"/>
              <a:t>плевродез</a:t>
            </a:r>
            <a:r>
              <a:rPr lang="ru-RU" dirty="0"/>
              <a:t> (тальк), </a:t>
            </a:r>
            <a:r>
              <a:rPr lang="ru-RU" dirty="0" err="1"/>
              <a:t>медикаментозний</a:t>
            </a:r>
            <a:r>
              <a:rPr lang="ru-RU" dirty="0"/>
              <a:t> </a:t>
            </a:r>
            <a:r>
              <a:rPr lang="ru-RU" dirty="0" err="1"/>
              <a:t>плевродез</a:t>
            </a:r>
            <a:r>
              <a:rPr lang="ru-RU" dirty="0"/>
              <a:t> (</a:t>
            </a:r>
            <a:r>
              <a:rPr lang="ru-RU" dirty="0" err="1"/>
              <a:t>тетрациклін</a:t>
            </a:r>
            <a:r>
              <a:rPr lang="ru-RU" dirty="0"/>
              <a:t>, </a:t>
            </a:r>
            <a:r>
              <a:rPr lang="ru-RU" dirty="0" err="1"/>
              <a:t>вібраміцинтаїн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9532" y="1832713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Зазвичай</a:t>
            </a:r>
            <a:r>
              <a:rPr lang="ru-RU" sz="1600" dirty="0"/>
              <a:t> </a:t>
            </a:r>
            <a:r>
              <a:rPr lang="ru-RU" sz="1600" dirty="0" err="1"/>
              <a:t>перераховані</a:t>
            </a:r>
            <a:r>
              <a:rPr lang="ru-RU" sz="1600" dirty="0"/>
              <a:t> </a:t>
            </a:r>
            <a:r>
              <a:rPr lang="ru-RU" sz="1600" dirty="0" err="1"/>
              <a:t>методи</a:t>
            </a:r>
            <a:r>
              <a:rPr lang="ru-RU" sz="1600" dirty="0"/>
              <a:t> </a:t>
            </a:r>
            <a:r>
              <a:rPr lang="ru-RU" sz="1600" dirty="0" err="1"/>
              <a:t>поєднують</a:t>
            </a:r>
            <a:r>
              <a:rPr lang="ru-RU" sz="1600" dirty="0"/>
              <a:t>. </a:t>
            </a:r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/>
              <a:t>торакоскопічна</a:t>
            </a:r>
            <a:r>
              <a:rPr lang="ru-RU" sz="1600" dirty="0"/>
              <a:t> </a:t>
            </a:r>
            <a:r>
              <a:rPr lang="ru-RU" sz="1600" dirty="0" err="1"/>
              <a:t>резекція</a:t>
            </a:r>
            <a:r>
              <a:rPr lang="ru-RU" sz="1600" dirty="0"/>
              <a:t> є </a:t>
            </a:r>
            <a:r>
              <a:rPr lang="ru-RU" sz="1600" dirty="0" err="1"/>
              <a:t>неможливою</a:t>
            </a:r>
            <a:r>
              <a:rPr lang="ru-RU" sz="1600" dirty="0"/>
              <a:t> (</a:t>
            </a:r>
            <a:r>
              <a:rPr lang="ru-RU" sz="1600" dirty="0" err="1"/>
              <a:t>масивний</a:t>
            </a:r>
            <a:r>
              <a:rPr lang="ru-RU" sz="1600" dirty="0"/>
              <a:t> </a:t>
            </a:r>
            <a:r>
              <a:rPr lang="ru-RU" sz="1600" dirty="0" err="1"/>
              <a:t>спайковий</a:t>
            </a:r>
            <a:r>
              <a:rPr lang="ru-RU" sz="1600" dirty="0"/>
              <a:t> </a:t>
            </a:r>
            <a:r>
              <a:rPr lang="ru-RU" sz="1600" dirty="0" err="1"/>
              <a:t>процес</a:t>
            </a:r>
            <a:r>
              <a:rPr lang="ru-RU" sz="1600" dirty="0"/>
              <a:t>, </a:t>
            </a:r>
            <a:r>
              <a:rPr lang="ru-RU" sz="1600" dirty="0" err="1"/>
              <a:t>гігантські</a:t>
            </a:r>
            <a:r>
              <a:rPr lang="ru-RU" sz="1600" dirty="0"/>
              <a:t> </a:t>
            </a:r>
            <a:r>
              <a:rPr lang="ru-RU" sz="1600" dirty="0" err="1"/>
              <a:t>розміри</a:t>
            </a:r>
            <a:r>
              <a:rPr lang="ru-RU" sz="1600" dirty="0"/>
              <a:t> </a:t>
            </a:r>
            <a:r>
              <a:rPr lang="ru-RU" sz="1600" dirty="0" err="1"/>
              <a:t>бул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вроджених</a:t>
            </a:r>
            <a:r>
              <a:rPr lang="ru-RU" sz="1600" dirty="0"/>
              <a:t> </a:t>
            </a:r>
            <a:r>
              <a:rPr lang="ru-RU" sz="1600" dirty="0" err="1"/>
              <a:t>кіст</a:t>
            </a:r>
            <a:r>
              <a:rPr lang="ru-RU" sz="1600" dirty="0"/>
              <a:t>), показано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торакотомії</a:t>
            </a:r>
            <a:r>
              <a:rPr lang="ru-RU" sz="1600" dirty="0"/>
              <a:t>, як правило, з </a:t>
            </a:r>
            <a:r>
              <a:rPr lang="ru-RU" sz="1600" dirty="0" err="1"/>
              <a:t>міні</a:t>
            </a:r>
            <a:r>
              <a:rPr lang="ru-RU" sz="1600" dirty="0"/>
              <a:t>-доступу в </a:t>
            </a:r>
            <a:r>
              <a:rPr lang="ru-RU" sz="1600" dirty="0" err="1"/>
              <a:t>режимі</a:t>
            </a:r>
            <a:r>
              <a:rPr lang="ru-RU" sz="1600" dirty="0"/>
              <a:t> </a:t>
            </a:r>
            <a:r>
              <a:rPr lang="ru-RU" sz="1600" dirty="0" err="1"/>
              <a:t>відеосупроводу</a:t>
            </a:r>
            <a:r>
              <a:rPr lang="ru-RU" sz="1600" dirty="0"/>
              <a:t>.</a:t>
            </a:r>
          </a:p>
          <a:p>
            <a:r>
              <a:rPr lang="ru-RU" sz="1600" dirty="0"/>
              <a:t> При </a:t>
            </a:r>
            <a:r>
              <a:rPr lang="ru-RU" sz="1600" dirty="0" err="1"/>
              <a:t>виявленні</a:t>
            </a:r>
            <a:r>
              <a:rPr lang="ru-RU" sz="1600" dirty="0"/>
              <a:t> </a:t>
            </a:r>
            <a:r>
              <a:rPr lang="ru-RU" sz="1600" dirty="0" err="1"/>
              <a:t>іншої</a:t>
            </a:r>
            <a:r>
              <a:rPr lang="ru-RU" sz="1600" dirty="0"/>
              <a:t> причини пневмотораксу </a:t>
            </a:r>
            <a:r>
              <a:rPr lang="ru-RU" sz="1600" dirty="0" err="1"/>
              <a:t>лікування</a:t>
            </a:r>
            <a:r>
              <a:rPr lang="ru-RU" sz="1600" dirty="0"/>
              <a:t> </a:t>
            </a:r>
            <a:r>
              <a:rPr lang="ru-RU" sz="1600" dirty="0" err="1"/>
              <a:t>відповідним</a:t>
            </a:r>
            <a:r>
              <a:rPr lang="ru-RU" sz="1600" dirty="0"/>
              <a:t> чином </a:t>
            </a:r>
            <a:r>
              <a:rPr lang="ru-RU" sz="1600" dirty="0" err="1"/>
              <a:t>коректується</a:t>
            </a:r>
            <a:r>
              <a:rPr lang="ru-RU" sz="1600" dirty="0"/>
              <a:t>. </a:t>
            </a:r>
            <a:r>
              <a:rPr lang="ru-RU" sz="1600" dirty="0" err="1"/>
              <a:t>Іноді</a:t>
            </a:r>
            <a:r>
              <a:rPr lang="ru-RU" sz="1600" dirty="0"/>
              <a:t> </a:t>
            </a:r>
            <a:r>
              <a:rPr lang="ru-RU" sz="1600" dirty="0" err="1"/>
              <a:t>наявні</a:t>
            </a:r>
            <a:r>
              <a:rPr lang="ru-RU" sz="1600" dirty="0"/>
              <a:t> </a:t>
            </a:r>
            <a:r>
              <a:rPr lang="ru-RU" sz="1600" dirty="0" err="1"/>
              <a:t>методи</a:t>
            </a:r>
            <a:r>
              <a:rPr lang="ru-RU" sz="1600" dirty="0"/>
              <a:t> </a:t>
            </a:r>
            <a:r>
              <a:rPr lang="ru-RU" sz="1600" dirty="0" err="1"/>
              <a:t>діагностики</a:t>
            </a:r>
            <a:r>
              <a:rPr lang="ru-RU" sz="1600" dirty="0"/>
              <a:t> (</a:t>
            </a:r>
            <a:r>
              <a:rPr lang="ru-RU" sz="1600" dirty="0" err="1"/>
              <a:t>включаючи</a:t>
            </a:r>
            <a:r>
              <a:rPr lang="ru-RU" sz="1600" dirty="0"/>
              <a:t> КТ) не </a:t>
            </a:r>
            <a:r>
              <a:rPr lang="ru-RU" sz="1600" dirty="0" err="1"/>
              <a:t>дозволяють</a:t>
            </a:r>
            <a:r>
              <a:rPr lang="ru-RU" sz="1600" dirty="0"/>
              <a:t> </a:t>
            </a:r>
            <a:r>
              <a:rPr lang="ru-RU" sz="1600" dirty="0" err="1"/>
              <a:t>встановити</a:t>
            </a:r>
            <a:r>
              <a:rPr lang="ru-RU" sz="1600" dirty="0"/>
              <a:t> причину пневмотораксу. В таких </a:t>
            </a:r>
            <a:r>
              <a:rPr lang="ru-RU" sz="1600" dirty="0" err="1"/>
              <a:t>випадках</a:t>
            </a:r>
            <a:r>
              <a:rPr lang="ru-RU" sz="1600" dirty="0"/>
              <a:t> </a:t>
            </a:r>
            <a:r>
              <a:rPr lang="ru-RU" sz="1600" dirty="0" err="1"/>
              <a:t>подальший</a:t>
            </a:r>
            <a:r>
              <a:rPr lang="ru-RU" sz="1600" dirty="0"/>
              <a:t> </a:t>
            </a:r>
            <a:r>
              <a:rPr lang="ru-RU" sz="1600" dirty="0" err="1"/>
              <a:t>діагностичний</a:t>
            </a:r>
            <a:r>
              <a:rPr lang="ru-RU" sz="1600" dirty="0"/>
              <a:t> </a:t>
            </a:r>
            <a:r>
              <a:rPr lang="ru-RU" sz="1600" dirty="0" err="1"/>
              <a:t>пошук</a:t>
            </a:r>
            <a:r>
              <a:rPr lang="ru-RU" sz="1600" dirty="0"/>
              <a:t> на </a:t>
            </a:r>
            <a:r>
              <a:rPr lang="ru-RU" sz="1600" dirty="0" err="1"/>
              <a:t>даному</a:t>
            </a:r>
            <a:r>
              <a:rPr lang="ru-RU" sz="1600" dirty="0"/>
              <a:t> </a:t>
            </a:r>
            <a:r>
              <a:rPr lang="ru-RU" sz="1600" dirty="0" err="1"/>
              <a:t>етапі</a:t>
            </a:r>
            <a:r>
              <a:rPr lang="ru-RU" sz="1600" dirty="0"/>
              <a:t> не проводиться, і </a:t>
            </a:r>
            <a:r>
              <a:rPr lang="ru-RU" sz="1600" dirty="0" err="1"/>
              <a:t>пацієнта</a:t>
            </a:r>
            <a:r>
              <a:rPr lang="ru-RU" sz="1600" dirty="0"/>
              <a:t> </a:t>
            </a:r>
            <a:r>
              <a:rPr lang="ru-RU" sz="1600" dirty="0" err="1"/>
              <a:t>виписують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видалення</a:t>
            </a:r>
            <a:r>
              <a:rPr lang="ru-RU" sz="1600" dirty="0"/>
              <a:t> дренажу.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4295546"/>
            <a:ext cx="5105885" cy="400110"/>
          </a:xfrm>
          <a:prstGeom prst="rect">
            <a:avLst/>
          </a:prstGeom>
          <a:solidFill>
            <a:srgbClr val="FF5050">
              <a:alpha val="63000"/>
            </a:srgbClr>
          </a:solidFill>
        </p:spPr>
        <p:txBody>
          <a:bodyPr wrap="none">
            <a:spAutoFit/>
          </a:bodyPr>
          <a:lstStyle/>
          <a:p>
            <a:r>
              <a:rPr lang="ru-RU" sz="2000" b="1" dirty="0" err="1"/>
              <a:t>Легеневі</a:t>
            </a:r>
            <a:r>
              <a:rPr lang="ru-RU" sz="2000" b="1" dirty="0"/>
              <a:t> </a:t>
            </a:r>
            <a:r>
              <a:rPr lang="ru-RU" sz="2000" b="1" dirty="0" err="1"/>
              <a:t>кровохаркання</a:t>
            </a:r>
            <a:r>
              <a:rPr lang="ru-RU" sz="2000" b="1" dirty="0"/>
              <a:t> та </a:t>
            </a:r>
            <a:r>
              <a:rPr lang="ru-RU" sz="2000" b="1" dirty="0" err="1"/>
              <a:t>кровотечі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9532" y="4695656"/>
            <a:ext cx="84609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Легеневі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кровохаркання</a:t>
            </a:r>
            <a:r>
              <a:rPr lang="ru-RU" b="1" dirty="0">
                <a:solidFill>
                  <a:srgbClr val="FF0000"/>
                </a:solidFill>
              </a:rPr>
              <a:t> та </a:t>
            </a:r>
            <a:r>
              <a:rPr lang="ru-RU" b="1" dirty="0" err="1">
                <a:solidFill>
                  <a:srgbClr val="FF0000"/>
                </a:solidFill>
              </a:rPr>
              <a:t>кровотечі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часті</a:t>
            </a:r>
            <a:r>
              <a:rPr lang="ru-RU" dirty="0"/>
              <a:t> причини </a:t>
            </a:r>
            <a:r>
              <a:rPr lang="ru-RU" dirty="0" err="1"/>
              <a:t>гострої</a:t>
            </a:r>
            <a:r>
              <a:rPr lang="ru-RU" dirty="0"/>
              <a:t> </a:t>
            </a:r>
            <a:r>
              <a:rPr lang="ru-RU" dirty="0" err="1"/>
              <a:t>обструкції</a:t>
            </a:r>
            <a:r>
              <a:rPr lang="ru-RU" dirty="0"/>
              <a:t> в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шляхах,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невідкладні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відкашлюваної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є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визначальним</a:t>
            </a:r>
            <a:r>
              <a:rPr lang="ru-RU" dirty="0"/>
              <a:t> фактором </a:t>
            </a:r>
            <a:r>
              <a:rPr lang="ru-RU" dirty="0" err="1"/>
              <a:t>смертності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4656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60648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Легеневе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кровохаркання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забарвлення</a:t>
            </a:r>
            <a:r>
              <a:rPr lang="ru-RU" dirty="0"/>
              <a:t> </a:t>
            </a:r>
            <a:r>
              <a:rPr lang="ru-RU" dirty="0" err="1"/>
              <a:t>бронхіального</a:t>
            </a:r>
            <a:r>
              <a:rPr lang="ru-RU" dirty="0"/>
              <a:t> секрету,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(</a:t>
            </a:r>
            <a:r>
              <a:rPr lang="ru-RU" dirty="0" err="1"/>
              <a:t>харкотиння</a:t>
            </a:r>
            <a:r>
              <a:rPr lang="ru-RU" dirty="0"/>
              <a:t>), </a:t>
            </a:r>
            <a:r>
              <a:rPr lang="ru-RU" dirty="0" err="1"/>
              <a:t>кров’ю</a:t>
            </a:r>
            <a:r>
              <a:rPr lang="ru-RU" dirty="0"/>
              <a:t>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вигляд</a:t>
            </a:r>
            <a:r>
              <a:rPr lang="ru-RU" dirty="0"/>
              <a:t> прожилок, невеликих </a:t>
            </a:r>
            <a:r>
              <a:rPr lang="ru-RU" dirty="0" err="1"/>
              <a:t>домішок</a:t>
            </a:r>
            <a:r>
              <a:rPr lang="ru-RU" dirty="0"/>
              <a:t>. </a:t>
            </a:r>
            <a:r>
              <a:rPr lang="ru-RU" dirty="0" err="1"/>
              <a:t>Легенева</a:t>
            </a:r>
            <a:r>
              <a:rPr lang="ru-RU" dirty="0"/>
              <a:t> </a:t>
            </a:r>
            <a:r>
              <a:rPr lang="ru-RU" dirty="0" err="1"/>
              <a:t>кровотеча</a:t>
            </a:r>
            <a:r>
              <a:rPr lang="ru-RU" dirty="0"/>
              <a:t> —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чистої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порці¬ями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5–10–50 мл і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причому</a:t>
            </a:r>
            <a:r>
              <a:rPr lang="ru-RU" dirty="0"/>
              <a:t> </a:t>
            </a:r>
            <a:r>
              <a:rPr lang="ru-RU" dirty="0" err="1"/>
              <a:t>відкашлюється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піниста</a:t>
            </a:r>
            <a:r>
              <a:rPr lang="ru-RU" dirty="0"/>
              <a:t> кров.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виливається</a:t>
            </a:r>
            <a:r>
              <a:rPr lang="ru-RU" dirty="0"/>
              <a:t> в бронхи,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калібру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кровить</a:t>
            </a:r>
            <a:r>
              <a:rPr lang="ru-RU" dirty="0"/>
              <a:t>, </a:t>
            </a:r>
            <a:r>
              <a:rPr lang="ru-RU" dirty="0" err="1"/>
              <a:t>рівня</a:t>
            </a:r>
            <a:r>
              <a:rPr lang="ru-RU" dirty="0"/>
              <a:t> АТ та </a:t>
            </a:r>
            <a:r>
              <a:rPr lang="ru-RU" dirty="0" err="1"/>
              <a:t>коагуляційного</a:t>
            </a:r>
            <a:r>
              <a:rPr lang="ru-RU" dirty="0"/>
              <a:t> </a:t>
            </a:r>
            <a:r>
              <a:rPr lang="ru-RU" dirty="0" err="1"/>
              <a:t>потенціалу</a:t>
            </a:r>
            <a:r>
              <a:rPr lang="ru-RU" dirty="0"/>
              <a:t> </a:t>
            </a:r>
            <a:r>
              <a:rPr lang="ru-RU" dirty="0" err="1"/>
              <a:t>циркулюючої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 Але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середні</a:t>
            </a:r>
            <a:r>
              <a:rPr lang="ru-RU" dirty="0"/>
              <a:t> за </a:t>
            </a:r>
            <a:r>
              <a:rPr lang="ru-RU" dirty="0" err="1"/>
              <a:t>об’ємом</a:t>
            </a:r>
            <a:r>
              <a:rPr lang="ru-RU" dirty="0"/>
              <a:t> (50–500 мл), </a:t>
            </a:r>
            <a:r>
              <a:rPr lang="ru-RU" dirty="0" err="1"/>
              <a:t>великі</a:t>
            </a:r>
            <a:r>
              <a:rPr lang="ru-RU" dirty="0"/>
              <a:t> та </a:t>
            </a:r>
            <a:r>
              <a:rPr lang="ru-RU" dirty="0" err="1"/>
              <a:t>профузні</a:t>
            </a:r>
            <a:r>
              <a:rPr lang="ru-RU" dirty="0"/>
              <a:t> </a:t>
            </a:r>
            <a:r>
              <a:rPr lang="ru-RU" dirty="0" err="1"/>
              <a:t>легеневі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(</a:t>
            </a:r>
            <a:r>
              <a:rPr lang="ru-RU" dirty="0" err="1"/>
              <a:t>більше</a:t>
            </a:r>
            <a:r>
              <a:rPr lang="ru-RU" dirty="0"/>
              <a:t> 500 мл за короткий </a:t>
            </a:r>
            <a:r>
              <a:rPr lang="ru-RU" dirty="0" err="1"/>
              <a:t>період</a:t>
            </a:r>
            <a:r>
              <a:rPr lang="ru-RU" dirty="0"/>
              <a:t>)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невідкладний</a:t>
            </a:r>
            <a:r>
              <a:rPr lang="ru-RU" dirty="0"/>
              <a:t> стан, 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лежать </a:t>
            </a:r>
            <a:r>
              <a:rPr lang="ru-RU" dirty="0" err="1"/>
              <a:t>обструктивні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та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гіповолемія</a:t>
            </a:r>
            <a:r>
              <a:rPr lang="ru-RU" dirty="0"/>
              <a:t>. </a:t>
            </a:r>
            <a:r>
              <a:rPr lang="ru-RU" dirty="0" err="1"/>
              <a:t>Масивне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 </a:t>
            </a:r>
            <a:r>
              <a:rPr lang="ru-RU" dirty="0" err="1"/>
              <a:t>до¬вільно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як </a:t>
            </a:r>
            <a:r>
              <a:rPr lang="ru-RU" dirty="0" err="1"/>
              <a:t>відкашлювання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100–600 мл </a:t>
            </a:r>
            <a:r>
              <a:rPr lang="ru-RU" dirty="0" err="1"/>
              <a:t>крові</a:t>
            </a:r>
            <a:r>
              <a:rPr lang="ru-RU" dirty="0"/>
              <a:t> за 24 </a:t>
            </a:r>
            <a:r>
              <a:rPr lang="ru-RU" dirty="0" err="1"/>
              <a:t>години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Патофізіологічні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.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подвійне</a:t>
            </a:r>
            <a:r>
              <a:rPr lang="ru-RU" dirty="0"/>
              <a:t> </a:t>
            </a:r>
            <a:r>
              <a:rPr lang="ru-RU" dirty="0" err="1"/>
              <a:t>кровопостачання</a:t>
            </a:r>
            <a:r>
              <a:rPr lang="ru-RU" dirty="0"/>
              <a:t>. </a:t>
            </a:r>
            <a:r>
              <a:rPr lang="ru-RU" dirty="0" err="1"/>
              <a:t>Легеневий</a:t>
            </a:r>
            <a:r>
              <a:rPr lang="ru-RU" dirty="0"/>
              <a:t> </a:t>
            </a:r>
            <a:r>
              <a:rPr lang="ru-RU" dirty="0" err="1"/>
              <a:t>артеріальний</a:t>
            </a:r>
            <a:r>
              <a:rPr lang="ru-RU" dirty="0"/>
              <a:t> </a:t>
            </a:r>
            <a:r>
              <a:rPr lang="ru-RU" dirty="0" err="1"/>
              <a:t>кровотік</a:t>
            </a:r>
            <a:r>
              <a:rPr lang="ru-RU" dirty="0"/>
              <a:t> — </a:t>
            </a:r>
            <a:r>
              <a:rPr lang="ru-RU" dirty="0" err="1"/>
              <a:t>високопіддатлива</a:t>
            </a:r>
            <a:r>
              <a:rPr lang="ru-RU" dirty="0"/>
              <a:t> система з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, яка </a:t>
            </a:r>
            <a:r>
              <a:rPr lang="ru-RU" dirty="0" err="1"/>
              <a:t>закінчується</a:t>
            </a:r>
            <a:r>
              <a:rPr lang="ru-RU" dirty="0"/>
              <a:t> </a:t>
            </a:r>
            <a:r>
              <a:rPr lang="ru-RU" dirty="0" err="1"/>
              <a:t>легеневою</a:t>
            </a:r>
            <a:r>
              <a:rPr lang="ru-RU" dirty="0"/>
              <a:t> </a:t>
            </a:r>
            <a:r>
              <a:rPr lang="ru-RU" dirty="0" err="1"/>
              <a:t>капілярною</a:t>
            </a:r>
            <a:r>
              <a:rPr lang="ru-RU" dirty="0"/>
              <a:t> </a:t>
            </a:r>
            <a:r>
              <a:rPr lang="ru-RU" dirty="0" err="1"/>
              <a:t>сіткою</a:t>
            </a:r>
            <a:r>
              <a:rPr lang="ru-RU" dirty="0"/>
              <a:t> і </a:t>
            </a:r>
            <a:r>
              <a:rPr lang="ru-RU" dirty="0" err="1"/>
              <a:t>відповідає</a:t>
            </a:r>
            <a:r>
              <a:rPr lang="ru-RU" dirty="0"/>
              <a:t> за </a:t>
            </a:r>
            <a:r>
              <a:rPr lang="ru-RU" dirty="0" err="1"/>
              <a:t>газообмін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до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ідуть</a:t>
            </a:r>
            <a:r>
              <a:rPr lang="ru-RU" dirty="0"/>
              <a:t> </a:t>
            </a:r>
            <a:r>
              <a:rPr lang="ru-RU" dirty="0" err="1"/>
              <a:t>бронхіальні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— </a:t>
            </a:r>
            <a:r>
              <a:rPr lang="ru-RU" dirty="0" err="1"/>
              <a:t>гілки</a:t>
            </a:r>
            <a:r>
              <a:rPr lang="ru-RU" dirty="0"/>
              <a:t> </a:t>
            </a:r>
            <a:r>
              <a:rPr lang="ru-RU" dirty="0" err="1"/>
              <a:t>аорти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постачають</a:t>
            </a:r>
            <a:r>
              <a:rPr lang="ru-RU" dirty="0"/>
              <a:t> </a:t>
            </a:r>
            <a:r>
              <a:rPr lang="ru-RU" dirty="0" err="1"/>
              <a:t>поживні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до </a:t>
            </a:r>
            <a:r>
              <a:rPr lang="ru-RU" dirty="0" err="1"/>
              <a:t>паренхіми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та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 </a:t>
            </a:r>
            <a:r>
              <a:rPr lang="ru-RU" dirty="0" err="1"/>
              <a:t>Бронхіальні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, як і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, є системою з </a:t>
            </a:r>
            <a:r>
              <a:rPr lang="ru-RU" dirty="0" err="1"/>
              <a:t>високим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.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 є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розриву</a:t>
            </a:r>
            <a:r>
              <a:rPr lang="ru-RU" dirty="0"/>
              <a:t> </a:t>
            </a:r>
            <a:r>
              <a:rPr lang="ru-RU" dirty="0" err="1"/>
              <a:t>гілок</a:t>
            </a:r>
            <a:r>
              <a:rPr lang="ru-RU" dirty="0"/>
              <a:t> </a:t>
            </a:r>
            <a:r>
              <a:rPr lang="ru-RU" dirty="0" err="1"/>
              <a:t>бронхіального</a:t>
            </a:r>
            <a:r>
              <a:rPr lang="ru-RU" dirty="0"/>
              <a:t> </a:t>
            </a:r>
            <a:r>
              <a:rPr lang="ru-RU" dirty="0" err="1"/>
              <a:t>артеріального</a:t>
            </a:r>
            <a:r>
              <a:rPr lang="ru-RU" dirty="0"/>
              <a:t> дерева.</a:t>
            </a:r>
          </a:p>
        </p:txBody>
      </p:sp>
    </p:spTree>
    <p:extLst>
      <p:ext uri="{BB962C8B-B14F-4D97-AF65-F5344CB8AC3E}">
        <p14:creationId xmlns:p14="http://schemas.microsoft.com/office/powerpoint/2010/main" val="17244693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35565"/>
            <a:ext cx="4572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sz="2000" b="1" dirty="0" err="1">
                <a:solidFill>
                  <a:srgbClr val="7030A0"/>
                </a:solidFill>
              </a:rPr>
              <a:t>Поширені</a:t>
            </a:r>
            <a:r>
              <a:rPr lang="ru-RU" sz="2000" b="1" dirty="0">
                <a:solidFill>
                  <a:srgbClr val="7030A0"/>
                </a:solidFill>
              </a:rPr>
              <a:t> причини </a:t>
            </a:r>
            <a:r>
              <a:rPr lang="ru-RU" sz="2000" b="1" dirty="0" err="1">
                <a:solidFill>
                  <a:srgbClr val="7030A0"/>
                </a:solidFill>
              </a:rPr>
              <a:t>кровохаркання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030507"/>
            <a:ext cx="35821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Інфекційні</a:t>
            </a:r>
            <a:r>
              <a:rPr lang="ru-RU" b="1" dirty="0"/>
              <a:t>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 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бронхіт</a:t>
            </a:r>
            <a:r>
              <a:rPr lang="ru-RU" dirty="0"/>
              <a:t>, </a:t>
            </a:r>
            <a:r>
              <a:rPr lang="ru-RU" dirty="0" err="1"/>
              <a:t>бронхоектатична</a:t>
            </a:r>
            <a:r>
              <a:rPr lang="ru-RU" dirty="0"/>
              <a:t> хвороба;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туберкульоз</a:t>
            </a:r>
            <a:r>
              <a:rPr lang="ru-RU" dirty="0"/>
              <a:t>, </a:t>
            </a:r>
            <a:r>
              <a:rPr lang="ru-RU" dirty="0" err="1"/>
              <a:t>інфекція</a:t>
            </a:r>
            <a:r>
              <a:rPr lang="ru-RU" dirty="0"/>
              <a:t> </a:t>
            </a:r>
            <a:r>
              <a:rPr lang="ru-RU" dirty="0" err="1"/>
              <a:t>нетуберкульозними</a:t>
            </a:r>
            <a:r>
              <a:rPr lang="ru-RU" dirty="0"/>
              <a:t> </a:t>
            </a:r>
            <a:r>
              <a:rPr lang="ru-RU" dirty="0" err="1"/>
              <a:t>мікобактеріями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, </a:t>
            </a:r>
            <a:r>
              <a:rPr lang="ru-RU" dirty="0" err="1"/>
              <a:t>некротизуюча</a:t>
            </a:r>
            <a:r>
              <a:rPr lang="ru-RU" dirty="0"/>
              <a:t> </a:t>
            </a:r>
            <a:r>
              <a:rPr lang="ru-RU" dirty="0" err="1"/>
              <a:t>пневмонія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міцетома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 </a:t>
            </a:r>
            <a:r>
              <a:rPr lang="ru-RU" dirty="0" err="1"/>
              <a:t>муковісцидоз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17209" y="799675"/>
            <a:ext cx="33306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Серцево-судинн</a:t>
            </a:r>
            <a:r>
              <a:rPr lang="ru-RU" dirty="0" err="1"/>
              <a:t>і</a:t>
            </a:r>
            <a:r>
              <a:rPr lang="ru-RU" dirty="0"/>
              <a:t>: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</a:t>
            </a:r>
            <a:r>
              <a:rPr lang="ru-RU" dirty="0" err="1"/>
              <a:t>важка</a:t>
            </a:r>
            <a:r>
              <a:rPr lang="ru-RU" dirty="0"/>
              <a:t> </a:t>
            </a:r>
            <a:r>
              <a:rPr lang="ru-RU" dirty="0" err="1"/>
              <a:t>лівошлуночкова</a:t>
            </a:r>
            <a:r>
              <a:rPr lang="ru-RU" dirty="0"/>
              <a:t> </a:t>
            </a:r>
            <a:r>
              <a:rPr lang="ru-RU" dirty="0" err="1"/>
              <a:t>серцева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;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</a:t>
            </a:r>
            <a:r>
              <a:rPr lang="ru-RU" dirty="0" err="1"/>
              <a:t>мітральний</a:t>
            </a:r>
            <a:r>
              <a:rPr lang="ru-RU" dirty="0"/>
              <a:t> стеноз;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</a:t>
            </a:r>
            <a:r>
              <a:rPr lang="ru-RU" dirty="0" err="1"/>
              <a:t>легенева</a:t>
            </a:r>
            <a:r>
              <a:rPr lang="ru-RU" dirty="0"/>
              <a:t> </a:t>
            </a:r>
            <a:r>
              <a:rPr lang="ru-RU" dirty="0" err="1"/>
              <a:t>емболія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інфаркт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;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</a:t>
            </a:r>
            <a:r>
              <a:rPr lang="ru-RU" dirty="0" err="1"/>
              <a:t>септична</a:t>
            </a:r>
            <a:r>
              <a:rPr lang="ru-RU" dirty="0"/>
              <a:t> </a:t>
            </a:r>
            <a:r>
              <a:rPr lang="ru-RU" dirty="0" err="1"/>
              <a:t>емболія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 </a:t>
            </a:r>
            <a:r>
              <a:rPr lang="ru-RU" dirty="0" err="1"/>
              <a:t>правих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;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dirty="0"/>
              <a:t> аневризма </a:t>
            </a:r>
            <a:r>
              <a:rPr lang="ru-RU" dirty="0" err="1"/>
              <a:t>аорти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бронховаскулярна</a:t>
            </a:r>
            <a:r>
              <a:rPr lang="ru-RU" dirty="0"/>
              <a:t> </a:t>
            </a:r>
            <a:r>
              <a:rPr lang="ru-RU" dirty="0" err="1"/>
              <a:t>нориця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05672" y="1030507"/>
            <a:ext cx="1800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dirty="0" err="1"/>
              <a:t>Пухлинні</a:t>
            </a:r>
            <a:r>
              <a:rPr lang="ru-RU" dirty="0"/>
              <a:t>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  рак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бронхіальна</a:t>
            </a:r>
            <a:r>
              <a:rPr lang="ru-RU" dirty="0"/>
              <a:t> аденома.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3069" y="4149080"/>
            <a:ext cx="2141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dirty="0" err="1"/>
              <a:t>Метастази</a:t>
            </a:r>
            <a:r>
              <a:rPr lang="ru-RU" dirty="0"/>
              <a:t>:</a:t>
            </a:r>
          </a:p>
          <a:p>
            <a:r>
              <a:rPr lang="ru-RU" dirty="0"/>
              <a:t>— остеогенна саркома, </a:t>
            </a:r>
            <a:r>
              <a:rPr lang="ru-RU" dirty="0" err="1"/>
              <a:t>хоріокарцинома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06688" y="3033590"/>
            <a:ext cx="2718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Васкулітні</a:t>
            </a:r>
            <a:r>
              <a:rPr lang="ru-RU" dirty="0"/>
              <a:t>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 </a:t>
            </a:r>
            <a:r>
              <a:rPr lang="ru-RU" dirty="0" err="1"/>
              <a:t>гранульоматоз</a:t>
            </a:r>
            <a:r>
              <a:rPr lang="ru-RU" dirty="0"/>
              <a:t> </a:t>
            </a:r>
            <a:r>
              <a:rPr lang="ru-RU" dirty="0" err="1"/>
              <a:t>Вегенера</a:t>
            </a:r>
            <a:r>
              <a:rPr lang="ru-RU" dirty="0"/>
              <a:t>, </a:t>
            </a:r>
            <a:r>
              <a:rPr lang="ru-RU" dirty="0" err="1"/>
              <a:t>системний</a:t>
            </a:r>
            <a:r>
              <a:rPr lang="ru-RU" dirty="0"/>
              <a:t> </a:t>
            </a:r>
            <a:r>
              <a:rPr lang="ru-RU" dirty="0" err="1"/>
              <a:t>червоний</a:t>
            </a:r>
            <a:r>
              <a:rPr lang="ru-RU" dirty="0"/>
              <a:t> </a:t>
            </a:r>
            <a:r>
              <a:rPr lang="ru-RU" dirty="0" err="1"/>
              <a:t>вовчак</a:t>
            </a:r>
            <a:r>
              <a:rPr lang="ru-RU" dirty="0"/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27784" y="4285107"/>
            <a:ext cx="5409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Інші</a:t>
            </a:r>
            <a:r>
              <a:rPr lang="ru-RU" b="1" dirty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ідіопатичний</a:t>
            </a:r>
            <a:r>
              <a:rPr lang="ru-RU" dirty="0"/>
              <a:t> </a:t>
            </a:r>
            <a:r>
              <a:rPr lang="ru-RU" dirty="0" err="1"/>
              <a:t>легеневий</a:t>
            </a:r>
            <a:r>
              <a:rPr lang="ru-RU" dirty="0"/>
              <a:t> </a:t>
            </a:r>
            <a:r>
              <a:rPr lang="ru-RU" dirty="0" err="1"/>
              <a:t>гемосидероз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аспіраційне</a:t>
            </a:r>
            <a:r>
              <a:rPr lang="ru-RU" dirty="0"/>
              <a:t> </a:t>
            </a:r>
            <a:r>
              <a:rPr lang="ru-RU" dirty="0" err="1"/>
              <a:t>стороннє</a:t>
            </a:r>
            <a:r>
              <a:rPr lang="ru-RU" dirty="0"/>
              <a:t> </a:t>
            </a:r>
            <a:r>
              <a:rPr lang="ru-RU" dirty="0" err="1"/>
              <a:t>тіло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забій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травма </a:t>
            </a:r>
            <a:r>
              <a:rPr lang="ru-RU" dirty="0" err="1"/>
              <a:t>легень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стан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трансторакальної</a:t>
            </a:r>
            <a:r>
              <a:rPr lang="ru-RU" dirty="0"/>
              <a:t> </a:t>
            </a:r>
            <a:r>
              <a:rPr lang="ru-RU" dirty="0" err="1"/>
              <a:t>тонкоголкової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трансбронхіальної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біопсії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«</a:t>
            </a:r>
            <a:r>
              <a:rPr lang="ru-RU" dirty="0" err="1"/>
              <a:t>кокаїнова</a:t>
            </a:r>
            <a:r>
              <a:rPr lang="ru-RU" dirty="0"/>
              <a:t>» </a:t>
            </a:r>
            <a:r>
              <a:rPr lang="ru-RU" dirty="0" err="1"/>
              <a:t>легеня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несправжнє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14698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2008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/>
              <a:t>Бронхіт</a:t>
            </a:r>
            <a:r>
              <a:rPr lang="ru-RU" b="1" dirty="0"/>
              <a:t> та </a:t>
            </a:r>
            <a:r>
              <a:rPr lang="ru-RU" b="1" dirty="0" err="1"/>
              <a:t>бронхоектатична</a:t>
            </a:r>
            <a:r>
              <a:rPr lang="ru-RU" b="1" dirty="0"/>
              <a:t> хвороба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458" y="443248"/>
            <a:ext cx="896448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Зазвичай</a:t>
            </a:r>
            <a:r>
              <a:rPr lang="ru-RU" sz="1600" dirty="0"/>
              <a:t> </a:t>
            </a:r>
            <a:r>
              <a:rPr lang="ru-RU" sz="1600" dirty="0" err="1"/>
              <a:t>бронхіт</a:t>
            </a:r>
            <a:r>
              <a:rPr lang="ru-RU" sz="1600" dirty="0"/>
              <a:t> є причиною легкого </a:t>
            </a:r>
            <a:r>
              <a:rPr lang="ru-RU" sz="1600" dirty="0" err="1"/>
              <a:t>кровохаркання</a:t>
            </a:r>
            <a:r>
              <a:rPr lang="ru-RU" sz="1600" dirty="0"/>
              <a:t>. </a:t>
            </a:r>
            <a:r>
              <a:rPr lang="ru-RU" sz="1600" dirty="0" err="1"/>
              <a:t>Запалення</a:t>
            </a:r>
            <a:r>
              <a:rPr lang="ru-RU" sz="1600" dirty="0"/>
              <a:t> </a:t>
            </a:r>
            <a:r>
              <a:rPr lang="ru-RU" sz="1600" dirty="0" err="1"/>
              <a:t>дихаль¬них</a:t>
            </a:r>
            <a:r>
              <a:rPr lang="ru-RU" sz="1600" dirty="0"/>
              <a:t> </a:t>
            </a:r>
            <a:r>
              <a:rPr lang="ru-RU" sz="1600" dirty="0" err="1"/>
              <a:t>шляхів</a:t>
            </a:r>
            <a:r>
              <a:rPr lang="ru-RU" sz="1600" dirty="0"/>
              <a:t> </a:t>
            </a:r>
            <a:r>
              <a:rPr lang="ru-RU" sz="1600" dirty="0" err="1"/>
              <a:t>призводить</a:t>
            </a:r>
            <a:r>
              <a:rPr lang="ru-RU" sz="1600" dirty="0"/>
              <a:t> до </a:t>
            </a:r>
            <a:r>
              <a:rPr lang="ru-RU" sz="1600" dirty="0" err="1"/>
              <a:t>гіперемії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, а </a:t>
            </a:r>
            <a:r>
              <a:rPr lang="ru-RU" sz="1600" dirty="0" err="1"/>
              <a:t>розрив</a:t>
            </a:r>
            <a:r>
              <a:rPr lang="ru-RU" sz="1600" dirty="0"/>
              <a:t> </a:t>
            </a:r>
            <a:r>
              <a:rPr lang="ru-RU" sz="1600" dirty="0" err="1"/>
              <a:t>дрібних</a:t>
            </a:r>
            <a:r>
              <a:rPr lang="ru-RU" sz="1600" dirty="0"/>
              <a:t> </a:t>
            </a:r>
            <a:r>
              <a:rPr lang="ru-RU" sz="1600" dirty="0" err="1"/>
              <a:t>ар¬терій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є причиною </a:t>
            </a:r>
            <a:r>
              <a:rPr lang="ru-RU" sz="1600" dirty="0" err="1"/>
              <a:t>утворення</a:t>
            </a:r>
            <a:r>
              <a:rPr lang="ru-RU" sz="1600" dirty="0"/>
              <a:t> </a:t>
            </a:r>
            <a:r>
              <a:rPr lang="ru-RU" sz="1600" dirty="0" err="1"/>
              <a:t>харкотиння</a:t>
            </a:r>
            <a:r>
              <a:rPr lang="ru-RU" sz="1600" dirty="0"/>
              <a:t> з прожилками </a:t>
            </a:r>
            <a:r>
              <a:rPr lang="ru-RU" sz="1600" dirty="0" err="1"/>
              <a:t>крові</a:t>
            </a:r>
            <a:r>
              <a:rPr lang="ru-RU" sz="1600" dirty="0"/>
              <a:t>. </a:t>
            </a:r>
            <a:r>
              <a:rPr lang="ru-RU" sz="1600" dirty="0" err="1"/>
              <a:t>Така</a:t>
            </a:r>
            <a:r>
              <a:rPr lang="ru-RU" sz="1600" dirty="0"/>
              <a:t> </a:t>
            </a:r>
            <a:r>
              <a:rPr lang="ru-RU" sz="1600" dirty="0" err="1"/>
              <a:t>патологія</a:t>
            </a:r>
            <a:r>
              <a:rPr lang="ru-RU" sz="1600" dirty="0"/>
              <a:t>, як </a:t>
            </a:r>
            <a:r>
              <a:rPr lang="ru-RU" sz="1600" dirty="0" err="1"/>
              <a:t>бронхоектази</a:t>
            </a:r>
            <a:r>
              <a:rPr lang="ru-RU" sz="1600" dirty="0"/>
              <a:t>, </a:t>
            </a:r>
            <a:r>
              <a:rPr lang="ru-RU" sz="1600" dirty="0" err="1"/>
              <a:t>асоціюється</a:t>
            </a:r>
            <a:r>
              <a:rPr lang="ru-RU" sz="1600" dirty="0"/>
              <a:t> з </a:t>
            </a:r>
            <a:r>
              <a:rPr lang="ru-RU" sz="1600" dirty="0" err="1"/>
              <a:t>хронічним</a:t>
            </a:r>
            <a:r>
              <a:rPr lang="ru-RU" sz="1600" dirty="0"/>
              <a:t> </a:t>
            </a:r>
            <a:r>
              <a:rPr lang="ru-RU" sz="1600" dirty="0" err="1"/>
              <a:t>запаленням</a:t>
            </a:r>
            <a:r>
              <a:rPr lang="ru-RU" sz="1600" dirty="0"/>
              <a:t> </a:t>
            </a:r>
            <a:r>
              <a:rPr lang="ru-RU" sz="1600" dirty="0" err="1"/>
              <a:t>легень</a:t>
            </a:r>
            <a:r>
              <a:rPr lang="ru-RU" sz="1600" dirty="0"/>
              <a:t>, </a:t>
            </a:r>
            <a:r>
              <a:rPr lang="ru-RU" sz="1600" dirty="0" err="1"/>
              <a:t>ло¬кальною</a:t>
            </a:r>
            <a:r>
              <a:rPr lang="ru-RU" sz="1600" dirty="0"/>
              <a:t> </a:t>
            </a:r>
            <a:r>
              <a:rPr lang="ru-RU" sz="1600" dirty="0" err="1"/>
              <a:t>проліферацією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 у бронхах та </a:t>
            </a:r>
            <a:r>
              <a:rPr lang="ru-RU" sz="1600" dirty="0" err="1"/>
              <a:t>посиленим</a:t>
            </a:r>
            <a:r>
              <a:rPr lang="ru-RU" sz="1600" dirty="0"/>
              <a:t> кровотоком. </a:t>
            </a:r>
            <a:r>
              <a:rPr lang="ru-RU" sz="1600" dirty="0" err="1"/>
              <a:t>Запалення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призводить</a:t>
            </a:r>
            <a:r>
              <a:rPr lang="ru-RU" sz="1600" dirty="0"/>
              <a:t> до </a:t>
            </a:r>
            <a:r>
              <a:rPr lang="ru-RU" sz="1600" dirty="0" err="1"/>
              <a:t>ерозії</a:t>
            </a:r>
            <a:r>
              <a:rPr lang="ru-RU" sz="1600" dirty="0"/>
              <a:t>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бронхіальних</a:t>
            </a:r>
            <a:r>
              <a:rPr lang="ru-RU" sz="1600" dirty="0"/>
              <a:t> </a:t>
            </a:r>
            <a:r>
              <a:rPr lang="ru-RU" sz="1600" dirty="0" err="1"/>
              <a:t>судин</a:t>
            </a:r>
            <a:r>
              <a:rPr lang="ru-RU" sz="1600" dirty="0"/>
              <a:t>, </a:t>
            </a:r>
            <a:r>
              <a:rPr lang="ru-RU" sz="1600" dirty="0" err="1"/>
              <a:t>може</a:t>
            </a:r>
            <a:r>
              <a:rPr lang="ru-RU" sz="1600" dirty="0"/>
              <a:t> бути причиною </a:t>
            </a:r>
            <a:r>
              <a:rPr lang="ru-RU" sz="1600" dirty="0" err="1"/>
              <a:t>важкої</a:t>
            </a:r>
            <a:r>
              <a:rPr lang="ru-RU" sz="1600" dirty="0"/>
              <a:t> </a:t>
            </a:r>
            <a:r>
              <a:rPr lang="ru-RU" sz="1600" dirty="0" err="1"/>
              <a:t>кровотечі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1066" y="2078682"/>
            <a:ext cx="140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Рак </a:t>
            </a:r>
            <a:r>
              <a:rPr lang="ru-RU" b="1" dirty="0" err="1"/>
              <a:t>легень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3264" y="2416429"/>
            <a:ext cx="8856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Як правило, </a:t>
            </a:r>
            <a:r>
              <a:rPr lang="ru-RU" sz="1600" dirty="0" err="1"/>
              <a:t>кровохаркання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раку </a:t>
            </a:r>
            <a:r>
              <a:rPr lang="ru-RU" sz="1600" dirty="0" err="1"/>
              <a:t>легень</a:t>
            </a:r>
            <a:r>
              <a:rPr lang="ru-RU" sz="1600" dirty="0"/>
              <a:t> є легким і </a:t>
            </a:r>
            <a:r>
              <a:rPr lang="ru-RU" sz="1600" dirty="0" err="1"/>
              <a:t>проявляється</a:t>
            </a:r>
            <a:r>
              <a:rPr lang="ru-RU" sz="1600" dirty="0"/>
              <a:t> </a:t>
            </a:r>
            <a:r>
              <a:rPr lang="ru-RU" sz="1600" dirty="0" err="1"/>
              <a:t>виділенням</a:t>
            </a:r>
            <a:r>
              <a:rPr lang="ru-RU" sz="1600" dirty="0"/>
              <a:t> </a:t>
            </a:r>
            <a:r>
              <a:rPr lang="ru-RU" sz="1600" dirty="0" err="1"/>
              <a:t>харкотиння</a:t>
            </a:r>
            <a:r>
              <a:rPr lang="ru-RU" sz="1600" dirty="0"/>
              <a:t> з прожилками </a:t>
            </a:r>
            <a:r>
              <a:rPr lang="ru-RU" sz="1600" dirty="0" err="1"/>
              <a:t>крові</a:t>
            </a:r>
            <a:r>
              <a:rPr lang="ru-RU" sz="1600" dirty="0"/>
              <a:t>. </a:t>
            </a:r>
            <a:r>
              <a:rPr lang="ru-RU" sz="1600" dirty="0" err="1"/>
              <a:t>Рідко</a:t>
            </a:r>
            <a:r>
              <a:rPr lang="ru-RU" sz="1600" dirty="0"/>
              <a:t> </a:t>
            </a:r>
            <a:r>
              <a:rPr lang="ru-RU" sz="1600" dirty="0" err="1"/>
              <a:t>воно</a:t>
            </a:r>
            <a:r>
              <a:rPr lang="ru-RU" sz="1600" dirty="0"/>
              <a:t> є </a:t>
            </a:r>
            <a:r>
              <a:rPr lang="ru-RU" sz="1600" dirty="0" err="1"/>
              <a:t>масивним</a:t>
            </a:r>
            <a:r>
              <a:rPr lang="ru-RU" sz="1600" dirty="0"/>
              <a:t>. Частою причиною легкого </a:t>
            </a:r>
            <a:r>
              <a:rPr lang="ru-RU" sz="1600" dirty="0" err="1"/>
              <a:t>кровохаркання</a:t>
            </a:r>
            <a:r>
              <a:rPr lang="ru-RU" sz="1600" dirty="0"/>
              <a:t> є </a:t>
            </a:r>
            <a:r>
              <a:rPr lang="ru-RU" sz="1600" dirty="0" err="1"/>
              <a:t>ерозія</a:t>
            </a:r>
            <a:r>
              <a:rPr lang="ru-RU" sz="1600" dirty="0"/>
              <a:t> </a:t>
            </a:r>
            <a:r>
              <a:rPr lang="ru-RU" sz="1600" dirty="0" err="1"/>
              <a:t>дрібних</a:t>
            </a:r>
            <a:r>
              <a:rPr lang="ru-RU" sz="1600" dirty="0"/>
              <a:t> </a:t>
            </a:r>
            <a:r>
              <a:rPr lang="ru-RU" sz="1600" dirty="0" err="1"/>
              <a:t>крихких</a:t>
            </a:r>
            <a:r>
              <a:rPr lang="ru-RU" sz="1600" dirty="0"/>
              <a:t> </a:t>
            </a:r>
            <a:r>
              <a:rPr lang="ru-RU" sz="1600" dirty="0" err="1"/>
              <a:t>судин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</a:t>
            </a:r>
            <a:r>
              <a:rPr lang="ru-RU" sz="1600" dirty="0" err="1"/>
              <a:t>дихальних</a:t>
            </a:r>
            <a:r>
              <a:rPr lang="ru-RU" sz="1600" dirty="0"/>
              <a:t> </a:t>
            </a:r>
            <a:r>
              <a:rPr lang="ru-RU" sz="1600" dirty="0" err="1"/>
              <a:t>шляхів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уражені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. Причиною </a:t>
            </a:r>
            <a:r>
              <a:rPr lang="ru-RU" sz="1600" dirty="0" err="1"/>
              <a:t>масивного</a:t>
            </a:r>
            <a:r>
              <a:rPr lang="ru-RU" sz="1600" dirty="0"/>
              <a:t> </a:t>
            </a:r>
            <a:r>
              <a:rPr lang="ru-RU" sz="1600" dirty="0" err="1"/>
              <a:t>кровохаркан¬ня</a:t>
            </a:r>
            <a:r>
              <a:rPr lang="ru-RU" sz="1600" dirty="0"/>
              <a:t> в </a:t>
            </a:r>
            <a:r>
              <a:rPr lang="ru-RU" sz="1600" dirty="0" err="1"/>
              <a:t>пацієнтів</a:t>
            </a:r>
            <a:r>
              <a:rPr lang="ru-RU" sz="1600" dirty="0"/>
              <a:t> з раком </a:t>
            </a:r>
            <a:r>
              <a:rPr lang="ru-RU" sz="1600" dirty="0" err="1"/>
              <a:t>легень</a:t>
            </a:r>
            <a:r>
              <a:rPr lang="ru-RU" sz="1600" dirty="0"/>
              <a:t> </a:t>
            </a:r>
            <a:r>
              <a:rPr lang="ru-RU" sz="1600" dirty="0" err="1"/>
              <a:t>зазвичай</a:t>
            </a:r>
            <a:r>
              <a:rPr lang="ru-RU" sz="1600" dirty="0"/>
              <a:t> є </a:t>
            </a:r>
            <a:r>
              <a:rPr lang="ru-RU" sz="1600" dirty="0" err="1"/>
              <a:t>злоякісна</a:t>
            </a:r>
            <a:r>
              <a:rPr lang="ru-RU" sz="1600" dirty="0"/>
              <a:t> </a:t>
            </a:r>
            <a:r>
              <a:rPr lang="ru-RU" sz="1600" dirty="0" err="1"/>
              <a:t>інвазія</a:t>
            </a:r>
            <a:r>
              <a:rPr lang="ru-RU" sz="1600" dirty="0"/>
              <a:t> </a:t>
            </a:r>
            <a:r>
              <a:rPr lang="ru-RU" sz="1600" dirty="0" err="1"/>
              <a:t>центральних</a:t>
            </a:r>
            <a:r>
              <a:rPr lang="ru-RU" sz="1600" dirty="0"/>
              <a:t> </a:t>
            </a:r>
            <a:r>
              <a:rPr lang="ru-RU" sz="1600" dirty="0" err="1"/>
              <a:t>легене¬вих</a:t>
            </a:r>
            <a:r>
              <a:rPr lang="ru-RU" sz="1600" dirty="0"/>
              <a:t> </a:t>
            </a:r>
            <a:r>
              <a:rPr lang="ru-RU" sz="1600" dirty="0" err="1"/>
              <a:t>судин</a:t>
            </a:r>
            <a:r>
              <a:rPr lang="ru-RU" sz="1600" dirty="0"/>
              <a:t> великою центральною </a:t>
            </a:r>
            <a:r>
              <a:rPr lang="ru-RU" sz="1600" dirty="0" err="1"/>
              <a:t>пухлиною</a:t>
            </a:r>
            <a:r>
              <a:rPr lang="ru-RU" sz="1600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034123"/>
            <a:ext cx="1654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Туберкульоз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9268" y="4403455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Кровохаркання</a:t>
            </a:r>
            <a:r>
              <a:rPr lang="ru-RU" sz="1600" dirty="0"/>
              <a:t> при </a:t>
            </a:r>
            <a:r>
              <a:rPr lang="ru-RU" sz="1600" dirty="0" err="1"/>
              <a:t>туберкульозі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мати</a:t>
            </a:r>
            <a:r>
              <a:rPr lang="ru-RU" sz="1600" dirty="0"/>
              <a:t> </a:t>
            </a:r>
            <a:r>
              <a:rPr lang="ru-RU" sz="1600" dirty="0" err="1"/>
              <a:t>декілька</a:t>
            </a:r>
            <a:r>
              <a:rPr lang="ru-RU" sz="1600" dirty="0"/>
              <a:t> </a:t>
            </a:r>
            <a:r>
              <a:rPr lang="ru-RU" sz="1600" dirty="0" err="1"/>
              <a:t>механізмів</a:t>
            </a:r>
            <a:r>
              <a:rPr lang="ru-RU" sz="1600" dirty="0"/>
              <a:t>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  </a:t>
            </a:r>
            <a:r>
              <a:rPr lang="ru-RU" sz="1600" dirty="0" err="1"/>
              <a:t>ендобронхіальний</a:t>
            </a:r>
            <a:r>
              <a:rPr lang="ru-RU" sz="1600" dirty="0"/>
              <a:t> </a:t>
            </a:r>
            <a:r>
              <a:rPr lang="ru-RU" sz="1600" dirty="0" err="1"/>
              <a:t>туберкульоз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спричинити</a:t>
            </a:r>
            <a:r>
              <a:rPr lang="ru-RU" sz="1600" dirty="0"/>
              <a:t> </a:t>
            </a:r>
            <a:r>
              <a:rPr lang="ru-RU" sz="1600" dirty="0" err="1"/>
              <a:t>локальну</a:t>
            </a:r>
            <a:r>
              <a:rPr lang="ru-RU" sz="1600" dirty="0"/>
              <a:t> </a:t>
            </a:r>
            <a:r>
              <a:rPr lang="ru-RU" sz="1600" dirty="0" err="1"/>
              <a:t>кровотечу</a:t>
            </a:r>
            <a:r>
              <a:rPr lang="ru-RU" sz="1600" dirty="0"/>
              <a:t> в </a:t>
            </a:r>
            <a:r>
              <a:rPr lang="ru-RU" sz="1600" dirty="0" err="1"/>
              <a:t>дихальних</a:t>
            </a:r>
            <a:r>
              <a:rPr lang="ru-RU" sz="1600" dirty="0"/>
              <a:t> шляхах;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 </a:t>
            </a:r>
            <a:r>
              <a:rPr lang="ru-RU" sz="1600" dirty="0" err="1"/>
              <a:t>поширений</a:t>
            </a:r>
            <a:r>
              <a:rPr lang="ru-RU" sz="1600" dirty="0"/>
              <a:t> </a:t>
            </a:r>
            <a:r>
              <a:rPr lang="ru-RU" sz="1600" dirty="0" err="1"/>
              <a:t>хронічний</a:t>
            </a:r>
            <a:r>
              <a:rPr lang="ru-RU" sz="1600" dirty="0"/>
              <a:t> </a:t>
            </a:r>
            <a:r>
              <a:rPr lang="ru-RU" sz="1600" dirty="0" err="1"/>
              <a:t>туберкульоз</a:t>
            </a:r>
            <a:r>
              <a:rPr lang="ru-RU" sz="1600" dirty="0"/>
              <a:t> </a:t>
            </a:r>
            <a:r>
              <a:rPr lang="ru-RU" sz="1600" dirty="0" err="1"/>
              <a:t>призводить</a:t>
            </a:r>
            <a:r>
              <a:rPr lang="ru-RU" sz="1600" dirty="0"/>
              <a:t> до </a:t>
            </a:r>
            <a:r>
              <a:rPr lang="ru-RU" sz="1600" dirty="0" err="1"/>
              <a:t>кровохаркання</a:t>
            </a:r>
            <a:r>
              <a:rPr lang="ru-RU" sz="1600" dirty="0"/>
              <a:t> через </a:t>
            </a:r>
            <a:r>
              <a:rPr lang="ru-RU" sz="1600" dirty="0" err="1"/>
              <a:t>механізми</a:t>
            </a:r>
            <a:r>
              <a:rPr lang="ru-RU" sz="1600" dirty="0"/>
              <a:t>, про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вже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сказано </a:t>
            </a:r>
            <a:r>
              <a:rPr lang="ru-RU" sz="1600" dirty="0" err="1"/>
              <a:t>вище</a:t>
            </a:r>
            <a:r>
              <a:rPr lang="ru-RU" sz="1600" dirty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 </a:t>
            </a:r>
            <a:r>
              <a:rPr lang="ru-RU" sz="1600" dirty="0" err="1"/>
              <a:t>кальцифіковані</a:t>
            </a:r>
            <a:r>
              <a:rPr lang="ru-RU" sz="1600" dirty="0"/>
              <a:t> </a:t>
            </a:r>
            <a:r>
              <a:rPr lang="ru-RU" sz="1600" dirty="0" err="1"/>
              <a:t>туберкульозні</a:t>
            </a:r>
            <a:r>
              <a:rPr lang="ru-RU" sz="1600" dirty="0"/>
              <a:t> </a:t>
            </a:r>
            <a:r>
              <a:rPr lang="ru-RU" sz="1600" dirty="0" err="1"/>
              <a:t>лімфовузли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стискати</a:t>
            </a:r>
            <a:r>
              <a:rPr lang="ru-RU" sz="1600" dirty="0"/>
              <a:t> </a:t>
            </a:r>
            <a:r>
              <a:rPr lang="ru-RU" sz="1600" dirty="0" err="1"/>
              <a:t>дольові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основні</a:t>
            </a:r>
            <a:r>
              <a:rPr lang="ru-RU" sz="1600" dirty="0"/>
              <a:t> бронхи та </a:t>
            </a:r>
            <a:r>
              <a:rPr lang="ru-RU" sz="1600" dirty="0" err="1"/>
              <a:t>призводити</a:t>
            </a:r>
            <a:r>
              <a:rPr lang="ru-RU" sz="1600" dirty="0"/>
              <a:t> до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ерозії</a:t>
            </a:r>
            <a:r>
              <a:rPr lang="ru-RU" sz="1600" dirty="0"/>
              <a:t>, </a:t>
            </a:r>
            <a:r>
              <a:rPr lang="ru-RU" sz="1600" dirty="0" err="1"/>
              <a:t>наслідком</a:t>
            </a:r>
            <a:r>
              <a:rPr lang="ru-RU" sz="1600" dirty="0"/>
              <a:t> </a:t>
            </a:r>
            <a:r>
              <a:rPr lang="ru-RU" sz="1600" dirty="0" err="1"/>
              <a:t>чого</a:t>
            </a:r>
            <a:r>
              <a:rPr lang="ru-RU" sz="1600" dirty="0"/>
              <a:t> є локальна </a:t>
            </a:r>
            <a:r>
              <a:rPr lang="ru-RU" sz="1600" dirty="0" err="1"/>
              <a:t>кровотеча</a:t>
            </a:r>
            <a:r>
              <a:rPr lang="ru-RU" sz="1600" dirty="0"/>
              <a:t> та </a:t>
            </a:r>
            <a:r>
              <a:rPr lang="ru-RU" sz="1600" dirty="0" err="1"/>
              <a:t>відкашлювання</a:t>
            </a:r>
            <a:r>
              <a:rPr lang="ru-RU" sz="1600" dirty="0"/>
              <a:t> з </a:t>
            </a:r>
            <a:r>
              <a:rPr lang="ru-RU" sz="1600" dirty="0" err="1"/>
              <a:t>харкотинням</a:t>
            </a:r>
            <a:r>
              <a:rPr lang="ru-RU" sz="1600" dirty="0"/>
              <a:t> </a:t>
            </a:r>
            <a:r>
              <a:rPr lang="ru-RU" sz="1600" dirty="0" err="1"/>
              <a:t>піскоподібних</a:t>
            </a:r>
            <a:r>
              <a:rPr lang="ru-RU" sz="1600" dirty="0"/>
              <a:t> </a:t>
            </a:r>
            <a:r>
              <a:rPr lang="ru-RU" sz="1600" dirty="0" err="1"/>
              <a:t>кальцифікованих</a:t>
            </a:r>
            <a:r>
              <a:rPr lang="ru-RU" sz="1600" dirty="0"/>
              <a:t> </a:t>
            </a:r>
            <a:r>
              <a:rPr lang="ru-RU" sz="1600" dirty="0" err="1"/>
              <a:t>частинок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називають</a:t>
            </a:r>
            <a:r>
              <a:rPr lang="ru-RU" sz="1600" dirty="0"/>
              <a:t> </a:t>
            </a:r>
            <a:r>
              <a:rPr lang="ru-RU" sz="1600" dirty="0" err="1"/>
              <a:t>бронхолітами</a:t>
            </a:r>
            <a:r>
              <a:rPr lang="ru-RU" sz="16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4662465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16632"/>
            <a:ext cx="87129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 </a:t>
            </a:r>
            <a:r>
              <a:rPr lang="ru-RU" sz="1600" dirty="0" err="1"/>
              <a:t>великі</a:t>
            </a:r>
            <a:r>
              <a:rPr lang="ru-RU" sz="1600" dirty="0"/>
              <a:t> </a:t>
            </a:r>
            <a:r>
              <a:rPr lang="ru-RU" sz="1600" dirty="0" err="1"/>
              <a:t>каверни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повністю</a:t>
            </a:r>
            <a:r>
              <a:rPr lang="ru-RU" sz="1600" dirty="0"/>
              <a:t> не </a:t>
            </a:r>
            <a:r>
              <a:rPr lang="ru-RU" sz="1600" dirty="0" err="1"/>
              <a:t>закрилися</a:t>
            </a:r>
            <a:r>
              <a:rPr lang="ru-RU" sz="1600" dirty="0"/>
              <a:t> та </a:t>
            </a:r>
            <a:r>
              <a:rPr lang="ru-RU" sz="1600" dirty="0" err="1"/>
              <a:t>колонізувалися</a:t>
            </a:r>
            <a:r>
              <a:rPr lang="ru-RU" sz="1600" dirty="0"/>
              <a:t> грибами </a:t>
            </a:r>
            <a:r>
              <a:rPr lang="en-US" sz="1600" dirty="0" err="1"/>
              <a:t>Aspergillus</a:t>
            </a:r>
            <a:r>
              <a:rPr lang="en-US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бути причиною </a:t>
            </a:r>
            <a:r>
              <a:rPr lang="ru-RU" sz="1600" dirty="0" err="1"/>
              <a:t>масивної</a:t>
            </a:r>
            <a:r>
              <a:rPr lang="ru-RU" sz="1600" dirty="0"/>
              <a:t> </a:t>
            </a:r>
            <a:r>
              <a:rPr lang="ru-RU" sz="1600" dirty="0" err="1"/>
              <a:t>бронхіальної</a:t>
            </a:r>
            <a:r>
              <a:rPr lang="ru-RU" sz="1600" dirty="0"/>
              <a:t> </a:t>
            </a:r>
            <a:r>
              <a:rPr lang="ru-RU" sz="1600" dirty="0" err="1"/>
              <a:t>артеріальної</a:t>
            </a:r>
            <a:r>
              <a:rPr lang="ru-RU" sz="1600" dirty="0"/>
              <a:t> </a:t>
            </a:r>
            <a:r>
              <a:rPr lang="ru-RU" sz="1600" dirty="0" err="1"/>
              <a:t>кровотечі</a:t>
            </a:r>
            <a:r>
              <a:rPr lang="ru-RU" sz="1600" dirty="0"/>
              <a:t> (</a:t>
            </a:r>
            <a:r>
              <a:rPr lang="ru-RU" sz="1600" dirty="0" err="1"/>
              <a:t>запалення</a:t>
            </a:r>
            <a:r>
              <a:rPr lang="ru-RU" sz="1600" dirty="0"/>
              <a:t> </a:t>
            </a:r>
            <a:r>
              <a:rPr lang="ru-RU" sz="1600" dirty="0" err="1"/>
              <a:t>стінок</a:t>
            </a:r>
            <a:r>
              <a:rPr lang="ru-RU" sz="1600" dirty="0"/>
              <a:t> </a:t>
            </a:r>
            <a:r>
              <a:rPr lang="ru-RU" sz="1600" dirty="0" err="1"/>
              <a:t>каверни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містить</a:t>
            </a:r>
            <a:r>
              <a:rPr lang="ru-RU" sz="1600" dirty="0"/>
              <a:t> </a:t>
            </a:r>
            <a:r>
              <a:rPr lang="ru-RU" sz="1600" dirty="0" err="1"/>
              <a:t>аспер¬гільоми</a:t>
            </a:r>
            <a:r>
              <a:rPr lang="ru-RU" sz="1600" dirty="0"/>
              <a:t>);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 </a:t>
            </a:r>
            <a:r>
              <a:rPr lang="ru-RU" sz="1600" dirty="0" err="1"/>
              <a:t>масивне</a:t>
            </a:r>
            <a:r>
              <a:rPr lang="ru-RU" sz="1600" dirty="0"/>
              <a:t> </a:t>
            </a:r>
            <a:r>
              <a:rPr lang="ru-RU" sz="1600" dirty="0" err="1"/>
              <a:t>фатальне</a:t>
            </a:r>
            <a:r>
              <a:rPr lang="ru-RU" sz="1600" dirty="0"/>
              <a:t> </a:t>
            </a:r>
            <a:r>
              <a:rPr lang="ru-RU" sz="1600" dirty="0" err="1"/>
              <a:t>кровохаркання</a:t>
            </a:r>
            <a:r>
              <a:rPr lang="ru-RU" sz="1600" dirty="0"/>
              <a:t> у </a:t>
            </a:r>
            <a:r>
              <a:rPr lang="ru-RU" sz="1600" dirty="0" err="1"/>
              <a:t>пацієнтів</a:t>
            </a:r>
            <a:r>
              <a:rPr lang="ru-RU" sz="1600" dirty="0"/>
              <a:t> з </a:t>
            </a:r>
            <a:r>
              <a:rPr lang="ru-RU" sz="1600" dirty="0" err="1"/>
              <a:t>хронічним</a:t>
            </a:r>
            <a:r>
              <a:rPr lang="ru-RU" sz="1600" dirty="0"/>
              <a:t> </a:t>
            </a:r>
            <a:r>
              <a:rPr lang="ru-RU" sz="1600" dirty="0" err="1"/>
              <a:t>кавернозним</a:t>
            </a:r>
            <a:r>
              <a:rPr lang="ru-RU" sz="1600" dirty="0"/>
              <a:t> </a:t>
            </a:r>
            <a:r>
              <a:rPr lang="ru-RU" sz="1600" dirty="0" err="1"/>
              <a:t>туберкульозом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бути </a:t>
            </a:r>
            <a:r>
              <a:rPr lang="ru-RU" sz="1600" dirty="0" err="1"/>
              <a:t>наслідком</a:t>
            </a:r>
            <a:r>
              <a:rPr lang="ru-RU" sz="1600" dirty="0"/>
              <a:t> </a:t>
            </a:r>
            <a:r>
              <a:rPr lang="ru-RU" sz="1600" dirty="0" err="1"/>
              <a:t>розриву</a:t>
            </a:r>
            <a:r>
              <a:rPr lang="ru-RU" sz="1600" dirty="0"/>
              <a:t> </a:t>
            </a:r>
            <a:r>
              <a:rPr lang="ru-RU" sz="1600" dirty="0" err="1"/>
              <a:t>аневризми</a:t>
            </a:r>
            <a:r>
              <a:rPr lang="ru-RU" sz="1600" dirty="0"/>
              <a:t> </a:t>
            </a:r>
            <a:r>
              <a:rPr lang="ru-RU" sz="1600" dirty="0" err="1"/>
              <a:t>легеневої</a:t>
            </a:r>
            <a:r>
              <a:rPr lang="ru-RU" sz="1600" dirty="0"/>
              <a:t> </a:t>
            </a:r>
            <a:r>
              <a:rPr lang="ru-RU" sz="1600" dirty="0" err="1"/>
              <a:t>артерії</a:t>
            </a:r>
            <a:r>
              <a:rPr lang="ru-RU" sz="1600" dirty="0"/>
              <a:t> (</a:t>
            </a:r>
            <a:r>
              <a:rPr lang="ru-RU" sz="1600" dirty="0" err="1"/>
              <a:t>аневризми</a:t>
            </a:r>
            <a:r>
              <a:rPr lang="ru-RU" sz="1600" dirty="0"/>
              <a:t> </a:t>
            </a:r>
            <a:r>
              <a:rPr lang="ru-RU" sz="1600" dirty="0" err="1"/>
              <a:t>Расмуссена</a:t>
            </a:r>
            <a:r>
              <a:rPr lang="ru-RU" sz="1600" dirty="0"/>
              <a:t>) у </a:t>
            </a:r>
            <a:r>
              <a:rPr lang="ru-RU" sz="1600" dirty="0" err="1"/>
              <a:t>стінках</a:t>
            </a:r>
            <a:r>
              <a:rPr lang="ru-RU" sz="1600" dirty="0"/>
              <a:t> </a:t>
            </a:r>
            <a:r>
              <a:rPr lang="ru-RU" sz="1600" dirty="0" err="1"/>
              <a:t>туберкульозної</a:t>
            </a:r>
            <a:r>
              <a:rPr lang="ru-RU" sz="1600" dirty="0"/>
              <a:t> </a:t>
            </a:r>
            <a:r>
              <a:rPr lang="ru-RU" sz="1600" dirty="0" err="1"/>
              <a:t>каверни</a:t>
            </a:r>
            <a:r>
              <a:rPr lang="ru-RU" sz="1600" dirty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 err="1"/>
              <a:t>Кістозні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у </a:t>
            </a:r>
            <a:r>
              <a:rPr lang="ru-RU" sz="1600" dirty="0" err="1"/>
              <a:t>пацієнтів</a:t>
            </a:r>
            <a:r>
              <a:rPr lang="ru-RU" sz="1600" dirty="0"/>
              <a:t> з </a:t>
            </a:r>
            <a:r>
              <a:rPr lang="ru-RU" sz="1600" dirty="0" err="1"/>
              <a:t>хронічним</a:t>
            </a:r>
            <a:r>
              <a:rPr lang="ru-RU" sz="1600" dirty="0"/>
              <a:t> </a:t>
            </a:r>
            <a:r>
              <a:rPr lang="ru-RU" sz="1600" dirty="0" err="1"/>
              <a:t>легеневим</a:t>
            </a:r>
            <a:r>
              <a:rPr lang="ru-RU" sz="1600" dirty="0"/>
              <a:t> </a:t>
            </a:r>
            <a:r>
              <a:rPr lang="ru-RU" sz="1600" dirty="0" err="1"/>
              <a:t>саркоїдозом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часто </a:t>
            </a:r>
            <a:r>
              <a:rPr lang="ru-RU" sz="1600" dirty="0" err="1"/>
              <a:t>колонізуються</a:t>
            </a:r>
            <a:r>
              <a:rPr lang="ru-RU" sz="1600" dirty="0"/>
              <a:t> грибами </a:t>
            </a:r>
            <a:r>
              <a:rPr lang="en-US" sz="1600" dirty="0" err="1"/>
              <a:t>Aspergillus</a:t>
            </a:r>
            <a:r>
              <a:rPr lang="en-US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призвести</a:t>
            </a:r>
            <a:r>
              <a:rPr lang="ru-RU" sz="1600" dirty="0"/>
              <a:t> до </a:t>
            </a:r>
            <a:r>
              <a:rPr lang="ru-RU" sz="1600" dirty="0" err="1"/>
              <a:t>кровохаркання</a:t>
            </a:r>
            <a:r>
              <a:rPr lang="ru-RU" sz="1600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255603"/>
            <a:ext cx="1840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Інші</a:t>
            </a:r>
            <a:r>
              <a:rPr lang="ru-RU" b="1" dirty="0"/>
              <a:t> причини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6270" y="2645762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Кровохаркання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бути </a:t>
            </a:r>
            <a:r>
              <a:rPr lang="ru-RU" sz="1600" dirty="0" err="1"/>
              <a:t>спричинено</a:t>
            </a:r>
            <a:r>
              <a:rPr lang="ru-RU" sz="1600" dirty="0"/>
              <a:t> </a:t>
            </a:r>
            <a:r>
              <a:rPr lang="ru-RU" sz="1600" dirty="0" err="1"/>
              <a:t>хронічно</a:t>
            </a:r>
            <a:r>
              <a:rPr lang="ru-RU" sz="1600" dirty="0"/>
              <a:t> </a:t>
            </a:r>
            <a:r>
              <a:rPr lang="ru-RU" sz="1600" dirty="0" err="1"/>
              <a:t>підвищеним</a:t>
            </a:r>
            <a:r>
              <a:rPr lang="ru-RU" sz="1600" dirty="0"/>
              <a:t> </a:t>
            </a:r>
            <a:r>
              <a:rPr lang="ru-RU" sz="1600" dirty="0" err="1"/>
              <a:t>тиском</a:t>
            </a:r>
            <a:r>
              <a:rPr lang="ru-RU" sz="1600" dirty="0"/>
              <a:t> у </a:t>
            </a:r>
            <a:r>
              <a:rPr lang="ru-RU" sz="1600" dirty="0" err="1"/>
              <a:t>легеневих</a:t>
            </a:r>
            <a:r>
              <a:rPr lang="ru-RU" sz="1600" dirty="0"/>
              <a:t> венах. </a:t>
            </a:r>
            <a:r>
              <a:rPr lang="ru-RU" sz="1600" dirty="0" err="1"/>
              <a:t>Класичним</a:t>
            </a:r>
            <a:r>
              <a:rPr lang="ru-RU" sz="1600" dirty="0"/>
              <a:t> прикладом є </a:t>
            </a:r>
            <a:r>
              <a:rPr lang="ru-RU" sz="1600" dirty="0" err="1"/>
              <a:t>мітральний</a:t>
            </a:r>
            <a:r>
              <a:rPr lang="ru-RU" sz="1600" dirty="0"/>
              <a:t> стеноз. </a:t>
            </a:r>
            <a:r>
              <a:rPr lang="ru-RU" sz="1600" dirty="0" err="1"/>
              <a:t>Кровохаркання</a:t>
            </a:r>
            <a:r>
              <a:rPr lang="ru-RU" sz="1600" dirty="0"/>
              <a:t>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бути </a:t>
            </a:r>
            <a:r>
              <a:rPr lang="ru-RU" sz="1600" dirty="0" err="1"/>
              <a:t>наслідком</a:t>
            </a:r>
            <a:r>
              <a:rPr lang="ru-RU" sz="1600" dirty="0"/>
              <a:t> </a:t>
            </a:r>
            <a:r>
              <a:rPr lang="ru-RU" sz="1600" dirty="0" err="1"/>
              <a:t>запалення</a:t>
            </a:r>
            <a:r>
              <a:rPr lang="ru-RU" sz="1600" dirty="0"/>
              <a:t> в зонах </a:t>
            </a:r>
            <a:r>
              <a:rPr lang="ru-RU" sz="1600" dirty="0" err="1"/>
              <a:t>некротизуючої</a:t>
            </a:r>
            <a:r>
              <a:rPr lang="ru-RU" sz="1600" dirty="0"/>
              <a:t> </a:t>
            </a:r>
            <a:r>
              <a:rPr lang="ru-RU" sz="1600" dirty="0" err="1"/>
              <a:t>пневмонії</a:t>
            </a:r>
            <a:r>
              <a:rPr lang="ru-RU" sz="1600" dirty="0"/>
              <a:t>, </a:t>
            </a:r>
            <a:r>
              <a:rPr lang="ru-RU" sz="1600" dirty="0" err="1"/>
              <a:t>наприклад</a:t>
            </a:r>
            <a:r>
              <a:rPr lang="ru-RU" sz="1600" dirty="0"/>
              <a:t> при </a:t>
            </a:r>
            <a:r>
              <a:rPr lang="ru-RU" sz="1600" dirty="0" err="1"/>
              <a:t>інвазивному</a:t>
            </a:r>
            <a:r>
              <a:rPr lang="ru-RU" sz="1600" dirty="0"/>
              <a:t> </a:t>
            </a:r>
            <a:r>
              <a:rPr lang="ru-RU" sz="1600" dirty="0" err="1"/>
              <a:t>аспергільозі</a:t>
            </a:r>
            <a:r>
              <a:rPr lang="ru-RU" sz="1600" dirty="0"/>
              <a:t> та при </a:t>
            </a:r>
            <a:r>
              <a:rPr lang="ru-RU" sz="1600" dirty="0" err="1"/>
              <a:t>імунологічно</a:t>
            </a:r>
            <a:r>
              <a:rPr lang="ru-RU" sz="1600" dirty="0"/>
              <a:t> </a:t>
            </a:r>
            <a:r>
              <a:rPr lang="ru-RU" sz="1600" dirty="0" err="1"/>
              <a:t>опосередкованих</a:t>
            </a:r>
            <a:r>
              <a:rPr lang="ru-RU" sz="1600" dirty="0"/>
              <a:t> </a:t>
            </a:r>
            <a:r>
              <a:rPr lang="ru-RU" sz="1600" dirty="0" err="1"/>
              <a:t>альвеолярних</a:t>
            </a:r>
            <a:r>
              <a:rPr lang="ru-RU" sz="1600" dirty="0"/>
              <a:t> </a:t>
            </a:r>
            <a:r>
              <a:rPr lang="ru-RU" sz="1600" dirty="0" err="1"/>
              <a:t>гемора¬гічних</a:t>
            </a:r>
            <a:r>
              <a:rPr lang="ru-RU" sz="1600" dirty="0"/>
              <a:t> синдромах, таких як синдром </a:t>
            </a:r>
            <a:r>
              <a:rPr lang="ru-RU" sz="1600" dirty="0" err="1"/>
              <a:t>Гудпасчера</a:t>
            </a:r>
            <a:r>
              <a:rPr lang="ru-RU" sz="1600" dirty="0"/>
              <a:t>, </a:t>
            </a:r>
            <a:r>
              <a:rPr lang="ru-RU" sz="1600" dirty="0" err="1"/>
              <a:t>гранульоматоз</a:t>
            </a:r>
            <a:r>
              <a:rPr lang="ru-RU" sz="1600" dirty="0"/>
              <a:t> </a:t>
            </a:r>
            <a:r>
              <a:rPr lang="ru-RU" sz="1600" dirty="0" err="1"/>
              <a:t>Вегенера</a:t>
            </a:r>
            <a:r>
              <a:rPr lang="ru-RU" sz="1600" dirty="0"/>
              <a:t>, </a:t>
            </a:r>
            <a:r>
              <a:rPr lang="ru-RU" sz="1600" dirty="0" err="1"/>
              <a:t>системний</a:t>
            </a:r>
            <a:r>
              <a:rPr lang="ru-RU" sz="1600" dirty="0"/>
              <a:t> </a:t>
            </a:r>
            <a:r>
              <a:rPr lang="ru-RU" sz="1600" dirty="0" err="1"/>
              <a:t>червоний</a:t>
            </a:r>
            <a:r>
              <a:rPr lang="ru-RU" sz="1600" dirty="0"/>
              <a:t> </a:t>
            </a:r>
            <a:r>
              <a:rPr lang="ru-RU" sz="1600" dirty="0" err="1"/>
              <a:t>вовчак</a:t>
            </a:r>
            <a:r>
              <a:rPr lang="ru-RU" sz="1600" dirty="0"/>
              <a:t> та </a:t>
            </a:r>
            <a:r>
              <a:rPr lang="ru-RU" sz="1600" dirty="0" err="1"/>
              <a:t>легеневий</a:t>
            </a:r>
            <a:r>
              <a:rPr lang="ru-RU" sz="1600" dirty="0"/>
              <a:t> </a:t>
            </a:r>
            <a:r>
              <a:rPr lang="ru-RU" sz="1600" dirty="0" err="1"/>
              <a:t>гемосидероз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0673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32656"/>
            <a:ext cx="1872208" cy="400110"/>
          </a:xfrm>
          <a:prstGeom prst="rect">
            <a:avLst/>
          </a:prstGeom>
          <a:blipFill>
            <a:blip r:embed="rId2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01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balanced" dir="t"/>
          </a:scene3d>
          <a:sp3d prstMaterial="flat">
            <a:bevelT w="165100" prst="coolSlant"/>
            <a:bevelB prst="relaxedInset"/>
          </a:sp3d>
        </p:spPr>
        <p:txBody>
          <a:bodyPr wrap="square">
            <a:spAutoFit/>
          </a:bodyPr>
          <a:lstStyle/>
          <a:p>
            <a:r>
              <a:rPr lang="ru-RU" sz="2000" b="1" dirty="0" err="1"/>
              <a:t>Діагностика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836712"/>
            <a:ext cx="80648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1</a:t>
            </a:r>
            <a:r>
              <a:rPr lang="ru-RU" dirty="0"/>
              <a:t>. </a:t>
            </a:r>
            <a:r>
              <a:rPr lang="ru-RU" dirty="0" err="1"/>
              <a:t>Найважливішим</a:t>
            </a:r>
            <a:r>
              <a:rPr lang="ru-RU" dirty="0"/>
              <a:t> </a:t>
            </a:r>
            <a:r>
              <a:rPr lang="ru-RU" dirty="0" err="1"/>
              <a:t>кроком</a:t>
            </a:r>
            <a:r>
              <a:rPr lang="ru-RU" dirty="0"/>
              <a:t> у </a:t>
            </a:r>
            <a:r>
              <a:rPr lang="ru-RU" dirty="0" err="1"/>
              <a:t>діагностиці</a:t>
            </a:r>
            <a:r>
              <a:rPr lang="ru-RU" dirty="0"/>
              <a:t> є </a:t>
            </a:r>
            <a:r>
              <a:rPr lang="ru-RU" dirty="0" err="1"/>
              <a:t>диференціація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легким та </a:t>
            </a:r>
            <a:r>
              <a:rPr lang="ru-RU" dirty="0" err="1"/>
              <a:t>масивним</a:t>
            </a:r>
            <a:r>
              <a:rPr lang="ru-RU" dirty="0"/>
              <a:t> </a:t>
            </a:r>
            <a:r>
              <a:rPr lang="ru-RU" dirty="0" err="1"/>
              <a:t>кровохарканням</a:t>
            </a:r>
            <a:r>
              <a:rPr lang="ru-RU" dirty="0"/>
              <a:t>. Величину </a:t>
            </a:r>
            <a:r>
              <a:rPr lang="ru-RU" dirty="0" err="1"/>
              <a:t>кровотечі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з’ясувати</a:t>
            </a:r>
            <a:r>
              <a:rPr lang="ru-RU" dirty="0"/>
              <a:t> шляхом </a:t>
            </a:r>
            <a:r>
              <a:rPr lang="ru-RU" dirty="0" err="1"/>
              <a:t>ретельного</a:t>
            </a:r>
            <a:r>
              <a:rPr lang="ru-RU" dirty="0"/>
              <a:t> </a:t>
            </a:r>
            <a:r>
              <a:rPr lang="ru-RU" dirty="0" err="1"/>
              <a:t>опитування</a:t>
            </a:r>
            <a:r>
              <a:rPr lang="ru-RU" dirty="0"/>
              <a:t> хворого. </a:t>
            </a:r>
            <a:r>
              <a:rPr lang="ru-RU" dirty="0" err="1"/>
              <a:t>Масивне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 — </a:t>
            </a:r>
            <a:r>
              <a:rPr lang="ru-RU" dirty="0" err="1"/>
              <a:t>серйозний</a:t>
            </a:r>
            <a:r>
              <a:rPr lang="ru-RU" dirty="0"/>
              <a:t> </a:t>
            </a:r>
            <a:r>
              <a:rPr lang="ru-RU" dirty="0" err="1"/>
              <a:t>невідкладний</a:t>
            </a:r>
            <a:r>
              <a:rPr lang="ru-RU" dirty="0"/>
              <a:t> стан,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швидкої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r>
              <a:rPr lang="ru-RU" dirty="0" err="1"/>
              <a:t>Пацієнти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втратили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як 30–50 мл </a:t>
            </a:r>
            <a:r>
              <a:rPr lang="ru-RU" dirty="0" err="1"/>
              <a:t>крові</a:t>
            </a:r>
            <a:r>
              <a:rPr lang="ru-RU" dirty="0"/>
              <a:t> за </a:t>
            </a:r>
            <a:r>
              <a:rPr lang="ru-RU" dirty="0" err="1"/>
              <a:t>попередні</a:t>
            </a:r>
            <a:r>
              <a:rPr lang="ru-RU" dirty="0"/>
              <a:t> 24 </a:t>
            </a:r>
            <a:r>
              <a:rPr lang="ru-RU" dirty="0" err="1"/>
              <a:t>години</a:t>
            </a:r>
            <a:r>
              <a:rPr lang="ru-RU" dirty="0"/>
              <a:t>, належать до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підвищеного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госпіталізувати</a:t>
            </a:r>
            <a:r>
              <a:rPr lang="ru-RU" dirty="0"/>
              <a:t> для </a:t>
            </a:r>
            <a:r>
              <a:rPr lang="ru-RU" dirty="0" err="1"/>
              <a:t>обстеження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/>
              <a:t>Кров у </a:t>
            </a:r>
            <a:r>
              <a:rPr lang="ru-RU" dirty="0" err="1"/>
              <a:t>харкотинні</a:t>
            </a:r>
            <a:r>
              <a:rPr lang="ru-RU" dirty="0"/>
              <a:t> в перший момент </a:t>
            </a:r>
            <a:r>
              <a:rPr lang="ru-RU" dirty="0" err="1"/>
              <a:t>яскраво-червона</a:t>
            </a:r>
            <a:r>
              <a:rPr lang="ru-RU" dirty="0"/>
              <a:t>. В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темна кров,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харкотинню</a:t>
            </a:r>
            <a:r>
              <a:rPr lang="ru-RU" dirty="0"/>
              <a:t> </a:t>
            </a:r>
            <a:r>
              <a:rPr lang="ru-RU" dirty="0" err="1"/>
              <a:t>коричневе</a:t>
            </a:r>
            <a:r>
              <a:rPr lang="ru-RU" dirty="0"/>
              <a:t> </a:t>
            </a:r>
            <a:r>
              <a:rPr lang="ru-RU" dirty="0" err="1"/>
              <a:t>забарвлення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відкашлювання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в </a:t>
            </a:r>
            <a:r>
              <a:rPr lang="ru-RU" dirty="0" err="1"/>
              <a:t>значній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припинилось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дренажний</a:t>
            </a:r>
            <a:r>
              <a:rPr lang="ru-RU" dirty="0"/>
              <a:t> бронх </a:t>
            </a:r>
            <a:r>
              <a:rPr lang="ru-RU" dirty="0" err="1"/>
              <a:t>обтурувався</a:t>
            </a:r>
            <a:r>
              <a:rPr lang="ru-RU" dirty="0"/>
              <a:t> </a:t>
            </a:r>
            <a:r>
              <a:rPr lang="ru-RU" dirty="0" err="1"/>
              <a:t>згустком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 </a:t>
            </a:r>
            <a:r>
              <a:rPr lang="ru-RU" dirty="0" err="1"/>
              <a:t>Поява</a:t>
            </a:r>
            <a:r>
              <a:rPr lang="ru-RU" dirty="0"/>
              <a:t> в </a:t>
            </a:r>
            <a:r>
              <a:rPr lang="ru-RU" dirty="0" err="1"/>
              <a:t>харкотинні</a:t>
            </a:r>
            <a:r>
              <a:rPr lang="ru-RU" dirty="0"/>
              <a:t> </a:t>
            </a:r>
            <a:r>
              <a:rPr lang="ru-RU" dirty="0" err="1"/>
              <a:t>поряд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старою, темною </a:t>
            </a:r>
            <a:r>
              <a:rPr lang="ru-RU" dirty="0" err="1"/>
              <a:t>кров’ю</a:t>
            </a:r>
            <a:r>
              <a:rPr lang="ru-RU" dirty="0"/>
              <a:t> </a:t>
            </a:r>
            <a:r>
              <a:rPr lang="ru-RU" dirty="0" err="1"/>
              <a:t>домішок</a:t>
            </a:r>
            <a:r>
              <a:rPr lang="ru-RU" dirty="0"/>
              <a:t> </a:t>
            </a:r>
            <a:r>
              <a:rPr lang="ru-RU" dirty="0" err="1"/>
              <a:t>яскраво</a:t>
            </a:r>
            <a:r>
              <a:rPr lang="ru-RU" dirty="0"/>
              <a:t> </a:t>
            </a:r>
            <a:r>
              <a:rPr lang="ru-RU" dirty="0" err="1"/>
              <a:t>забарвленої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рецидив </a:t>
            </a:r>
            <a:r>
              <a:rPr lang="ru-RU" dirty="0" err="1"/>
              <a:t>кровотечі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профузної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</a:t>
            </a:r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раптова</a:t>
            </a:r>
            <a:r>
              <a:rPr lang="ru-RU" dirty="0"/>
              <a:t> смерть, </a:t>
            </a:r>
            <a:r>
              <a:rPr lang="ru-RU" dirty="0" err="1"/>
              <a:t>спричинена</a:t>
            </a:r>
            <a:r>
              <a:rPr lang="ru-RU" dirty="0"/>
              <a:t> </a:t>
            </a:r>
            <a:r>
              <a:rPr lang="ru-RU" dirty="0" err="1"/>
              <a:t>асфіксією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поширеної</a:t>
            </a:r>
            <a:r>
              <a:rPr lang="ru-RU" dirty="0"/>
              <a:t> </a:t>
            </a:r>
            <a:r>
              <a:rPr lang="ru-RU" dirty="0" err="1"/>
              <a:t>обтурації</a:t>
            </a:r>
            <a:r>
              <a:rPr lang="ru-RU" dirty="0"/>
              <a:t> </a:t>
            </a:r>
            <a:r>
              <a:rPr lang="ru-RU" dirty="0" err="1"/>
              <a:t>повітроносних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та </a:t>
            </a:r>
            <a:r>
              <a:rPr lang="ru-RU" dirty="0" err="1"/>
              <a:t>супутнього</a:t>
            </a:r>
            <a:r>
              <a:rPr lang="ru-RU" dirty="0"/>
              <a:t> </a:t>
            </a:r>
            <a:r>
              <a:rPr lang="ru-RU" dirty="0" err="1"/>
              <a:t>бронхоспазму</a:t>
            </a:r>
            <a:r>
              <a:rPr lang="ru-RU" dirty="0"/>
              <a:t>.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падіння</a:t>
            </a:r>
            <a:r>
              <a:rPr lang="ru-RU" dirty="0"/>
              <a:t>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критичної</a:t>
            </a:r>
            <a:r>
              <a:rPr lang="ru-RU" dirty="0"/>
              <a:t> </a:t>
            </a:r>
            <a:r>
              <a:rPr lang="ru-RU" dirty="0" err="1"/>
              <a:t>крововтрати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90637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рецидивних</a:t>
            </a:r>
            <a:r>
              <a:rPr lang="ru-RU" dirty="0"/>
              <a:t> </a:t>
            </a:r>
            <a:r>
              <a:rPr lang="ru-RU" dirty="0" err="1"/>
              <a:t>кровотечах</a:t>
            </a:r>
            <a:r>
              <a:rPr lang="ru-RU" dirty="0"/>
              <a:t>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гострої</a:t>
            </a:r>
            <a:r>
              <a:rPr lang="ru-RU" dirty="0"/>
              <a:t> </a:t>
            </a:r>
            <a:r>
              <a:rPr lang="ru-RU" dirty="0" err="1"/>
              <a:t>анемії</a:t>
            </a:r>
            <a:r>
              <a:rPr lang="ru-RU" dirty="0"/>
              <a:t> з </a:t>
            </a:r>
            <a:r>
              <a:rPr lang="ru-RU" dirty="0" err="1"/>
              <a:t>появою</a:t>
            </a:r>
            <a:r>
              <a:rPr lang="ru-RU" dirty="0"/>
              <a:t> </a:t>
            </a:r>
            <a:r>
              <a:rPr lang="ru-RU" dirty="0" err="1"/>
              <a:t>синкопальних</a:t>
            </a:r>
            <a:r>
              <a:rPr lang="ru-RU" dirty="0"/>
              <a:t> </a:t>
            </a:r>
            <a:r>
              <a:rPr lang="ru-RU" dirty="0" err="1"/>
              <a:t>пароксизмів</a:t>
            </a:r>
            <a:r>
              <a:rPr lang="ru-RU" dirty="0"/>
              <a:t>. </a:t>
            </a:r>
            <a:r>
              <a:rPr lang="ru-RU" dirty="0" err="1"/>
              <a:t>Клінічними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вираженої</a:t>
            </a:r>
            <a:r>
              <a:rPr lang="ru-RU" dirty="0"/>
              <a:t> </a:t>
            </a:r>
            <a:r>
              <a:rPr lang="ru-RU" dirty="0" err="1"/>
              <a:t>гострої</a:t>
            </a:r>
            <a:r>
              <a:rPr lang="ru-RU" dirty="0"/>
              <a:t> </a:t>
            </a:r>
            <a:r>
              <a:rPr lang="ru-RU" dirty="0" err="1"/>
              <a:t>анемії</a:t>
            </a:r>
            <a:r>
              <a:rPr lang="ru-RU" dirty="0"/>
              <a:t> є </a:t>
            </a:r>
            <a:r>
              <a:rPr lang="ru-RU" dirty="0" err="1"/>
              <a:t>адинамія</a:t>
            </a:r>
            <a:r>
              <a:rPr lang="ru-RU" dirty="0"/>
              <a:t> хворого через </a:t>
            </a:r>
            <a:r>
              <a:rPr lang="ru-RU" dirty="0" err="1"/>
              <a:t>запаморочення</a:t>
            </a:r>
            <a:r>
              <a:rPr lang="ru-RU" dirty="0"/>
              <a:t>, шум у </a:t>
            </a:r>
            <a:r>
              <a:rPr lang="ru-RU" dirty="0" err="1"/>
              <a:t>вухах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 до </a:t>
            </a:r>
            <a:r>
              <a:rPr lang="ru-RU" dirty="0" err="1"/>
              <a:t>амаврозу</a:t>
            </a:r>
            <a:r>
              <a:rPr lang="ru-RU" dirty="0"/>
              <a:t>, </a:t>
            </a:r>
            <a:r>
              <a:rPr lang="ru-RU" dirty="0" err="1"/>
              <a:t>тахікардія</a:t>
            </a:r>
            <a:r>
              <a:rPr lang="ru-RU" dirty="0"/>
              <a:t> та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АТ при </a:t>
            </a:r>
            <a:r>
              <a:rPr lang="ru-RU" dirty="0" err="1"/>
              <a:t>спробі</a:t>
            </a:r>
            <a:r>
              <a:rPr lang="ru-RU" dirty="0"/>
              <a:t> </a:t>
            </a:r>
            <a:r>
              <a:rPr lang="ru-RU" dirty="0" err="1"/>
              <a:t>посадити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геморагіч¬ного</a:t>
            </a:r>
            <a:r>
              <a:rPr lang="ru-RU" dirty="0"/>
              <a:t> шоку: </a:t>
            </a:r>
            <a:r>
              <a:rPr lang="ru-RU" dirty="0" err="1"/>
              <a:t>різка</a:t>
            </a:r>
            <a:r>
              <a:rPr lang="ru-RU" dirty="0"/>
              <a:t> </a:t>
            </a:r>
            <a:r>
              <a:rPr lang="ru-RU" dirty="0" err="1"/>
              <a:t>блідість</a:t>
            </a:r>
            <a:r>
              <a:rPr lang="ru-RU" dirty="0"/>
              <a:t>, </a:t>
            </a:r>
            <a:r>
              <a:rPr lang="ru-RU" dirty="0" err="1"/>
              <a:t>периферійний</a:t>
            </a:r>
            <a:r>
              <a:rPr lang="ru-RU" dirty="0"/>
              <a:t> </a:t>
            </a:r>
            <a:r>
              <a:rPr lang="ru-RU" dirty="0" err="1"/>
              <a:t>ціаноз</a:t>
            </a:r>
            <a:r>
              <a:rPr lang="ru-RU" dirty="0"/>
              <a:t>, симптом «</a:t>
            </a:r>
            <a:r>
              <a:rPr lang="ru-RU" dirty="0" err="1"/>
              <a:t>білої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/>
              <a:t>» (</a:t>
            </a:r>
            <a:r>
              <a:rPr lang="ru-RU" dirty="0" err="1"/>
              <a:t>більше</a:t>
            </a:r>
            <a:r>
              <a:rPr lang="ru-RU" dirty="0"/>
              <a:t> 2 с), </a:t>
            </a:r>
            <a:r>
              <a:rPr lang="ru-RU" dirty="0" err="1"/>
              <a:t>пітливість</a:t>
            </a:r>
            <a:r>
              <a:rPr lang="ru-RU" dirty="0"/>
              <a:t>,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блювання</a:t>
            </a:r>
            <a:r>
              <a:rPr lang="ru-RU" dirty="0"/>
              <a:t>, </a:t>
            </a:r>
            <a:r>
              <a:rPr lang="ru-RU" dirty="0" err="1"/>
              <a:t>запаморочення</a:t>
            </a:r>
            <a:r>
              <a:rPr lang="ru-RU" dirty="0"/>
              <a:t> при </a:t>
            </a:r>
            <a:r>
              <a:rPr lang="ru-RU" dirty="0" err="1"/>
              <a:t>спробі</a:t>
            </a:r>
            <a:r>
              <a:rPr lang="ru-RU" dirty="0"/>
              <a:t> </a:t>
            </a:r>
            <a:r>
              <a:rPr lang="ru-RU" dirty="0" err="1"/>
              <a:t>сісти</a:t>
            </a:r>
            <a:r>
              <a:rPr lang="ru-RU" dirty="0"/>
              <a:t>, </a:t>
            </a:r>
            <a:r>
              <a:rPr lang="ru-RU" dirty="0" err="1"/>
              <a:t>судоми</a:t>
            </a:r>
            <a:r>
              <a:rPr lang="ru-RU" dirty="0"/>
              <a:t>, </a:t>
            </a:r>
            <a:r>
              <a:rPr lang="ru-RU" dirty="0" err="1"/>
              <a:t>частий</a:t>
            </a:r>
            <a:r>
              <a:rPr lang="ru-RU" dirty="0"/>
              <a:t> пульс при шоковому </a:t>
            </a:r>
            <a:r>
              <a:rPr lang="ru-RU" dirty="0" err="1"/>
              <a:t>індексі</a:t>
            </a:r>
            <a:r>
              <a:rPr lang="ru-RU" dirty="0"/>
              <a:t> 1,5 та </a:t>
            </a:r>
            <a:r>
              <a:rPr lang="ru-RU" dirty="0" err="1"/>
              <a:t>більше</a:t>
            </a:r>
            <a:r>
              <a:rPr lang="ru-RU" dirty="0"/>
              <a:t> — </a:t>
            </a:r>
            <a:r>
              <a:rPr lang="ru-RU" dirty="0" err="1"/>
              <a:t>можливі</a:t>
            </a:r>
            <a:r>
              <a:rPr lang="ru-RU" dirty="0"/>
              <a:t> при </a:t>
            </a:r>
            <a:r>
              <a:rPr lang="ru-RU" dirty="0" err="1"/>
              <a:t>крововтраті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1–1,5 л.</a:t>
            </a:r>
          </a:p>
          <a:p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 не </a:t>
            </a:r>
            <a:r>
              <a:rPr lang="ru-RU" dirty="0" err="1"/>
              <a:t>присутній</a:t>
            </a:r>
            <a:r>
              <a:rPr lang="ru-RU" dirty="0"/>
              <a:t> при самому </a:t>
            </a:r>
            <a:r>
              <a:rPr lang="ru-RU" dirty="0" err="1"/>
              <a:t>епізоді</a:t>
            </a:r>
            <a:r>
              <a:rPr lang="ru-RU" dirty="0"/>
              <a:t> </a:t>
            </a:r>
            <a:r>
              <a:rPr lang="ru-RU" dirty="0" err="1"/>
              <a:t>геморагії</a:t>
            </a:r>
            <a:r>
              <a:rPr lang="ru-RU" dirty="0"/>
              <a:t>, то при </a:t>
            </a:r>
            <a:r>
              <a:rPr lang="ru-RU" dirty="0" err="1"/>
              <a:t>зборі</a:t>
            </a:r>
            <a:r>
              <a:rPr lang="ru-RU" dirty="0"/>
              <a:t> анамнезу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диференційно-діагностичні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 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з пароксизмом кашлю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струменем</a:t>
            </a:r>
            <a:r>
              <a:rPr lang="ru-RU" dirty="0"/>
              <a:t> з рота;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 кров </a:t>
            </a:r>
            <a:r>
              <a:rPr lang="ru-RU" dirty="0" err="1"/>
              <a:t>світла</a:t>
            </a:r>
            <a:r>
              <a:rPr lang="ru-RU" dirty="0"/>
              <a:t>, </a:t>
            </a:r>
            <a:r>
              <a:rPr lang="ru-RU" dirty="0" err="1"/>
              <a:t>піниста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темна,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згустками</a:t>
            </a:r>
            <a:r>
              <a:rPr lang="ru-RU" dirty="0"/>
              <a:t>, часто </a:t>
            </a:r>
            <a:r>
              <a:rPr lang="ru-RU" dirty="0" err="1"/>
              <a:t>змішана</a:t>
            </a:r>
            <a:r>
              <a:rPr lang="ru-RU" dirty="0"/>
              <a:t> з </a:t>
            </a:r>
            <a:r>
              <a:rPr lang="ru-RU" dirty="0" err="1"/>
              <a:t>харкотинням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 кров не </a:t>
            </a:r>
            <a:r>
              <a:rPr lang="ru-RU" dirty="0" err="1"/>
              <a:t>виділяється</a:t>
            </a:r>
            <a:r>
              <a:rPr lang="ru-RU" dirty="0"/>
              <a:t>, 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масивної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, коли кров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виділяється</a:t>
            </a:r>
            <a:r>
              <a:rPr lang="ru-RU" dirty="0"/>
              <a:t> з рота та носа;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 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легеневий</a:t>
            </a:r>
            <a:r>
              <a:rPr lang="ru-RU" dirty="0"/>
              <a:t> анамнез, </a:t>
            </a:r>
            <a:r>
              <a:rPr lang="ru-RU" dirty="0" err="1"/>
              <a:t>біль</a:t>
            </a:r>
            <a:r>
              <a:rPr lang="ru-RU" dirty="0"/>
              <a:t> в </a:t>
            </a:r>
            <a:r>
              <a:rPr lang="ru-RU" dirty="0" err="1"/>
              <a:t>боці</a:t>
            </a:r>
            <a:r>
              <a:rPr lang="ru-RU" dirty="0"/>
              <a:t>,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розпирання</a:t>
            </a:r>
            <a:r>
              <a:rPr lang="ru-RU" dirty="0"/>
              <a:t> в грудях, </a:t>
            </a:r>
            <a:r>
              <a:rPr lang="ru-RU" dirty="0" err="1"/>
              <a:t>ядуха</a:t>
            </a:r>
            <a:r>
              <a:rPr lang="ru-RU" dirty="0"/>
              <a:t>, хрипи при </a:t>
            </a:r>
            <a:r>
              <a:rPr lang="ru-RU" dirty="0" err="1"/>
              <a:t>аускультації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полів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54137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886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Причини </a:t>
            </a:r>
            <a:r>
              <a:rPr lang="ru-RU" dirty="0" err="1"/>
              <a:t>масивного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endParaRPr lang="ru-RU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620688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Часті</a:t>
            </a:r>
            <a:r>
              <a:rPr lang="ru-RU" dirty="0"/>
              <a:t>:</a:t>
            </a:r>
          </a:p>
          <a:p>
            <a:r>
              <a:rPr lang="ru-RU" dirty="0"/>
              <a:t>— </a:t>
            </a:r>
            <a:r>
              <a:rPr lang="ru-RU" dirty="0" err="1"/>
              <a:t>бронхоектатична</a:t>
            </a:r>
            <a:r>
              <a:rPr lang="ru-RU" dirty="0"/>
              <a:t> хвороба (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муковісцидоз</a:t>
            </a:r>
            <a:r>
              <a:rPr lang="ru-RU" dirty="0"/>
              <a:t>);</a:t>
            </a:r>
          </a:p>
          <a:p>
            <a:r>
              <a:rPr lang="ru-RU" dirty="0"/>
              <a:t>— </a:t>
            </a:r>
            <a:r>
              <a:rPr lang="ru-RU" dirty="0" err="1"/>
              <a:t>туберкульоз</a:t>
            </a:r>
            <a:r>
              <a:rPr lang="ru-RU" dirty="0"/>
              <a:t>, </a:t>
            </a:r>
            <a:r>
              <a:rPr lang="ru-RU" dirty="0" err="1"/>
              <a:t>нетуберкульозні</a:t>
            </a:r>
            <a:r>
              <a:rPr lang="ru-RU" dirty="0"/>
              <a:t> </a:t>
            </a:r>
            <a:r>
              <a:rPr lang="ru-RU" dirty="0" err="1"/>
              <a:t>мікобактеріози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міцетома</a:t>
            </a:r>
            <a:r>
              <a:rPr lang="ru-RU" dirty="0"/>
              <a:t> (</a:t>
            </a:r>
            <a:r>
              <a:rPr lang="ru-RU" dirty="0" err="1"/>
              <a:t>аспергільома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грибкова</a:t>
            </a:r>
            <a:r>
              <a:rPr lang="ru-RU" dirty="0"/>
              <a:t> куля);</a:t>
            </a:r>
          </a:p>
          <a:p>
            <a:r>
              <a:rPr lang="ru-RU" dirty="0"/>
              <a:t>— </a:t>
            </a:r>
            <a:r>
              <a:rPr lang="ru-RU" dirty="0" err="1"/>
              <a:t>забій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травма </a:t>
            </a:r>
            <a:r>
              <a:rPr lang="ru-RU" dirty="0" err="1"/>
              <a:t>легень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поширені</a:t>
            </a:r>
            <a:r>
              <a:rPr lang="ru-RU" dirty="0"/>
              <a:t>:</a:t>
            </a:r>
          </a:p>
          <a:p>
            <a:r>
              <a:rPr lang="ru-RU" dirty="0"/>
              <a:t>— </a:t>
            </a:r>
            <a:r>
              <a:rPr lang="ru-RU" dirty="0" err="1"/>
              <a:t>інвазивний</a:t>
            </a:r>
            <a:r>
              <a:rPr lang="ru-RU" dirty="0"/>
              <a:t> </a:t>
            </a:r>
            <a:r>
              <a:rPr lang="ru-RU" dirty="0" err="1"/>
              <a:t>аспергільоз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мукор-мікоз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легенева</a:t>
            </a:r>
            <a:r>
              <a:rPr lang="ru-RU" dirty="0"/>
              <a:t> </a:t>
            </a:r>
            <a:r>
              <a:rPr lang="ru-RU" dirty="0" err="1"/>
              <a:t>артеріовенозна</a:t>
            </a:r>
            <a:r>
              <a:rPr lang="ru-RU" dirty="0"/>
              <a:t> </a:t>
            </a:r>
            <a:r>
              <a:rPr lang="ru-RU" dirty="0" err="1"/>
              <a:t>мальформація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бронховаскулярна</a:t>
            </a:r>
            <a:r>
              <a:rPr lang="ru-RU" dirty="0"/>
              <a:t> </a:t>
            </a:r>
            <a:r>
              <a:rPr lang="ru-RU" dirty="0" err="1"/>
              <a:t>нориця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трахеобрахіоцефалічна</a:t>
            </a:r>
            <a:r>
              <a:rPr lang="ru-RU" dirty="0"/>
              <a:t> </a:t>
            </a:r>
            <a:r>
              <a:rPr lang="ru-RU" dirty="0" err="1"/>
              <a:t>артеріальна</a:t>
            </a:r>
            <a:r>
              <a:rPr lang="ru-RU" dirty="0"/>
              <a:t> </a:t>
            </a:r>
            <a:r>
              <a:rPr lang="ru-RU" dirty="0" err="1"/>
              <a:t>нориця</a:t>
            </a:r>
            <a:r>
              <a:rPr lang="ru-RU" dirty="0"/>
              <a:t> в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хроніч¬ною</a:t>
            </a:r>
            <a:r>
              <a:rPr lang="ru-RU" dirty="0"/>
              <a:t> </a:t>
            </a:r>
            <a:r>
              <a:rPr lang="ru-RU" dirty="0" err="1"/>
              <a:t>трахеостомою</a:t>
            </a:r>
            <a:r>
              <a:rPr lang="ru-RU" dirty="0"/>
              <a:t>);</a:t>
            </a:r>
          </a:p>
          <a:p>
            <a:r>
              <a:rPr lang="ru-RU" dirty="0"/>
              <a:t>— </a:t>
            </a:r>
            <a:r>
              <a:rPr lang="ru-RU" dirty="0" err="1"/>
              <a:t>патологія</a:t>
            </a:r>
            <a:r>
              <a:rPr lang="ru-RU" dirty="0"/>
              <a:t> </a:t>
            </a:r>
            <a:r>
              <a:rPr lang="ru-RU" dirty="0" err="1"/>
              <a:t>зсідання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</a:t>
            </a:r>
            <a:r>
              <a:rPr lang="ru-RU" dirty="0" err="1"/>
              <a:t>стороннє</a:t>
            </a:r>
            <a:r>
              <a:rPr lang="ru-RU" dirty="0"/>
              <a:t> </a:t>
            </a:r>
            <a:r>
              <a:rPr lang="ru-RU" dirty="0" err="1"/>
              <a:t>тіло</a:t>
            </a:r>
            <a:r>
              <a:rPr lang="ru-RU" dirty="0"/>
              <a:t>, </a:t>
            </a:r>
            <a:r>
              <a:rPr lang="ru-RU" dirty="0" err="1"/>
              <a:t>ідіопатичний</a:t>
            </a:r>
            <a:r>
              <a:rPr lang="ru-RU" dirty="0"/>
              <a:t> </a:t>
            </a:r>
            <a:r>
              <a:rPr lang="ru-RU" dirty="0" err="1"/>
              <a:t>легеневий</a:t>
            </a:r>
            <a:r>
              <a:rPr lang="ru-RU" dirty="0"/>
              <a:t> </a:t>
            </a:r>
            <a:r>
              <a:rPr lang="ru-RU" dirty="0" err="1"/>
              <a:t>гемосидероз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некротизуюча</a:t>
            </a:r>
            <a:r>
              <a:rPr lang="ru-RU" dirty="0"/>
              <a:t> </a:t>
            </a:r>
            <a:r>
              <a:rPr lang="ru-RU" dirty="0" err="1"/>
              <a:t>бактеріальна</a:t>
            </a:r>
            <a:r>
              <a:rPr lang="ru-RU" dirty="0"/>
              <a:t> </a:t>
            </a:r>
            <a:r>
              <a:rPr lang="ru-RU" dirty="0" err="1"/>
              <a:t>пневмонія</a:t>
            </a:r>
            <a:r>
              <a:rPr lang="ru-RU" dirty="0"/>
              <a:t>, </a:t>
            </a:r>
            <a:r>
              <a:rPr lang="ru-RU" dirty="0" err="1"/>
              <a:t>бронхіальна</a:t>
            </a:r>
            <a:r>
              <a:rPr lang="ru-RU" dirty="0"/>
              <a:t> аденома;</a:t>
            </a:r>
          </a:p>
          <a:p>
            <a:r>
              <a:rPr lang="ru-RU" dirty="0"/>
              <a:t>— </a:t>
            </a:r>
            <a:r>
              <a:rPr lang="ru-RU" dirty="0" err="1"/>
              <a:t>емболія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з </a:t>
            </a:r>
            <a:r>
              <a:rPr lang="ru-RU" dirty="0" err="1"/>
              <a:t>інфарктом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септична</a:t>
            </a:r>
            <a:r>
              <a:rPr lang="ru-RU" dirty="0"/>
              <a:t> </a:t>
            </a:r>
            <a:r>
              <a:rPr lang="ru-RU" dirty="0" err="1"/>
              <a:t>емболія</a:t>
            </a:r>
            <a:r>
              <a:rPr lang="ru-RU" dirty="0"/>
              <a:t> при </a:t>
            </a:r>
            <a:r>
              <a:rPr lang="ru-RU" dirty="0" err="1"/>
              <a:t>ендокардиті</a:t>
            </a:r>
            <a:r>
              <a:rPr lang="ru-RU" dirty="0"/>
              <a:t> </a:t>
            </a:r>
            <a:r>
              <a:rPr lang="ru-RU" dirty="0" err="1"/>
              <a:t>тристулкового</a:t>
            </a:r>
            <a:r>
              <a:rPr lang="ru-RU" dirty="0"/>
              <a:t> клапана;</a:t>
            </a:r>
          </a:p>
          <a:p>
            <a:r>
              <a:rPr lang="ru-RU" dirty="0"/>
              <a:t>— </a:t>
            </a:r>
            <a:r>
              <a:rPr lang="ru-RU" dirty="0" err="1"/>
              <a:t>легенево-ниркові</a:t>
            </a:r>
            <a:r>
              <a:rPr lang="ru-RU" dirty="0"/>
              <a:t> </a:t>
            </a:r>
            <a:r>
              <a:rPr lang="ru-RU" dirty="0" err="1"/>
              <a:t>синдроми</a:t>
            </a:r>
            <a:r>
              <a:rPr lang="ru-RU" dirty="0"/>
              <a:t> (синдром </a:t>
            </a:r>
            <a:r>
              <a:rPr lang="ru-RU" dirty="0" err="1"/>
              <a:t>Гудпасчера</a:t>
            </a:r>
            <a:r>
              <a:rPr lang="ru-RU" dirty="0"/>
              <a:t>, СЧВ, </a:t>
            </a:r>
            <a:r>
              <a:rPr lang="ru-RU" dirty="0" err="1"/>
              <a:t>гранульоматоз</a:t>
            </a:r>
            <a:r>
              <a:rPr lang="ru-RU" dirty="0"/>
              <a:t> </a:t>
            </a:r>
            <a:r>
              <a:rPr lang="ru-RU" dirty="0" err="1"/>
              <a:t>Вегенера</a:t>
            </a:r>
            <a:r>
              <a:rPr lang="ru-RU" dirty="0"/>
              <a:t>);</a:t>
            </a:r>
          </a:p>
          <a:p>
            <a:r>
              <a:rPr lang="ru-RU" dirty="0"/>
              <a:t>— </a:t>
            </a:r>
            <a:r>
              <a:rPr lang="ru-RU" dirty="0" err="1"/>
              <a:t>розрив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катетеризації</a:t>
            </a:r>
            <a:r>
              <a:rPr lang="ru-RU" dirty="0"/>
              <a:t> (</a:t>
            </a:r>
            <a:r>
              <a:rPr lang="ru-RU" dirty="0" err="1"/>
              <a:t>балонним</a:t>
            </a:r>
            <a:r>
              <a:rPr lang="ru-RU" dirty="0"/>
              <a:t> катетером Сван-Ганца).</a:t>
            </a:r>
          </a:p>
        </p:txBody>
      </p:sp>
    </p:spTree>
    <p:extLst>
      <p:ext uri="{BB962C8B-B14F-4D97-AF65-F5344CB8AC3E}">
        <p14:creationId xmlns:p14="http://schemas.microsoft.com/office/powerpoint/2010/main" val="28403997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2.Анамнез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розпитати</a:t>
            </a:r>
            <a:r>
              <a:rPr lang="ru-RU" dirty="0"/>
              <a:t> про </a:t>
            </a:r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важкої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в </a:t>
            </a:r>
            <a:r>
              <a:rPr lang="ru-RU" dirty="0" err="1"/>
              <a:t>дитинстві</a:t>
            </a:r>
            <a:r>
              <a:rPr lang="ru-RU" dirty="0"/>
              <a:t>, </a:t>
            </a:r>
            <a:r>
              <a:rPr lang="ru-RU" dirty="0" err="1"/>
              <a:t>рецидивуючі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, </a:t>
            </a:r>
            <a:r>
              <a:rPr lang="ru-RU" dirty="0" err="1"/>
              <a:t>хронічний</a:t>
            </a:r>
            <a:r>
              <a:rPr lang="ru-RU" dirty="0"/>
              <a:t> кашель та </a:t>
            </a:r>
            <a:r>
              <a:rPr lang="ru-RU" dirty="0" err="1"/>
              <a:t>відкашлювання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є </a:t>
            </a:r>
            <a:r>
              <a:rPr lang="ru-RU" dirty="0" err="1"/>
              <a:t>важливими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бронхоектазів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прожилки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велика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у </a:t>
            </a:r>
            <a:r>
              <a:rPr lang="ru-RU" dirty="0" err="1"/>
              <a:t>гнійній</a:t>
            </a:r>
            <a:r>
              <a:rPr lang="ru-RU" dirty="0"/>
              <a:t> </a:t>
            </a:r>
            <a:r>
              <a:rPr lang="ru-RU" dirty="0" err="1"/>
              <a:t>мокроті</a:t>
            </a:r>
            <a:r>
              <a:rPr lang="ru-RU" dirty="0"/>
              <a:t> </a:t>
            </a:r>
            <a:r>
              <a:rPr lang="ru-RU" dirty="0" err="1"/>
              <a:t>наводять</a:t>
            </a:r>
            <a:r>
              <a:rPr lang="ru-RU" dirty="0"/>
              <a:t> на думку про </a:t>
            </a:r>
            <a:r>
              <a:rPr lang="ru-RU" dirty="0" err="1"/>
              <a:t>пневмонію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 в </a:t>
            </a:r>
            <a:r>
              <a:rPr lang="ru-RU" dirty="0" err="1"/>
              <a:t>асоціації</a:t>
            </a:r>
            <a:r>
              <a:rPr lang="ru-RU" dirty="0"/>
              <a:t> з </a:t>
            </a:r>
            <a:r>
              <a:rPr lang="ru-RU" dirty="0" err="1"/>
              <a:t>задишкою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плевритичним</a:t>
            </a:r>
            <a:r>
              <a:rPr lang="ru-RU" dirty="0"/>
              <a:t> </a:t>
            </a:r>
            <a:r>
              <a:rPr lang="ru-RU" dirty="0" err="1"/>
              <a:t>болем</a:t>
            </a:r>
            <a:r>
              <a:rPr lang="ru-RU" dirty="0"/>
              <a:t> у </a:t>
            </a:r>
            <a:r>
              <a:rPr lang="ru-RU" dirty="0" err="1"/>
              <a:t>грудній</a:t>
            </a:r>
            <a:r>
              <a:rPr lang="ru-RU" dirty="0"/>
              <a:t> </a:t>
            </a:r>
            <a:r>
              <a:rPr lang="ru-RU" dirty="0" err="1"/>
              <a:t>клітці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</a:t>
            </a:r>
            <a:r>
              <a:rPr lang="ru-RU" dirty="0" err="1"/>
              <a:t>ймовірність</a:t>
            </a:r>
            <a:r>
              <a:rPr lang="ru-RU" dirty="0"/>
              <a:t> </a:t>
            </a:r>
            <a:r>
              <a:rPr lang="ru-RU" dirty="0" err="1"/>
              <a:t>емболії</a:t>
            </a:r>
            <a:r>
              <a:rPr lang="ru-RU" dirty="0"/>
              <a:t> </a:t>
            </a:r>
            <a:r>
              <a:rPr lang="ru-RU" dirty="0" err="1"/>
              <a:t>легеневої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інфаркту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є </a:t>
            </a:r>
            <a:r>
              <a:rPr lang="ru-RU" dirty="0" err="1"/>
              <a:t>вік</a:t>
            </a:r>
            <a:r>
              <a:rPr lang="ru-RU" dirty="0"/>
              <a:t> хворого — рак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трапляється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 у </a:t>
            </a:r>
            <a:r>
              <a:rPr lang="ru-RU" dirty="0" err="1"/>
              <a:t>віці</a:t>
            </a:r>
            <a:r>
              <a:rPr lang="ru-RU" dirty="0"/>
              <a:t> до 40 </a:t>
            </a:r>
            <a:r>
              <a:rPr lang="ru-RU" dirty="0" err="1"/>
              <a:t>років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розпитати</a:t>
            </a:r>
            <a:r>
              <a:rPr lang="ru-RU" dirty="0"/>
              <a:t> про анамнез </a:t>
            </a:r>
            <a:r>
              <a:rPr lang="ru-RU" dirty="0" err="1"/>
              <a:t>туберкульозу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контакту з </a:t>
            </a:r>
            <a:r>
              <a:rPr lang="ru-RU" dirty="0" err="1"/>
              <a:t>туберкульозними</a:t>
            </a:r>
            <a:r>
              <a:rPr lang="ru-RU" dirty="0"/>
              <a:t> </a:t>
            </a:r>
            <a:r>
              <a:rPr lang="ru-RU" dirty="0" err="1"/>
              <a:t>хворими</a:t>
            </a:r>
            <a:r>
              <a:rPr lang="ru-RU" dirty="0"/>
              <a:t>, </a:t>
            </a:r>
            <a:r>
              <a:rPr lang="ru-RU" dirty="0" err="1"/>
              <a:t>професійні</a:t>
            </a:r>
            <a:r>
              <a:rPr lang="ru-RU" dirty="0"/>
              <a:t> </a:t>
            </a:r>
            <a:r>
              <a:rPr lang="ru-RU" dirty="0" err="1"/>
              <a:t>шкідливості</a:t>
            </a:r>
            <a:r>
              <a:rPr lang="ru-RU" dirty="0"/>
              <a:t>,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ліків</a:t>
            </a:r>
            <a:r>
              <a:rPr lang="ru-RU" dirty="0"/>
              <a:t>, особливо </a:t>
            </a:r>
            <a:r>
              <a:rPr lang="ru-RU" dirty="0" err="1"/>
              <a:t>антикоагулянтів</a:t>
            </a:r>
            <a:r>
              <a:rPr lang="ru-RU" dirty="0"/>
              <a:t> (</a:t>
            </a:r>
            <a:r>
              <a:rPr lang="ru-RU" dirty="0" err="1"/>
              <a:t>варфарин</a:t>
            </a:r>
            <a:r>
              <a:rPr lang="ru-RU" dirty="0"/>
              <a:t>),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наркотиків</a:t>
            </a:r>
            <a:r>
              <a:rPr lang="ru-RU" dirty="0"/>
              <a:t> (таких як </a:t>
            </a:r>
            <a:r>
              <a:rPr lang="ru-RU" dirty="0" err="1"/>
              <a:t>кокаїн</a:t>
            </a:r>
            <a:r>
              <a:rPr lang="ru-RU" dirty="0"/>
              <a:t>, «</a:t>
            </a:r>
            <a:r>
              <a:rPr lang="ru-RU" dirty="0" err="1"/>
              <a:t>крек</a:t>
            </a:r>
            <a:r>
              <a:rPr lang="ru-RU" dirty="0"/>
              <a:t>»),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 як </a:t>
            </a:r>
            <a:r>
              <a:rPr lang="ru-RU" dirty="0" err="1"/>
              <a:t>ревматичні</a:t>
            </a:r>
            <a:r>
              <a:rPr lang="ru-RU" dirty="0"/>
              <a:t> вади </a:t>
            </a:r>
            <a:r>
              <a:rPr lang="ru-RU" dirty="0" err="1"/>
              <a:t>серця</a:t>
            </a:r>
            <a:r>
              <a:rPr lang="ru-RU" dirty="0"/>
              <a:t> та </a:t>
            </a:r>
            <a:r>
              <a:rPr lang="ru-RU" dirty="0" err="1"/>
              <a:t>легенева</a:t>
            </a:r>
            <a:r>
              <a:rPr lang="ru-RU" dirty="0"/>
              <a:t> </a:t>
            </a:r>
            <a:r>
              <a:rPr lang="ru-RU" dirty="0" err="1"/>
              <a:t>тромбоемболія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2712" y="4293096"/>
            <a:ext cx="839775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 </a:t>
            </a:r>
            <a:r>
              <a:rPr lang="ru-RU" b="1" dirty="0" err="1"/>
              <a:t>Фізикальне</a:t>
            </a:r>
            <a:r>
              <a:rPr lang="ru-RU" b="1" dirty="0"/>
              <a:t> </a:t>
            </a:r>
            <a:r>
              <a:rPr lang="ru-RU" b="1" dirty="0" err="1"/>
              <a:t>обстеження</a:t>
            </a:r>
            <a:r>
              <a:rPr lang="ru-RU" dirty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 для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у </a:t>
            </a:r>
            <a:r>
              <a:rPr lang="ru-RU" dirty="0" err="1"/>
              <a:t>верхніх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шляхах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ретельно</a:t>
            </a:r>
            <a:r>
              <a:rPr lang="ru-RU" dirty="0"/>
              <a:t> </a:t>
            </a:r>
            <a:r>
              <a:rPr lang="ru-RU" dirty="0" err="1"/>
              <a:t>обстежити</a:t>
            </a:r>
            <a:r>
              <a:rPr lang="ru-RU" dirty="0"/>
              <a:t> </a:t>
            </a:r>
            <a:r>
              <a:rPr lang="ru-RU" dirty="0" err="1"/>
              <a:t>рото¬глотку</a:t>
            </a:r>
            <a:r>
              <a:rPr lang="ru-RU" dirty="0"/>
              <a:t> та носоглотку при адекватному </a:t>
            </a:r>
            <a:r>
              <a:rPr lang="ru-RU" dirty="0" err="1"/>
              <a:t>освітленні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шийна</a:t>
            </a:r>
            <a:r>
              <a:rPr lang="ru-RU" dirty="0"/>
              <a:t>, </a:t>
            </a:r>
            <a:r>
              <a:rPr lang="ru-RU" dirty="0" err="1"/>
              <a:t>надключична</a:t>
            </a:r>
            <a:r>
              <a:rPr lang="ru-RU" dirty="0"/>
              <a:t> та </a:t>
            </a:r>
            <a:r>
              <a:rPr lang="ru-RU" dirty="0" err="1"/>
              <a:t>аксилярна</a:t>
            </a:r>
            <a:r>
              <a:rPr lang="ru-RU" dirty="0"/>
              <a:t> </a:t>
            </a:r>
            <a:r>
              <a:rPr lang="ru-RU" dirty="0" err="1"/>
              <a:t>аденопатія</a:t>
            </a:r>
            <a:r>
              <a:rPr lang="ru-RU" dirty="0"/>
              <a:t> </a:t>
            </a:r>
            <a:r>
              <a:rPr lang="ru-RU" dirty="0" err="1"/>
              <a:t>наштовхують</a:t>
            </a:r>
            <a:r>
              <a:rPr lang="ru-RU" dirty="0"/>
              <a:t> на думку про </a:t>
            </a:r>
            <a:r>
              <a:rPr lang="ru-RU" dirty="0" err="1"/>
              <a:t>внутрішньоторакальну</a:t>
            </a:r>
            <a:r>
              <a:rPr lang="ru-RU" dirty="0"/>
              <a:t> </a:t>
            </a:r>
            <a:r>
              <a:rPr lang="ru-RU" dirty="0" err="1"/>
              <a:t>зло¬якісну</a:t>
            </a:r>
            <a:r>
              <a:rPr lang="ru-RU" dirty="0"/>
              <a:t> </a:t>
            </a:r>
            <a:r>
              <a:rPr lang="ru-RU" dirty="0" err="1"/>
              <a:t>пухлину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аускультація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вологі</a:t>
            </a:r>
            <a:r>
              <a:rPr lang="ru-RU" dirty="0"/>
              <a:t> хрипи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аспірованої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сухі</a:t>
            </a:r>
            <a:r>
              <a:rPr lang="ru-RU" dirty="0"/>
              <a:t> хрипи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вогнищевих</a:t>
            </a:r>
            <a:r>
              <a:rPr lang="ru-RU" dirty="0"/>
              <a:t> </a:t>
            </a:r>
            <a:r>
              <a:rPr lang="ru-RU" dirty="0" err="1"/>
              <a:t>ендобронхіальних</a:t>
            </a:r>
            <a:r>
              <a:rPr lang="ru-RU" dirty="0"/>
              <a:t> </a:t>
            </a:r>
            <a:r>
              <a:rPr lang="ru-RU" dirty="0" err="1"/>
              <a:t>уражень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 раку </a:t>
            </a:r>
            <a:r>
              <a:rPr lang="ru-RU" dirty="0" err="1"/>
              <a:t>легень</a:t>
            </a:r>
            <a:r>
              <a:rPr lang="ru-RU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849137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треба </a:t>
            </a:r>
            <a:r>
              <a:rPr lang="ru-RU" dirty="0" err="1"/>
              <a:t>ретельно</a:t>
            </a:r>
            <a:r>
              <a:rPr lang="ru-RU" dirty="0"/>
              <a:t> </a:t>
            </a:r>
            <a:r>
              <a:rPr lang="ru-RU" dirty="0" err="1"/>
              <a:t>обстежити</a:t>
            </a:r>
            <a:r>
              <a:rPr lang="ru-RU" dirty="0"/>
              <a:t> </a:t>
            </a:r>
            <a:r>
              <a:rPr lang="ru-RU" dirty="0" err="1"/>
              <a:t>серцево-судинну</a:t>
            </a:r>
            <a:r>
              <a:rPr lang="ru-RU" dirty="0"/>
              <a:t> систему для </a:t>
            </a:r>
            <a:r>
              <a:rPr lang="ru-RU" dirty="0" err="1"/>
              <a:t>виявлення</a:t>
            </a:r>
            <a:r>
              <a:rPr lang="ru-RU" dirty="0"/>
              <a:t> ритму галопу, </a:t>
            </a:r>
            <a:r>
              <a:rPr lang="ru-RU" dirty="0" err="1"/>
              <a:t>серцевих</a:t>
            </a:r>
            <a:r>
              <a:rPr lang="ru-RU" dirty="0"/>
              <a:t> </a:t>
            </a:r>
            <a:r>
              <a:rPr lang="ru-RU" dirty="0" err="1"/>
              <a:t>шумів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яремних</a:t>
            </a:r>
            <a:r>
              <a:rPr lang="ru-RU" dirty="0"/>
              <a:t> вен та </a:t>
            </a:r>
            <a:r>
              <a:rPr lang="ru-RU" dirty="0" err="1"/>
              <a:t>набряків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наштовхують</a:t>
            </a:r>
            <a:r>
              <a:rPr lang="ru-RU" dirty="0"/>
              <a:t> на думку про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клапанів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застійну</a:t>
            </a:r>
            <a:r>
              <a:rPr lang="ru-RU" dirty="0"/>
              <a:t> </a:t>
            </a:r>
            <a:r>
              <a:rPr lang="ru-RU" dirty="0" err="1"/>
              <a:t>серцеву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стовщення</a:t>
            </a:r>
            <a:r>
              <a:rPr lang="ru-RU" dirty="0"/>
              <a:t> </a:t>
            </a:r>
            <a:r>
              <a:rPr lang="ru-RU" dirty="0" err="1"/>
              <a:t>кінцевих</a:t>
            </a:r>
            <a:r>
              <a:rPr lang="ru-RU" dirty="0"/>
              <a:t> фаланг </a:t>
            </a:r>
            <a:r>
              <a:rPr lang="ru-RU" dirty="0" err="1"/>
              <a:t>пальців</a:t>
            </a:r>
            <a:r>
              <a:rPr lang="ru-RU" dirty="0"/>
              <a:t> за типом </a:t>
            </a:r>
            <a:r>
              <a:rPr lang="ru-RU" dirty="0" err="1"/>
              <a:t>барабанних</a:t>
            </a:r>
            <a:r>
              <a:rPr lang="ru-RU" dirty="0"/>
              <a:t> </a:t>
            </a:r>
            <a:r>
              <a:rPr lang="ru-RU" dirty="0" err="1"/>
              <a:t>паличок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у </a:t>
            </a:r>
            <a:r>
              <a:rPr lang="ru-RU" dirty="0" err="1"/>
              <a:t>пацієнтів</a:t>
            </a:r>
            <a:r>
              <a:rPr lang="ru-RU" dirty="0"/>
              <a:t> з раком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бронхоектазами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абсцесом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204864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 </a:t>
            </a:r>
            <a:r>
              <a:rPr lang="ru-RU" b="1" dirty="0" err="1"/>
              <a:t>Лабораторні</a:t>
            </a:r>
            <a:r>
              <a:rPr lang="ru-RU" b="1" dirty="0"/>
              <a:t> та </a:t>
            </a:r>
            <a:r>
              <a:rPr lang="ru-RU" b="1" dirty="0" err="1"/>
              <a:t>інструментальні</a:t>
            </a:r>
            <a:r>
              <a:rPr lang="ru-RU" b="1" dirty="0"/>
              <a:t> </a:t>
            </a:r>
            <a:r>
              <a:rPr lang="ru-RU" b="1" dirty="0" err="1"/>
              <a:t>обстеження</a:t>
            </a:r>
            <a:r>
              <a:rPr lang="ru-RU" dirty="0"/>
              <a:t>.</a:t>
            </a:r>
          </a:p>
          <a:p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стандартні</a:t>
            </a:r>
            <a:r>
              <a:rPr lang="ru-RU" dirty="0"/>
              <a:t> </a:t>
            </a:r>
            <a:r>
              <a:rPr lang="ru-RU" dirty="0" err="1"/>
              <a:t>передньо-задні</a:t>
            </a:r>
            <a:r>
              <a:rPr lang="ru-RU" dirty="0"/>
              <a:t> та </a:t>
            </a:r>
            <a:r>
              <a:rPr lang="ru-RU" dirty="0" err="1"/>
              <a:t>бокову</a:t>
            </a:r>
            <a:r>
              <a:rPr lang="ru-RU" dirty="0"/>
              <a:t> </a:t>
            </a:r>
            <a:r>
              <a:rPr lang="ru-RU" dirty="0" err="1"/>
              <a:t>рентгенограми</a:t>
            </a:r>
            <a:r>
              <a:rPr lang="ru-RU" dirty="0"/>
              <a:t> ОГП в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кровохарканням</a:t>
            </a:r>
            <a:r>
              <a:rPr lang="ru-RU" dirty="0"/>
              <a:t>. До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знахідок</a:t>
            </a:r>
            <a:r>
              <a:rPr lang="ru-RU" dirty="0"/>
              <a:t> </a:t>
            </a:r>
            <a:r>
              <a:rPr lang="ru-RU" dirty="0" err="1"/>
              <a:t>відносять</a:t>
            </a:r>
            <a:r>
              <a:rPr lang="ru-RU" dirty="0"/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фіброзно-кавернозне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(</a:t>
            </a:r>
            <a:r>
              <a:rPr lang="ru-RU" dirty="0" err="1"/>
              <a:t>туберкульоз</a:t>
            </a:r>
            <a:r>
              <a:rPr lang="ru-RU" dirty="0"/>
              <a:t>, </a:t>
            </a:r>
            <a:r>
              <a:rPr lang="ru-RU" dirty="0" err="1"/>
              <a:t>некротизуюча</a:t>
            </a:r>
            <a:r>
              <a:rPr lang="ru-RU" dirty="0"/>
              <a:t> </a:t>
            </a:r>
            <a:r>
              <a:rPr lang="ru-RU" dirty="0" err="1"/>
              <a:t>бактеріальна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грибкова</a:t>
            </a:r>
            <a:r>
              <a:rPr lang="ru-RU" dirty="0"/>
              <a:t> </a:t>
            </a:r>
            <a:r>
              <a:rPr lang="ru-RU" dirty="0" err="1"/>
              <a:t>пневмонія</a:t>
            </a:r>
            <a:r>
              <a:rPr lang="ru-RU" dirty="0"/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сегментарний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дольовий</a:t>
            </a:r>
            <a:r>
              <a:rPr lang="ru-RU" dirty="0"/>
              <a:t> ателектаз (при </a:t>
            </a:r>
            <a:r>
              <a:rPr lang="ru-RU" dirty="0" err="1"/>
              <a:t>обструкції</a:t>
            </a:r>
            <a:r>
              <a:rPr lang="ru-RU" dirty="0"/>
              <a:t> бронха </a:t>
            </a:r>
            <a:r>
              <a:rPr lang="ru-RU" dirty="0" err="1"/>
              <a:t>внаслідок</a:t>
            </a:r>
            <a:r>
              <a:rPr lang="ru-RU" dirty="0"/>
              <a:t> раку </a:t>
            </a:r>
            <a:r>
              <a:rPr lang="ru-RU" dirty="0" err="1"/>
              <a:t>легень</a:t>
            </a:r>
            <a:r>
              <a:rPr lang="ru-RU" dirty="0"/>
              <a:t>, </a:t>
            </a:r>
            <a:r>
              <a:rPr lang="ru-RU" dirty="0" err="1"/>
              <a:t>бронхіальної</a:t>
            </a:r>
            <a:r>
              <a:rPr lang="ru-RU" dirty="0"/>
              <a:t> </a:t>
            </a:r>
            <a:r>
              <a:rPr lang="ru-RU" dirty="0" err="1"/>
              <a:t>аденоми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стороннього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грибкові</a:t>
            </a:r>
            <a:r>
              <a:rPr lang="ru-RU" dirty="0"/>
              <a:t> </a:t>
            </a:r>
            <a:r>
              <a:rPr lang="ru-RU" dirty="0" err="1"/>
              <a:t>кулі</a:t>
            </a:r>
            <a:r>
              <a:rPr lang="ru-RU" dirty="0"/>
              <a:t> в кавернах (</a:t>
            </a:r>
            <a:r>
              <a:rPr lang="ru-RU" dirty="0" err="1"/>
              <a:t>аспергільоз</a:t>
            </a:r>
            <a:r>
              <a:rPr lang="ru-RU" dirty="0"/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лівого</a:t>
            </a:r>
            <a:r>
              <a:rPr lang="ru-RU" dirty="0"/>
              <a:t> </a:t>
            </a:r>
            <a:r>
              <a:rPr lang="ru-RU" dirty="0" err="1"/>
              <a:t>передсердя</a:t>
            </a:r>
            <a:r>
              <a:rPr lang="ru-RU" dirty="0"/>
              <a:t>, </a:t>
            </a:r>
            <a:r>
              <a:rPr lang="ru-RU" dirty="0" err="1"/>
              <a:t>ліній</a:t>
            </a:r>
            <a:r>
              <a:rPr lang="ru-RU" dirty="0"/>
              <a:t> </a:t>
            </a:r>
            <a:r>
              <a:rPr lang="ru-RU" dirty="0" err="1"/>
              <a:t>Керлі</a:t>
            </a:r>
            <a:r>
              <a:rPr lang="ru-RU" dirty="0"/>
              <a:t> типу Б (</a:t>
            </a:r>
            <a:r>
              <a:rPr lang="ru-RU" dirty="0" err="1"/>
              <a:t>мітральний</a:t>
            </a:r>
            <a:r>
              <a:rPr lang="ru-RU" dirty="0"/>
              <a:t> стеноз);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стовщені</a:t>
            </a:r>
            <a:r>
              <a:rPr lang="ru-RU" dirty="0"/>
              <a:t> </a:t>
            </a:r>
            <a:r>
              <a:rPr lang="ru-RU" dirty="0" err="1"/>
              <a:t>бронхіальні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(</a:t>
            </a:r>
            <a:r>
              <a:rPr lang="ru-RU" dirty="0" err="1"/>
              <a:t>бронхоектази</a:t>
            </a:r>
            <a:r>
              <a:rPr lang="ru-RU" dirty="0"/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лімфаденопатія</a:t>
            </a:r>
            <a:r>
              <a:rPr lang="ru-RU" dirty="0"/>
              <a:t> та </a:t>
            </a:r>
            <a:r>
              <a:rPr lang="ru-RU" dirty="0" err="1"/>
              <a:t>інфільтрати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96380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6600"/>
                </a:solidFill>
              </a:rPr>
              <a:t>Легке</a:t>
            </a:r>
            <a:r>
              <a:rPr lang="ru-RU" dirty="0">
                <a:solidFill>
                  <a:srgbClr val="FF6600"/>
                </a:solidFill>
              </a:rPr>
              <a:t> </a:t>
            </a:r>
            <a:r>
              <a:rPr lang="ru-RU" dirty="0" err="1">
                <a:solidFill>
                  <a:srgbClr val="FF6600"/>
                </a:solidFill>
              </a:rPr>
              <a:t>кровохаркання</a:t>
            </a:r>
            <a:r>
              <a:rPr lang="ru-RU" dirty="0"/>
              <a:t>. </a:t>
            </a:r>
            <a:r>
              <a:rPr lang="ru-RU" dirty="0" err="1"/>
              <a:t>Легке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 не є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загрозливим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. Мета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— </a:t>
            </a:r>
            <a:r>
              <a:rPr lang="ru-RU" dirty="0" err="1"/>
              <a:t>з’ясувати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, </a:t>
            </a:r>
            <a:r>
              <a:rPr lang="ru-RU" dirty="0" err="1"/>
              <a:t>ви-значити</a:t>
            </a:r>
            <a:r>
              <a:rPr lang="ru-RU" dirty="0"/>
              <a:t> </a:t>
            </a:r>
            <a:r>
              <a:rPr lang="ru-RU" dirty="0" err="1"/>
              <a:t>ефективне</a:t>
            </a:r>
            <a:r>
              <a:rPr lang="ru-RU" dirty="0"/>
              <a:t> </a:t>
            </a:r>
            <a:r>
              <a:rPr lang="ru-RU" dirty="0" err="1"/>
              <a:t>специфічне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та </a:t>
            </a:r>
            <a:r>
              <a:rPr lang="ru-RU" dirty="0" err="1"/>
              <a:t>виключити</a:t>
            </a:r>
            <a:r>
              <a:rPr lang="ru-RU" dirty="0"/>
              <a:t> </a:t>
            </a:r>
            <a:r>
              <a:rPr lang="ru-RU" dirty="0" err="1"/>
              <a:t>серйозні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пацієнтів</a:t>
            </a:r>
            <a:r>
              <a:rPr lang="ru-RU" dirty="0"/>
              <a:t> з нормальною </a:t>
            </a:r>
            <a:r>
              <a:rPr lang="ru-RU" dirty="0" err="1"/>
              <a:t>рентгенограмою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та анамнезом </a:t>
            </a:r>
            <a:r>
              <a:rPr lang="ru-RU" dirty="0" err="1"/>
              <a:t>бронхіту</a:t>
            </a:r>
            <a:r>
              <a:rPr lang="ru-RU" dirty="0"/>
              <a:t> </a:t>
            </a:r>
            <a:r>
              <a:rPr lang="ru-RU" dirty="0" err="1"/>
              <a:t>можливою</a:t>
            </a:r>
            <a:r>
              <a:rPr lang="ru-RU" dirty="0"/>
              <a:t> є </a:t>
            </a:r>
            <a:r>
              <a:rPr lang="ru-RU" dirty="0" err="1"/>
              <a:t>наступна</a:t>
            </a:r>
            <a:r>
              <a:rPr lang="ru-RU" dirty="0"/>
              <a:t> тактика.</a:t>
            </a:r>
          </a:p>
          <a:p>
            <a:endParaRPr lang="ru-RU" dirty="0"/>
          </a:p>
          <a:p>
            <a:r>
              <a:rPr lang="ru-RU" dirty="0"/>
              <a:t>1.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бронхіту</a:t>
            </a:r>
            <a:r>
              <a:rPr lang="ru-RU" dirty="0"/>
              <a:t>: </a:t>
            </a:r>
            <a:r>
              <a:rPr lang="ru-RU" dirty="0" err="1"/>
              <a:t>пероральні</a:t>
            </a:r>
            <a:r>
              <a:rPr lang="ru-RU" dirty="0"/>
              <a:t> </a:t>
            </a:r>
            <a:r>
              <a:rPr lang="ru-RU" dirty="0" err="1"/>
              <a:t>антибіотики</a:t>
            </a:r>
            <a:r>
              <a:rPr lang="ru-RU" dirty="0"/>
              <a:t> широкого спектру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слабкі</a:t>
            </a:r>
            <a:r>
              <a:rPr lang="ru-RU" dirty="0"/>
              <a:t> </a:t>
            </a:r>
            <a:r>
              <a:rPr lang="ru-RU" dirty="0" err="1"/>
              <a:t>протикашлеві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Якщо</a:t>
            </a:r>
            <a:r>
              <a:rPr lang="ru-RU" dirty="0"/>
              <a:t> кашель </a:t>
            </a:r>
            <a:r>
              <a:rPr lang="ru-RU" dirty="0" err="1"/>
              <a:t>продуктивний</a:t>
            </a:r>
            <a:r>
              <a:rPr lang="ru-RU" dirty="0"/>
              <a:t> —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цитологію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діагностичну</a:t>
            </a:r>
            <a:r>
              <a:rPr lang="ru-RU" dirty="0"/>
              <a:t> </a:t>
            </a:r>
            <a:r>
              <a:rPr lang="ru-RU" dirty="0" err="1"/>
              <a:t>бронхоскопію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курців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40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поширеність</a:t>
            </a:r>
            <a:r>
              <a:rPr lang="ru-RU" dirty="0"/>
              <a:t> раку </a:t>
            </a:r>
            <a:r>
              <a:rPr lang="ru-RU" dirty="0" err="1"/>
              <a:t>легень</a:t>
            </a:r>
            <a:r>
              <a:rPr lang="ru-RU" dirty="0"/>
              <a:t> у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групі</a:t>
            </a:r>
            <a:r>
              <a:rPr lang="ru-RU" dirty="0"/>
              <a:t> </a:t>
            </a:r>
            <a:r>
              <a:rPr lang="ru-RU" dirty="0" err="1"/>
              <a:t>вища</a:t>
            </a:r>
            <a:r>
              <a:rPr lang="ru-RU" dirty="0"/>
              <a:t>. Рак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виявляли</a:t>
            </a:r>
            <a:r>
              <a:rPr lang="ru-RU" dirty="0"/>
              <a:t> у 3–6 % </a:t>
            </a:r>
            <a:r>
              <a:rPr lang="ru-RU" dirty="0" err="1"/>
              <a:t>пацієнтів</a:t>
            </a:r>
            <a:r>
              <a:rPr lang="ru-RU" dirty="0"/>
              <a:t> з легким </a:t>
            </a:r>
            <a:r>
              <a:rPr lang="ru-RU" dirty="0" err="1"/>
              <a:t>кровохарканням</a:t>
            </a:r>
            <a:r>
              <a:rPr lang="ru-RU" dirty="0"/>
              <a:t> та нормальною </a:t>
            </a:r>
            <a:r>
              <a:rPr lang="ru-RU" dirty="0" err="1"/>
              <a:t>рентгенограмою</a:t>
            </a:r>
            <a:r>
              <a:rPr lang="ru-RU" dirty="0"/>
              <a:t> ОГП.</a:t>
            </a:r>
          </a:p>
          <a:p>
            <a:endParaRPr lang="ru-RU" dirty="0"/>
          </a:p>
          <a:p>
            <a:r>
              <a:rPr lang="ru-RU" dirty="0"/>
              <a:t>4. Провести КТ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</a:t>
            </a:r>
            <a:r>
              <a:rPr lang="ru-RU" dirty="0"/>
              <a:t> та ФБС, </a:t>
            </a:r>
            <a:r>
              <a:rPr lang="ru-RU" dirty="0" err="1"/>
              <a:t>якщо</a:t>
            </a:r>
            <a:r>
              <a:rPr lang="ru-RU" dirty="0"/>
              <a:t>: 1) </a:t>
            </a:r>
            <a:r>
              <a:rPr lang="ru-RU" dirty="0" err="1"/>
              <a:t>кровохаркання</a:t>
            </a:r>
            <a:r>
              <a:rPr lang="ru-RU" dirty="0"/>
              <a:t> </a:t>
            </a:r>
            <a:r>
              <a:rPr lang="ru-RU" dirty="0" err="1"/>
              <a:t>триває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1–2 </a:t>
            </a:r>
            <a:r>
              <a:rPr lang="ru-RU" dirty="0" err="1"/>
              <a:t>тижні</a:t>
            </a:r>
            <a:r>
              <a:rPr lang="ru-RU" dirty="0"/>
              <a:t>; 2) </a:t>
            </a:r>
            <a:r>
              <a:rPr lang="ru-RU" dirty="0" err="1"/>
              <a:t>кровохаркання</a:t>
            </a:r>
            <a:r>
              <a:rPr lang="ru-RU" dirty="0"/>
              <a:t> </a:t>
            </a:r>
            <a:r>
              <a:rPr lang="ru-RU" dirty="0" err="1"/>
              <a:t>рецидивує</a:t>
            </a:r>
            <a:r>
              <a:rPr lang="ru-RU" dirty="0"/>
              <a:t>; 3)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як 30 мл/день; 4) </a:t>
            </a:r>
            <a:r>
              <a:rPr lang="ru-RU" dirty="0" err="1"/>
              <a:t>пацієнт</a:t>
            </a:r>
            <a:r>
              <a:rPr lang="ru-RU" dirty="0"/>
              <a:t> курить та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вік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40 </a:t>
            </a:r>
            <a:r>
              <a:rPr lang="ru-RU" dirty="0" err="1"/>
              <a:t>років</a:t>
            </a:r>
            <a:r>
              <a:rPr lang="ru-RU" dirty="0"/>
              <a:t>; 5) є </a:t>
            </a:r>
            <a:r>
              <a:rPr lang="ru-RU" dirty="0" err="1"/>
              <a:t>підозра</a:t>
            </a:r>
            <a:r>
              <a:rPr lang="ru-RU" dirty="0"/>
              <a:t> на </a:t>
            </a:r>
            <a:r>
              <a:rPr lang="ru-RU" dirty="0" err="1"/>
              <a:t>бронхоектази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26360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6632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патологічною</a:t>
            </a:r>
            <a:r>
              <a:rPr lang="ru-RU" dirty="0"/>
              <a:t> </a:t>
            </a:r>
            <a:r>
              <a:rPr lang="ru-RU" dirty="0" err="1"/>
              <a:t>рентгенограмою</a:t>
            </a:r>
            <a:r>
              <a:rPr lang="ru-RU" dirty="0"/>
              <a:t> </a:t>
            </a:r>
            <a:r>
              <a:rPr lang="ru-RU" dirty="0" err="1"/>
              <a:t>грудної</a:t>
            </a:r>
            <a:r>
              <a:rPr lang="ru-RU" dirty="0"/>
              <a:t> </a:t>
            </a:r>
            <a:r>
              <a:rPr lang="ru-RU" dirty="0" err="1"/>
              <a:t>кліткиподальше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виконують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та </a:t>
            </a:r>
            <a:r>
              <a:rPr lang="ru-RU" dirty="0" err="1"/>
              <a:t>рентгенологічних</a:t>
            </a:r>
            <a:r>
              <a:rPr lang="ru-RU" dirty="0"/>
              <a:t> </a:t>
            </a:r>
            <a:r>
              <a:rPr lang="ru-RU" dirty="0" err="1"/>
              <a:t>знахідок</a:t>
            </a:r>
            <a:r>
              <a:rPr lang="ru-RU" dirty="0"/>
              <a:t>:</a:t>
            </a:r>
          </a:p>
          <a:p>
            <a:r>
              <a:rPr lang="ru-RU" dirty="0"/>
              <a:t>— при </a:t>
            </a:r>
            <a:r>
              <a:rPr lang="ru-RU" dirty="0" err="1"/>
              <a:t>утворах</a:t>
            </a:r>
            <a:r>
              <a:rPr lang="ru-RU" dirty="0"/>
              <a:t> в </a:t>
            </a:r>
            <a:r>
              <a:rPr lang="ru-RU" dirty="0" err="1"/>
              <a:t>легенях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свідчити</a:t>
            </a:r>
            <a:r>
              <a:rPr lang="ru-RU" dirty="0"/>
              <a:t> про рак, треба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цитологічне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мокроти</a:t>
            </a:r>
            <a:r>
              <a:rPr lang="ru-RU" dirty="0"/>
              <a:t>, </a:t>
            </a:r>
            <a:r>
              <a:rPr lang="ru-RU" dirty="0" err="1"/>
              <a:t>трансторакальну</a:t>
            </a:r>
            <a:r>
              <a:rPr lang="ru-RU" dirty="0"/>
              <a:t> </a:t>
            </a:r>
            <a:r>
              <a:rPr lang="ru-RU" dirty="0" err="1"/>
              <a:t>аспіраційну</a:t>
            </a:r>
            <a:r>
              <a:rPr lang="ru-RU" dirty="0"/>
              <a:t> </a:t>
            </a:r>
            <a:r>
              <a:rPr lang="ru-RU" dirty="0" err="1"/>
              <a:t>біопсію</a:t>
            </a:r>
            <a:r>
              <a:rPr lang="ru-RU" dirty="0"/>
              <a:t> тонкою </a:t>
            </a:r>
            <a:r>
              <a:rPr lang="ru-RU" dirty="0" err="1"/>
              <a:t>голкою</a:t>
            </a:r>
            <a:r>
              <a:rPr lang="ru-RU" dirty="0"/>
              <a:t>, </a:t>
            </a:r>
            <a:r>
              <a:rPr lang="ru-RU" dirty="0" err="1"/>
              <a:t>бронхоскопію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біопсію</a:t>
            </a:r>
            <a:r>
              <a:rPr lang="ru-RU" dirty="0"/>
              <a:t> на </a:t>
            </a:r>
            <a:r>
              <a:rPr lang="ru-RU" dirty="0" err="1"/>
              <a:t>відкритій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;</a:t>
            </a:r>
          </a:p>
          <a:p>
            <a:r>
              <a:rPr lang="ru-RU" dirty="0"/>
              <a:t>— при </a:t>
            </a:r>
            <a:r>
              <a:rPr lang="ru-RU" dirty="0" err="1"/>
              <a:t>верхівкових</a:t>
            </a:r>
            <a:r>
              <a:rPr lang="ru-RU" dirty="0"/>
              <a:t> </a:t>
            </a:r>
            <a:r>
              <a:rPr lang="ru-RU" dirty="0" err="1"/>
              <a:t>кавернозних</a:t>
            </a:r>
            <a:r>
              <a:rPr lang="ru-RU" dirty="0"/>
              <a:t> </a:t>
            </a:r>
            <a:r>
              <a:rPr lang="ru-RU" dirty="0" err="1"/>
              <a:t>ураженнях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оточені</a:t>
            </a:r>
            <a:r>
              <a:rPr lang="ru-RU" dirty="0"/>
              <a:t> </a:t>
            </a:r>
            <a:r>
              <a:rPr lang="ru-RU" dirty="0" err="1"/>
              <a:t>інфільтратами</a:t>
            </a:r>
            <a:r>
              <a:rPr lang="ru-RU" dirty="0"/>
              <a:t> (як при </a:t>
            </a:r>
            <a:r>
              <a:rPr lang="ru-RU" dirty="0" err="1"/>
              <a:t>туберкульозі</a:t>
            </a:r>
            <a:r>
              <a:rPr lang="ru-RU" dirty="0"/>
              <a:t>),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обстежити</a:t>
            </a:r>
            <a:r>
              <a:rPr lang="ru-RU" dirty="0"/>
              <a:t> мокроту на </a:t>
            </a:r>
            <a:r>
              <a:rPr lang="ru-RU" dirty="0" err="1"/>
              <a:t>кислотостійкі</a:t>
            </a:r>
            <a:r>
              <a:rPr lang="ru-RU" dirty="0"/>
              <a:t> </a:t>
            </a:r>
            <a:r>
              <a:rPr lang="ru-RU" dirty="0" err="1"/>
              <a:t>бацили</a:t>
            </a:r>
            <a:r>
              <a:rPr lang="ru-RU" dirty="0"/>
              <a:t> (мазки та культура);</a:t>
            </a:r>
          </a:p>
          <a:p>
            <a:r>
              <a:rPr lang="ru-RU" dirty="0"/>
              <a:t>— </a:t>
            </a:r>
            <a:r>
              <a:rPr lang="ru-RU" dirty="0" err="1"/>
              <a:t>лікар</a:t>
            </a:r>
            <a:r>
              <a:rPr lang="ru-RU" dirty="0"/>
              <a:t> повинен бути </a:t>
            </a:r>
            <a:r>
              <a:rPr lang="ru-RU" dirty="0" err="1"/>
              <a:t>уважним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півмісяця</a:t>
            </a:r>
            <a:r>
              <a:rPr lang="ru-RU" dirty="0"/>
              <a:t> (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довкола</a:t>
            </a:r>
            <a:r>
              <a:rPr lang="ru-RU" dirty="0"/>
              <a:t> </a:t>
            </a:r>
            <a:r>
              <a:rPr lang="ru-RU" dirty="0" err="1"/>
              <a:t>міцетоми</a:t>
            </a:r>
            <a:r>
              <a:rPr lang="ru-RU" dirty="0"/>
              <a:t> в </a:t>
            </a:r>
            <a:r>
              <a:rPr lang="ru-RU" dirty="0" err="1"/>
              <a:t>легеневій</a:t>
            </a:r>
            <a:r>
              <a:rPr lang="ru-RU" dirty="0"/>
              <a:t> </a:t>
            </a:r>
            <a:r>
              <a:rPr lang="ru-RU" dirty="0" err="1"/>
              <a:t>каверні</a:t>
            </a:r>
            <a:r>
              <a:rPr lang="ru-RU" dirty="0"/>
              <a:t>), яка </a:t>
            </a:r>
            <a:r>
              <a:rPr lang="ru-RU" dirty="0" err="1"/>
              <a:t>наявна</a:t>
            </a:r>
            <a:r>
              <a:rPr lang="ru-RU" dirty="0"/>
              <a:t> при </a:t>
            </a:r>
            <a:r>
              <a:rPr lang="ru-RU" dirty="0" err="1"/>
              <a:t>аспергільомі</a:t>
            </a:r>
            <a:r>
              <a:rPr lang="ru-RU" dirty="0"/>
              <a:t>. </a:t>
            </a:r>
            <a:r>
              <a:rPr lang="ru-RU" dirty="0" err="1"/>
              <a:t>Ліпше</a:t>
            </a:r>
            <a:r>
              <a:rPr lang="ru-RU" dirty="0"/>
              <a:t> видно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на </a:t>
            </a:r>
            <a:r>
              <a:rPr lang="ru-RU" dirty="0" err="1"/>
              <a:t>латерограмах</a:t>
            </a:r>
            <a:r>
              <a:rPr lang="ru-RU" dirty="0"/>
              <a:t> у </a:t>
            </a:r>
            <a:r>
              <a:rPr lang="ru-RU" dirty="0" err="1"/>
              <a:t>положенні</a:t>
            </a:r>
            <a:r>
              <a:rPr lang="ru-RU" dirty="0"/>
              <a:t> </a:t>
            </a:r>
            <a:r>
              <a:rPr lang="ru-RU" dirty="0" err="1"/>
              <a:t>лежачи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КТ ОГП.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536113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0066"/>
                </a:solidFill>
              </a:rPr>
              <a:t>Кровохаркання</a:t>
            </a:r>
            <a:r>
              <a:rPr lang="ru-RU" dirty="0">
                <a:solidFill>
                  <a:srgbClr val="FF0066"/>
                </a:solidFill>
              </a:rPr>
              <a:t> </a:t>
            </a:r>
            <a:r>
              <a:rPr lang="ru-RU" dirty="0" err="1">
                <a:solidFill>
                  <a:srgbClr val="FF0066"/>
                </a:solidFill>
              </a:rPr>
              <a:t>середньої</a:t>
            </a:r>
            <a:r>
              <a:rPr lang="ru-RU" dirty="0">
                <a:solidFill>
                  <a:srgbClr val="FF0066"/>
                </a:solidFill>
              </a:rPr>
              <a:t> </a:t>
            </a:r>
            <a:r>
              <a:rPr lang="ru-RU" dirty="0" err="1">
                <a:solidFill>
                  <a:srgbClr val="FF0066"/>
                </a:solidFill>
              </a:rPr>
              <a:t>вираженості</a:t>
            </a:r>
            <a:r>
              <a:rPr lang="ru-RU" dirty="0"/>
              <a:t>.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кровохарканням</a:t>
            </a:r>
            <a:r>
              <a:rPr lang="ru-RU" dirty="0"/>
              <a:t> </a:t>
            </a:r>
            <a:r>
              <a:rPr lang="ru-RU" dirty="0" err="1"/>
              <a:t>серед¬ньої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госпіталізувати</a:t>
            </a:r>
            <a:r>
              <a:rPr lang="ru-RU" dirty="0"/>
              <a:t> для </a:t>
            </a:r>
            <a:r>
              <a:rPr lang="ru-RU" dirty="0" err="1"/>
              <a:t>спостереження</a:t>
            </a:r>
            <a:r>
              <a:rPr lang="ru-RU" dirty="0"/>
              <a:t> та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.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ліжковий</a:t>
            </a:r>
            <a:r>
              <a:rPr lang="ru-RU" dirty="0"/>
              <a:t> режим у </a:t>
            </a:r>
            <a:r>
              <a:rPr lang="ru-RU" dirty="0" err="1"/>
              <a:t>положенні</a:t>
            </a:r>
            <a:r>
              <a:rPr lang="ru-RU" dirty="0"/>
              <a:t> </a:t>
            </a:r>
            <a:r>
              <a:rPr lang="ru-RU" dirty="0" err="1"/>
              <a:t>напівсидячи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вони не </a:t>
            </a:r>
            <a:r>
              <a:rPr lang="ru-RU" dirty="0" err="1"/>
              <a:t>сплять</a:t>
            </a:r>
            <a:r>
              <a:rPr lang="ru-RU" dirty="0"/>
              <a:t>, а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лягає</a:t>
            </a:r>
            <a:r>
              <a:rPr lang="ru-RU" dirty="0"/>
              <a:t> горизонтально, то </a:t>
            </a:r>
            <a:r>
              <a:rPr lang="ru-RU" dirty="0" err="1"/>
              <a:t>мусить</a:t>
            </a:r>
            <a:r>
              <a:rPr lang="ru-RU" dirty="0"/>
              <a:t> </a:t>
            </a:r>
            <a:r>
              <a:rPr lang="ru-RU" dirty="0" err="1"/>
              <a:t>лежати</a:t>
            </a:r>
            <a:r>
              <a:rPr lang="ru-RU" dirty="0"/>
              <a:t> на </a:t>
            </a:r>
            <a:r>
              <a:rPr lang="ru-RU" dirty="0" err="1"/>
              <a:t>боці</a:t>
            </a:r>
            <a:r>
              <a:rPr lang="ru-RU" dirty="0"/>
              <a:t> з </a:t>
            </a:r>
            <a:r>
              <a:rPr lang="ru-RU" dirty="0" err="1"/>
              <a:t>рентгенологічно</a:t>
            </a:r>
            <a:r>
              <a:rPr lang="ru-RU" dirty="0"/>
              <a:t> аномальною </a:t>
            </a:r>
            <a:r>
              <a:rPr lang="ru-RU" dirty="0" err="1"/>
              <a:t>легенею</a:t>
            </a:r>
            <a:r>
              <a:rPr lang="ru-RU" dirty="0"/>
              <a:t> донизу. </a:t>
            </a:r>
            <a:r>
              <a:rPr lang="ru-RU" dirty="0" err="1"/>
              <a:t>Корисним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при-</a:t>
            </a:r>
            <a:r>
              <a:rPr lang="ru-RU" dirty="0" err="1"/>
              <a:t>гнічення</a:t>
            </a:r>
            <a:r>
              <a:rPr lang="ru-RU" dirty="0"/>
              <a:t> кашлю </a:t>
            </a:r>
            <a:r>
              <a:rPr lang="ru-RU" dirty="0" err="1"/>
              <a:t>кодеїном</a:t>
            </a:r>
            <a:r>
              <a:rPr lang="ru-RU" dirty="0"/>
              <a:t>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надмірної</a:t>
            </a:r>
            <a:r>
              <a:rPr lang="ru-RU" dirty="0"/>
              <a:t> </a:t>
            </a:r>
            <a:r>
              <a:rPr lang="ru-RU" dirty="0" err="1"/>
              <a:t>седації</a:t>
            </a:r>
            <a:r>
              <a:rPr lang="ru-RU" dirty="0"/>
              <a:t>. Треба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адекватну</a:t>
            </a:r>
            <a:r>
              <a:rPr lang="ru-RU" dirty="0"/>
              <a:t> </a:t>
            </a:r>
            <a:r>
              <a:rPr lang="ru-RU" dirty="0" err="1"/>
              <a:t>оксигенацію</a:t>
            </a:r>
            <a:r>
              <a:rPr lang="ru-RU" dirty="0"/>
              <a:t>. </a:t>
            </a:r>
            <a:r>
              <a:rPr lang="ru-RU" dirty="0" err="1"/>
              <a:t>Імовірне</a:t>
            </a:r>
            <a:r>
              <a:rPr lang="ru-RU" dirty="0"/>
              <a:t>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, величину та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діагностичні</a:t>
            </a:r>
            <a:r>
              <a:rPr lang="ru-RU" dirty="0"/>
              <a:t> тести. </a:t>
            </a:r>
            <a:r>
              <a:rPr lang="ru-RU" dirty="0" err="1"/>
              <a:t>Наступним</a:t>
            </a:r>
            <a:r>
              <a:rPr lang="ru-RU" dirty="0"/>
              <a:t> </a:t>
            </a:r>
            <a:r>
              <a:rPr lang="ru-RU" dirty="0" err="1"/>
              <a:t>кроком</a:t>
            </a:r>
            <a:r>
              <a:rPr lang="ru-RU" dirty="0"/>
              <a:t> є ФБС.</a:t>
            </a:r>
          </a:p>
        </p:txBody>
      </p:sp>
    </p:spTree>
    <p:extLst>
      <p:ext uri="{BB962C8B-B14F-4D97-AF65-F5344CB8AC3E}">
        <p14:creationId xmlns:p14="http://schemas.microsoft.com/office/powerpoint/2010/main" val="21870725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89179" y="188640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Масивне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кровохаркання</a:t>
            </a:r>
            <a:r>
              <a:rPr lang="ru-RU" dirty="0"/>
              <a:t>. </a:t>
            </a:r>
            <a:r>
              <a:rPr lang="ru-RU" dirty="0" err="1"/>
              <a:t>Масивне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 (до 5 % </a:t>
            </a:r>
            <a:r>
              <a:rPr lang="ru-RU" dirty="0" err="1"/>
              <a:t>випадків</a:t>
            </a:r>
            <a:r>
              <a:rPr lang="ru-RU" dirty="0"/>
              <a:t>) є </a:t>
            </a:r>
            <a:r>
              <a:rPr lang="ru-RU" dirty="0" err="1"/>
              <a:t>невідкладним</a:t>
            </a:r>
            <a:r>
              <a:rPr lang="ru-RU" dirty="0"/>
              <a:t> станом,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негайного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. Основною </a:t>
            </a:r>
            <a:r>
              <a:rPr lang="ru-RU" dirty="0" err="1"/>
              <a:t>за¬грозою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є </a:t>
            </a:r>
            <a:r>
              <a:rPr lang="ru-RU" dirty="0" err="1"/>
              <a:t>асфіксія</a:t>
            </a:r>
            <a:r>
              <a:rPr lang="ru-RU" dirty="0"/>
              <a:t>, а не </a:t>
            </a:r>
            <a:r>
              <a:rPr lang="ru-RU" dirty="0" err="1"/>
              <a:t>знекровлення</a:t>
            </a:r>
            <a:r>
              <a:rPr lang="ru-RU" dirty="0"/>
              <a:t>.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крово¬течі</a:t>
            </a:r>
            <a:r>
              <a:rPr lang="ru-RU" dirty="0"/>
              <a:t> — </a:t>
            </a:r>
            <a:r>
              <a:rPr lang="ru-RU" dirty="0" err="1"/>
              <a:t>найважливіший</a:t>
            </a:r>
            <a:r>
              <a:rPr lang="ru-RU" dirty="0"/>
              <a:t> </a:t>
            </a:r>
            <a:r>
              <a:rPr lang="ru-RU" dirty="0" err="1"/>
              <a:t>прогностичний</a:t>
            </a:r>
            <a:r>
              <a:rPr lang="ru-RU" dirty="0"/>
              <a:t> фактор. </a:t>
            </a:r>
            <a:r>
              <a:rPr lang="ru-RU" dirty="0" err="1"/>
              <a:t>Пацієнти</a:t>
            </a:r>
            <a:r>
              <a:rPr lang="ru-RU" dirty="0"/>
              <a:t> з </a:t>
            </a:r>
            <a:r>
              <a:rPr lang="ru-RU" dirty="0" err="1"/>
              <a:t>хронічними</a:t>
            </a:r>
            <a:r>
              <a:rPr lang="ru-RU" dirty="0"/>
              <a:t> </a:t>
            </a:r>
            <a:r>
              <a:rPr lang="ru-RU" dirty="0" err="1"/>
              <a:t>захво-рюваннями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толерувати</a:t>
            </a:r>
            <a:r>
              <a:rPr lang="ru-RU" dirty="0"/>
              <a:t> </a:t>
            </a:r>
            <a:r>
              <a:rPr lang="ru-RU" dirty="0" err="1"/>
              <a:t>потрапляння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в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, у них </a:t>
            </a:r>
            <a:r>
              <a:rPr lang="ru-RU" dirty="0" err="1"/>
              <a:t>швидше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гостра</a:t>
            </a:r>
            <a:r>
              <a:rPr lang="ru-RU" dirty="0"/>
              <a:t> </a:t>
            </a:r>
            <a:r>
              <a:rPr lang="ru-RU" dirty="0" err="1"/>
              <a:t>дихальна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3" y="2060847"/>
            <a:ext cx="875062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Тактика при </a:t>
            </a:r>
            <a:r>
              <a:rPr lang="ru-RU" b="1" i="1" dirty="0" err="1"/>
              <a:t>масивному</a:t>
            </a:r>
            <a:r>
              <a:rPr lang="ru-RU" b="1" i="1" dirty="0"/>
              <a:t> </a:t>
            </a:r>
            <a:r>
              <a:rPr lang="ru-RU" b="1" i="1" dirty="0" err="1"/>
              <a:t>кровохарканні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1.   </a:t>
            </a:r>
            <a:r>
              <a:rPr lang="ru-RU" dirty="0" err="1"/>
              <a:t>Госпіталізація</a:t>
            </a:r>
            <a:r>
              <a:rPr lang="ru-RU" dirty="0"/>
              <a:t> в палату </a:t>
            </a:r>
            <a:r>
              <a:rPr lang="ru-RU" dirty="0" err="1"/>
              <a:t>інтенсивної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. За </a:t>
            </a:r>
            <a:r>
              <a:rPr lang="ru-RU" dirty="0" err="1"/>
              <a:t>показаннями</a:t>
            </a:r>
            <a:r>
              <a:rPr lang="ru-RU" dirty="0"/>
              <a:t>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стабілізувати</a:t>
            </a:r>
            <a:r>
              <a:rPr lang="ru-RU" dirty="0"/>
              <a:t> </a:t>
            </a:r>
            <a:r>
              <a:rPr lang="ru-RU" dirty="0" err="1"/>
              <a:t>дихальні</a:t>
            </a:r>
            <a:r>
              <a:rPr lang="ru-RU" dirty="0"/>
              <a:t> шляхи;</a:t>
            </a:r>
          </a:p>
          <a:p>
            <a:r>
              <a:rPr lang="ru-RU" dirty="0"/>
              <a:t>2) </a:t>
            </a:r>
            <a:r>
              <a:rPr lang="ru-RU" dirty="0" err="1"/>
              <a:t>моніторинг</a:t>
            </a:r>
            <a:r>
              <a:rPr lang="ru-RU" dirty="0"/>
              <a:t> </a:t>
            </a:r>
            <a:r>
              <a:rPr lang="ru-RU" dirty="0" err="1"/>
              <a:t>оксигенації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;</a:t>
            </a:r>
          </a:p>
          <a:p>
            <a:r>
              <a:rPr lang="ru-RU" dirty="0"/>
              <a:t>3) при </a:t>
            </a:r>
            <a:r>
              <a:rPr lang="ru-RU" dirty="0" err="1"/>
              <a:t>гострій</a:t>
            </a:r>
            <a:r>
              <a:rPr lang="ru-RU" dirty="0"/>
              <a:t> </a:t>
            </a:r>
            <a:r>
              <a:rPr lang="ru-RU" dirty="0" err="1"/>
              <a:t>дихальній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— </a:t>
            </a:r>
            <a:r>
              <a:rPr lang="ru-RU" dirty="0" err="1"/>
              <a:t>інтубація</a:t>
            </a:r>
            <a:r>
              <a:rPr lang="ru-RU" dirty="0"/>
              <a:t> </a:t>
            </a:r>
            <a:r>
              <a:rPr lang="ru-RU" dirty="0" err="1"/>
              <a:t>трахеї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відкоректувати</a:t>
            </a:r>
            <a:r>
              <a:rPr lang="ru-RU" dirty="0"/>
              <a:t> </a:t>
            </a:r>
            <a:r>
              <a:rPr lang="ru-RU" dirty="0" err="1"/>
              <a:t>коагулопатію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тромбоцитопенію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консультацію</a:t>
            </a:r>
            <a:r>
              <a:rPr lang="ru-RU" dirty="0"/>
              <a:t> </a:t>
            </a:r>
            <a:r>
              <a:rPr lang="ru-RU" dirty="0" err="1"/>
              <a:t>кардіоторакального</a:t>
            </a:r>
            <a:r>
              <a:rPr lang="ru-RU" dirty="0"/>
              <a:t> </a:t>
            </a:r>
            <a:r>
              <a:rPr lang="ru-RU" dirty="0" err="1"/>
              <a:t>хірурга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негайну</a:t>
            </a:r>
            <a:r>
              <a:rPr lang="ru-RU" dirty="0"/>
              <a:t> </a:t>
            </a:r>
            <a:r>
              <a:rPr lang="ru-RU" dirty="0" err="1"/>
              <a:t>бронхоскопію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dirty="0" err="1"/>
              <a:t>обміркувати</a:t>
            </a:r>
            <a:r>
              <a:rPr lang="ru-RU" dirty="0"/>
              <a:t> </a:t>
            </a:r>
            <a:r>
              <a:rPr lang="ru-RU" dirty="0" err="1"/>
              <a:t>ендобронхіальні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зупинки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;</a:t>
            </a:r>
          </a:p>
          <a:p>
            <a:r>
              <a:rPr lang="ru-RU" dirty="0"/>
              <a:t>8) </a:t>
            </a:r>
            <a:r>
              <a:rPr lang="ru-RU" dirty="0" err="1"/>
              <a:t>обміркувати</a:t>
            </a:r>
            <a:r>
              <a:rPr lang="ru-RU" dirty="0"/>
              <a:t> </a:t>
            </a:r>
            <a:r>
              <a:rPr lang="ru-RU" dirty="0" err="1"/>
              <a:t>емболізацію</a:t>
            </a:r>
            <a:r>
              <a:rPr lang="ru-RU" dirty="0"/>
              <a:t> </a:t>
            </a:r>
            <a:r>
              <a:rPr lang="ru-RU" dirty="0" err="1"/>
              <a:t>бронхіальних</a:t>
            </a:r>
            <a:r>
              <a:rPr lang="ru-RU" dirty="0"/>
              <a:t> </a:t>
            </a:r>
            <a:r>
              <a:rPr lang="ru-RU" dirty="0" err="1"/>
              <a:t>артерій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2.  </a:t>
            </a:r>
            <a:r>
              <a:rPr lang="ru-RU" dirty="0" err="1"/>
              <a:t>Вирішити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про тактику </a:t>
            </a:r>
            <a:r>
              <a:rPr lang="ru-RU" dirty="0" err="1"/>
              <a:t>хірургічного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: </a:t>
            </a:r>
          </a:p>
          <a:p>
            <a:r>
              <a:rPr lang="ru-RU" dirty="0"/>
              <a:t>1) при </a:t>
            </a:r>
            <a:r>
              <a:rPr lang="ru-RU" dirty="0" err="1"/>
              <a:t>неконтрольованій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— </a:t>
            </a:r>
            <a:r>
              <a:rPr lang="ru-RU" dirty="0" err="1"/>
              <a:t>невідкладне</a:t>
            </a:r>
            <a:r>
              <a:rPr lang="ru-RU" dirty="0"/>
              <a:t> </a:t>
            </a:r>
            <a:r>
              <a:rPr lang="ru-RU" dirty="0" err="1"/>
              <a:t>хірургічне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;</a:t>
            </a:r>
          </a:p>
          <a:p>
            <a:r>
              <a:rPr lang="ru-RU" dirty="0"/>
              <a:t>2) при </a:t>
            </a:r>
            <a:r>
              <a:rPr lang="ru-RU" dirty="0" err="1"/>
              <a:t>контрольованій</a:t>
            </a:r>
            <a:r>
              <a:rPr lang="ru-RU" dirty="0"/>
              <a:t> </a:t>
            </a:r>
            <a:r>
              <a:rPr lang="ru-RU" dirty="0" err="1"/>
              <a:t>кровотечі</a:t>
            </a:r>
            <a:r>
              <a:rPr lang="ru-RU" dirty="0"/>
              <a:t> — </a:t>
            </a:r>
            <a:r>
              <a:rPr lang="ru-RU" dirty="0" err="1"/>
              <a:t>обміркувати</a:t>
            </a:r>
            <a:r>
              <a:rPr lang="ru-RU" dirty="0"/>
              <a:t> </a:t>
            </a:r>
            <a:r>
              <a:rPr lang="ru-RU" dirty="0" err="1"/>
              <a:t>селективну</a:t>
            </a:r>
            <a:r>
              <a:rPr lang="ru-RU" dirty="0"/>
              <a:t> </a:t>
            </a:r>
            <a:r>
              <a:rPr lang="ru-RU" dirty="0" err="1"/>
              <a:t>резекцію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у </a:t>
            </a:r>
            <a:r>
              <a:rPr lang="ru-RU" dirty="0" err="1"/>
              <a:t>пацієнта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протипоказань</a:t>
            </a:r>
            <a:r>
              <a:rPr lang="ru-RU" dirty="0"/>
              <a:t> до </a:t>
            </a:r>
            <a:r>
              <a:rPr lang="ru-RU" dirty="0" err="1"/>
              <a:t>операції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841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9/3/2020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60647"/>
            <a:ext cx="84969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Консервативна тактика при </a:t>
            </a:r>
            <a:r>
              <a:rPr lang="ru-RU" dirty="0" err="1"/>
              <a:t>легеневому</a:t>
            </a:r>
            <a:r>
              <a:rPr lang="ru-RU" dirty="0"/>
              <a:t> </a:t>
            </a:r>
            <a:r>
              <a:rPr lang="ru-RU" dirty="0" err="1"/>
              <a:t>кровохарканні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за мету:</a:t>
            </a:r>
          </a:p>
          <a:p>
            <a:endParaRPr lang="ru-RU" dirty="0"/>
          </a:p>
          <a:p>
            <a:r>
              <a:rPr lang="ru-RU" dirty="0"/>
              <a:t>1.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наповнення</a:t>
            </a:r>
            <a:r>
              <a:rPr lang="ru-RU" dirty="0"/>
              <a:t> </a:t>
            </a:r>
            <a:r>
              <a:rPr lang="ru-RU" dirty="0" err="1"/>
              <a:t>судин</a:t>
            </a:r>
            <a:r>
              <a:rPr lang="ru-RU" dirty="0"/>
              <a:t> малого кола </a:t>
            </a:r>
            <a:r>
              <a:rPr lang="ru-RU" dirty="0" err="1"/>
              <a:t>кровообігу</a:t>
            </a:r>
            <a:r>
              <a:rPr lang="ru-RU" dirty="0"/>
              <a:t>: а) </a:t>
            </a:r>
            <a:r>
              <a:rPr lang="ru-RU" dirty="0" err="1"/>
              <a:t>надати</a:t>
            </a:r>
            <a:r>
              <a:rPr lang="ru-RU" dirty="0"/>
              <a:t> хворому </a:t>
            </a:r>
            <a:r>
              <a:rPr lang="ru-RU" dirty="0" err="1"/>
              <a:t>напівсидяче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з </a:t>
            </a:r>
            <a:r>
              <a:rPr lang="ru-RU" dirty="0" err="1"/>
              <a:t>опущеними</a:t>
            </a:r>
            <a:r>
              <a:rPr lang="ru-RU" dirty="0"/>
              <a:t> ногами (за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гемодинамічних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), б) </a:t>
            </a:r>
            <a:r>
              <a:rPr lang="ru-RU" dirty="0" err="1"/>
              <a:t>накласти</a:t>
            </a:r>
            <a:r>
              <a:rPr lang="ru-RU" dirty="0"/>
              <a:t> </a:t>
            </a:r>
            <a:r>
              <a:rPr lang="ru-RU" dirty="0" err="1"/>
              <a:t>венозні</a:t>
            </a:r>
            <a:r>
              <a:rPr lang="ru-RU" dirty="0"/>
              <a:t> </a:t>
            </a:r>
            <a:r>
              <a:rPr lang="ru-RU" dirty="0" err="1"/>
              <a:t>джгути</a:t>
            </a:r>
            <a:r>
              <a:rPr lang="ru-RU" dirty="0"/>
              <a:t> на </a:t>
            </a:r>
            <a:r>
              <a:rPr lang="ru-RU" dirty="0" err="1"/>
              <a:t>середню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стегон на 30–50 </a:t>
            </a:r>
            <a:r>
              <a:rPr lang="ru-RU" dirty="0" err="1"/>
              <a:t>хв</a:t>
            </a:r>
            <a:r>
              <a:rPr lang="ru-RU" dirty="0"/>
              <a:t>., в) </a:t>
            </a:r>
            <a:r>
              <a:rPr lang="ru-RU" dirty="0" err="1"/>
              <a:t>медикаментозний</a:t>
            </a:r>
            <a:r>
              <a:rPr lang="ru-RU" dirty="0"/>
              <a:t> </a:t>
            </a:r>
            <a:r>
              <a:rPr lang="ru-RU" dirty="0" err="1"/>
              <a:t>перерозподіл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контролем системного АТ: </a:t>
            </a:r>
            <a:r>
              <a:rPr lang="ru-RU" dirty="0" err="1"/>
              <a:t>гангліоблокатори</a:t>
            </a:r>
            <a:r>
              <a:rPr lang="ru-RU" dirty="0"/>
              <a:t> (</a:t>
            </a:r>
            <a:r>
              <a:rPr lang="ru-RU" dirty="0" err="1"/>
              <a:t>пентамін</a:t>
            </a:r>
            <a:r>
              <a:rPr lang="ru-RU" dirty="0"/>
              <a:t>, </a:t>
            </a:r>
            <a:r>
              <a:rPr lang="ru-RU" dirty="0" err="1"/>
              <a:t>бензогексоній</a:t>
            </a:r>
            <a:r>
              <a:rPr lang="ru-RU" dirty="0"/>
              <a:t>), </a:t>
            </a:r>
            <a:r>
              <a:rPr lang="ru-RU" dirty="0" err="1"/>
              <a:t>венозні</a:t>
            </a:r>
            <a:r>
              <a:rPr lang="ru-RU" dirty="0"/>
              <a:t> </a:t>
            </a:r>
            <a:r>
              <a:rPr lang="ru-RU" dirty="0" err="1"/>
              <a:t>вазодилятатори</a:t>
            </a:r>
            <a:r>
              <a:rPr lang="ru-RU" dirty="0"/>
              <a:t>: в/в </a:t>
            </a:r>
            <a:r>
              <a:rPr lang="ru-RU" dirty="0" err="1"/>
              <a:t>нітрогліцерин</a:t>
            </a:r>
            <a:r>
              <a:rPr lang="ru-RU" dirty="0"/>
              <a:t> (</a:t>
            </a:r>
            <a:r>
              <a:rPr lang="ru-RU" dirty="0" err="1"/>
              <a:t>перлінганіт</a:t>
            </a:r>
            <a:r>
              <a:rPr lang="ru-RU" dirty="0"/>
              <a:t>, </a:t>
            </a:r>
            <a:r>
              <a:rPr lang="ru-RU" dirty="0" err="1"/>
              <a:t>ізокет</a:t>
            </a:r>
            <a:r>
              <a:rPr lang="ru-RU" dirty="0"/>
              <a:t>), </a:t>
            </a:r>
            <a:r>
              <a:rPr lang="ru-RU" dirty="0" err="1"/>
              <a:t>нітросорбід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Підвищити</a:t>
            </a:r>
            <a:r>
              <a:rPr lang="ru-RU" dirty="0"/>
              <a:t> </a:t>
            </a:r>
            <a:r>
              <a:rPr lang="ru-RU" dirty="0" err="1"/>
              <a:t>коагуляційний</a:t>
            </a:r>
            <a:r>
              <a:rPr lang="ru-RU" dirty="0"/>
              <a:t> </a:t>
            </a:r>
            <a:r>
              <a:rPr lang="ru-RU" dirty="0" err="1"/>
              <a:t>потенціал</a:t>
            </a:r>
            <a:r>
              <a:rPr lang="ru-RU" dirty="0"/>
              <a:t> </a:t>
            </a:r>
            <a:r>
              <a:rPr lang="ru-RU" dirty="0" err="1"/>
              <a:t>циркулюючої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Підтримати</a:t>
            </a:r>
            <a:r>
              <a:rPr lang="ru-RU" dirty="0"/>
              <a:t> та </a:t>
            </a:r>
            <a:r>
              <a:rPr lang="ru-RU" dirty="0" err="1"/>
              <a:t>відновити</a:t>
            </a:r>
            <a:r>
              <a:rPr lang="ru-RU" dirty="0"/>
              <a:t> </a:t>
            </a:r>
            <a:r>
              <a:rPr lang="ru-RU" dirty="0" err="1"/>
              <a:t>прохідність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дихальних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Зняти</a:t>
            </a:r>
            <a:r>
              <a:rPr lang="ru-RU" dirty="0"/>
              <a:t> </a:t>
            </a:r>
            <a:r>
              <a:rPr lang="ru-RU" dirty="0" err="1"/>
              <a:t>стрес</a:t>
            </a:r>
            <a:r>
              <a:rPr lang="ru-RU" dirty="0"/>
              <a:t>, </a:t>
            </a:r>
            <a:r>
              <a:rPr lang="ru-RU" dirty="0" err="1"/>
              <a:t>викликаний</a:t>
            </a:r>
            <a:r>
              <a:rPr lang="ru-RU" dirty="0"/>
              <a:t> </a:t>
            </a:r>
            <a:r>
              <a:rPr lang="ru-RU" dirty="0" err="1"/>
              <a:t>кровотечею</a:t>
            </a:r>
            <a:r>
              <a:rPr lang="ru-RU" dirty="0"/>
              <a:t> (</a:t>
            </a:r>
            <a:r>
              <a:rPr lang="ru-RU" dirty="0" err="1"/>
              <a:t>малі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діазепінів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Масивне</a:t>
            </a:r>
            <a:r>
              <a:rPr lang="ru-RU" dirty="0"/>
              <a:t> </a:t>
            </a:r>
            <a:r>
              <a:rPr lang="ru-RU" dirty="0" err="1"/>
              <a:t>кровохаркання</a:t>
            </a:r>
            <a:r>
              <a:rPr lang="ru-RU" dirty="0"/>
              <a:t> часто </a:t>
            </a:r>
            <a:r>
              <a:rPr lang="ru-RU" dirty="0" err="1"/>
              <a:t>рецидивує</a:t>
            </a:r>
            <a:r>
              <a:rPr lang="ru-RU" dirty="0"/>
              <a:t>, до того ж часто </a:t>
            </a:r>
            <a:r>
              <a:rPr lang="ru-RU" dirty="0" err="1"/>
              <a:t>раптово</a:t>
            </a:r>
            <a:r>
              <a:rPr lang="ru-RU" dirty="0"/>
              <a:t> і без </a:t>
            </a:r>
            <a:r>
              <a:rPr lang="ru-RU" dirty="0" err="1"/>
              <a:t>попереджувальних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стати </a:t>
            </a:r>
            <a:r>
              <a:rPr lang="ru-RU" dirty="0" err="1"/>
              <a:t>фатальним</a:t>
            </a:r>
            <a:r>
              <a:rPr lang="ru-RU" dirty="0"/>
              <a:t>. </a:t>
            </a:r>
            <a:r>
              <a:rPr lang="ru-RU" dirty="0" err="1"/>
              <a:t>Найефективнішим</a:t>
            </a:r>
            <a:r>
              <a:rPr lang="ru-RU" dirty="0"/>
              <a:t> </a:t>
            </a:r>
            <a:r>
              <a:rPr lang="ru-RU" dirty="0" err="1"/>
              <a:t>лікуванням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з </a:t>
            </a:r>
            <a:r>
              <a:rPr lang="ru-RU" dirty="0" err="1"/>
              <a:t>локалізованими</a:t>
            </a:r>
            <a:r>
              <a:rPr lang="ru-RU" dirty="0"/>
              <a:t> </a:t>
            </a:r>
            <a:r>
              <a:rPr lang="ru-RU" dirty="0" err="1"/>
              <a:t>ураженнями</a:t>
            </a:r>
            <a:r>
              <a:rPr lang="ru-RU" dirty="0"/>
              <a:t> та </a:t>
            </a:r>
            <a:r>
              <a:rPr lang="ru-RU" dirty="0" err="1"/>
              <a:t>адекватним</a:t>
            </a:r>
            <a:r>
              <a:rPr lang="ru-RU" dirty="0"/>
              <a:t> </a:t>
            </a:r>
            <a:r>
              <a:rPr lang="ru-RU" dirty="0" err="1"/>
              <a:t>функціональним</a:t>
            </a:r>
            <a:r>
              <a:rPr lang="ru-RU" dirty="0"/>
              <a:t> резервом </a:t>
            </a:r>
            <a:r>
              <a:rPr lang="ru-RU" dirty="0" err="1"/>
              <a:t>легень</a:t>
            </a:r>
            <a:r>
              <a:rPr lang="ru-RU" dirty="0"/>
              <a:t> є </a:t>
            </a:r>
            <a:r>
              <a:rPr lang="ru-RU" dirty="0" err="1"/>
              <a:t>хірургічна</a:t>
            </a:r>
            <a:r>
              <a:rPr lang="ru-RU" dirty="0"/>
              <a:t> </a:t>
            </a:r>
            <a:r>
              <a:rPr lang="ru-RU" dirty="0" err="1"/>
              <a:t>резекція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7102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3253</TotalTime>
  <Words>11331</Words>
  <Application>Microsoft Office PowerPoint</Application>
  <PresentationFormat>Экран (4:3)</PresentationFormat>
  <Paragraphs>817</Paragraphs>
  <Slides>73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90" baseType="lpstr">
      <vt:lpstr>Dotum</vt:lpstr>
      <vt:lpstr>Aharoni</vt:lpstr>
      <vt:lpstr>AngsanaUPC</vt:lpstr>
      <vt:lpstr>Arial</vt:lpstr>
      <vt:lpstr>Arial Black</vt:lpstr>
      <vt:lpstr>Arial Narrow</vt:lpstr>
      <vt:lpstr>Arial Unicode MS</vt:lpstr>
      <vt:lpstr>Calibri</vt:lpstr>
      <vt:lpstr>Century Gothic</vt:lpstr>
      <vt:lpstr>Constantia</vt:lpstr>
      <vt:lpstr>Courier New</vt:lpstr>
      <vt:lpstr>Georgia</vt:lpstr>
      <vt:lpstr>Palatino Linotype</vt:lpstr>
      <vt:lpstr>Symbol</vt:lpstr>
      <vt:lpstr>Times New Roman</vt:lpstr>
      <vt:lpstr>Wingdings</vt:lpstr>
      <vt:lpstr>Исполнительная</vt:lpstr>
      <vt:lpstr>Інтенсивна терапія гострої дихальної недостатності</vt:lpstr>
      <vt:lpstr>Презентация PowerPoint</vt:lpstr>
      <vt:lpstr>ФОРМИ ГДН:</vt:lpstr>
      <vt:lpstr>Види ГДН</vt:lpstr>
      <vt:lpstr>Презентация PowerPoint</vt:lpstr>
      <vt:lpstr>Діагностика:</vt:lpstr>
      <vt:lpstr>Презентация PowerPoint</vt:lpstr>
      <vt:lpstr>НЕВІДКЛАДНА ДОПОМОГА ТА ПРИНЦИПИ ЛІКУВАННЯ</vt:lpstr>
      <vt:lpstr>Презентация PowerPoint</vt:lpstr>
      <vt:lpstr>Презентация PowerPoint</vt:lpstr>
      <vt:lpstr>Презентация PowerPoint</vt:lpstr>
      <vt:lpstr>ПЕРІОДИ КЛІНІЧНОГО ПЕРЕБІГУ БА</vt:lpstr>
      <vt:lpstr>ІНСТРУМЕНТАЛЬНІ МЕТОДИ ДОСЛІДЖЕННЯ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Nina</dc:creator>
  <cp:lastModifiedBy>Денис Сергійович Володичев</cp:lastModifiedBy>
  <cp:revision>76</cp:revision>
  <dcterms:created xsi:type="dcterms:W3CDTF">2016-10-07T20:17:31Z</dcterms:created>
  <dcterms:modified xsi:type="dcterms:W3CDTF">2020-09-03T06:56:22Z</dcterms:modified>
</cp:coreProperties>
</file>