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71" r:id="rId5"/>
    <p:sldId id="274" r:id="rId6"/>
    <p:sldId id="287" r:id="rId7"/>
    <p:sldId id="275" r:id="rId8"/>
    <p:sldId id="288" r:id="rId9"/>
    <p:sldId id="276" r:id="rId10"/>
    <p:sldId id="277" r:id="rId11"/>
    <p:sldId id="278" r:id="rId12"/>
    <p:sldId id="281" r:id="rId13"/>
    <p:sldId id="279" r:id="rId14"/>
    <p:sldId id="280" r:id="rId15"/>
    <p:sldId id="270" r:id="rId16"/>
    <p:sldId id="283" r:id="rId17"/>
    <p:sldId id="289" r:id="rId18"/>
    <p:sldId id="282" r:id="rId19"/>
    <p:sldId id="284" r:id="rId20"/>
    <p:sldId id="290" r:id="rId21"/>
    <p:sldId id="286" r:id="rId22"/>
    <p:sldId id="291" r:id="rId23"/>
    <p:sldId id="292" r:id="rId24"/>
    <p:sldId id="285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-902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9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308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4524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8266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2953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6875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1384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0458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2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91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2246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5284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0520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11" Type="http://schemas.openxmlformats.org/officeDocument/2006/relationships/image" Target="../media/image113.jpeg"/><Relationship Id="rId5" Type="http://schemas.openxmlformats.org/officeDocument/2006/relationships/image" Target="../media/image107.png"/><Relationship Id="rId10" Type="http://schemas.openxmlformats.org/officeDocument/2006/relationships/image" Target="../media/image112.jpeg"/><Relationship Id="rId4" Type="http://schemas.openxmlformats.org/officeDocument/2006/relationships/image" Target="../media/image106.png"/><Relationship Id="rId9" Type="http://schemas.openxmlformats.org/officeDocument/2006/relationships/image" Target="../media/image11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jpeg"/><Relationship Id="rId3" Type="http://schemas.openxmlformats.org/officeDocument/2006/relationships/image" Target="../media/image115.jpeg"/><Relationship Id="rId7" Type="http://schemas.openxmlformats.org/officeDocument/2006/relationships/image" Target="../media/image119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jpeg"/><Relationship Id="rId11" Type="http://schemas.openxmlformats.org/officeDocument/2006/relationships/image" Target="../media/image123.jpeg"/><Relationship Id="rId5" Type="http://schemas.openxmlformats.org/officeDocument/2006/relationships/image" Target="../media/image117.jpeg"/><Relationship Id="rId10" Type="http://schemas.openxmlformats.org/officeDocument/2006/relationships/image" Target="../media/image122.jpeg"/><Relationship Id="rId4" Type="http://schemas.openxmlformats.org/officeDocument/2006/relationships/image" Target="../media/image116.png"/><Relationship Id="rId9" Type="http://schemas.openxmlformats.org/officeDocument/2006/relationships/image" Target="../media/image12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22292"/>
            <a:ext cx="12192000" cy="1460843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Modern equipment and techniques in laparoscopic surgery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6743" y="5588329"/>
            <a:ext cx="11654972" cy="1102756"/>
          </a:xfrm>
        </p:spPr>
        <p:txBody>
          <a:bodyPr>
            <a:noAutofit/>
          </a:bodyPr>
          <a:lstStyle/>
          <a:p>
            <a:r>
              <a:rPr lang="en-US" sz="3200" dirty="0" err="1" smtClean="0"/>
              <a:t>Malynovskyi</a:t>
            </a:r>
            <a:r>
              <a:rPr lang="en-US" sz="3200" dirty="0" smtClean="0"/>
              <a:t> A.V., MD</a:t>
            </a:r>
          </a:p>
          <a:p>
            <a:r>
              <a:rPr lang="en-US" sz="3200" dirty="0" smtClean="0"/>
              <a:t>Chair of </a:t>
            </a:r>
            <a:r>
              <a:rPr lang="en-US" sz="3200" dirty="0" err="1" smtClean="0"/>
              <a:t>Departmant</a:t>
            </a:r>
            <a:r>
              <a:rPr lang="en-US" sz="3200" dirty="0" smtClean="0"/>
              <a:t> of Robotic and Endoscopic Surgery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19653" y="1632862"/>
            <a:ext cx="6109152" cy="390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347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6614" y="0"/>
            <a:ext cx="11364686" cy="97018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Advantages of minimally-invasive surgery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164" y="1017814"/>
            <a:ext cx="9129712" cy="5840186"/>
          </a:xfrm>
        </p:spPr>
        <p:txBody>
          <a:bodyPr>
            <a:normAutofit/>
          </a:bodyPr>
          <a:lstStyle/>
          <a:p>
            <a:r>
              <a:rPr lang="en-US" dirty="0" smtClean="0"/>
              <a:t>Lower postoperative pain</a:t>
            </a:r>
          </a:p>
          <a:p>
            <a:r>
              <a:rPr lang="en-US" dirty="0" smtClean="0"/>
              <a:t>Lower blood loss and operative trauma</a:t>
            </a:r>
            <a:endParaRPr lang="ru-RU" dirty="0" smtClean="0"/>
          </a:p>
          <a:p>
            <a:r>
              <a:rPr lang="en-US" dirty="0" smtClean="0"/>
              <a:t>Early return to physical activity</a:t>
            </a:r>
            <a:endParaRPr lang="ru-RU" dirty="0" smtClean="0"/>
          </a:p>
          <a:p>
            <a:r>
              <a:rPr lang="en-US" dirty="0" smtClean="0"/>
              <a:t>Early renewal of function of alimentary tract, thus early return to oral food intake</a:t>
            </a:r>
            <a:r>
              <a:rPr lang="ru-RU" dirty="0" smtClean="0"/>
              <a:t> </a:t>
            </a:r>
          </a:p>
          <a:p>
            <a:r>
              <a:rPr lang="en-US" dirty="0" smtClean="0"/>
              <a:t>Lower incidence of cardio-vascular, pulmonary</a:t>
            </a:r>
            <a:r>
              <a:rPr lang="ru-RU" dirty="0" smtClean="0"/>
              <a:t> </a:t>
            </a:r>
            <a:r>
              <a:rPr lang="en-US" dirty="0" smtClean="0"/>
              <a:t>and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thrombotic</a:t>
            </a:r>
            <a:r>
              <a:rPr lang="en-US" dirty="0" smtClean="0"/>
              <a:t> complications</a:t>
            </a:r>
            <a:endParaRPr lang="ru-RU" dirty="0" smtClean="0"/>
          </a:p>
          <a:p>
            <a:r>
              <a:rPr lang="en-US" dirty="0"/>
              <a:t>Lower incidence </a:t>
            </a:r>
            <a:r>
              <a:rPr lang="en-US" dirty="0" smtClean="0"/>
              <a:t>of wound complications </a:t>
            </a:r>
          </a:p>
          <a:p>
            <a:r>
              <a:rPr lang="en-US" dirty="0" smtClean="0"/>
              <a:t>Better cosmetic effect</a:t>
            </a:r>
          </a:p>
          <a:p>
            <a:r>
              <a:rPr lang="en-US" dirty="0"/>
              <a:t>Lower incidence </a:t>
            </a:r>
            <a:r>
              <a:rPr lang="en-US" dirty="0" smtClean="0"/>
              <a:t>of postoperative hernias and adhesions</a:t>
            </a:r>
          </a:p>
          <a:p>
            <a:r>
              <a:rPr lang="en-US" dirty="0" smtClean="0"/>
              <a:t>Better functional results, better oncologic results of some procedures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876" y="830433"/>
            <a:ext cx="2700338" cy="18746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876" y="2869670"/>
            <a:ext cx="2700338" cy="18404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72576" y="4770698"/>
            <a:ext cx="2414588" cy="188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187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6614" y="0"/>
            <a:ext cx="11364686" cy="97018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Chapters of minimally-invasive surgery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6615" y="1017814"/>
            <a:ext cx="8439006" cy="5840186"/>
          </a:xfrm>
        </p:spPr>
        <p:txBody>
          <a:bodyPr>
            <a:normAutofit/>
          </a:bodyPr>
          <a:lstStyle/>
          <a:p>
            <a:r>
              <a:rPr lang="en-US" dirty="0"/>
              <a:t>Laparoscopic </a:t>
            </a:r>
            <a:r>
              <a:rPr lang="en-US" dirty="0" smtClean="0"/>
              <a:t>surgery</a:t>
            </a:r>
          </a:p>
          <a:p>
            <a:r>
              <a:rPr lang="en-US" dirty="0"/>
              <a:t>Flexible </a:t>
            </a:r>
            <a:r>
              <a:rPr lang="en-US" dirty="0" smtClean="0"/>
              <a:t>therapeutic endoscopy</a:t>
            </a:r>
          </a:p>
          <a:p>
            <a:r>
              <a:rPr lang="en-US" dirty="0"/>
              <a:t>Interventional ultrasound (percutaneous interventions</a:t>
            </a:r>
            <a:r>
              <a:rPr lang="en-US" dirty="0" smtClean="0"/>
              <a:t>)</a:t>
            </a:r>
          </a:p>
          <a:p>
            <a:r>
              <a:rPr lang="en-US" dirty="0"/>
              <a:t>Endovascular </a:t>
            </a:r>
            <a:r>
              <a:rPr lang="en-US" dirty="0" smtClean="0"/>
              <a:t>surgery</a:t>
            </a:r>
          </a:p>
          <a:p>
            <a:r>
              <a:rPr lang="en-US" dirty="0" err="1"/>
              <a:t>Thoracoscopic</a:t>
            </a:r>
            <a:r>
              <a:rPr lang="en-US" dirty="0"/>
              <a:t> </a:t>
            </a:r>
            <a:r>
              <a:rPr lang="en-US" dirty="0" smtClean="0"/>
              <a:t>surgery</a:t>
            </a:r>
          </a:p>
          <a:p>
            <a:r>
              <a:rPr lang="en-US" dirty="0" err="1" smtClean="0"/>
              <a:t>Endourology</a:t>
            </a:r>
            <a:endParaRPr lang="en-US" dirty="0" smtClean="0"/>
          </a:p>
          <a:p>
            <a:r>
              <a:rPr lang="en-US" dirty="0" err="1"/>
              <a:t>Rhinoscopic</a:t>
            </a:r>
            <a:r>
              <a:rPr lang="en-US" dirty="0"/>
              <a:t> </a:t>
            </a:r>
            <a:r>
              <a:rPr lang="en-US" dirty="0" smtClean="0"/>
              <a:t>surgery</a:t>
            </a:r>
          </a:p>
          <a:p>
            <a:r>
              <a:rPr lang="en-US" dirty="0"/>
              <a:t>Arthroscopic </a:t>
            </a:r>
            <a:r>
              <a:rPr lang="en-US" dirty="0" smtClean="0"/>
              <a:t>surgery</a:t>
            </a:r>
          </a:p>
          <a:p>
            <a:r>
              <a:rPr lang="en-US" dirty="0" err="1"/>
              <a:t>Cranioscopic</a:t>
            </a:r>
            <a:r>
              <a:rPr lang="en-US" dirty="0"/>
              <a:t> </a:t>
            </a:r>
            <a:r>
              <a:rPr lang="en-US" dirty="0" smtClean="0"/>
              <a:t>surgery and endoscopic operations on spinal cord and spine</a:t>
            </a:r>
          </a:p>
          <a:p>
            <a:r>
              <a:rPr lang="en-US" dirty="0" smtClean="0"/>
              <a:t>Endoscopic thyroid surgery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745620" y="4852028"/>
            <a:ext cx="3150059" cy="18667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745620" y="2924245"/>
            <a:ext cx="3150059" cy="17301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745621" y="940786"/>
            <a:ext cx="3150059" cy="181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126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06339" y="918140"/>
            <a:ext cx="2157695" cy="336810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0"/>
            <a:ext cx="11364686" cy="97018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Laparoscopic equipment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321" y="970188"/>
            <a:ext cx="6844584" cy="5887811"/>
          </a:xfrm>
        </p:spPr>
        <p:txBody>
          <a:bodyPr>
            <a:normAutofit/>
          </a:bodyPr>
          <a:lstStyle/>
          <a:p>
            <a:r>
              <a:rPr lang="en-US" dirty="0" err="1" smtClean="0"/>
              <a:t>Videosystem</a:t>
            </a:r>
            <a:r>
              <a:rPr lang="ru-RU" dirty="0" smtClean="0"/>
              <a:t>:</a:t>
            </a:r>
          </a:p>
          <a:p>
            <a:pPr lvl="1"/>
            <a:r>
              <a:rPr lang="en-US" dirty="0" smtClean="0"/>
              <a:t>Camera processor</a:t>
            </a:r>
            <a:r>
              <a:rPr lang="ru-RU" dirty="0" smtClean="0"/>
              <a:t> </a:t>
            </a:r>
          </a:p>
          <a:p>
            <a:pPr lvl="1"/>
            <a:r>
              <a:rPr lang="en-US" dirty="0" smtClean="0"/>
              <a:t>Camera and optics</a:t>
            </a:r>
            <a:r>
              <a:rPr lang="ru-RU" dirty="0" smtClean="0"/>
              <a:t> </a:t>
            </a:r>
            <a:endParaRPr lang="en-US" dirty="0" smtClean="0"/>
          </a:p>
          <a:p>
            <a:pPr lvl="1"/>
            <a:r>
              <a:rPr lang="en-US" dirty="0" smtClean="0"/>
              <a:t>Monitors</a:t>
            </a:r>
            <a:endParaRPr lang="ru-RU" dirty="0" smtClean="0"/>
          </a:p>
          <a:p>
            <a:pPr lvl="1"/>
            <a:r>
              <a:rPr lang="en-US" dirty="0" smtClean="0"/>
              <a:t>Light source </a:t>
            </a:r>
            <a:r>
              <a:rPr lang="en-US" dirty="0"/>
              <a:t>and light </a:t>
            </a:r>
            <a:r>
              <a:rPr lang="en-US" dirty="0" smtClean="0"/>
              <a:t>cable</a:t>
            </a:r>
            <a:endParaRPr lang="ru-RU" dirty="0" smtClean="0"/>
          </a:p>
          <a:p>
            <a:r>
              <a:rPr lang="en-US" dirty="0" smtClean="0"/>
              <a:t>Insufflator</a:t>
            </a:r>
            <a:endParaRPr lang="ru-RU" dirty="0" smtClean="0"/>
          </a:p>
          <a:p>
            <a:r>
              <a:rPr lang="en-US" dirty="0" smtClean="0"/>
              <a:t>Aspirator-Irrigator</a:t>
            </a:r>
          </a:p>
          <a:p>
            <a:r>
              <a:rPr lang="en-US" dirty="0" smtClean="0"/>
              <a:t>Multifunctional </a:t>
            </a:r>
            <a:r>
              <a:rPr lang="en-US" dirty="0" err="1" smtClean="0"/>
              <a:t>electrosurgery</a:t>
            </a:r>
            <a:r>
              <a:rPr lang="en-US" dirty="0" smtClean="0"/>
              <a:t> device</a:t>
            </a:r>
            <a:endParaRPr lang="ru-RU" dirty="0" smtClean="0"/>
          </a:p>
          <a:p>
            <a:r>
              <a:rPr lang="en-US" dirty="0" smtClean="0"/>
              <a:t>Additional </a:t>
            </a:r>
            <a:r>
              <a:rPr lang="en-US" dirty="0" err="1" smtClean="0"/>
              <a:t>electrosurgery</a:t>
            </a:r>
            <a:r>
              <a:rPr lang="en-US" dirty="0" smtClean="0"/>
              <a:t> devices</a:t>
            </a:r>
            <a:r>
              <a:rPr lang="ru-RU" dirty="0" smtClean="0"/>
              <a:t> (</a:t>
            </a:r>
            <a:r>
              <a:rPr lang="en-US" dirty="0" err="1" smtClean="0"/>
              <a:t>LigaSure</a:t>
            </a:r>
            <a:r>
              <a:rPr lang="en-US" dirty="0" smtClean="0"/>
              <a:t>, Harmonic, </a:t>
            </a:r>
            <a:r>
              <a:rPr lang="en-US" dirty="0" err="1" smtClean="0"/>
              <a:t>EnSeal</a:t>
            </a:r>
            <a:r>
              <a:rPr lang="ru-RU" dirty="0" smtClean="0"/>
              <a:t>) </a:t>
            </a:r>
          </a:p>
          <a:p>
            <a:r>
              <a:rPr lang="en-US" dirty="0" smtClean="0"/>
              <a:t>Additional devices </a:t>
            </a:r>
            <a:r>
              <a:rPr lang="ru-RU" dirty="0" smtClean="0"/>
              <a:t>(</a:t>
            </a:r>
            <a:r>
              <a:rPr lang="en-US" dirty="0" err="1" smtClean="0"/>
              <a:t>morcellator</a:t>
            </a:r>
            <a:r>
              <a:rPr lang="ru-RU" dirty="0" smtClean="0"/>
              <a:t>, </a:t>
            </a:r>
            <a:r>
              <a:rPr lang="en-US" dirty="0" smtClean="0"/>
              <a:t>shaver</a:t>
            </a:r>
            <a:r>
              <a:rPr lang="ru-RU" dirty="0" smtClean="0"/>
              <a:t>, </a:t>
            </a:r>
            <a:r>
              <a:rPr lang="en-US" dirty="0" err="1" smtClean="0"/>
              <a:t>endopump</a:t>
            </a:r>
            <a:r>
              <a:rPr lang="ru-RU" dirty="0" smtClean="0"/>
              <a:t>, </a:t>
            </a:r>
            <a:r>
              <a:rPr lang="en-US" dirty="0" smtClean="0"/>
              <a:t>smoke evacuator, </a:t>
            </a:r>
            <a:r>
              <a:rPr lang="en-US" dirty="0" err="1" smtClean="0"/>
              <a:t>ect</a:t>
            </a:r>
            <a:r>
              <a:rPr lang="en-US" dirty="0" smtClean="0"/>
              <a:t>.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59735" y="756216"/>
            <a:ext cx="2381250" cy="16859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625263" y="117602"/>
            <a:ext cx="2298515" cy="229851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71019" y="3958193"/>
            <a:ext cx="2269966" cy="14799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86650" y="5533683"/>
            <a:ext cx="3705225" cy="122872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246472" y="2706422"/>
            <a:ext cx="2945528" cy="25369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417535" y="2083301"/>
            <a:ext cx="3446899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504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02482" y="4248790"/>
            <a:ext cx="2621507" cy="1225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9742" y="4178671"/>
            <a:ext cx="3249450" cy="1207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0"/>
            <a:ext cx="11364686" cy="97018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L</a:t>
            </a:r>
            <a:r>
              <a:rPr lang="en-US" sz="3600" b="1" dirty="0" smtClean="0">
                <a:solidFill>
                  <a:srgbClr val="FF0000"/>
                </a:solidFill>
              </a:rPr>
              <a:t>aparoscopic instruments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24740" y="702128"/>
            <a:ext cx="1238250" cy="12382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54747" y="702128"/>
            <a:ext cx="1238250" cy="12382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484754" y="702128"/>
            <a:ext cx="1238250" cy="12382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42763" y="1878594"/>
            <a:ext cx="4280241" cy="7639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442763" y="2650187"/>
            <a:ext cx="3119438" cy="111837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392646" y="3735434"/>
            <a:ext cx="3608729" cy="56510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26917" y="5143500"/>
            <a:ext cx="5673247" cy="158281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5400000">
            <a:off x="5151460" y="2380737"/>
            <a:ext cx="3303934" cy="88667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167302" y="5615239"/>
            <a:ext cx="1625256" cy="87043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997609" y="5479639"/>
            <a:ext cx="2007532" cy="129055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096779" y="5372394"/>
            <a:ext cx="1847915" cy="134273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322" y="970189"/>
            <a:ext cx="6595150" cy="5744936"/>
          </a:xfrm>
        </p:spPr>
        <p:txBody>
          <a:bodyPr>
            <a:normAutofit/>
          </a:bodyPr>
          <a:lstStyle/>
          <a:p>
            <a:r>
              <a:rPr lang="en-US" dirty="0" smtClean="0"/>
              <a:t>Optics </a:t>
            </a:r>
            <a:r>
              <a:rPr lang="ru-RU" dirty="0" smtClean="0"/>
              <a:t>(3-, 5-, 10-мм; 0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ru-RU" dirty="0" smtClean="0"/>
              <a:t>, 30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ru-RU" dirty="0" smtClean="0"/>
              <a:t>, 45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ru-RU" dirty="0" smtClean="0"/>
              <a:t>)</a:t>
            </a:r>
          </a:p>
          <a:p>
            <a:r>
              <a:rPr lang="en-US" dirty="0" err="1" smtClean="0"/>
              <a:t>Veresh</a:t>
            </a:r>
            <a:r>
              <a:rPr lang="en-US" dirty="0" smtClean="0"/>
              <a:t> needle</a:t>
            </a:r>
            <a:endParaRPr lang="ru-RU" dirty="0" smtClean="0"/>
          </a:p>
          <a:p>
            <a:r>
              <a:rPr lang="en-US" dirty="0" smtClean="0"/>
              <a:t>Trocars </a:t>
            </a:r>
            <a:r>
              <a:rPr lang="ru-RU" dirty="0" smtClean="0"/>
              <a:t>(3-</a:t>
            </a:r>
            <a:r>
              <a:rPr lang="ru-RU" dirty="0"/>
              <a:t>, 5-, </a:t>
            </a:r>
            <a:r>
              <a:rPr lang="ru-RU" dirty="0" smtClean="0"/>
              <a:t>10-, 15-</a:t>
            </a:r>
            <a:r>
              <a:rPr lang="en-US" dirty="0" smtClean="0"/>
              <a:t>mm</a:t>
            </a:r>
            <a:r>
              <a:rPr lang="ru-RU" dirty="0" smtClean="0"/>
              <a:t>; </a:t>
            </a:r>
            <a:r>
              <a:rPr lang="en-US" dirty="0" smtClean="0"/>
              <a:t>with      silicone </a:t>
            </a:r>
            <a:r>
              <a:rPr lang="ru-RU" dirty="0" smtClean="0"/>
              <a:t> </a:t>
            </a:r>
            <a:r>
              <a:rPr lang="en-US" dirty="0" smtClean="0"/>
              <a:t>and flip valve;</a:t>
            </a:r>
            <a:r>
              <a:rPr lang="ru-RU" dirty="0" smtClean="0"/>
              <a:t> </a:t>
            </a:r>
            <a:r>
              <a:rPr lang="en-US" dirty="0" smtClean="0"/>
              <a:t>with           protection hose; with transparent tip</a:t>
            </a:r>
            <a:r>
              <a:rPr lang="ru-RU" dirty="0" smtClean="0"/>
              <a:t>)</a:t>
            </a:r>
          </a:p>
          <a:p>
            <a:r>
              <a:rPr lang="en-US" dirty="0" smtClean="0"/>
              <a:t>Clamps </a:t>
            </a:r>
            <a:r>
              <a:rPr lang="ru-RU" dirty="0" smtClean="0"/>
              <a:t>(3-</a:t>
            </a:r>
            <a:r>
              <a:rPr lang="ru-RU" dirty="0"/>
              <a:t>, 5-, </a:t>
            </a:r>
            <a:r>
              <a:rPr lang="ru-RU" dirty="0" smtClean="0"/>
              <a:t>10-</a:t>
            </a:r>
            <a:r>
              <a:rPr lang="en-US" dirty="0" smtClean="0"/>
              <a:t>mm</a:t>
            </a:r>
            <a:r>
              <a:rPr lang="ru-RU" dirty="0" smtClean="0"/>
              <a:t>) (</a:t>
            </a:r>
            <a:r>
              <a:rPr lang="en-US" dirty="0" smtClean="0"/>
              <a:t>with teeth</a:t>
            </a:r>
            <a:r>
              <a:rPr lang="ru-RU" dirty="0" smtClean="0"/>
              <a:t>, </a:t>
            </a:r>
            <a:r>
              <a:rPr lang="en-US" dirty="0" smtClean="0"/>
              <a:t>atraumatic</a:t>
            </a:r>
            <a:r>
              <a:rPr lang="ru-RU" dirty="0" smtClean="0"/>
              <a:t>, </a:t>
            </a:r>
            <a:r>
              <a:rPr lang="en-US" dirty="0" smtClean="0"/>
              <a:t>dissectors</a:t>
            </a:r>
            <a:r>
              <a:rPr lang="ru-RU" dirty="0" smtClean="0"/>
              <a:t>, </a:t>
            </a:r>
            <a:r>
              <a:rPr lang="en-US" dirty="0" smtClean="0"/>
              <a:t>bipolar</a:t>
            </a:r>
            <a:r>
              <a:rPr lang="ru-RU" dirty="0" smtClean="0"/>
              <a:t>, </a:t>
            </a:r>
            <a:r>
              <a:rPr lang="en-US" dirty="0" smtClean="0"/>
              <a:t>special</a:t>
            </a:r>
            <a:r>
              <a:rPr lang="ru-RU" dirty="0" smtClean="0"/>
              <a:t>)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176204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795" y="4904733"/>
            <a:ext cx="5695495" cy="160185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0"/>
            <a:ext cx="11364686" cy="97018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L</a:t>
            </a:r>
            <a:r>
              <a:rPr lang="en-US" sz="3600" b="1" dirty="0" smtClean="0">
                <a:solidFill>
                  <a:srgbClr val="FF0000"/>
                </a:solidFill>
              </a:rPr>
              <a:t>aparoscopic instruments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322" y="970189"/>
            <a:ext cx="5956753" cy="5744936"/>
          </a:xfrm>
        </p:spPr>
        <p:txBody>
          <a:bodyPr>
            <a:normAutofit/>
          </a:bodyPr>
          <a:lstStyle/>
          <a:p>
            <a:r>
              <a:rPr lang="en-US" dirty="0" smtClean="0"/>
              <a:t>Electrodes </a:t>
            </a:r>
            <a:r>
              <a:rPr lang="ru-RU" dirty="0" smtClean="0"/>
              <a:t>(</a:t>
            </a:r>
            <a:r>
              <a:rPr lang="en-US" dirty="0" smtClean="0"/>
              <a:t>L-type</a:t>
            </a:r>
            <a:r>
              <a:rPr lang="ru-RU" dirty="0" smtClean="0"/>
              <a:t>, </a:t>
            </a:r>
            <a:r>
              <a:rPr lang="en-US" dirty="0" smtClean="0"/>
              <a:t>spatula-type</a:t>
            </a:r>
            <a:r>
              <a:rPr lang="ru-RU" dirty="0" smtClean="0"/>
              <a:t>, </a:t>
            </a:r>
            <a:r>
              <a:rPr lang="en-US" dirty="0" smtClean="0"/>
              <a:t>ball-type</a:t>
            </a:r>
            <a:r>
              <a:rPr lang="ru-RU" dirty="0" smtClean="0"/>
              <a:t>)</a:t>
            </a:r>
          </a:p>
          <a:p>
            <a:r>
              <a:rPr lang="en-US" dirty="0" smtClean="0"/>
              <a:t>Scissors </a:t>
            </a:r>
            <a:r>
              <a:rPr lang="ru-RU" dirty="0" smtClean="0"/>
              <a:t>(3-</a:t>
            </a:r>
            <a:r>
              <a:rPr lang="ru-RU" dirty="0"/>
              <a:t>, </a:t>
            </a:r>
            <a:r>
              <a:rPr lang="ru-RU" dirty="0" smtClean="0"/>
              <a:t>5-</a:t>
            </a:r>
            <a:r>
              <a:rPr lang="en-US" dirty="0" smtClean="0"/>
              <a:t>mm</a:t>
            </a:r>
            <a:r>
              <a:rPr lang="ru-RU" dirty="0" smtClean="0"/>
              <a:t>) </a:t>
            </a:r>
          </a:p>
          <a:p>
            <a:r>
              <a:rPr lang="en-US" dirty="0" smtClean="0"/>
              <a:t>Aspiration-irrigation tube</a:t>
            </a:r>
            <a:r>
              <a:rPr lang="ru-RU" dirty="0" smtClean="0"/>
              <a:t> </a:t>
            </a:r>
            <a:r>
              <a:rPr lang="ru-RU" dirty="0"/>
              <a:t>(3-, </a:t>
            </a:r>
            <a:r>
              <a:rPr lang="ru-RU" dirty="0" smtClean="0"/>
              <a:t>5-</a:t>
            </a:r>
            <a:r>
              <a:rPr lang="en-US" dirty="0" smtClean="0"/>
              <a:t>mm</a:t>
            </a:r>
            <a:r>
              <a:rPr lang="ru-RU" dirty="0" smtClean="0"/>
              <a:t>)  </a:t>
            </a:r>
          </a:p>
          <a:p>
            <a:r>
              <a:rPr lang="en-US" dirty="0" smtClean="0"/>
              <a:t>Needle-holder</a:t>
            </a:r>
            <a:r>
              <a:rPr lang="ru-RU" dirty="0" smtClean="0"/>
              <a:t> (5-</a:t>
            </a:r>
            <a:r>
              <a:rPr lang="en-US" dirty="0" smtClean="0"/>
              <a:t>mm</a:t>
            </a:r>
            <a:r>
              <a:rPr lang="ru-RU" dirty="0" smtClean="0"/>
              <a:t>)</a:t>
            </a:r>
          </a:p>
          <a:p>
            <a:r>
              <a:rPr lang="en-US" dirty="0" smtClean="0"/>
              <a:t>Clip-applier</a:t>
            </a:r>
            <a:r>
              <a:rPr lang="ru-RU" dirty="0" smtClean="0"/>
              <a:t> (5-</a:t>
            </a:r>
            <a:r>
              <a:rPr lang="en-US" dirty="0" smtClean="0"/>
              <a:t>mm</a:t>
            </a:r>
            <a:r>
              <a:rPr lang="ru-RU" dirty="0" smtClean="0"/>
              <a:t>)</a:t>
            </a:r>
          </a:p>
          <a:p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04453" y="766762"/>
            <a:ext cx="1609725" cy="16097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30304" y="766762"/>
            <a:ext cx="1538288" cy="15382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245496" y="826292"/>
            <a:ext cx="1490663" cy="14906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59353" y="2192450"/>
            <a:ext cx="2048224" cy="11001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353550" y="2162458"/>
            <a:ext cx="2090738" cy="113012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22010" y="5170519"/>
            <a:ext cx="1687481" cy="168748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492817" y="2933743"/>
            <a:ext cx="882428" cy="205739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348964" y="3206181"/>
            <a:ext cx="1238250" cy="12382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347633" y="5401407"/>
            <a:ext cx="5703629" cy="8179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922437" y="3722394"/>
            <a:ext cx="1633418" cy="165816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054686" y="3327578"/>
            <a:ext cx="1936141" cy="200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484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0"/>
            <a:ext cx="11364686" cy="97018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L</a:t>
            </a:r>
            <a:r>
              <a:rPr lang="en-US" sz="3600" b="1" dirty="0" smtClean="0">
                <a:solidFill>
                  <a:srgbClr val="FF0000"/>
                </a:solidFill>
              </a:rPr>
              <a:t>aparoscopic instruments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321" y="970188"/>
            <a:ext cx="6513967" cy="5887812"/>
          </a:xfrm>
        </p:spPr>
        <p:txBody>
          <a:bodyPr>
            <a:normAutofit/>
          </a:bodyPr>
          <a:lstStyle/>
          <a:p>
            <a:r>
              <a:rPr lang="en-US" dirty="0" smtClean="0"/>
              <a:t>Retractors</a:t>
            </a:r>
            <a:r>
              <a:rPr lang="ru-RU" dirty="0" smtClean="0"/>
              <a:t> (</a:t>
            </a:r>
            <a:r>
              <a:rPr lang="en-US" dirty="0" smtClean="0"/>
              <a:t>fan</a:t>
            </a:r>
            <a:r>
              <a:rPr lang="ru-RU" dirty="0" smtClean="0"/>
              <a:t>-</a:t>
            </a:r>
            <a:r>
              <a:rPr lang="en-US" dirty="0" smtClean="0"/>
              <a:t>like</a:t>
            </a:r>
            <a:r>
              <a:rPr lang="ru-RU" dirty="0" smtClean="0"/>
              <a:t>, </a:t>
            </a:r>
            <a:r>
              <a:rPr lang="en-US" dirty="0" smtClean="0"/>
              <a:t>ring-like</a:t>
            </a:r>
            <a:r>
              <a:rPr lang="ru-RU" dirty="0" smtClean="0"/>
              <a:t>, </a:t>
            </a:r>
            <a:r>
              <a:rPr lang="en-US" dirty="0" err="1" smtClean="0"/>
              <a:t>Nathanson</a:t>
            </a:r>
            <a:r>
              <a:rPr lang="ru-RU" dirty="0" smtClean="0"/>
              <a:t>), </a:t>
            </a:r>
            <a:r>
              <a:rPr lang="en-US" dirty="0" smtClean="0"/>
              <a:t>system of external fixation</a:t>
            </a:r>
            <a:endParaRPr lang="ru-RU" dirty="0" smtClean="0"/>
          </a:p>
          <a:p>
            <a:r>
              <a:rPr lang="en-US" dirty="0" smtClean="0"/>
              <a:t>Needle for </a:t>
            </a:r>
            <a:r>
              <a:rPr lang="en-US" dirty="0" err="1" smtClean="0"/>
              <a:t>transfascial</a:t>
            </a:r>
            <a:r>
              <a:rPr lang="en-US" dirty="0" smtClean="0"/>
              <a:t> sutures</a:t>
            </a:r>
            <a:r>
              <a:rPr lang="ru-RU" dirty="0" smtClean="0"/>
              <a:t>,</a:t>
            </a:r>
            <a:r>
              <a:rPr lang="en-US" dirty="0" smtClean="0"/>
              <a:t> tacker-applying stapler</a:t>
            </a:r>
            <a:endParaRPr lang="ru-RU" dirty="0"/>
          </a:p>
          <a:p>
            <a:r>
              <a:rPr lang="en-US" dirty="0" smtClean="0"/>
              <a:t>Staplers</a:t>
            </a:r>
            <a:r>
              <a:rPr lang="ru-RU" dirty="0" smtClean="0"/>
              <a:t> (</a:t>
            </a:r>
            <a:r>
              <a:rPr lang="en-US" dirty="0" smtClean="0"/>
              <a:t>linear, circular</a:t>
            </a:r>
            <a:r>
              <a:rPr lang="ru-RU" dirty="0" smtClean="0"/>
              <a:t>, </a:t>
            </a:r>
            <a:r>
              <a:rPr lang="en-US" dirty="0" err="1" smtClean="0"/>
              <a:t>EndoStich</a:t>
            </a:r>
            <a:r>
              <a:rPr lang="ru-RU" dirty="0" smtClean="0"/>
              <a:t>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43800" y="970188"/>
            <a:ext cx="4255440" cy="5871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43800" y="1584309"/>
            <a:ext cx="4179207" cy="8939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72288" y="2286498"/>
            <a:ext cx="2814637" cy="29209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796806" y="2614612"/>
            <a:ext cx="2057401" cy="205740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8440" y="4672013"/>
            <a:ext cx="3995738" cy="154864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67700" y="5010245"/>
            <a:ext cx="3833813" cy="179875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160904" y="4539575"/>
            <a:ext cx="2821265" cy="226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656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00872" y="2743797"/>
            <a:ext cx="1635921" cy="124104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0"/>
            <a:ext cx="11364686" cy="97018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L</a:t>
            </a:r>
            <a:r>
              <a:rPr lang="en-US" sz="3600" b="1" dirty="0" smtClean="0">
                <a:solidFill>
                  <a:srgbClr val="FF0000"/>
                </a:solidFill>
              </a:rPr>
              <a:t>aparoscopic </a:t>
            </a:r>
            <a:r>
              <a:rPr lang="en-US" sz="3600" b="1" dirty="0">
                <a:solidFill>
                  <a:srgbClr val="FF0000"/>
                </a:solidFill>
              </a:rPr>
              <a:t>instruments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2087" y="842962"/>
            <a:ext cx="7347437" cy="5786437"/>
          </a:xfrm>
        </p:spPr>
        <p:txBody>
          <a:bodyPr>
            <a:normAutofit/>
          </a:bodyPr>
          <a:lstStyle/>
          <a:p>
            <a:r>
              <a:rPr lang="en-US" dirty="0" smtClean="0"/>
              <a:t>Dissecting balloon</a:t>
            </a:r>
            <a:endParaRPr lang="ru-RU" dirty="0" smtClean="0"/>
          </a:p>
          <a:p>
            <a:r>
              <a:rPr lang="en-US" dirty="0" smtClean="0"/>
              <a:t>Hasson’s cannula</a:t>
            </a:r>
            <a:r>
              <a:rPr lang="uk-UA" dirty="0" smtClean="0"/>
              <a:t> </a:t>
            </a:r>
            <a:endParaRPr lang="ru-RU" dirty="0" smtClean="0"/>
          </a:p>
          <a:p>
            <a:r>
              <a:rPr lang="en-US" dirty="0" smtClean="0"/>
              <a:t>Wound retractors and retrieval bags</a:t>
            </a:r>
          </a:p>
          <a:p>
            <a:r>
              <a:rPr lang="en-US" dirty="0" smtClean="0"/>
              <a:t>Cholangiography clamp</a:t>
            </a:r>
          </a:p>
          <a:p>
            <a:r>
              <a:rPr lang="en-US" dirty="0" smtClean="0"/>
              <a:t>Stone retrieval baskets</a:t>
            </a:r>
            <a:endParaRPr lang="ru-RU" dirty="0" smtClean="0"/>
          </a:p>
          <a:p>
            <a:r>
              <a:rPr lang="en-US" dirty="0" smtClean="0"/>
              <a:t>Special kits</a:t>
            </a:r>
            <a:r>
              <a:rPr lang="ru-RU" dirty="0" smtClean="0"/>
              <a:t> (</a:t>
            </a:r>
            <a:r>
              <a:rPr lang="en-US" dirty="0" smtClean="0"/>
              <a:t>e.g., for single-port surgery</a:t>
            </a:r>
            <a:r>
              <a:rPr lang="ru-RU" dirty="0" smtClean="0"/>
              <a:t>, </a:t>
            </a:r>
            <a:r>
              <a:rPr lang="en-US" dirty="0" err="1" smtClean="0"/>
              <a:t>transanal</a:t>
            </a:r>
            <a:r>
              <a:rPr lang="en-US" dirty="0" smtClean="0"/>
              <a:t> endoscopic microsurgery</a:t>
            </a:r>
            <a:r>
              <a:rPr lang="ru-RU" dirty="0" smtClean="0"/>
              <a:t>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43775" y="842961"/>
            <a:ext cx="2300288" cy="19008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94228" y="842960"/>
            <a:ext cx="2285121" cy="190083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624269" y="2937223"/>
            <a:ext cx="3455080" cy="129906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2087" y="4996020"/>
            <a:ext cx="1834754" cy="163337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88940" y="5239820"/>
            <a:ext cx="2361895" cy="114577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113275" y="4992183"/>
            <a:ext cx="3195015" cy="152853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444350" y="4236290"/>
            <a:ext cx="3560151" cy="228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964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93908" y="4389662"/>
            <a:ext cx="2365870" cy="23658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92350" y="970187"/>
            <a:ext cx="2667000" cy="3238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0"/>
            <a:ext cx="11364686" cy="97018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Endoscopic equipment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322" y="970188"/>
            <a:ext cx="5967528" cy="5887811"/>
          </a:xfrm>
        </p:spPr>
        <p:txBody>
          <a:bodyPr>
            <a:normAutofit/>
          </a:bodyPr>
          <a:lstStyle/>
          <a:p>
            <a:r>
              <a:rPr lang="en-US" dirty="0" err="1" smtClean="0"/>
              <a:t>Videosystem</a:t>
            </a:r>
            <a:r>
              <a:rPr lang="ru-RU" dirty="0" smtClean="0"/>
              <a:t>:</a:t>
            </a:r>
          </a:p>
          <a:p>
            <a:pPr lvl="1"/>
            <a:r>
              <a:rPr lang="en-US" dirty="0" smtClean="0"/>
              <a:t>Camera processor combined with insufflator, aspirator and light source</a:t>
            </a:r>
            <a:r>
              <a:rPr lang="ru-RU" dirty="0" smtClean="0"/>
              <a:t> </a:t>
            </a:r>
          </a:p>
          <a:p>
            <a:pPr lvl="1"/>
            <a:r>
              <a:rPr lang="en-US" dirty="0" smtClean="0"/>
              <a:t>Monitor</a:t>
            </a:r>
            <a:endParaRPr lang="ru-RU" dirty="0" smtClean="0"/>
          </a:p>
          <a:p>
            <a:r>
              <a:rPr lang="en-US" dirty="0" smtClean="0"/>
              <a:t>Endoscopes</a:t>
            </a:r>
            <a:r>
              <a:rPr lang="ru-RU" dirty="0" smtClean="0"/>
              <a:t>:</a:t>
            </a:r>
          </a:p>
          <a:p>
            <a:pPr lvl="1"/>
            <a:r>
              <a:rPr lang="en-US" dirty="0" err="1" smtClean="0"/>
              <a:t>Gastroscope</a:t>
            </a:r>
            <a:endParaRPr lang="ru-RU" dirty="0" smtClean="0"/>
          </a:p>
          <a:p>
            <a:pPr lvl="1"/>
            <a:r>
              <a:rPr lang="en-US" dirty="0" err="1" smtClean="0"/>
              <a:t>Colonoscope</a:t>
            </a:r>
            <a:endParaRPr lang="ru-RU" dirty="0" smtClean="0"/>
          </a:p>
          <a:p>
            <a:pPr lvl="1"/>
            <a:r>
              <a:rPr lang="en-US" dirty="0" err="1" smtClean="0"/>
              <a:t>Duodenoscope</a:t>
            </a:r>
            <a:endParaRPr lang="ru-RU" dirty="0" smtClean="0"/>
          </a:p>
          <a:p>
            <a:pPr lvl="1"/>
            <a:r>
              <a:rPr lang="en-US" dirty="0" smtClean="0"/>
              <a:t>Bronchoscope</a:t>
            </a:r>
            <a:endParaRPr lang="ru-RU" dirty="0" smtClean="0"/>
          </a:p>
          <a:p>
            <a:r>
              <a:rPr lang="en-US" dirty="0" smtClean="0"/>
              <a:t>Aspirator</a:t>
            </a:r>
            <a:endParaRPr lang="ru-RU" dirty="0" smtClean="0"/>
          </a:p>
          <a:p>
            <a:r>
              <a:rPr lang="en-US" dirty="0" smtClean="0"/>
              <a:t>Electrosurgical unit</a:t>
            </a:r>
            <a:endParaRPr lang="ru-RU" dirty="0" smtClean="0"/>
          </a:p>
          <a:p>
            <a:r>
              <a:rPr lang="en-US" dirty="0" smtClean="0"/>
              <a:t>Additional units</a:t>
            </a:r>
            <a:r>
              <a:rPr lang="ru-RU" dirty="0" smtClean="0"/>
              <a:t> (</a:t>
            </a:r>
            <a:r>
              <a:rPr lang="en-US" dirty="0" smtClean="0"/>
              <a:t>e.g., carbon dioxide insufflator</a:t>
            </a:r>
            <a:r>
              <a:rPr lang="ru-RU" dirty="0" smtClean="0"/>
              <a:t>) 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87730" y="789212"/>
            <a:ext cx="4484480" cy="31744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39345" y="4208687"/>
            <a:ext cx="3388564" cy="237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9695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1331" y="608235"/>
            <a:ext cx="2916014" cy="29160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0"/>
            <a:ext cx="11364686" cy="97018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Endoscopic instruments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321" y="970188"/>
            <a:ext cx="5771017" cy="588781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Biopsy forceps</a:t>
            </a:r>
            <a:endParaRPr lang="ru-RU" dirty="0" smtClean="0"/>
          </a:p>
          <a:p>
            <a:r>
              <a:rPr lang="en-US" dirty="0" smtClean="0"/>
              <a:t>Hot biopsy forceps</a:t>
            </a:r>
            <a:endParaRPr lang="ru-RU" dirty="0" smtClean="0"/>
          </a:p>
          <a:p>
            <a:r>
              <a:rPr lang="en-US" dirty="0" smtClean="0"/>
              <a:t>Polypectomy snare</a:t>
            </a:r>
            <a:endParaRPr lang="ru-RU" dirty="0"/>
          </a:p>
          <a:p>
            <a:r>
              <a:rPr lang="en-US" dirty="0" smtClean="0"/>
              <a:t>Ligature applier</a:t>
            </a:r>
            <a:endParaRPr lang="ru-RU" dirty="0"/>
          </a:p>
          <a:p>
            <a:r>
              <a:rPr lang="en-US" dirty="0" smtClean="0"/>
              <a:t>Irrigation tube</a:t>
            </a:r>
            <a:endParaRPr lang="ru-RU" dirty="0"/>
          </a:p>
          <a:p>
            <a:r>
              <a:rPr lang="en-US" dirty="0" smtClean="0"/>
              <a:t>Injection needle</a:t>
            </a:r>
            <a:endParaRPr lang="ru-RU" dirty="0" smtClean="0"/>
          </a:p>
          <a:p>
            <a:r>
              <a:rPr lang="en-US" dirty="0" smtClean="0"/>
              <a:t>Coagulation probe</a:t>
            </a:r>
            <a:r>
              <a:rPr lang="ru-RU" dirty="0" smtClean="0"/>
              <a:t> (</a:t>
            </a:r>
            <a:r>
              <a:rPr lang="en-US" dirty="0" smtClean="0"/>
              <a:t>monopolar,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bipolar</a:t>
            </a:r>
            <a:r>
              <a:rPr lang="ru-RU" dirty="0" smtClean="0"/>
              <a:t>) </a:t>
            </a:r>
          </a:p>
          <a:p>
            <a:r>
              <a:rPr lang="en-US" dirty="0" smtClean="0"/>
              <a:t>Argon probe</a:t>
            </a:r>
            <a:r>
              <a:rPr lang="ru-RU" dirty="0" smtClean="0"/>
              <a:t>   </a:t>
            </a:r>
          </a:p>
          <a:p>
            <a:r>
              <a:rPr lang="en-US" dirty="0" smtClean="0"/>
              <a:t>Distal cap</a:t>
            </a:r>
            <a:endParaRPr lang="ru-RU" dirty="0" smtClean="0"/>
          </a:p>
          <a:p>
            <a:r>
              <a:rPr lang="en-US" dirty="0" smtClean="0"/>
              <a:t>Variceal veins </a:t>
            </a:r>
            <a:r>
              <a:rPr lang="en-US" dirty="0" err="1" smtClean="0"/>
              <a:t>ligator</a:t>
            </a:r>
            <a:endParaRPr lang="ru-RU" dirty="0" smtClean="0"/>
          </a:p>
          <a:p>
            <a:r>
              <a:rPr lang="en-US" dirty="0" smtClean="0"/>
              <a:t>Clip-applier</a:t>
            </a:r>
            <a:endParaRPr lang="ru-RU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29012" y="970188"/>
            <a:ext cx="2420406" cy="16331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26766" y="975289"/>
            <a:ext cx="2173589" cy="16280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26631" y="3209137"/>
            <a:ext cx="2605088" cy="16746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401050" y="2844963"/>
            <a:ext cx="3214688" cy="25379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07667" y="4983873"/>
            <a:ext cx="2359356" cy="17740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790783" y="4552892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554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7494" y="875935"/>
            <a:ext cx="1981200" cy="19812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7372863" y="4031806"/>
            <a:ext cx="2486025" cy="24860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0"/>
            <a:ext cx="11364686" cy="97018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Endoscopic </a:t>
            </a:r>
            <a:r>
              <a:rPr lang="en-US" sz="3600" b="1" dirty="0" smtClean="0">
                <a:solidFill>
                  <a:srgbClr val="FF0000"/>
                </a:solidFill>
              </a:rPr>
              <a:t>instruments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322" y="970189"/>
            <a:ext cx="6999742" cy="570207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Mucosal resection snare</a:t>
            </a:r>
            <a:endParaRPr lang="ru-RU" dirty="0" smtClean="0"/>
          </a:p>
          <a:p>
            <a:r>
              <a:rPr lang="en-US" dirty="0" smtClean="0"/>
              <a:t>Knifes for submucosal dissection</a:t>
            </a:r>
            <a:endParaRPr lang="ru-RU" dirty="0" smtClean="0"/>
          </a:p>
          <a:p>
            <a:r>
              <a:rPr lang="en-US" dirty="0" smtClean="0"/>
              <a:t>Guidewires</a:t>
            </a:r>
            <a:endParaRPr lang="ru-RU" dirty="0" smtClean="0"/>
          </a:p>
          <a:p>
            <a:r>
              <a:rPr lang="en-US" dirty="0" smtClean="0"/>
              <a:t>Balloon dilators for alimentary tract strictures</a:t>
            </a:r>
            <a:endParaRPr lang="ru-RU" dirty="0" smtClean="0"/>
          </a:p>
          <a:p>
            <a:r>
              <a:rPr lang="en-US" dirty="0" smtClean="0"/>
              <a:t>Self-expandable stents </a:t>
            </a:r>
            <a:r>
              <a:rPr lang="en-US" dirty="0"/>
              <a:t>for </a:t>
            </a:r>
            <a:r>
              <a:rPr lang="en-US" dirty="0" smtClean="0"/>
              <a:t>alimentary tract </a:t>
            </a:r>
            <a:endParaRPr lang="ru-RU" dirty="0" smtClean="0"/>
          </a:p>
          <a:p>
            <a:r>
              <a:rPr lang="en-US" dirty="0" smtClean="0"/>
              <a:t>Percutaneous gastrostomy kit</a:t>
            </a:r>
            <a:endParaRPr lang="ru-RU" dirty="0"/>
          </a:p>
          <a:p>
            <a:r>
              <a:rPr lang="en-US" dirty="0" smtClean="0"/>
              <a:t>ERCP catheters</a:t>
            </a:r>
            <a:endParaRPr lang="ru-RU" dirty="0" smtClean="0"/>
          </a:p>
          <a:p>
            <a:r>
              <a:rPr lang="en-US" dirty="0" err="1" smtClean="0"/>
              <a:t>Papillotomes</a:t>
            </a:r>
            <a:endParaRPr lang="en-US" dirty="0"/>
          </a:p>
          <a:p>
            <a:r>
              <a:rPr lang="en-US" dirty="0"/>
              <a:t>Balloon dilators for </a:t>
            </a:r>
            <a:r>
              <a:rPr lang="en-US" dirty="0" smtClean="0"/>
              <a:t>biliary tract </a:t>
            </a:r>
            <a:r>
              <a:rPr lang="en-US" dirty="0"/>
              <a:t>strictures</a:t>
            </a:r>
            <a:endParaRPr lang="ru-RU" dirty="0"/>
          </a:p>
          <a:p>
            <a:r>
              <a:rPr lang="en-US" dirty="0"/>
              <a:t>Balloon </a:t>
            </a:r>
            <a:r>
              <a:rPr lang="en-US" dirty="0" smtClean="0"/>
              <a:t>extractors and </a:t>
            </a:r>
            <a:r>
              <a:rPr lang="en-US" dirty="0" err="1" smtClean="0"/>
              <a:t>Dormia</a:t>
            </a:r>
            <a:r>
              <a:rPr lang="en-US" dirty="0" smtClean="0"/>
              <a:t> baskets for </a:t>
            </a:r>
            <a:r>
              <a:rPr lang="en-US" dirty="0"/>
              <a:t>biliary </a:t>
            </a:r>
            <a:r>
              <a:rPr lang="en-US" dirty="0" smtClean="0"/>
              <a:t>tract </a:t>
            </a:r>
            <a:r>
              <a:rPr lang="en-US" dirty="0"/>
              <a:t>strictures</a:t>
            </a:r>
            <a:endParaRPr lang="ru-RU" dirty="0"/>
          </a:p>
          <a:p>
            <a:r>
              <a:rPr lang="en-US" dirty="0"/>
              <a:t>Self-expandable </a:t>
            </a:r>
            <a:r>
              <a:rPr lang="en-US" dirty="0" smtClean="0"/>
              <a:t>and plastic stents for </a:t>
            </a:r>
            <a:r>
              <a:rPr lang="en-US" dirty="0"/>
              <a:t>biliary </a:t>
            </a:r>
            <a:r>
              <a:rPr lang="en-US" dirty="0" smtClean="0"/>
              <a:t>tract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00800" y="3090861"/>
            <a:ext cx="2559343" cy="140424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182150" y="3021854"/>
            <a:ext cx="2705049" cy="147324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615875" y="714458"/>
            <a:ext cx="3422399" cy="225954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858888" y="452913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8849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2692" y="845805"/>
            <a:ext cx="2366997" cy="20784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93933" y="3465170"/>
            <a:ext cx="3392830" cy="339283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8575"/>
            <a:ext cx="12192000" cy="90011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Equipment and instruments for percutaneous interventions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419" y="900114"/>
            <a:ext cx="11609161" cy="5643562"/>
          </a:xfrm>
        </p:spPr>
        <p:txBody>
          <a:bodyPr>
            <a:normAutofit/>
          </a:bodyPr>
          <a:lstStyle/>
          <a:p>
            <a:r>
              <a:rPr lang="en-US" dirty="0" smtClean="0"/>
              <a:t>Ultrasound device</a:t>
            </a:r>
            <a:endParaRPr lang="ru-RU" dirty="0" smtClean="0"/>
          </a:p>
          <a:p>
            <a:r>
              <a:rPr lang="en-US" dirty="0" smtClean="0"/>
              <a:t>Chiba puncture needles </a:t>
            </a:r>
            <a:endParaRPr lang="ru-RU" dirty="0" smtClean="0"/>
          </a:p>
          <a:p>
            <a:r>
              <a:rPr lang="en-US" dirty="0" smtClean="0"/>
              <a:t>Dilators</a:t>
            </a:r>
            <a:endParaRPr lang="ru-RU" dirty="0" smtClean="0"/>
          </a:p>
          <a:p>
            <a:r>
              <a:rPr lang="en-US" dirty="0" smtClean="0"/>
              <a:t>Drains </a:t>
            </a:r>
            <a:r>
              <a:rPr lang="ru-RU" dirty="0" smtClean="0"/>
              <a:t>(</a:t>
            </a:r>
            <a:r>
              <a:rPr lang="en-US" dirty="0" smtClean="0"/>
              <a:t>straight</a:t>
            </a:r>
            <a:r>
              <a:rPr lang="ru-RU" dirty="0" smtClean="0"/>
              <a:t>, «</a:t>
            </a:r>
            <a:r>
              <a:rPr lang="en-US" dirty="0" smtClean="0"/>
              <a:t>pig tail</a:t>
            </a:r>
            <a:r>
              <a:rPr lang="ru-RU" dirty="0" smtClean="0"/>
              <a:t>»)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en-US" dirty="0" smtClean="0"/>
              <a:t>Angiograph</a:t>
            </a:r>
            <a:r>
              <a:rPr lang="ru-RU" dirty="0" smtClean="0"/>
              <a:t> (</a:t>
            </a:r>
            <a:r>
              <a:rPr lang="en-US" dirty="0" smtClean="0"/>
              <a:t>C-arch</a:t>
            </a:r>
            <a:r>
              <a:rPr lang="ru-RU" dirty="0" smtClean="0"/>
              <a:t>)</a:t>
            </a:r>
          </a:p>
          <a:p>
            <a:r>
              <a:rPr lang="en-US" dirty="0" err="1" smtClean="0"/>
              <a:t>Intraducers</a:t>
            </a:r>
            <a:endParaRPr lang="ru-RU" dirty="0" smtClean="0"/>
          </a:p>
          <a:p>
            <a:r>
              <a:rPr lang="en-US" dirty="0" smtClean="0"/>
              <a:t>Angiography catheters</a:t>
            </a:r>
            <a:endParaRPr lang="ru-RU" dirty="0" smtClean="0"/>
          </a:p>
          <a:p>
            <a:r>
              <a:rPr lang="en-US" dirty="0" err="1" smtClean="0"/>
              <a:t>Embols</a:t>
            </a:r>
            <a:endParaRPr lang="ru-RU" dirty="0" smtClean="0"/>
          </a:p>
          <a:p>
            <a:r>
              <a:rPr lang="en-US" dirty="0" smtClean="0"/>
              <a:t>Stents</a:t>
            </a:r>
            <a:endParaRPr lang="ru-RU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-1" y="2800350"/>
            <a:ext cx="12192000" cy="14273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FF0000"/>
                </a:solidFill>
              </a:rPr>
              <a:t>Equipment and instruments for </a:t>
            </a:r>
            <a:r>
              <a:rPr lang="en-US" sz="3200" b="1" dirty="0" smtClean="0">
                <a:solidFill>
                  <a:srgbClr val="FF0000"/>
                </a:solidFill>
              </a:rPr>
              <a:t>endovascular interventions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095922" y="3721894"/>
            <a:ext cx="2950368" cy="29503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7535779" y="4475984"/>
            <a:ext cx="3016361" cy="150818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89868" y="867429"/>
            <a:ext cx="3610711" cy="195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460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18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Principles of performance and safety in laparoscopic surgery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6614" y="817789"/>
            <a:ext cx="11637736" cy="5478236"/>
          </a:xfrm>
        </p:spPr>
        <p:txBody>
          <a:bodyPr>
            <a:normAutofit/>
          </a:bodyPr>
          <a:lstStyle/>
          <a:p>
            <a:r>
              <a:rPr lang="en-US" dirty="0" smtClean="0"/>
              <a:t>Applying of pneumoperitoneum</a:t>
            </a:r>
            <a:endParaRPr lang="ru-RU" dirty="0" smtClean="0"/>
          </a:p>
          <a:p>
            <a:r>
              <a:rPr lang="en-US" dirty="0" smtClean="0"/>
              <a:t>Safe insertion of trocars</a:t>
            </a:r>
            <a:endParaRPr lang="ru-RU" dirty="0" smtClean="0"/>
          </a:p>
          <a:p>
            <a:r>
              <a:rPr lang="en-US" dirty="0" smtClean="0"/>
              <a:t>Insertion of instruments </a:t>
            </a:r>
            <a:endParaRPr lang="ru-RU" dirty="0" smtClean="0"/>
          </a:p>
          <a:p>
            <a:r>
              <a:rPr lang="en-US" dirty="0" smtClean="0"/>
              <a:t>Use of traction</a:t>
            </a:r>
            <a:r>
              <a:rPr lang="ru-RU" dirty="0" smtClean="0"/>
              <a:t>, </a:t>
            </a:r>
            <a:r>
              <a:rPr lang="en-US" dirty="0" err="1" smtClean="0"/>
              <a:t>countertraction</a:t>
            </a:r>
            <a:r>
              <a:rPr lang="ru-RU" dirty="0" smtClean="0"/>
              <a:t> </a:t>
            </a:r>
            <a:r>
              <a:rPr lang="en-US" dirty="0" smtClean="0"/>
              <a:t>and gravitation</a:t>
            </a:r>
            <a:endParaRPr lang="ru-RU" dirty="0" smtClean="0"/>
          </a:p>
          <a:p>
            <a:r>
              <a:rPr lang="en-US" dirty="0" smtClean="0"/>
              <a:t>Rational use of optics</a:t>
            </a:r>
            <a:endParaRPr lang="ru-RU" dirty="0" smtClean="0"/>
          </a:p>
          <a:p>
            <a:r>
              <a:rPr lang="en-US" dirty="0" smtClean="0"/>
              <a:t>Visual control of the position of instruments</a:t>
            </a:r>
            <a:r>
              <a:rPr lang="ru-RU" dirty="0" smtClean="0"/>
              <a:t> </a:t>
            </a:r>
          </a:p>
          <a:p>
            <a:r>
              <a:rPr lang="en-US" dirty="0" smtClean="0"/>
              <a:t>Safe use of energy devices</a:t>
            </a: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21326" y="4429125"/>
            <a:ext cx="2065111" cy="2243137"/>
          </a:xfrm>
          <a:prstGeom prst="rect">
            <a:avLst/>
          </a:prstGeom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640" y="4453438"/>
            <a:ext cx="2733335" cy="2218824"/>
          </a:xfrm>
          <a:prstGeom prst="rect">
            <a:avLst/>
          </a:prstGeom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78788" y="4429125"/>
            <a:ext cx="2763335" cy="2243137"/>
          </a:xfrm>
          <a:prstGeom prst="rect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545499" y="4429125"/>
            <a:ext cx="2220817" cy="2243137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329100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18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Limitations of laparoscopic procedures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6614" y="869496"/>
            <a:ext cx="11637736" cy="5478236"/>
          </a:xfrm>
        </p:spPr>
        <p:txBody>
          <a:bodyPr>
            <a:normAutofit/>
          </a:bodyPr>
          <a:lstStyle/>
          <a:p>
            <a:r>
              <a:rPr lang="en-US" dirty="0" smtClean="0">
                <a:sym typeface="Wingdings 3" panose="05040102010807070707" pitchFamily="18" charset="2"/>
              </a:rPr>
              <a:t>Postoperative adhesions</a:t>
            </a:r>
          </a:p>
          <a:p>
            <a:r>
              <a:rPr lang="en-US" dirty="0" smtClean="0">
                <a:sym typeface="Wingdings 3" panose="05040102010807070707" pitchFamily="18" charset="2"/>
              </a:rPr>
              <a:t>Anatomical considerations (variations, anomalies)</a:t>
            </a:r>
            <a:endParaRPr lang="ru-RU" dirty="0" smtClean="0">
              <a:sym typeface="Wingdings 3" panose="05040102010807070707" pitchFamily="18" charset="2"/>
            </a:endParaRPr>
          </a:p>
          <a:p>
            <a:r>
              <a:rPr lang="en-US" dirty="0" smtClean="0">
                <a:sym typeface="Wingdings 3" panose="05040102010807070707" pitchFamily="18" charset="2"/>
              </a:rPr>
              <a:t>High-grade cardiovascular and respiratory insufficiency</a:t>
            </a:r>
            <a:endParaRPr lang="ru-RU" dirty="0">
              <a:sym typeface="Wingdings 3" panose="05040102010807070707" pitchFamily="18" charset="2"/>
            </a:endParaRPr>
          </a:p>
          <a:p>
            <a:r>
              <a:rPr lang="en-US" dirty="0" smtClean="0">
                <a:sym typeface="Wingdings 3" panose="05040102010807070707" pitchFamily="18" charset="2"/>
              </a:rPr>
              <a:t>Advanced cases </a:t>
            </a:r>
            <a:r>
              <a:rPr lang="ru-RU" dirty="0" smtClean="0">
                <a:sym typeface="Wingdings 3" panose="05040102010807070707" pitchFamily="18" charset="2"/>
              </a:rPr>
              <a:t>(</a:t>
            </a:r>
            <a:r>
              <a:rPr lang="en-US" dirty="0" smtClean="0">
                <a:sym typeface="Wingdings 3" panose="05040102010807070707" pitchFamily="18" charset="2"/>
              </a:rPr>
              <a:t>e.g.</a:t>
            </a:r>
            <a:r>
              <a:rPr lang="ru-RU" dirty="0" smtClean="0">
                <a:sym typeface="Wingdings 3" panose="05040102010807070707" pitchFamily="18" charset="2"/>
              </a:rPr>
              <a:t>, </a:t>
            </a:r>
            <a:r>
              <a:rPr lang="en-US" dirty="0" err="1" smtClean="0">
                <a:sym typeface="Wingdings 3" panose="05040102010807070707" pitchFamily="18" charset="2"/>
              </a:rPr>
              <a:t>perivesical</a:t>
            </a:r>
            <a:r>
              <a:rPr lang="en-US" dirty="0" smtClean="0">
                <a:sym typeface="Wingdings 3" panose="05040102010807070707" pitchFamily="18" charset="2"/>
              </a:rPr>
              <a:t> mass</a:t>
            </a:r>
            <a:r>
              <a:rPr lang="ru-RU" dirty="0" smtClean="0">
                <a:sym typeface="Wingdings 3" panose="05040102010807070707" pitchFamily="18" charset="2"/>
              </a:rPr>
              <a:t>, </a:t>
            </a:r>
            <a:r>
              <a:rPr lang="en-US" dirty="0" smtClean="0">
                <a:sym typeface="Wingdings 3" panose="05040102010807070707" pitchFamily="18" charset="2"/>
              </a:rPr>
              <a:t>large tumors</a:t>
            </a:r>
            <a:r>
              <a:rPr lang="ru-RU" dirty="0" smtClean="0">
                <a:sym typeface="Wingdings 3" panose="05040102010807070707" pitchFamily="18" charset="2"/>
              </a:rPr>
              <a:t>, </a:t>
            </a:r>
            <a:r>
              <a:rPr lang="en-US" dirty="0" smtClean="0">
                <a:sym typeface="Wingdings 3" panose="05040102010807070707" pitchFamily="18" charset="2"/>
              </a:rPr>
              <a:t>tumors invading </a:t>
            </a:r>
            <a:r>
              <a:rPr lang="en-US" dirty="0" err="1" smtClean="0">
                <a:sym typeface="Wingdings 3" panose="05040102010807070707" pitchFamily="18" charset="2"/>
              </a:rPr>
              <a:t>neighbouring</a:t>
            </a:r>
            <a:r>
              <a:rPr lang="en-US" dirty="0" smtClean="0">
                <a:sym typeface="Wingdings 3" panose="05040102010807070707" pitchFamily="18" charset="2"/>
              </a:rPr>
              <a:t> structures</a:t>
            </a:r>
            <a:r>
              <a:rPr lang="ru-RU" dirty="0" smtClean="0">
                <a:sym typeface="Wingdings 3" panose="05040102010807070707" pitchFamily="18" charset="2"/>
              </a:rPr>
              <a:t>)</a:t>
            </a:r>
          </a:p>
          <a:p>
            <a:endParaRPr lang="ru-RU" dirty="0">
              <a:sym typeface="Wingdings 3" panose="05040102010807070707" pitchFamily="18" charset="2"/>
            </a:endParaRPr>
          </a:p>
          <a:p>
            <a:r>
              <a:rPr lang="en-US" dirty="0" smtClean="0">
                <a:sym typeface="Wingdings 3" panose="05040102010807070707" pitchFamily="18" charset="2"/>
              </a:rPr>
              <a:t>No access to organ</a:t>
            </a:r>
            <a:r>
              <a:rPr lang="ru-RU" dirty="0" smtClean="0">
                <a:sym typeface="Wingdings 3" panose="05040102010807070707" pitchFamily="18" charset="2"/>
              </a:rPr>
              <a:t> (</a:t>
            </a:r>
            <a:r>
              <a:rPr lang="en-US" dirty="0" smtClean="0">
                <a:sym typeface="Wingdings 3" panose="05040102010807070707" pitchFamily="18" charset="2"/>
              </a:rPr>
              <a:t>e.g.</a:t>
            </a:r>
            <a:r>
              <a:rPr lang="ru-RU" dirty="0" smtClean="0">
                <a:sym typeface="Wingdings 3" panose="05040102010807070707" pitchFamily="18" charset="2"/>
              </a:rPr>
              <a:t>, </a:t>
            </a:r>
            <a:r>
              <a:rPr lang="en-US" dirty="0" smtClean="0">
                <a:sym typeface="Wingdings 3" panose="05040102010807070707" pitchFamily="18" charset="2"/>
              </a:rPr>
              <a:t>state after Bilroth-2 </a:t>
            </a:r>
            <a:r>
              <a:rPr lang="en-US" dirty="0" err="1" smtClean="0">
                <a:sym typeface="Wingdings 3" panose="05040102010807070707" pitchFamily="18" charset="2"/>
              </a:rPr>
              <a:t>hemigastrectomy</a:t>
            </a:r>
            <a:r>
              <a:rPr lang="ru-RU" dirty="0" smtClean="0">
                <a:sym typeface="Wingdings 3" panose="05040102010807070707" pitchFamily="18" charset="2"/>
              </a:rPr>
              <a:t>)</a:t>
            </a:r>
          </a:p>
          <a:p>
            <a:r>
              <a:rPr lang="en-US" dirty="0">
                <a:sym typeface="Wingdings 3" panose="05040102010807070707" pitchFamily="18" charset="2"/>
              </a:rPr>
              <a:t>Advanced </a:t>
            </a:r>
            <a:r>
              <a:rPr lang="en-US" dirty="0" smtClean="0">
                <a:sym typeface="Wingdings 3" panose="05040102010807070707" pitchFamily="18" charset="2"/>
              </a:rPr>
              <a:t>cases </a:t>
            </a:r>
            <a:r>
              <a:rPr lang="ru-RU" dirty="0" smtClean="0">
                <a:sym typeface="Wingdings 3" panose="05040102010807070707" pitchFamily="18" charset="2"/>
              </a:rPr>
              <a:t>(</a:t>
            </a:r>
            <a:r>
              <a:rPr lang="en-US" dirty="0" smtClean="0">
                <a:sym typeface="Wingdings 3" panose="05040102010807070707" pitchFamily="18" charset="2"/>
              </a:rPr>
              <a:t>e.g.</a:t>
            </a:r>
            <a:r>
              <a:rPr lang="ru-RU" dirty="0" smtClean="0">
                <a:sym typeface="Wingdings 3" panose="05040102010807070707" pitchFamily="18" charset="2"/>
              </a:rPr>
              <a:t>, </a:t>
            </a:r>
            <a:r>
              <a:rPr lang="en-US" dirty="0" smtClean="0">
                <a:sym typeface="Wingdings 3" panose="05040102010807070707" pitchFamily="18" charset="2"/>
              </a:rPr>
              <a:t>large sessile polyps with wide</a:t>
            </a:r>
            <a:r>
              <a:rPr lang="ru-RU" dirty="0" smtClean="0">
                <a:sym typeface="Wingdings 3" panose="05040102010807070707" pitchFamily="18" charset="2"/>
              </a:rPr>
              <a:t> </a:t>
            </a:r>
            <a:r>
              <a:rPr lang="en-US" dirty="0" smtClean="0">
                <a:sym typeface="Wingdings 3" panose="05040102010807070707" pitchFamily="18" charset="2"/>
              </a:rPr>
              <a:t>basis</a:t>
            </a:r>
            <a:r>
              <a:rPr lang="ru-RU" dirty="0" smtClean="0">
                <a:sym typeface="Wingdings 3" panose="05040102010807070707" pitchFamily="18" charset="2"/>
              </a:rPr>
              <a:t>, </a:t>
            </a:r>
            <a:r>
              <a:rPr lang="en-US" dirty="0" smtClean="0">
                <a:sym typeface="Wingdings 3" panose="05040102010807070707" pitchFamily="18" charset="2"/>
              </a:rPr>
              <a:t>large stones in common bile duct</a:t>
            </a:r>
            <a:r>
              <a:rPr lang="ru-RU" dirty="0" smtClean="0">
                <a:sym typeface="Wingdings 3" panose="05040102010807070707" pitchFamily="18" charset="2"/>
              </a:rPr>
              <a:t>)</a:t>
            </a:r>
            <a:endParaRPr lang="ru-RU" dirty="0">
              <a:sym typeface="Wingdings 3" panose="05040102010807070707" pitchFamily="18" charset="2"/>
            </a:endParaRPr>
          </a:p>
          <a:p>
            <a:r>
              <a:rPr lang="en-US" dirty="0" smtClean="0">
                <a:sym typeface="Wingdings 3" panose="05040102010807070707" pitchFamily="18" charset="2"/>
              </a:rPr>
              <a:t>Specific limitations </a:t>
            </a:r>
            <a:r>
              <a:rPr lang="ru-RU" dirty="0" smtClean="0">
                <a:sym typeface="Wingdings 3" panose="05040102010807070707" pitchFamily="18" charset="2"/>
              </a:rPr>
              <a:t>(</a:t>
            </a:r>
            <a:r>
              <a:rPr lang="en-US" dirty="0">
                <a:sym typeface="Wingdings 3" panose="05040102010807070707" pitchFamily="18" charset="2"/>
              </a:rPr>
              <a:t>e.g.</a:t>
            </a:r>
            <a:r>
              <a:rPr lang="ru-RU" dirty="0">
                <a:sym typeface="Wingdings 3" panose="05040102010807070707" pitchFamily="18" charset="2"/>
              </a:rPr>
              <a:t>, </a:t>
            </a:r>
            <a:r>
              <a:rPr lang="en-US" dirty="0" err="1" smtClean="0">
                <a:sym typeface="Wingdings 3" panose="05040102010807070707" pitchFamily="18" charset="2"/>
              </a:rPr>
              <a:t>periampulary</a:t>
            </a:r>
            <a:r>
              <a:rPr lang="en-US" dirty="0" smtClean="0">
                <a:sym typeface="Wingdings 3" panose="05040102010807070707" pitchFamily="18" charset="2"/>
              </a:rPr>
              <a:t> diverticula</a:t>
            </a:r>
            <a:r>
              <a:rPr lang="ru-RU" dirty="0" smtClean="0">
                <a:sym typeface="Wingdings 3" panose="05040102010807070707" pitchFamily="18" charset="2"/>
              </a:rPr>
              <a:t>)  </a:t>
            </a:r>
          </a:p>
          <a:p>
            <a:endParaRPr lang="ru-RU" dirty="0">
              <a:sym typeface="Wingdings 3" panose="05040102010807070707" pitchFamily="18" charset="2"/>
            </a:endParaRPr>
          </a:p>
          <a:p>
            <a:endParaRPr lang="ru-RU" dirty="0" smtClean="0">
              <a:sym typeface="Wingdings 3" panose="05040102010807070707" pitchFamily="18" charset="2"/>
            </a:endParaRPr>
          </a:p>
          <a:p>
            <a:endParaRPr lang="ru-RU" dirty="0" smtClean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9482" y="3009900"/>
            <a:ext cx="12192000" cy="970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</a:rPr>
              <a:t>Limitations of </a:t>
            </a:r>
            <a:r>
              <a:rPr lang="en-US" sz="3600" b="1" dirty="0" smtClean="0">
                <a:solidFill>
                  <a:srgbClr val="FF0000"/>
                </a:solidFill>
              </a:rPr>
              <a:t>endoscopic </a:t>
            </a:r>
            <a:r>
              <a:rPr lang="en-US" sz="3600" b="1" dirty="0">
                <a:solidFill>
                  <a:srgbClr val="FF0000"/>
                </a:solidFill>
              </a:rPr>
              <a:t>procedures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526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171" y="267289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Minimally-invasive procedures in abdominal surgery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114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58375" y="2453752"/>
            <a:ext cx="2306500" cy="245268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18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Diseases of </a:t>
            </a:r>
            <a:r>
              <a:rPr lang="en-US" sz="3600" b="1" dirty="0" smtClean="0">
                <a:solidFill>
                  <a:srgbClr val="FF0000"/>
                </a:solidFill>
              </a:rPr>
              <a:t>biliary tract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736" y="732735"/>
            <a:ext cx="6875235" cy="6057899"/>
          </a:xfrm>
        </p:spPr>
        <p:txBody>
          <a:bodyPr>
            <a:normAutofit/>
          </a:bodyPr>
          <a:lstStyle/>
          <a:p>
            <a:r>
              <a:rPr lang="en-US" dirty="0"/>
              <a:t>Chronic and acute calculous cholecystitis</a:t>
            </a:r>
            <a:r>
              <a:rPr lang="ru-RU" dirty="0" smtClean="0"/>
              <a:t> </a:t>
            </a:r>
            <a:r>
              <a:rPr lang="ru-RU" dirty="0" smtClean="0">
                <a:sym typeface="Wingdings 3" panose="05040102010807070707" pitchFamily="18" charset="2"/>
              </a:rPr>
              <a:t>– </a:t>
            </a:r>
            <a:r>
              <a:rPr lang="en-US" b="1" dirty="0">
                <a:sym typeface="Wingdings 3" panose="05040102010807070707" pitchFamily="18" charset="2"/>
              </a:rPr>
              <a:t>laparoscopic cholecystectomy</a:t>
            </a:r>
            <a:endParaRPr lang="ru-RU" b="1" dirty="0" smtClean="0">
              <a:sym typeface="Wingdings 3" panose="05040102010807070707" pitchFamily="18" charset="2"/>
            </a:endParaRPr>
          </a:p>
          <a:p>
            <a:r>
              <a:rPr lang="en-US" dirty="0" err="1" smtClean="0">
                <a:sym typeface="Wingdings 3" panose="05040102010807070707" pitchFamily="18" charset="2"/>
              </a:rPr>
              <a:t>Choledocholithiasis</a:t>
            </a:r>
            <a:r>
              <a:rPr lang="en-US" dirty="0" smtClean="0">
                <a:sym typeface="Wingdings 3" panose="05040102010807070707" pitchFamily="18" charset="2"/>
              </a:rPr>
              <a:t> and calculous cholecystitis</a:t>
            </a:r>
            <a:r>
              <a:rPr lang="ru-RU" dirty="0" smtClean="0">
                <a:sym typeface="Wingdings 3" panose="05040102010807070707" pitchFamily="18" charset="2"/>
              </a:rPr>
              <a:t> – </a:t>
            </a:r>
            <a:r>
              <a:rPr lang="en-US" b="1" dirty="0" smtClean="0">
                <a:sym typeface="Wingdings 3" panose="05040102010807070707" pitchFamily="18" charset="2"/>
              </a:rPr>
              <a:t>endoscopic </a:t>
            </a:r>
            <a:r>
              <a:rPr lang="en-US" b="1" dirty="0" err="1" smtClean="0">
                <a:sym typeface="Wingdings 3" panose="05040102010807070707" pitchFamily="18" charset="2"/>
              </a:rPr>
              <a:t>papillosphincterotomy</a:t>
            </a:r>
            <a:r>
              <a:rPr lang="ru-RU" b="1" dirty="0" smtClean="0">
                <a:sym typeface="Wingdings 3" panose="05040102010807070707" pitchFamily="18" charset="2"/>
              </a:rPr>
              <a:t>, </a:t>
            </a:r>
            <a:r>
              <a:rPr lang="en-US" b="1" dirty="0" smtClean="0">
                <a:sym typeface="Wingdings 3" panose="05040102010807070707" pitchFamily="18" charset="2"/>
              </a:rPr>
              <a:t>removal of the stones, with subsequent laparoscopic cholecystectomy</a:t>
            </a:r>
            <a:r>
              <a:rPr lang="ru-RU" b="1" dirty="0" smtClean="0">
                <a:sym typeface="Wingdings 3" panose="05040102010807070707" pitchFamily="18" charset="2"/>
              </a:rPr>
              <a:t> </a:t>
            </a:r>
            <a:r>
              <a:rPr lang="en-US" i="1" dirty="0" smtClean="0">
                <a:sym typeface="Wingdings 3" panose="05040102010807070707" pitchFamily="18" charset="2"/>
              </a:rPr>
              <a:t>or</a:t>
            </a:r>
            <a:r>
              <a:rPr lang="en-US" b="1" i="1" dirty="0" smtClean="0">
                <a:sym typeface="Wingdings 3" panose="05040102010807070707" pitchFamily="18" charset="2"/>
              </a:rPr>
              <a:t> </a:t>
            </a:r>
            <a:r>
              <a:rPr lang="en-US" b="1" dirty="0">
                <a:sym typeface="Wingdings 3" panose="05040102010807070707" pitchFamily="18" charset="2"/>
              </a:rPr>
              <a:t>laparoscopic cholecystectomy</a:t>
            </a:r>
            <a:r>
              <a:rPr lang="ru-RU" b="1" dirty="0" smtClean="0">
                <a:sym typeface="Wingdings 3" panose="05040102010807070707" pitchFamily="18" charset="2"/>
              </a:rPr>
              <a:t>, </a:t>
            </a:r>
            <a:r>
              <a:rPr lang="en-US" b="1" dirty="0" err="1" smtClean="0">
                <a:sym typeface="Wingdings 3" panose="05040102010807070707" pitchFamily="18" charset="2"/>
              </a:rPr>
              <a:t>choledocholithotomy</a:t>
            </a:r>
            <a:r>
              <a:rPr lang="ru-RU" b="1" dirty="0" smtClean="0">
                <a:sym typeface="Wingdings 3" panose="05040102010807070707" pitchFamily="18" charset="2"/>
              </a:rPr>
              <a:t>, </a:t>
            </a:r>
            <a:r>
              <a:rPr lang="en-US" b="1" dirty="0" err="1" smtClean="0">
                <a:sym typeface="Wingdings 3" panose="05040102010807070707" pitchFamily="18" charset="2"/>
              </a:rPr>
              <a:t>choledochostomy</a:t>
            </a:r>
            <a:endParaRPr lang="ru-RU" b="1" dirty="0" smtClean="0">
              <a:sym typeface="Wingdings 3" panose="05040102010807070707" pitchFamily="18" charset="2"/>
            </a:endParaRPr>
          </a:p>
          <a:p>
            <a:endParaRPr lang="ru-RU" dirty="0">
              <a:sym typeface="Wingdings 3" panose="05040102010807070707" pitchFamily="18" charset="2"/>
            </a:endParaRPr>
          </a:p>
          <a:p>
            <a:endParaRPr lang="ru-RU" i="1" dirty="0" smtClean="0">
              <a:sym typeface="Wingdings 3" panose="05040102010807070707" pitchFamily="18" charset="2"/>
            </a:endParaRPr>
          </a:p>
          <a:p>
            <a:endParaRPr lang="ru-RU" dirty="0">
              <a:sym typeface="Wingdings 3" panose="05040102010807070707" pitchFamily="18" charset="2"/>
            </a:endParaRPr>
          </a:p>
          <a:p>
            <a:endParaRPr lang="ru-RU" dirty="0" smtClean="0">
              <a:sym typeface="Wingdings 3" panose="05040102010807070707" pitchFamily="18" charset="2"/>
            </a:endParaRPr>
          </a:p>
          <a:p>
            <a:endParaRPr lang="ru-RU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58391" y="732735"/>
            <a:ext cx="2023987" cy="20070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600532" y="732735"/>
            <a:ext cx="2239565" cy="20183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81849" y="2749813"/>
            <a:ext cx="2676526" cy="225007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4375" y="4962901"/>
            <a:ext cx="2061353" cy="169031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33808" y="4933159"/>
            <a:ext cx="1846390" cy="184308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51014" y="4919799"/>
            <a:ext cx="1860019" cy="186980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246910" y="4995127"/>
            <a:ext cx="1189264" cy="177794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410295" y="4734703"/>
            <a:ext cx="1675149" cy="205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3252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18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Diseases </a:t>
            </a:r>
            <a:r>
              <a:rPr lang="en-US" sz="3600" b="1" dirty="0">
                <a:solidFill>
                  <a:srgbClr val="FF0000"/>
                </a:solidFill>
              </a:rPr>
              <a:t>of biliary </a:t>
            </a:r>
            <a:r>
              <a:rPr lang="en-US" sz="3600" b="1" dirty="0" smtClean="0">
                <a:solidFill>
                  <a:srgbClr val="FF0000"/>
                </a:solidFill>
              </a:rPr>
              <a:t>tract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6614" y="800100"/>
            <a:ext cx="5879874" cy="6057899"/>
          </a:xfrm>
        </p:spPr>
        <p:txBody>
          <a:bodyPr>
            <a:normAutofit/>
          </a:bodyPr>
          <a:lstStyle/>
          <a:p>
            <a:r>
              <a:rPr lang="en-US" dirty="0" smtClean="0">
                <a:sym typeface="Wingdings 3" panose="05040102010807070707" pitchFamily="18" charset="2"/>
              </a:rPr>
              <a:t>Cancer of head of pancreas</a:t>
            </a:r>
            <a:r>
              <a:rPr lang="ru-RU" dirty="0" smtClean="0">
                <a:sym typeface="Wingdings 3" panose="05040102010807070707" pitchFamily="18" charset="2"/>
              </a:rPr>
              <a:t> – </a:t>
            </a:r>
            <a:r>
              <a:rPr lang="en-US" b="1" dirty="0" smtClean="0">
                <a:sym typeface="Wingdings 3" panose="05040102010807070707" pitchFamily="18" charset="2"/>
              </a:rPr>
              <a:t>endoscopic stenting </a:t>
            </a:r>
            <a:r>
              <a:rPr lang="en-US" i="1" dirty="0" smtClean="0">
                <a:sym typeface="Wingdings 3" panose="05040102010807070707" pitchFamily="18" charset="2"/>
              </a:rPr>
              <a:t>or </a:t>
            </a:r>
            <a:r>
              <a:rPr lang="en-US" b="1" dirty="0" smtClean="0">
                <a:sym typeface="Wingdings 3" panose="05040102010807070707" pitchFamily="18" charset="2"/>
              </a:rPr>
              <a:t>percutaneous </a:t>
            </a:r>
            <a:r>
              <a:rPr lang="en-US" b="1" dirty="0" err="1" smtClean="0">
                <a:sym typeface="Wingdings 3" panose="05040102010807070707" pitchFamily="18" charset="2"/>
              </a:rPr>
              <a:t>cholangiostomy</a:t>
            </a:r>
            <a:endParaRPr lang="ru-RU" b="1" dirty="0" smtClean="0">
              <a:sym typeface="Wingdings 3" panose="05040102010807070707" pitchFamily="18" charset="2"/>
            </a:endParaRPr>
          </a:p>
          <a:p>
            <a:r>
              <a:rPr lang="en-US" dirty="0" smtClean="0">
                <a:sym typeface="Wingdings 3" panose="05040102010807070707" pitchFamily="18" charset="2"/>
              </a:rPr>
              <a:t>Cancer of proximal parts of extrahepatic biliary ducts </a:t>
            </a:r>
            <a:r>
              <a:rPr lang="ru-RU" dirty="0" smtClean="0">
                <a:sym typeface="Wingdings 3" panose="05040102010807070707" pitchFamily="18" charset="2"/>
              </a:rPr>
              <a:t> – </a:t>
            </a:r>
            <a:r>
              <a:rPr lang="en-US" b="1" dirty="0">
                <a:sym typeface="Wingdings 3" panose="05040102010807070707" pitchFamily="18" charset="2"/>
              </a:rPr>
              <a:t>percutaneous </a:t>
            </a:r>
            <a:r>
              <a:rPr lang="en-US" b="1" dirty="0" err="1">
                <a:sym typeface="Wingdings 3" panose="05040102010807070707" pitchFamily="18" charset="2"/>
              </a:rPr>
              <a:t>cholangiostomy</a:t>
            </a:r>
            <a:endParaRPr lang="ru-RU" b="1" dirty="0">
              <a:sym typeface="Wingdings 3" panose="05040102010807070707" pitchFamily="18" charset="2"/>
            </a:endParaRPr>
          </a:p>
          <a:p>
            <a:r>
              <a:rPr lang="en-US" dirty="0" smtClean="0">
                <a:sym typeface="Wingdings 3" panose="05040102010807070707" pitchFamily="18" charset="2"/>
              </a:rPr>
              <a:t>Early cancer or adenoma of papilla of </a:t>
            </a:r>
            <a:r>
              <a:rPr lang="en-US" dirty="0" err="1" smtClean="0">
                <a:sym typeface="Wingdings 3" panose="05040102010807070707" pitchFamily="18" charset="2"/>
              </a:rPr>
              <a:t>Vater</a:t>
            </a:r>
            <a:r>
              <a:rPr lang="ru-RU" dirty="0" smtClean="0">
                <a:sym typeface="Wingdings 3" panose="05040102010807070707" pitchFamily="18" charset="2"/>
              </a:rPr>
              <a:t> – </a:t>
            </a:r>
            <a:r>
              <a:rPr lang="en-US" b="1" dirty="0" smtClean="0">
                <a:sym typeface="Wingdings 3" panose="05040102010807070707" pitchFamily="18" charset="2"/>
              </a:rPr>
              <a:t>endoscopic </a:t>
            </a:r>
            <a:r>
              <a:rPr lang="en-US" b="1" dirty="0" err="1" smtClean="0">
                <a:sym typeface="Wingdings 3" panose="05040102010807070707" pitchFamily="18" charset="2"/>
              </a:rPr>
              <a:t>papillectomy</a:t>
            </a:r>
            <a:r>
              <a:rPr lang="ru-RU" b="1" dirty="0" smtClean="0">
                <a:sym typeface="Wingdings 3" panose="05040102010807070707" pitchFamily="18" charset="2"/>
              </a:rPr>
              <a:t>, </a:t>
            </a:r>
            <a:r>
              <a:rPr lang="en-US" b="1" dirty="0" smtClean="0">
                <a:sym typeface="Wingdings 3" panose="05040102010807070707" pitchFamily="18" charset="2"/>
              </a:rPr>
              <a:t>stenting of common bile duct</a:t>
            </a:r>
            <a:endParaRPr lang="ru-RU" b="1" dirty="0" smtClean="0">
              <a:sym typeface="Wingdings 3" panose="05040102010807070707" pitchFamily="18" charset="2"/>
            </a:endParaRPr>
          </a:p>
          <a:p>
            <a:r>
              <a:rPr lang="en-US" dirty="0" smtClean="0">
                <a:sym typeface="Wingdings 3" panose="05040102010807070707" pitchFamily="18" charset="2"/>
              </a:rPr>
              <a:t>Scar stenosis of sphincter of </a:t>
            </a:r>
            <a:r>
              <a:rPr lang="en-US" dirty="0" err="1" smtClean="0">
                <a:sym typeface="Wingdings 3" panose="05040102010807070707" pitchFamily="18" charset="2"/>
              </a:rPr>
              <a:t>Oddi</a:t>
            </a:r>
            <a:r>
              <a:rPr lang="ru-RU" dirty="0" smtClean="0">
                <a:sym typeface="Wingdings 3" panose="05040102010807070707" pitchFamily="18" charset="2"/>
              </a:rPr>
              <a:t> - </a:t>
            </a:r>
            <a:r>
              <a:rPr lang="en-US" b="1" dirty="0">
                <a:sym typeface="Wingdings 3" panose="05040102010807070707" pitchFamily="18" charset="2"/>
              </a:rPr>
              <a:t>endoscopic </a:t>
            </a:r>
            <a:r>
              <a:rPr lang="en-US" b="1" dirty="0" err="1">
                <a:sym typeface="Wingdings 3" panose="05040102010807070707" pitchFamily="18" charset="2"/>
              </a:rPr>
              <a:t>papillosphincterotomy</a:t>
            </a:r>
            <a:r>
              <a:rPr lang="ru-RU" b="1" dirty="0" smtClean="0">
                <a:sym typeface="Wingdings 3" panose="05040102010807070707" pitchFamily="18" charset="2"/>
              </a:rPr>
              <a:t>, </a:t>
            </a:r>
            <a:r>
              <a:rPr lang="en-US" b="1" dirty="0">
                <a:sym typeface="Wingdings 3" panose="05040102010807070707" pitchFamily="18" charset="2"/>
              </a:rPr>
              <a:t>stenting of common bile duct</a:t>
            </a:r>
            <a:endParaRPr lang="ru-RU" b="1" dirty="0">
              <a:sym typeface="Wingdings 3" panose="05040102010807070707" pitchFamily="18" charset="2"/>
            </a:endParaRPr>
          </a:p>
          <a:p>
            <a:endParaRPr lang="ru-RU" dirty="0" smtClean="0">
              <a:sym typeface="Wingdings 3" panose="05040102010807070707" pitchFamily="18" charset="2"/>
            </a:endParaRPr>
          </a:p>
          <a:p>
            <a:endParaRPr lang="ru-RU" dirty="0">
              <a:sym typeface="Wingdings 3" panose="05040102010807070707" pitchFamily="18" charset="2"/>
            </a:endParaRPr>
          </a:p>
          <a:p>
            <a:endParaRPr lang="ru-RU" i="1" dirty="0" smtClean="0">
              <a:sym typeface="Wingdings 3" panose="05040102010807070707" pitchFamily="18" charset="2"/>
            </a:endParaRPr>
          </a:p>
          <a:p>
            <a:endParaRPr lang="ru-RU" dirty="0">
              <a:sym typeface="Wingdings 3" panose="05040102010807070707" pitchFamily="18" charset="2"/>
            </a:endParaRPr>
          </a:p>
          <a:p>
            <a:endParaRPr lang="ru-RU" dirty="0" smtClean="0">
              <a:sym typeface="Wingdings 3" panose="05040102010807070707" pitchFamily="18" charset="2"/>
            </a:endParaRPr>
          </a:p>
          <a:p>
            <a:endParaRPr lang="ru-RU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74617" y="800100"/>
            <a:ext cx="1809751" cy="26283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97489" y="830358"/>
            <a:ext cx="3575449" cy="27843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86488" y="3829049"/>
            <a:ext cx="2719388" cy="238775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137450" y="3829049"/>
            <a:ext cx="2295525" cy="233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182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18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Diseases of liver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133" y="970189"/>
            <a:ext cx="8866868" cy="5887811"/>
          </a:xfrm>
        </p:spPr>
        <p:txBody>
          <a:bodyPr>
            <a:normAutofit/>
          </a:bodyPr>
          <a:lstStyle/>
          <a:p>
            <a:r>
              <a:rPr lang="en-US" dirty="0" smtClean="0"/>
              <a:t>Non-parasitic cysts of liver, large, located in anterior segments </a:t>
            </a:r>
            <a:r>
              <a:rPr lang="ru-RU" dirty="0" smtClean="0">
                <a:sym typeface="Wingdings 3" panose="05040102010807070707" pitchFamily="18" charset="2"/>
              </a:rPr>
              <a:t>(3</a:t>
            </a:r>
            <a:r>
              <a:rPr lang="ru-RU" dirty="0">
                <a:sym typeface="Wingdings 3" panose="05040102010807070707" pitchFamily="18" charset="2"/>
              </a:rPr>
              <a:t>, 4б, 5, </a:t>
            </a:r>
            <a:r>
              <a:rPr lang="ru-RU" dirty="0" smtClean="0">
                <a:sym typeface="Wingdings 3" panose="05040102010807070707" pitchFamily="18" charset="2"/>
              </a:rPr>
              <a:t>6) – </a:t>
            </a:r>
            <a:r>
              <a:rPr lang="en-US" b="1" dirty="0" smtClean="0">
                <a:sym typeface="Wingdings 3" panose="05040102010807070707" pitchFamily="18" charset="2"/>
              </a:rPr>
              <a:t>laparoscopic fenestration</a:t>
            </a:r>
            <a:endParaRPr lang="ru-RU" b="1" dirty="0" smtClean="0">
              <a:sym typeface="Wingdings 3" panose="05040102010807070707" pitchFamily="18" charset="2"/>
            </a:endParaRPr>
          </a:p>
          <a:p>
            <a:r>
              <a:rPr lang="en-US" dirty="0"/>
              <a:t>Non-parasitic cysts of liver, large, located in </a:t>
            </a:r>
            <a:r>
              <a:rPr lang="en-US" dirty="0" smtClean="0"/>
              <a:t>posterior segments</a:t>
            </a:r>
            <a:r>
              <a:rPr lang="ru-RU" dirty="0" smtClean="0">
                <a:sym typeface="Wingdings 3" panose="05040102010807070707" pitchFamily="18" charset="2"/>
              </a:rPr>
              <a:t> (6, 7, 8, 4а, 2) </a:t>
            </a:r>
            <a:r>
              <a:rPr lang="ru-RU" dirty="0">
                <a:sym typeface="Wingdings 3" panose="05040102010807070707" pitchFamily="18" charset="2"/>
              </a:rPr>
              <a:t>– </a:t>
            </a:r>
            <a:r>
              <a:rPr lang="en-US" b="1" dirty="0" smtClean="0">
                <a:sym typeface="Wingdings 3" panose="05040102010807070707" pitchFamily="18" charset="2"/>
              </a:rPr>
              <a:t>percutaneous aspiration</a:t>
            </a:r>
            <a:endParaRPr lang="ru-RU" b="1" dirty="0">
              <a:sym typeface="Wingdings 3" panose="05040102010807070707" pitchFamily="18" charset="2"/>
            </a:endParaRPr>
          </a:p>
          <a:p>
            <a:r>
              <a:rPr lang="en-US" dirty="0" smtClean="0"/>
              <a:t>Hydatid </a:t>
            </a:r>
            <a:r>
              <a:rPr lang="en-US" dirty="0"/>
              <a:t>cysts of liver, large, located in anterior </a:t>
            </a:r>
            <a:r>
              <a:rPr lang="en-US" dirty="0" smtClean="0"/>
              <a:t>segments, superficially</a:t>
            </a:r>
            <a:r>
              <a:rPr lang="ru-RU" dirty="0" smtClean="0">
                <a:sym typeface="Wingdings 3" panose="05040102010807070707" pitchFamily="18" charset="2"/>
              </a:rPr>
              <a:t> – </a:t>
            </a:r>
            <a:r>
              <a:rPr lang="en-US" b="1" dirty="0">
                <a:sym typeface="Wingdings 3" panose="05040102010807070707" pitchFamily="18" charset="2"/>
              </a:rPr>
              <a:t>laparoscopic </a:t>
            </a:r>
            <a:r>
              <a:rPr lang="en-US" b="1" dirty="0" smtClean="0">
                <a:sym typeface="Wingdings 3" panose="05040102010807070707" pitchFamily="18" charset="2"/>
              </a:rPr>
              <a:t>cystectomy</a:t>
            </a:r>
            <a:endParaRPr lang="ru-RU" b="1" dirty="0" smtClean="0">
              <a:sym typeface="Wingdings 3" panose="05040102010807070707" pitchFamily="18" charset="2"/>
            </a:endParaRPr>
          </a:p>
          <a:p>
            <a:r>
              <a:rPr lang="en-US" dirty="0"/>
              <a:t>Hydatid cysts of liver, large, located in anterior segments, </a:t>
            </a:r>
            <a:r>
              <a:rPr lang="en-US" dirty="0" smtClean="0"/>
              <a:t>in the depth of parenchyma </a:t>
            </a:r>
            <a:r>
              <a:rPr lang="ru-RU" dirty="0" smtClean="0">
                <a:sym typeface="Wingdings 3" panose="05040102010807070707" pitchFamily="18" charset="2"/>
              </a:rPr>
              <a:t>– </a:t>
            </a:r>
            <a:r>
              <a:rPr lang="en-US" b="1" dirty="0" smtClean="0">
                <a:sym typeface="Wingdings 3" panose="05040102010807070707" pitchFamily="18" charset="2"/>
              </a:rPr>
              <a:t>percutaneous drainage</a:t>
            </a:r>
            <a:endParaRPr lang="ru-RU" b="1" dirty="0">
              <a:sym typeface="Wingdings 3" panose="05040102010807070707" pitchFamily="18" charset="2"/>
            </a:endParaRPr>
          </a:p>
          <a:p>
            <a:r>
              <a:rPr lang="en-US" dirty="0" smtClean="0">
                <a:sym typeface="Wingdings 3" panose="05040102010807070707" pitchFamily="18" charset="2"/>
              </a:rPr>
              <a:t>Tumors of liver (e.g., metastatic lesions), </a:t>
            </a:r>
            <a:r>
              <a:rPr lang="en-US" dirty="0"/>
              <a:t>located in anterior segments, superficially</a:t>
            </a:r>
            <a:r>
              <a:rPr lang="ru-RU" dirty="0" smtClean="0">
                <a:sym typeface="Wingdings 3" panose="05040102010807070707" pitchFamily="18" charset="2"/>
              </a:rPr>
              <a:t> – </a:t>
            </a:r>
            <a:r>
              <a:rPr lang="en-US" b="1" dirty="0">
                <a:sym typeface="Wingdings 3" panose="05040102010807070707" pitchFamily="18" charset="2"/>
              </a:rPr>
              <a:t>laparoscopic </a:t>
            </a:r>
            <a:r>
              <a:rPr lang="en-US" b="1" dirty="0" smtClean="0">
                <a:sym typeface="Wingdings 3" panose="05040102010807070707" pitchFamily="18" charset="2"/>
              </a:rPr>
              <a:t>resection</a:t>
            </a:r>
            <a:endParaRPr lang="ru-RU" b="1" dirty="0" smtClean="0">
              <a:sym typeface="Wingdings 3" panose="05040102010807070707" pitchFamily="18" charset="2"/>
            </a:endParaRPr>
          </a:p>
          <a:p>
            <a:r>
              <a:rPr lang="en-US" dirty="0" smtClean="0">
                <a:sym typeface="Wingdings 3" panose="05040102010807070707" pitchFamily="18" charset="2"/>
              </a:rPr>
              <a:t>Liver abscesses </a:t>
            </a:r>
            <a:r>
              <a:rPr lang="ru-RU" dirty="0" smtClean="0">
                <a:sym typeface="Wingdings 3" panose="05040102010807070707" pitchFamily="18" charset="2"/>
              </a:rPr>
              <a:t>– </a:t>
            </a:r>
            <a:r>
              <a:rPr lang="en-US" b="1" dirty="0" smtClean="0">
                <a:sym typeface="Wingdings 3" panose="05040102010807070707" pitchFamily="18" charset="2"/>
              </a:rPr>
              <a:t>percutaneous drainage</a:t>
            </a:r>
            <a:endParaRPr lang="ru-RU" b="1" dirty="0" smtClean="0">
              <a:sym typeface="Wingdings 3" panose="05040102010807070707" pitchFamily="18" charset="2"/>
            </a:endParaRPr>
          </a:p>
          <a:p>
            <a:pPr marL="0" indent="0">
              <a:buNone/>
            </a:pPr>
            <a:r>
              <a:rPr lang="ru-RU" dirty="0" smtClean="0">
                <a:sym typeface="Wingdings 3" panose="05040102010807070707" pitchFamily="18" charset="2"/>
              </a:rPr>
              <a:t> </a:t>
            </a:r>
          </a:p>
          <a:p>
            <a:endParaRPr lang="ru-RU" dirty="0">
              <a:sym typeface="Wingdings 3" panose="05040102010807070707" pitchFamily="18" charset="2"/>
            </a:endParaRPr>
          </a:p>
          <a:p>
            <a:endParaRPr lang="ru-RU" i="1" dirty="0" smtClean="0">
              <a:sym typeface="Wingdings 3" panose="05040102010807070707" pitchFamily="18" charset="2"/>
            </a:endParaRPr>
          </a:p>
          <a:p>
            <a:endParaRPr lang="ru-RU" dirty="0">
              <a:sym typeface="Wingdings 3" panose="05040102010807070707" pitchFamily="18" charset="2"/>
            </a:endParaRPr>
          </a:p>
          <a:p>
            <a:endParaRPr lang="ru-RU" dirty="0" smtClean="0">
              <a:sym typeface="Wingdings 3" panose="05040102010807070707" pitchFamily="18" charset="2"/>
            </a:endParaRPr>
          </a:p>
          <a:p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05939" y="309322"/>
            <a:ext cx="2343149" cy="19109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17793" y="2339678"/>
            <a:ext cx="2983707" cy="18425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356711" y="4301690"/>
            <a:ext cx="2644789" cy="23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317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18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Diseases of upper GI tract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132" y="842963"/>
            <a:ext cx="4266293" cy="6015037"/>
          </a:xfrm>
        </p:spPr>
        <p:txBody>
          <a:bodyPr>
            <a:normAutofit/>
          </a:bodyPr>
          <a:lstStyle/>
          <a:p>
            <a:r>
              <a:rPr lang="en-US" dirty="0" smtClean="0">
                <a:sym typeface="Wingdings 3" panose="05040102010807070707" pitchFamily="18" charset="2"/>
              </a:rPr>
              <a:t>Esophageal achalasia</a:t>
            </a:r>
            <a:r>
              <a:rPr lang="ru-RU" dirty="0" smtClean="0">
                <a:sym typeface="Wingdings 3" panose="05040102010807070707" pitchFamily="18" charset="2"/>
              </a:rPr>
              <a:t> – </a:t>
            </a:r>
            <a:r>
              <a:rPr lang="en-US" b="1" dirty="0" smtClean="0">
                <a:sym typeface="Wingdings 3" panose="05040102010807070707" pitchFamily="18" charset="2"/>
              </a:rPr>
              <a:t>laparoscopic </a:t>
            </a:r>
            <a:r>
              <a:rPr lang="en-US" b="1" dirty="0" err="1" smtClean="0">
                <a:sym typeface="Wingdings 3" panose="05040102010807070707" pitchFamily="18" charset="2"/>
              </a:rPr>
              <a:t>cardiomyotomy</a:t>
            </a:r>
            <a:r>
              <a:rPr lang="en-US" b="1" dirty="0" smtClean="0">
                <a:sym typeface="Wingdings 3" panose="05040102010807070707" pitchFamily="18" charset="2"/>
              </a:rPr>
              <a:t>, </a:t>
            </a:r>
            <a:r>
              <a:rPr lang="en-US" b="1" dirty="0" err="1" smtClean="0">
                <a:sym typeface="Wingdings 3" panose="05040102010807070707" pitchFamily="18" charset="2"/>
              </a:rPr>
              <a:t>Dor</a:t>
            </a:r>
            <a:r>
              <a:rPr lang="en-US" b="1" dirty="0" smtClean="0">
                <a:sym typeface="Wingdings 3" panose="05040102010807070707" pitchFamily="18" charset="2"/>
              </a:rPr>
              <a:t> fundoplication</a:t>
            </a:r>
            <a:endParaRPr lang="ru-RU" b="1" dirty="0" smtClean="0">
              <a:sym typeface="Wingdings 3" panose="05040102010807070707" pitchFamily="18" charset="2"/>
            </a:endParaRPr>
          </a:p>
          <a:p>
            <a:r>
              <a:rPr lang="en-US" dirty="0" smtClean="0">
                <a:sym typeface="Wingdings 3" panose="05040102010807070707" pitchFamily="18" charset="2"/>
              </a:rPr>
              <a:t>Hiatal hernia</a:t>
            </a:r>
            <a:r>
              <a:rPr lang="ru-RU" dirty="0" smtClean="0">
                <a:sym typeface="Wingdings 3" panose="05040102010807070707" pitchFamily="18" charset="2"/>
              </a:rPr>
              <a:t>, </a:t>
            </a:r>
            <a:r>
              <a:rPr lang="en-US" dirty="0">
                <a:sym typeface="Wingdings 3" panose="05040102010807070707" pitchFamily="18" charset="2"/>
              </a:rPr>
              <a:t>refractory GERD</a:t>
            </a:r>
            <a:r>
              <a:rPr lang="ru-RU" dirty="0" smtClean="0">
                <a:sym typeface="Wingdings 3" panose="05040102010807070707" pitchFamily="18" charset="2"/>
              </a:rPr>
              <a:t> – </a:t>
            </a:r>
            <a:r>
              <a:rPr lang="en-US" b="1" dirty="0" smtClean="0">
                <a:sym typeface="Wingdings 3" panose="05040102010807070707" pitchFamily="18" charset="2"/>
              </a:rPr>
              <a:t>laparoscopic </a:t>
            </a:r>
            <a:r>
              <a:rPr lang="en-US" b="1" dirty="0" err="1" smtClean="0">
                <a:sym typeface="Wingdings 3" panose="05040102010807070707" pitchFamily="18" charset="2"/>
              </a:rPr>
              <a:t>crural</a:t>
            </a:r>
            <a:r>
              <a:rPr lang="en-US" b="1" dirty="0" smtClean="0">
                <a:sym typeface="Wingdings 3" panose="05040102010807070707" pitchFamily="18" charset="2"/>
              </a:rPr>
              <a:t> repair</a:t>
            </a:r>
            <a:r>
              <a:rPr lang="ru-RU" b="1" dirty="0" smtClean="0">
                <a:sym typeface="Wingdings 3" panose="05040102010807070707" pitchFamily="18" charset="2"/>
              </a:rPr>
              <a:t>, </a:t>
            </a:r>
            <a:r>
              <a:rPr lang="en-US" b="1" dirty="0" smtClean="0">
                <a:sym typeface="Wingdings 3" panose="05040102010807070707" pitchFamily="18" charset="2"/>
              </a:rPr>
              <a:t>including mesh repair</a:t>
            </a:r>
            <a:r>
              <a:rPr lang="ru-RU" b="1" dirty="0" smtClean="0">
                <a:sym typeface="Wingdings 3" panose="05040102010807070707" pitchFamily="18" charset="2"/>
              </a:rPr>
              <a:t>, </a:t>
            </a:r>
            <a:r>
              <a:rPr lang="en-US" b="1" dirty="0" err="1" smtClean="0">
                <a:sym typeface="Wingdings 3" panose="05040102010807070707" pitchFamily="18" charset="2"/>
              </a:rPr>
              <a:t>Nissen</a:t>
            </a:r>
            <a:r>
              <a:rPr lang="en-US" b="1" dirty="0" smtClean="0">
                <a:sym typeface="Wingdings 3" panose="05040102010807070707" pitchFamily="18" charset="2"/>
              </a:rPr>
              <a:t> fundoplication</a:t>
            </a:r>
            <a:endParaRPr lang="ru-RU" b="1" dirty="0">
              <a:sym typeface="Wingdings 3" panose="05040102010807070707" pitchFamily="18" charset="2"/>
            </a:endParaRPr>
          </a:p>
          <a:p>
            <a:endParaRPr lang="ru-RU" dirty="0">
              <a:sym typeface="Wingdings 3" panose="05040102010807070707" pitchFamily="18" charset="2"/>
            </a:endParaRPr>
          </a:p>
          <a:p>
            <a:endParaRPr lang="ru-RU" i="1" dirty="0" smtClean="0">
              <a:sym typeface="Wingdings 3" panose="05040102010807070707" pitchFamily="18" charset="2"/>
            </a:endParaRPr>
          </a:p>
          <a:p>
            <a:endParaRPr lang="ru-RU" dirty="0">
              <a:sym typeface="Wingdings 3" panose="05040102010807070707" pitchFamily="18" charset="2"/>
            </a:endParaRPr>
          </a:p>
          <a:p>
            <a:endParaRPr lang="ru-RU" dirty="0" smtClean="0">
              <a:sym typeface="Wingdings 3" panose="05040102010807070707" pitchFamily="18" charset="2"/>
            </a:endParaRPr>
          </a:p>
          <a:p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6579" y="840545"/>
            <a:ext cx="1766078" cy="22185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87302" y="840545"/>
            <a:ext cx="1748350" cy="21184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66655" y="754342"/>
            <a:ext cx="1794341" cy="23481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18654" y="3113276"/>
            <a:ext cx="2836386" cy="19766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03660" y="2919006"/>
            <a:ext cx="2847975" cy="20480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69031" y="4787110"/>
            <a:ext cx="2881379" cy="185657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881413" y="4229100"/>
            <a:ext cx="1689284" cy="239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085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8336" y="2599024"/>
            <a:ext cx="1719263" cy="172532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18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Diseases of upper GI tract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28663"/>
            <a:ext cx="6374877" cy="625792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Polyps of esophagus and stomach</a:t>
            </a:r>
            <a:r>
              <a:rPr lang="ru-RU" dirty="0" smtClean="0"/>
              <a:t> – </a:t>
            </a:r>
            <a:r>
              <a:rPr lang="en-US" b="1" dirty="0" smtClean="0"/>
              <a:t>endoscopic polypectomy</a:t>
            </a:r>
            <a:endParaRPr lang="ru-RU" b="1" dirty="0" smtClean="0"/>
          </a:p>
          <a:p>
            <a:r>
              <a:rPr lang="en-US" dirty="0" smtClean="0">
                <a:sym typeface="Wingdings 3" panose="05040102010807070707" pitchFamily="18" charset="2"/>
              </a:rPr>
              <a:t>Esophageal varices</a:t>
            </a:r>
            <a:r>
              <a:rPr lang="ru-RU" dirty="0" smtClean="0">
                <a:sym typeface="Wingdings 3" panose="05040102010807070707" pitchFamily="18" charset="2"/>
              </a:rPr>
              <a:t> – </a:t>
            </a:r>
            <a:r>
              <a:rPr lang="en-US" b="1" dirty="0" smtClean="0">
                <a:sym typeface="Wingdings 3" panose="05040102010807070707" pitchFamily="18" charset="2"/>
              </a:rPr>
              <a:t>endoscopic ligation</a:t>
            </a:r>
            <a:endParaRPr lang="ru-RU" b="1" dirty="0" smtClean="0">
              <a:sym typeface="Wingdings 3" panose="05040102010807070707" pitchFamily="18" charset="2"/>
            </a:endParaRPr>
          </a:p>
          <a:p>
            <a:r>
              <a:rPr lang="en-US" dirty="0" smtClean="0">
                <a:sym typeface="Wingdings 3" panose="05040102010807070707" pitchFamily="18" charset="2"/>
              </a:rPr>
              <a:t>Ulcer GI bleeding</a:t>
            </a:r>
            <a:r>
              <a:rPr lang="ru-RU" dirty="0" smtClean="0">
                <a:sym typeface="Wingdings 3" panose="05040102010807070707" pitchFamily="18" charset="2"/>
              </a:rPr>
              <a:t> – </a:t>
            </a:r>
            <a:r>
              <a:rPr lang="en-US" b="1" dirty="0" smtClean="0">
                <a:sym typeface="Wingdings 3" panose="05040102010807070707" pitchFamily="18" charset="2"/>
              </a:rPr>
              <a:t>endoscopic hemostasis</a:t>
            </a:r>
            <a:r>
              <a:rPr lang="ru-RU" b="1" dirty="0" smtClean="0">
                <a:sym typeface="Wingdings 3" panose="05040102010807070707" pitchFamily="18" charset="2"/>
              </a:rPr>
              <a:t> (</a:t>
            </a:r>
            <a:r>
              <a:rPr lang="en-US" b="1" dirty="0" smtClean="0">
                <a:sym typeface="Wingdings 3" panose="05040102010807070707" pitchFamily="18" charset="2"/>
              </a:rPr>
              <a:t>coagulation</a:t>
            </a:r>
            <a:r>
              <a:rPr lang="ru-RU" b="1" dirty="0" smtClean="0">
                <a:sym typeface="Wingdings 3" panose="05040102010807070707" pitchFamily="18" charset="2"/>
              </a:rPr>
              <a:t>, </a:t>
            </a:r>
            <a:r>
              <a:rPr lang="en-US" b="1" dirty="0" smtClean="0">
                <a:sym typeface="Wingdings 3" panose="05040102010807070707" pitchFamily="18" charset="2"/>
              </a:rPr>
              <a:t>clipping</a:t>
            </a:r>
            <a:r>
              <a:rPr lang="ru-RU" b="1" dirty="0" smtClean="0">
                <a:sym typeface="Wingdings 3" panose="05040102010807070707" pitchFamily="18" charset="2"/>
              </a:rPr>
              <a:t>, </a:t>
            </a:r>
            <a:r>
              <a:rPr lang="en-US" b="1" dirty="0" smtClean="0">
                <a:sym typeface="Wingdings 3" panose="05040102010807070707" pitchFamily="18" charset="2"/>
              </a:rPr>
              <a:t>injection</a:t>
            </a:r>
            <a:r>
              <a:rPr lang="ru-RU" b="1" dirty="0" smtClean="0">
                <a:sym typeface="Wingdings 3" panose="05040102010807070707" pitchFamily="18" charset="2"/>
              </a:rPr>
              <a:t>)</a:t>
            </a:r>
          </a:p>
          <a:p>
            <a:r>
              <a:rPr lang="en-US" dirty="0" smtClean="0">
                <a:sym typeface="Wingdings 3" panose="05040102010807070707" pitchFamily="18" charset="2"/>
              </a:rPr>
              <a:t>Cancer of esophagus</a:t>
            </a:r>
            <a:r>
              <a:rPr lang="ru-RU" dirty="0" smtClean="0">
                <a:sym typeface="Wingdings 3" panose="05040102010807070707" pitchFamily="18" charset="2"/>
              </a:rPr>
              <a:t> –</a:t>
            </a:r>
            <a:r>
              <a:rPr lang="ru-RU" b="1" dirty="0" smtClean="0">
                <a:sym typeface="Wingdings 3" panose="05040102010807070707" pitchFamily="18" charset="2"/>
              </a:rPr>
              <a:t> </a:t>
            </a:r>
            <a:r>
              <a:rPr lang="en-US" b="1" dirty="0" err="1" smtClean="0">
                <a:sym typeface="Wingdings 3" panose="05040102010807070707" pitchFamily="18" charset="2"/>
              </a:rPr>
              <a:t>endoscopi</a:t>
            </a:r>
            <a:r>
              <a:rPr lang="ru-RU" b="1" dirty="0" smtClean="0">
                <a:sym typeface="Wingdings 3" panose="05040102010807070707" pitchFamily="18" charset="2"/>
              </a:rPr>
              <a:t>с </a:t>
            </a:r>
            <a:r>
              <a:rPr lang="en-US" b="1" dirty="0" smtClean="0">
                <a:sym typeface="Wingdings 3" panose="05040102010807070707" pitchFamily="18" charset="2"/>
              </a:rPr>
              <a:t>stenting</a:t>
            </a:r>
            <a:r>
              <a:rPr lang="ru-RU" b="1" dirty="0" smtClean="0">
                <a:sym typeface="Wingdings 3" panose="05040102010807070707" pitchFamily="18" charset="2"/>
              </a:rPr>
              <a:t>, </a:t>
            </a:r>
            <a:r>
              <a:rPr lang="en-US" b="1" dirty="0" smtClean="0">
                <a:sym typeface="Wingdings 3" panose="05040102010807070707" pitchFamily="18" charset="2"/>
              </a:rPr>
              <a:t>percutaneous endoscopic gastrostomy</a:t>
            </a:r>
            <a:endParaRPr lang="ru-RU" b="1" dirty="0" smtClean="0">
              <a:sym typeface="Wingdings 3" panose="05040102010807070707" pitchFamily="18" charset="2"/>
            </a:endParaRPr>
          </a:p>
          <a:p>
            <a:r>
              <a:rPr lang="en-US" dirty="0" smtClean="0">
                <a:sym typeface="Wingdings 3" panose="05040102010807070707" pitchFamily="18" charset="2"/>
              </a:rPr>
              <a:t>Stenosis of upper GI tract (duodenal ulcer, anastomotic)</a:t>
            </a:r>
            <a:r>
              <a:rPr lang="ru-RU" dirty="0" smtClean="0">
                <a:sym typeface="Wingdings 3" panose="05040102010807070707" pitchFamily="18" charset="2"/>
              </a:rPr>
              <a:t> – </a:t>
            </a:r>
            <a:r>
              <a:rPr lang="en-US" b="1" dirty="0" smtClean="0">
                <a:sym typeface="Wingdings 3" panose="05040102010807070707" pitchFamily="18" charset="2"/>
              </a:rPr>
              <a:t>endoscopic insertion of feeding tube, endoscopic balloon dilation</a:t>
            </a:r>
            <a:endParaRPr lang="ru-RU" b="1" dirty="0" smtClean="0">
              <a:sym typeface="Wingdings 3" panose="05040102010807070707" pitchFamily="18" charset="2"/>
            </a:endParaRPr>
          </a:p>
          <a:p>
            <a:r>
              <a:rPr lang="en-US" dirty="0" smtClean="0">
                <a:sym typeface="Wingdings 3" panose="05040102010807070707" pitchFamily="18" charset="2"/>
              </a:rPr>
              <a:t>Early gastric cancer</a:t>
            </a:r>
            <a:r>
              <a:rPr lang="ru-RU" dirty="0" smtClean="0">
                <a:sym typeface="Wingdings 3" panose="05040102010807070707" pitchFamily="18" charset="2"/>
              </a:rPr>
              <a:t> – </a:t>
            </a:r>
            <a:r>
              <a:rPr lang="en-US" b="1" dirty="0" smtClean="0">
                <a:sym typeface="Wingdings 3" panose="05040102010807070707" pitchFamily="18" charset="2"/>
              </a:rPr>
              <a:t>endoscopic mucosal resection, endoscopic submucosal dissection</a:t>
            </a:r>
            <a:endParaRPr lang="ru-RU" b="1" dirty="0">
              <a:sym typeface="Wingdings 3" panose="05040102010807070707" pitchFamily="18" charset="2"/>
            </a:endParaRPr>
          </a:p>
          <a:p>
            <a:endParaRPr lang="ru-RU" i="1" dirty="0" smtClean="0">
              <a:sym typeface="Wingdings 3" panose="05040102010807070707" pitchFamily="18" charset="2"/>
            </a:endParaRPr>
          </a:p>
          <a:p>
            <a:endParaRPr lang="ru-RU" dirty="0">
              <a:sym typeface="Wingdings 3" panose="05040102010807070707" pitchFamily="18" charset="2"/>
            </a:endParaRPr>
          </a:p>
          <a:p>
            <a:endParaRPr lang="ru-RU" dirty="0" smtClean="0">
              <a:sym typeface="Wingdings 3" panose="05040102010807070707" pitchFamily="18" charset="2"/>
            </a:endParaRPr>
          </a:p>
          <a:p>
            <a:endParaRPr lang="ru-RU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86723" y="2543740"/>
            <a:ext cx="1785938" cy="18358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21785" y="2605130"/>
            <a:ext cx="1700213" cy="17214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42166" y="728663"/>
            <a:ext cx="1501833" cy="168006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112273" y="485094"/>
            <a:ext cx="1709725" cy="192937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76987" y="799155"/>
            <a:ext cx="1896932" cy="167707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878566" y="5214264"/>
            <a:ext cx="1415944" cy="147784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460572" y="4530456"/>
            <a:ext cx="1426693" cy="147801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053327" y="5214264"/>
            <a:ext cx="1457326" cy="146757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0581050" y="4467396"/>
            <a:ext cx="1485901" cy="149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667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00512" y="828676"/>
            <a:ext cx="1518250" cy="15075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18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Diseases of colon, miscellaneous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416" y="600075"/>
            <a:ext cx="4009118" cy="6372225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ym typeface="Wingdings 3" panose="05040102010807070707" pitchFamily="18" charset="2"/>
              </a:rPr>
              <a:t>Adenoma of colon </a:t>
            </a:r>
            <a:r>
              <a:rPr lang="ru-RU" dirty="0" smtClean="0">
                <a:sym typeface="Wingdings 3" panose="05040102010807070707" pitchFamily="18" charset="2"/>
              </a:rPr>
              <a:t>– </a:t>
            </a:r>
            <a:r>
              <a:rPr lang="en-US" b="1" dirty="0" smtClean="0"/>
              <a:t>endoscopic polypectomy</a:t>
            </a:r>
            <a:endParaRPr lang="ru-RU" b="1" dirty="0" smtClean="0"/>
          </a:p>
          <a:p>
            <a:r>
              <a:rPr lang="en-US" dirty="0" smtClean="0">
                <a:sym typeface="Wingdings 3" panose="05040102010807070707" pitchFamily="18" charset="2"/>
              </a:rPr>
              <a:t>Cancer of right half of colon </a:t>
            </a:r>
            <a:r>
              <a:rPr lang="ru-RU" dirty="0" smtClean="0">
                <a:sym typeface="Wingdings 3" panose="05040102010807070707" pitchFamily="18" charset="2"/>
              </a:rPr>
              <a:t>– </a:t>
            </a:r>
            <a:r>
              <a:rPr lang="en-US" b="1" dirty="0" smtClean="0">
                <a:sym typeface="Wingdings 3" panose="05040102010807070707" pitchFamily="18" charset="2"/>
              </a:rPr>
              <a:t>laparoscopic-assisted</a:t>
            </a:r>
            <a:r>
              <a:rPr lang="ru-RU" b="1" dirty="0" smtClean="0">
                <a:sym typeface="Wingdings 3" panose="05040102010807070707" pitchFamily="18" charset="2"/>
              </a:rPr>
              <a:t> </a:t>
            </a:r>
            <a:r>
              <a:rPr lang="en-US" b="1" dirty="0" smtClean="0">
                <a:sym typeface="Wingdings 3" panose="05040102010807070707" pitchFamily="18" charset="2"/>
              </a:rPr>
              <a:t>right hemicolectomy</a:t>
            </a:r>
            <a:endParaRPr lang="ru-RU" b="1" dirty="0">
              <a:sym typeface="Wingdings 3" panose="05040102010807070707" pitchFamily="18" charset="2"/>
            </a:endParaRPr>
          </a:p>
          <a:p>
            <a:r>
              <a:rPr lang="en-US" dirty="0" smtClean="0">
                <a:sym typeface="Wingdings 3" panose="05040102010807070707" pitchFamily="18" charset="2"/>
              </a:rPr>
              <a:t>Cancer of sigmoidal colon</a:t>
            </a:r>
            <a:r>
              <a:rPr lang="ru-RU" dirty="0" smtClean="0">
                <a:sym typeface="Wingdings 3" panose="05040102010807070707" pitchFamily="18" charset="2"/>
              </a:rPr>
              <a:t> – </a:t>
            </a:r>
            <a:r>
              <a:rPr lang="en-US" b="1" dirty="0" smtClean="0">
                <a:sym typeface="Wingdings 3" panose="05040102010807070707" pitchFamily="18" charset="2"/>
              </a:rPr>
              <a:t>laparoscopic </a:t>
            </a:r>
            <a:r>
              <a:rPr lang="en-US" b="1" dirty="0" err="1" smtClean="0">
                <a:sym typeface="Wingdings 3" panose="05040102010807070707" pitchFamily="18" charset="2"/>
              </a:rPr>
              <a:t>sigmoidectomy</a:t>
            </a:r>
            <a:endParaRPr lang="en-US" b="1" dirty="0" smtClean="0">
              <a:sym typeface="Wingdings 3" panose="05040102010807070707" pitchFamily="18" charset="2"/>
            </a:endParaRPr>
          </a:p>
          <a:p>
            <a:r>
              <a:rPr lang="en-US" dirty="0" smtClean="0">
                <a:sym typeface="Wingdings 3" panose="05040102010807070707" pitchFamily="18" charset="2"/>
              </a:rPr>
              <a:t>Adenoma and early cancer of rectum – </a:t>
            </a:r>
            <a:r>
              <a:rPr lang="en-US" b="1" dirty="0" err="1" smtClean="0">
                <a:sym typeface="Wingdings 3" panose="05040102010807070707" pitchFamily="18" charset="2"/>
              </a:rPr>
              <a:t>transanal</a:t>
            </a:r>
            <a:r>
              <a:rPr lang="en-US" b="1" dirty="0" smtClean="0">
                <a:sym typeface="Wingdings 3" panose="05040102010807070707" pitchFamily="18" charset="2"/>
              </a:rPr>
              <a:t> endoscopic microsurgery</a:t>
            </a:r>
          </a:p>
          <a:p>
            <a:r>
              <a:rPr lang="en-US" dirty="0" smtClean="0">
                <a:sym typeface="Wingdings 3" panose="05040102010807070707" pitchFamily="18" charset="2"/>
              </a:rPr>
              <a:t>Cancer of upper and mid- rectum – </a:t>
            </a:r>
            <a:r>
              <a:rPr lang="en-US" b="1" dirty="0" smtClean="0">
                <a:sym typeface="Wingdings 3" panose="05040102010807070707" pitchFamily="18" charset="2"/>
              </a:rPr>
              <a:t>laparoscopic anterior and low anterior resection</a:t>
            </a:r>
            <a:endParaRPr lang="ru-RU" b="1" dirty="0" smtClean="0">
              <a:sym typeface="Wingdings 3" panose="05040102010807070707" pitchFamily="18" charset="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16238" y="835433"/>
            <a:ext cx="1547168" cy="15335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40794" y="877707"/>
            <a:ext cx="2076451" cy="14912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365761" y="843773"/>
            <a:ext cx="1528763" cy="15591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82675" y="2549523"/>
            <a:ext cx="1921487" cy="166528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22787" y="2575342"/>
            <a:ext cx="1992539" cy="163947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633951" y="2575342"/>
            <a:ext cx="2167399" cy="164925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140319" y="4613352"/>
            <a:ext cx="1863843" cy="17859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322787" y="4613352"/>
            <a:ext cx="2821213" cy="179376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462625" y="4626129"/>
            <a:ext cx="2267413" cy="186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298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9136" y="4584839"/>
            <a:ext cx="1923408" cy="207644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18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Diseases of colon, miscellaneous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132" y="828676"/>
            <a:ext cx="5609318" cy="6029324"/>
          </a:xfrm>
        </p:spPr>
        <p:txBody>
          <a:bodyPr>
            <a:normAutofit/>
          </a:bodyPr>
          <a:lstStyle/>
          <a:p>
            <a:r>
              <a:rPr lang="en-US" dirty="0" smtClean="0">
                <a:sym typeface="Wingdings 3" panose="05040102010807070707" pitchFamily="18" charset="2"/>
              </a:rPr>
              <a:t>Acute appendicitis </a:t>
            </a:r>
            <a:r>
              <a:rPr lang="ru-RU" dirty="0" smtClean="0">
                <a:sym typeface="Wingdings 3" panose="05040102010807070707" pitchFamily="18" charset="2"/>
              </a:rPr>
              <a:t>– </a:t>
            </a:r>
            <a:r>
              <a:rPr lang="en-US" b="1" dirty="0" smtClean="0">
                <a:sym typeface="Wingdings 3" panose="05040102010807070707" pitchFamily="18" charset="2"/>
              </a:rPr>
              <a:t>laparoscopic appendectomy</a:t>
            </a:r>
            <a:endParaRPr lang="ru-RU" b="1" dirty="0" smtClean="0">
              <a:sym typeface="Wingdings 3" panose="05040102010807070707" pitchFamily="18" charset="2"/>
            </a:endParaRPr>
          </a:p>
          <a:p>
            <a:r>
              <a:rPr lang="en-US" dirty="0" smtClean="0">
                <a:sym typeface="Wingdings 3" panose="05040102010807070707" pitchFamily="18" charset="2"/>
              </a:rPr>
              <a:t>Acute large bowel obstruction </a:t>
            </a:r>
            <a:r>
              <a:rPr lang="ru-RU" dirty="0" smtClean="0">
                <a:sym typeface="Wingdings 3" panose="05040102010807070707" pitchFamily="18" charset="2"/>
              </a:rPr>
              <a:t>– </a:t>
            </a:r>
            <a:r>
              <a:rPr lang="en-US" b="1" dirty="0" smtClean="0">
                <a:sym typeface="Wingdings 3" panose="05040102010807070707" pitchFamily="18" charset="2"/>
              </a:rPr>
              <a:t>endoscopic stenting</a:t>
            </a:r>
            <a:endParaRPr lang="ru-RU" b="1" dirty="0" smtClean="0">
              <a:sym typeface="Wingdings 3" panose="05040102010807070707" pitchFamily="18" charset="2"/>
            </a:endParaRPr>
          </a:p>
          <a:p>
            <a:r>
              <a:rPr lang="en-US" dirty="0" smtClean="0">
                <a:sym typeface="Wingdings 3" panose="05040102010807070707" pitchFamily="18" charset="2"/>
              </a:rPr>
              <a:t>Inguinal hernia </a:t>
            </a:r>
            <a:r>
              <a:rPr lang="ru-RU" dirty="0" smtClean="0">
                <a:sym typeface="Wingdings 3" panose="05040102010807070707" pitchFamily="18" charset="2"/>
              </a:rPr>
              <a:t>–</a:t>
            </a:r>
            <a:r>
              <a:rPr lang="en-US" dirty="0" smtClean="0">
                <a:sym typeface="Wingdings 3" panose="05040102010807070707" pitchFamily="18" charset="2"/>
              </a:rPr>
              <a:t> </a:t>
            </a:r>
            <a:r>
              <a:rPr lang="en-US" b="1" dirty="0" smtClean="0">
                <a:sym typeface="Wingdings 3" panose="05040102010807070707" pitchFamily="18" charset="2"/>
              </a:rPr>
              <a:t>laparoscopic mesh repair, TAPP (transabdominal </a:t>
            </a:r>
            <a:r>
              <a:rPr lang="en-US" b="1" dirty="0" err="1" smtClean="0">
                <a:sym typeface="Wingdings 3" panose="05040102010807070707" pitchFamily="18" charset="2"/>
              </a:rPr>
              <a:t>preperitoneal</a:t>
            </a:r>
            <a:r>
              <a:rPr lang="en-US" b="1" dirty="0" smtClean="0">
                <a:sym typeface="Wingdings 3" panose="05040102010807070707" pitchFamily="18" charset="2"/>
              </a:rPr>
              <a:t>) or TEP (totally </a:t>
            </a:r>
            <a:r>
              <a:rPr lang="en-US" b="1" dirty="0" err="1" smtClean="0">
                <a:sym typeface="Wingdings 3" panose="05040102010807070707" pitchFamily="18" charset="2"/>
              </a:rPr>
              <a:t>extraperitonea</a:t>
            </a:r>
            <a:r>
              <a:rPr lang="en-US" b="1" dirty="0" err="1">
                <a:sym typeface="Wingdings 3" panose="05040102010807070707" pitchFamily="18" charset="2"/>
              </a:rPr>
              <a:t>l</a:t>
            </a:r>
            <a:r>
              <a:rPr lang="en-US" b="1" dirty="0" smtClean="0">
                <a:sym typeface="Wingdings 3" panose="05040102010807070707" pitchFamily="18" charset="2"/>
              </a:rPr>
              <a:t>)</a:t>
            </a:r>
            <a:endParaRPr lang="ru-RU" b="1" dirty="0" smtClean="0">
              <a:sym typeface="Wingdings 3" panose="05040102010807070707" pitchFamily="18" charset="2"/>
            </a:endParaRPr>
          </a:p>
          <a:p>
            <a:r>
              <a:rPr lang="en-US" dirty="0" smtClean="0">
                <a:sym typeface="Wingdings 3" panose="05040102010807070707" pitchFamily="18" charset="2"/>
              </a:rPr>
              <a:t>Umbilical, epigastric or incisional hernias</a:t>
            </a:r>
            <a:r>
              <a:rPr lang="ru-RU" dirty="0" smtClean="0">
                <a:sym typeface="Wingdings 3" panose="05040102010807070707" pitchFamily="18" charset="2"/>
              </a:rPr>
              <a:t> – </a:t>
            </a:r>
            <a:r>
              <a:rPr lang="en-US" b="1" dirty="0" smtClean="0">
                <a:sym typeface="Wingdings 3" panose="05040102010807070707" pitchFamily="18" charset="2"/>
              </a:rPr>
              <a:t>mesh repair, IPOM (intraperitoneal </a:t>
            </a:r>
            <a:r>
              <a:rPr lang="en-US" b="1" dirty="0" err="1" smtClean="0">
                <a:sym typeface="Wingdings 3" panose="05040102010807070707" pitchFamily="18" charset="2"/>
              </a:rPr>
              <a:t>onlay</a:t>
            </a:r>
            <a:r>
              <a:rPr lang="en-US" b="1" dirty="0" smtClean="0">
                <a:sym typeface="Wingdings 3" panose="05040102010807070707" pitchFamily="18" charset="2"/>
              </a:rPr>
              <a:t> mesh)</a:t>
            </a:r>
          </a:p>
          <a:p>
            <a:r>
              <a:rPr lang="en-US" dirty="0" smtClean="0">
                <a:sym typeface="Wingdings 3" panose="05040102010807070707" pitchFamily="18" charset="2"/>
              </a:rPr>
              <a:t>Adrenal gland adenoma </a:t>
            </a:r>
            <a:r>
              <a:rPr lang="ru-RU" dirty="0" smtClean="0">
                <a:sym typeface="Wingdings 3" panose="05040102010807070707" pitchFamily="18" charset="2"/>
              </a:rPr>
              <a:t>– </a:t>
            </a:r>
            <a:r>
              <a:rPr lang="en-US" b="1" dirty="0" smtClean="0">
                <a:sym typeface="Wingdings 3" panose="05040102010807070707" pitchFamily="18" charset="2"/>
              </a:rPr>
              <a:t>laparoscopic adrenalectomy</a:t>
            </a:r>
            <a:endParaRPr lang="ru-RU" b="1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92769" y="760160"/>
            <a:ext cx="1614289" cy="19066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00840" y="2730390"/>
            <a:ext cx="2428875" cy="17273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50553" y="2730390"/>
            <a:ext cx="2545215" cy="172736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15277" y="4827308"/>
            <a:ext cx="2793906" cy="183398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721878" y="5057491"/>
            <a:ext cx="2387148" cy="1530018"/>
          </a:xfrm>
          <a:prstGeom prst="rect">
            <a:avLst/>
          </a:prstGeom>
        </p:spPr>
      </p:pic>
      <p:pic>
        <p:nvPicPr>
          <p:cNvPr id="13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82684" y="828676"/>
            <a:ext cx="2613084" cy="178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3264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18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Bariatric surgery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132" y="828676"/>
            <a:ext cx="5609318" cy="6029324"/>
          </a:xfrm>
        </p:spPr>
        <p:txBody>
          <a:bodyPr>
            <a:normAutofit/>
          </a:bodyPr>
          <a:lstStyle/>
          <a:p>
            <a:r>
              <a:rPr lang="en-US" dirty="0" smtClean="0">
                <a:sym typeface="Wingdings 3" panose="05040102010807070707" pitchFamily="18" charset="2"/>
              </a:rPr>
              <a:t>BMI</a:t>
            </a:r>
            <a:r>
              <a:rPr lang="ru-RU" dirty="0" smtClean="0">
                <a:sym typeface="Wingdings 3" panose="05040102010807070707" pitchFamily="18" charset="2"/>
              </a:rPr>
              <a:t> </a:t>
            </a:r>
            <a:r>
              <a:rPr lang="en-US" dirty="0" smtClean="0">
                <a:sym typeface="Wingdings 3" panose="05040102010807070707" pitchFamily="18" charset="2"/>
              </a:rPr>
              <a:t>&lt;</a:t>
            </a:r>
            <a:r>
              <a:rPr lang="ru-RU" dirty="0" smtClean="0">
                <a:sym typeface="Wingdings 3" panose="05040102010807070707" pitchFamily="18" charset="2"/>
              </a:rPr>
              <a:t> 35 </a:t>
            </a:r>
            <a:r>
              <a:rPr lang="en-US" dirty="0" smtClean="0">
                <a:sym typeface="Wingdings 3" panose="05040102010807070707" pitchFamily="18" charset="2"/>
              </a:rPr>
              <a:t>kg</a:t>
            </a:r>
            <a:r>
              <a:rPr lang="ru-RU" dirty="0" smtClean="0">
                <a:sym typeface="Wingdings 3" panose="05040102010807070707" pitchFamily="18" charset="2"/>
              </a:rPr>
              <a:t>/</a:t>
            </a:r>
            <a:r>
              <a:rPr lang="en-US" dirty="0" smtClean="0">
                <a:sym typeface="Wingdings 3" panose="05040102010807070707" pitchFamily="18" charset="2"/>
              </a:rPr>
              <a:t>m</a:t>
            </a:r>
            <a:r>
              <a:rPr lang="ru-RU" dirty="0" smtClean="0">
                <a:sym typeface="Wingdings 3" panose="05040102010807070707" pitchFamily="18" charset="2"/>
              </a:rPr>
              <a:t>2 </a:t>
            </a:r>
            <a:r>
              <a:rPr lang="en-US" dirty="0" smtClean="0">
                <a:sym typeface="Wingdings 3" panose="05040102010807070707" pitchFamily="18" charset="2"/>
              </a:rPr>
              <a:t>or</a:t>
            </a:r>
            <a:r>
              <a:rPr lang="ru-RU" dirty="0" smtClean="0">
                <a:sym typeface="Wingdings 3" panose="05040102010807070707" pitchFamily="18" charset="2"/>
              </a:rPr>
              <a:t> </a:t>
            </a:r>
            <a:r>
              <a:rPr lang="en-US" dirty="0" smtClean="0">
                <a:sym typeface="Wingdings 3" panose="05040102010807070707" pitchFamily="18" charset="2"/>
              </a:rPr>
              <a:t>&gt;</a:t>
            </a:r>
            <a:r>
              <a:rPr lang="ru-RU" dirty="0" smtClean="0">
                <a:sym typeface="Wingdings 3" panose="05040102010807070707" pitchFamily="18" charset="2"/>
              </a:rPr>
              <a:t> 50 </a:t>
            </a:r>
            <a:r>
              <a:rPr lang="en-US" dirty="0" smtClean="0">
                <a:sym typeface="Wingdings 3" panose="05040102010807070707" pitchFamily="18" charset="2"/>
              </a:rPr>
              <a:t>kg</a:t>
            </a:r>
            <a:r>
              <a:rPr lang="ru-RU" dirty="0" smtClean="0">
                <a:sym typeface="Wingdings 3" panose="05040102010807070707" pitchFamily="18" charset="2"/>
              </a:rPr>
              <a:t>/</a:t>
            </a:r>
            <a:r>
              <a:rPr lang="en-US" dirty="0" smtClean="0">
                <a:sym typeface="Wingdings 3" panose="05040102010807070707" pitchFamily="18" charset="2"/>
              </a:rPr>
              <a:t>m2</a:t>
            </a:r>
            <a:r>
              <a:rPr lang="ru-RU" dirty="0" smtClean="0">
                <a:sym typeface="Wingdings 3" panose="05040102010807070707" pitchFamily="18" charset="2"/>
              </a:rPr>
              <a:t> </a:t>
            </a:r>
            <a:r>
              <a:rPr lang="en-US" dirty="0" smtClean="0">
                <a:sym typeface="Wingdings 3" panose="05040102010807070707" pitchFamily="18" charset="2"/>
              </a:rPr>
              <a:t>with </a:t>
            </a:r>
            <a:r>
              <a:rPr lang="en-US" dirty="0" smtClean="0">
                <a:solidFill>
                  <a:srgbClr val="222222"/>
                </a:solidFill>
                <a:sym typeface="Wingdings 3" panose="05040102010807070707" pitchFamily="18" charset="2"/>
              </a:rPr>
              <a:t>high risk </a:t>
            </a:r>
            <a:r>
              <a:rPr lang="ru-RU" dirty="0" smtClean="0">
                <a:sym typeface="Wingdings 3" panose="05040102010807070707" pitchFamily="18" charset="2"/>
              </a:rPr>
              <a:t>– </a:t>
            </a:r>
            <a:r>
              <a:rPr lang="en-US" b="1" dirty="0">
                <a:sym typeface="Wingdings 3" panose="05040102010807070707" pitchFamily="18" charset="2"/>
              </a:rPr>
              <a:t>gastric balloon </a:t>
            </a:r>
            <a:endParaRPr lang="en-US" b="1" dirty="0" smtClean="0">
              <a:sym typeface="Wingdings 3" panose="05040102010807070707" pitchFamily="18" charset="2"/>
            </a:endParaRPr>
          </a:p>
          <a:p>
            <a:r>
              <a:rPr lang="en-US" dirty="0">
                <a:sym typeface="Wingdings 3" panose="05040102010807070707" pitchFamily="18" charset="2"/>
              </a:rPr>
              <a:t>BMI</a:t>
            </a:r>
            <a:r>
              <a:rPr lang="ru-RU" dirty="0" smtClean="0">
                <a:sym typeface="Wingdings 3" panose="05040102010807070707" pitchFamily="18" charset="2"/>
              </a:rPr>
              <a:t> </a:t>
            </a:r>
            <a:r>
              <a:rPr lang="en-US" dirty="0">
                <a:sym typeface="Wingdings 3" panose="05040102010807070707" pitchFamily="18" charset="2"/>
              </a:rPr>
              <a:t>&gt;</a:t>
            </a:r>
            <a:r>
              <a:rPr lang="ru-RU" dirty="0" smtClean="0">
                <a:sym typeface="Wingdings 3" panose="05040102010807070707" pitchFamily="18" charset="2"/>
              </a:rPr>
              <a:t> 40 </a:t>
            </a:r>
            <a:r>
              <a:rPr lang="en-US" dirty="0">
                <a:sym typeface="Wingdings 3" panose="05040102010807070707" pitchFamily="18" charset="2"/>
              </a:rPr>
              <a:t>kg</a:t>
            </a:r>
            <a:r>
              <a:rPr lang="ru-RU" dirty="0">
                <a:sym typeface="Wingdings 3" panose="05040102010807070707" pitchFamily="18" charset="2"/>
              </a:rPr>
              <a:t>/</a:t>
            </a:r>
            <a:r>
              <a:rPr lang="en-US" dirty="0">
                <a:sym typeface="Wingdings 3" panose="05040102010807070707" pitchFamily="18" charset="2"/>
              </a:rPr>
              <a:t>m</a:t>
            </a:r>
            <a:r>
              <a:rPr lang="ru-RU" dirty="0">
                <a:sym typeface="Wingdings 3" panose="05040102010807070707" pitchFamily="18" charset="2"/>
              </a:rPr>
              <a:t>2</a:t>
            </a:r>
            <a:r>
              <a:rPr lang="ru-RU" dirty="0" smtClean="0">
                <a:sym typeface="Wingdings 3" panose="05040102010807070707" pitchFamily="18" charset="2"/>
              </a:rPr>
              <a:t> </a:t>
            </a:r>
            <a:r>
              <a:rPr lang="en-US" dirty="0" smtClean="0">
                <a:sym typeface="Wingdings 3" panose="05040102010807070707" pitchFamily="18" charset="2"/>
              </a:rPr>
              <a:t>or</a:t>
            </a:r>
            <a:r>
              <a:rPr lang="ru-RU" dirty="0" smtClean="0">
                <a:sym typeface="Wingdings 3" panose="05040102010807070707" pitchFamily="18" charset="2"/>
              </a:rPr>
              <a:t> </a:t>
            </a:r>
            <a:r>
              <a:rPr lang="en-US" dirty="0" smtClean="0">
                <a:sym typeface="Wingdings 3" panose="05040102010807070707" pitchFamily="18" charset="2"/>
              </a:rPr>
              <a:t>&gt;</a:t>
            </a:r>
            <a:r>
              <a:rPr lang="ru-RU" dirty="0" smtClean="0">
                <a:sym typeface="Wingdings 3" panose="05040102010807070707" pitchFamily="18" charset="2"/>
              </a:rPr>
              <a:t> 35 </a:t>
            </a:r>
            <a:r>
              <a:rPr lang="en-US" dirty="0">
                <a:sym typeface="Wingdings 3" panose="05040102010807070707" pitchFamily="18" charset="2"/>
              </a:rPr>
              <a:t>kg</a:t>
            </a:r>
            <a:r>
              <a:rPr lang="ru-RU" dirty="0">
                <a:sym typeface="Wingdings 3" panose="05040102010807070707" pitchFamily="18" charset="2"/>
              </a:rPr>
              <a:t>/</a:t>
            </a:r>
            <a:r>
              <a:rPr lang="en-US" dirty="0">
                <a:sym typeface="Wingdings 3" panose="05040102010807070707" pitchFamily="18" charset="2"/>
              </a:rPr>
              <a:t>m</a:t>
            </a:r>
            <a:r>
              <a:rPr lang="ru-RU" dirty="0">
                <a:sym typeface="Wingdings 3" panose="05040102010807070707" pitchFamily="18" charset="2"/>
              </a:rPr>
              <a:t>2</a:t>
            </a:r>
            <a:r>
              <a:rPr lang="ru-RU" dirty="0" smtClean="0">
                <a:sym typeface="Wingdings 3" panose="05040102010807070707" pitchFamily="18" charset="2"/>
              </a:rPr>
              <a:t> </a:t>
            </a:r>
            <a:r>
              <a:rPr lang="en-US" dirty="0" smtClean="0">
                <a:sym typeface="Wingdings 3" panose="05040102010807070707" pitchFamily="18" charset="2"/>
              </a:rPr>
              <a:t> with comorbidities (diabetes mellitus,</a:t>
            </a:r>
            <a:r>
              <a:rPr lang="en-US" dirty="0" smtClean="0"/>
              <a:t> joint pain</a:t>
            </a:r>
            <a:r>
              <a:rPr lang="ru-RU" dirty="0" smtClean="0">
                <a:sym typeface="Wingdings 3" panose="05040102010807070707" pitchFamily="18" charset="2"/>
              </a:rPr>
              <a:t>,</a:t>
            </a:r>
            <a:r>
              <a:rPr lang="en-US" dirty="0" smtClean="0">
                <a:sym typeface="Wingdings 3" panose="05040102010807070707" pitchFamily="18" charset="2"/>
              </a:rPr>
              <a:t> </a:t>
            </a:r>
            <a:r>
              <a:rPr lang="en-US" dirty="0">
                <a:sym typeface="Wingdings 3" panose="05040102010807070707" pitchFamily="18" charset="2"/>
              </a:rPr>
              <a:t>sleep </a:t>
            </a:r>
            <a:r>
              <a:rPr lang="en-US" dirty="0" smtClean="0">
                <a:sym typeface="Wingdings 3" panose="05040102010807070707" pitchFamily="18" charset="2"/>
              </a:rPr>
              <a:t>apnea, </a:t>
            </a:r>
            <a:r>
              <a:rPr lang="en-US" dirty="0" err="1" smtClean="0">
                <a:sym typeface="Wingdings 3" panose="05040102010807070707" pitchFamily="18" charset="2"/>
              </a:rPr>
              <a:t>ect</a:t>
            </a:r>
            <a:r>
              <a:rPr lang="en-US" dirty="0" smtClean="0">
                <a:sym typeface="Wingdings 3" panose="05040102010807070707" pitchFamily="18" charset="2"/>
              </a:rPr>
              <a:t>.) </a:t>
            </a:r>
            <a:r>
              <a:rPr lang="ru-RU" dirty="0" smtClean="0">
                <a:sym typeface="Wingdings 3" panose="05040102010807070707" pitchFamily="18" charset="2"/>
              </a:rPr>
              <a:t>–</a:t>
            </a:r>
            <a:r>
              <a:rPr lang="en-US" b="1" dirty="0" smtClean="0">
                <a:sym typeface="Wingdings 3" panose="05040102010807070707" pitchFamily="18" charset="2"/>
              </a:rPr>
              <a:t> sleeve gastrectomy </a:t>
            </a:r>
            <a:endParaRPr lang="ru-RU" b="1" dirty="0" smtClean="0">
              <a:sym typeface="Wingdings 3" panose="05040102010807070707" pitchFamily="18" charset="2"/>
            </a:endParaRPr>
          </a:p>
          <a:p>
            <a:r>
              <a:rPr lang="en-US" dirty="0">
                <a:sym typeface="Wingdings 3" panose="05040102010807070707" pitchFamily="18" charset="2"/>
              </a:rPr>
              <a:t>BMI</a:t>
            </a:r>
            <a:r>
              <a:rPr lang="ru-RU" dirty="0">
                <a:sym typeface="Wingdings 3" panose="05040102010807070707" pitchFamily="18" charset="2"/>
              </a:rPr>
              <a:t> </a:t>
            </a:r>
            <a:r>
              <a:rPr lang="en-US" dirty="0">
                <a:sym typeface="Wingdings 3" panose="05040102010807070707" pitchFamily="18" charset="2"/>
              </a:rPr>
              <a:t>&gt;</a:t>
            </a:r>
            <a:r>
              <a:rPr lang="ru-RU" dirty="0">
                <a:sym typeface="Wingdings 3" panose="05040102010807070707" pitchFamily="18" charset="2"/>
              </a:rPr>
              <a:t> </a:t>
            </a:r>
            <a:r>
              <a:rPr lang="en-US" dirty="0" smtClean="0">
                <a:sym typeface="Wingdings 3" panose="05040102010807070707" pitchFamily="18" charset="2"/>
              </a:rPr>
              <a:t>50-60</a:t>
            </a:r>
            <a:r>
              <a:rPr lang="ru-RU" dirty="0" smtClean="0">
                <a:sym typeface="Wingdings 3" panose="05040102010807070707" pitchFamily="18" charset="2"/>
              </a:rPr>
              <a:t> </a:t>
            </a:r>
            <a:r>
              <a:rPr lang="en-US" dirty="0">
                <a:sym typeface="Wingdings 3" panose="05040102010807070707" pitchFamily="18" charset="2"/>
              </a:rPr>
              <a:t>kg</a:t>
            </a:r>
            <a:r>
              <a:rPr lang="ru-RU" dirty="0">
                <a:sym typeface="Wingdings 3" panose="05040102010807070707" pitchFamily="18" charset="2"/>
              </a:rPr>
              <a:t>/</a:t>
            </a:r>
            <a:r>
              <a:rPr lang="en-US" dirty="0">
                <a:sym typeface="Wingdings 3" panose="05040102010807070707" pitchFamily="18" charset="2"/>
              </a:rPr>
              <a:t>m</a:t>
            </a:r>
            <a:r>
              <a:rPr lang="ru-RU" dirty="0">
                <a:sym typeface="Wingdings 3" panose="05040102010807070707" pitchFamily="18" charset="2"/>
              </a:rPr>
              <a:t>2 </a:t>
            </a:r>
            <a:r>
              <a:rPr lang="en-US" dirty="0">
                <a:sym typeface="Wingdings 3" panose="05040102010807070707" pitchFamily="18" charset="2"/>
              </a:rPr>
              <a:t>combined with </a:t>
            </a:r>
            <a:r>
              <a:rPr lang="en-US" dirty="0" smtClean="0">
                <a:sym typeface="Wingdings 3" panose="05040102010807070707" pitchFamily="18" charset="2"/>
              </a:rPr>
              <a:t>diabetes mellitus – </a:t>
            </a:r>
            <a:r>
              <a:rPr lang="en-US" b="1" dirty="0" smtClean="0">
                <a:sym typeface="Wingdings 3" panose="05040102010807070707" pitchFamily="18" charset="2"/>
              </a:rPr>
              <a:t>Roux-</a:t>
            </a:r>
            <a:r>
              <a:rPr lang="en-US" b="1" dirty="0" err="1" smtClean="0">
                <a:sym typeface="Wingdings 3" panose="05040102010807070707" pitchFamily="18" charset="2"/>
              </a:rPr>
              <a:t>en</a:t>
            </a:r>
            <a:r>
              <a:rPr lang="en-US" b="1" dirty="0" smtClean="0">
                <a:sym typeface="Wingdings 3" panose="05040102010807070707" pitchFamily="18" charset="2"/>
              </a:rPr>
              <a:t>-Y gastric bypass, mini-gastric bypass</a:t>
            </a:r>
            <a:endParaRPr lang="ru-RU" b="1" dirty="0" smtClean="0"/>
          </a:p>
        </p:txBody>
      </p:sp>
      <p:pic>
        <p:nvPicPr>
          <p:cNvPr id="1028" name="Picture 4" descr="Mini Gastric Bypass - Dr Nikolas Valsamidis Minimal Invasive Surgery,  Adjusted Gastric Band, Mini Gastric Bypass, Sleeve Gastrectomy, R &amp; Υ Gastric  Bypass | Νικόλαος Βαλσαμίδης Νικόλαος Βαλσαμίδης Eλάχιστα Eπεμβατική  Xειρουργική, Χειρουργική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95363" y="3843338"/>
            <a:ext cx="1967324" cy="279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1340" y="3741561"/>
            <a:ext cx="2833657" cy="280971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24997" y="899384"/>
            <a:ext cx="2508056" cy="2529615"/>
          </a:xfrm>
          <a:prstGeom prst="rect">
            <a:avLst/>
          </a:prstGeom>
        </p:spPr>
      </p:pic>
      <p:pic>
        <p:nvPicPr>
          <p:cNvPr id="1030" name="Picture 6" descr="Желудочный баллон - Gastric balloon - qwe.wiki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28363" y="1055510"/>
            <a:ext cx="2667000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0203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171" y="2672897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Questions?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622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2511</TotalTime>
  <Words>1063</Words>
  <Application>Microsoft Office PowerPoint</Application>
  <PresentationFormat>Произвольный</PresentationFormat>
  <Paragraphs>185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Modern equipment and techniques in laparoscopic surgery</vt:lpstr>
      <vt:lpstr>Advantages of minimally-invasive surgery</vt:lpstr>
      <vt:lpstr>Chapters of minimally-invasive surgery</vt:lpstr>
      <vt:lpstr>Laparoscopic equipment</vt:lpstr>
      <vt:lpstr>Laparoscopic instruments</vt:lpstr>
      <vt:lpstr>Laparoscopic instruments </vt:lpstr>
      <vt:lpstr>Laparoscopic instruments</vt:lpstr>
      <vt:lpstr>Laparoscopic instruments </vt:lpstr>
      <vt:lpstr>Endoscopic equipment</vt:lpstr>
      <vt:lpstr>Endoscopic instruments </vt:lpstr>
      <vt:lpstr>Endoscopic instruments</vt:lpstr>
      <vt:lpstr>Equipment and instruments for percutaneous interventions</vt:lpstr>
      <vt:lpstr>Principles of performance and safety in laparoscopic surgery</vt:lpstr>
      <vt:lpstr>Limitations of laparoscopic procedures</vt:lpstr>
      <vt:lpstr>Minimally-invasive procedures in abdominal surgery</vt:lpstr>
      <vt:lpstr>Diseases of biliary tract</vt:lpstr>
      <vt:lpstr>Diseases of biliary tract</vt:lpstr>
      <vt:lpstr>Diseases of liver </vt:lpstr>
      <vt:lpstr>Diseases of upper GI tract</vt:lpstr>
      <vt:lpstr>Diseases of upper GI tract </vt:lpstr>
      <vt:lpstr>Diseases of colon, miscellaneous </vt:lpstr>
      <vt:lpstr>Diseases of colon, miscellaneous </vt:lpstr>
      <vt:lpstr>Bariatric surgery</vt:lpstr>
      <vt:lpstr>Questions?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Принципы безопасности  лапароскопических  операций</dc:title>
  <dc:creator>Андрей Малиновский</dc:creator>
  <cp:lastModifiedBy>user</cp:lastModifiedBy>
  <cp:revision>130</cp:revision>
  <dcterms:created xsi:type="dcterms:W3CDTF">2018-02-18T19:45:20Z</dcterms:created>
  <dcterms:modified xsi:type="dcterms:W3CDTF">2020-09-03T12:54:41Z</dcterms:modified>
</cp:coreProperties>
</file>