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3" r:id="rId6"/>
    <p:sldId id="274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7" r:id="rId18"/>
    <p:sldId id="288" r:id="rId19"/>
    <p:sldId id="296" r:id="rId20"/>
    <p:sldId id="290" r:id="rId21"/>
    <p:sldId id="291" r:id="rId22"/>
    <p:sldId id="292" r:id="rId23"/>
    <p:sldId id="293" r:id="rId24"/>
    <p:sldId id="294" r:id="rId25"/>
    <p:sldId id="295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-744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37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308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452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826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295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6875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138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045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91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2246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28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052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6743" y="0"/>
            <a:ext cx="11654972" cy="107785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«</a:t>
            </a:r>
            <a:r>
              <a:rPr lang="en-US" sz="5400" b="1" dirty="0" smtClean="0">
                <a:solidFill>
                  <a:srgbClr val="FF0000"/>
                </a:solidFill>
              </a:rPr>
              <a:t>Acute abdomen</a:t>
            </a:r>
            <a:r>
              <a:rPr lang="ru-RU" sz="5400" b="1" dirty="0" smtClean="0">
                <a:solidFill>
                  <a:srgbClr val="FF0000"/>
                </a:solidFill>
              </a:rPr>
              <a:t>»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82896" y="1358706"/>
            <a:ext cx="7403954" cy="3948775"/>
          </a:xfrm>
          <a:prstGeom prst="rect">
            <a:avLst/>
          </a:prstGeom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246743" y="5588329"/>
            <a:ext cx="11654972" cy="1102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Dr. </a:t>
            </a:r>
            <a:r>
              <a:rPr lang="en-US" sz="3200" dirty="0" err="1" smtClean="0"/>
              <a:t>Malynovskyi</a:t>
            </a:r>
            <a:r>
              <a:rPr lang="en-US" sz="3200" dirty="0" smtClean="0"/>
              <a:t> A.V., Prof., </a:t>
            </a:r>
            <a:r>
              <a:rPr lang="en-US" sz="3200" dirty="0" err="1" smtClean="0"/>
              <a:t>DrMed</a:t>
            </a:r>
            <a:r>
              <a:rPr lang="en-US" sz="3200" dirty="0" smtClean="0"/>
              <a:t>,</a:t>
            </a:r>
          </a:p>
          <a:p>
            <a:r>
              <a:rPr lang="en-US" sz="3200" dirty="0" smtClean="0"/>
              <a:t>Chair of Departm</a:t>
            </a:r>
            <a:r>
              <a:rPr lang="en-US" sz="3200" dirty="0"/>
              <a:t>e</a:t>
            </a:r>
            <a:r>
              <a:rPr lang="en-US" sz="3200" dirty="0" smtClean="0"/>
              <a:t>nt of Robotic and Endoscopic Surgery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86347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05727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Minimal work-up for “acute abdomen”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2" y="1057274"/>
            <a:ext cx="11637736" cy="5729288"/>
          </a:xfrm>
        </p:spPr>
        <p:txBody>
          <a:bodyPr>
            <a:normAutofit/>
          </a:bodyPr>
          <a:lstStyle/>
          <a:p>
            <a:r>
              <a:rPr lang="en-US" sz="2600" dirty="0" smtClean="0"/>
              <a:t>CBC</a:t>
            </a:r>
            <a:r>
              <a:rPr lang="ru-RU" sz="2600" dirty="0" smtClean="0"/>
              <a:t> (</a:t>
            </a:r>
            <a:r>
              <a:rPr lang="en-US" sz="2600" dirty="0" smtClean="0"/>
              <a:t>anemia</a:t>
            </a:r>
            <a:r>
              <a:rPr lang="ru-RU" sz="2600" dirty="0" smtClean="0"/>
              <a:t>, </a:t>
            </a:r>
            <a:r>
              <a:rPr lang="en-US" sz="2600" dirty="0" smtClean="0"/>
              <a:t>leukocytosis</a:t>
            </a:r>
            <a:r>
              <a:rPr lang="ru-RU" sz="2600" dirty="0" smtClean="0"/>
              <a:t>, </a:t>
            </a:r>
            <a:r>
              <a:rPr lang="en-US" sz="2600" dirty="0" smtClean="0"/>
              <a:t>neutrophilic shift</a:t>
            </a:r>
            <a:r>
              <a:rPr lang="ru-RU" sz="2600" dirty="0" smtClean="0"/>
              <a:t>)</a:t>
            </a:r>
            <a:endParaRPr lang="en-US" sz="2600" dirty="0" smtClean="0"/>
          </a:p>
          <a:p>
            <a:r>
              <a:rPr lang="en-US" sz="2600" dirty="0" smtClean="0"/>
              <a:t>Urinalysis </a:t>
            </a:r>
            <a:r>
              <a:rPr lang="en-US" sz="2600" dirty="0"/>
              <a:t>(hematuria, </a:t>
            </a:r>
            <a:r>
              <a:rPr lang="en-US" sz="2600" dirty="0" err="1"/>
              <a:t>leukocyturia</a:t>
            </a:r>
            <a:r>
              <a:rPr lang="en-US" sz="2600" dirty="0"/>
              <a:t>)</a:t>
            </a:r>
          </a:p>
          <a:p>
            <a:r>
              <a:rPr lang="en-US" sz="2600" dirty="0"/>
              <a:t>Additional tests (hyperglycemia, </a:t>
            </a:r>
            <a:r>
              <a:rPr lang="en-US" sz="2600" dirty="0" err="1"/>
              <a:t>amylasemia</a:t>
            </a:r>
            <a:r>
              <a:rPr lang="en-US" sz="2600" dirty="0"/>
              <a:t>, hyperbilirubinemia, thrombocytopenia, coagulopathy)</a:t>
            </a:r>
          </a:p>
          <a:p>
            <a:r>
              <a:rPr lang="en-US" sz="2600" dirty="0"/>
              <a:t>ECG (abdominal form of myocardial infarction)</a:t>
            </a:r>
          </a:p>
          <a:p>
            <a:r>
              <a:rPr lang="en-US" sz="2600" dirty="0" smtClean="0"/>
              <a:t>Abdominal X-ray (</a:t>
            </a:r>
            <a:r>
              <a:rPr lang="en-US" sz="2600" dirty="0"/>
              <a:t>horizontal </a:t>
            </a:r>
            <a:r>
              <a:rPr lang="en-US" sz="2600" dirty="0" smtClean="0"/>
              <a:t>fluid-gas </a:t>
            </a:r>
            <a:r>
              <a:rPr lang="en-US" sz="2600" dirty="0"/>
              <a:t>levels, free </a:t>
            </a:r>
            <a:r>
              <a:rPr lang="en-US" sz="2600" dirty="0" smtClean="0"/>
              <a:t>gas under the diaphragm)</a:t>
            </a:r>
            <a:endParaRPr lang="en-US" sz="2600" dirty="0"/>
          </a:p>
          <a:p>
            <a:r>
              <a:rPr lang="en-US" sz="2600" dirty="0" smtClean="0"/>
              <a:t>Ultrasound of abdomen, kidneys and </a:t>
            </a:r>
            <a:r>
              <a:rPr lang="en-US" sz="2600" dirty="0"/>
              <a:t>pelvis </a:t>
            </a:r>
            <a:r>
              <a:rPr lang="en-US" sz="2600" dirty="0" smtClean="0"/>
              <a:t>(fluid </a:t>
            </a:r>
            <a:r>
              <a:rPr lang="en-US" sz="2600" dirty="0"/>
              <a:t>in </a:t>
            </a:r>
            <a:r>
              <a:rPr lang="en-US" sz="2600" dirty="0" smtClean="0"/>
              <a:t>Morrison’s pouch, Douglas pouch, and flanks; gallstones; edema of pancreas; dilation </a:t>
            </a:r>
            <a:r>
              <a:rPr lang="en-US" sz="2600" dirty="0"/>
              <a:t>of </a:t>
            </a:r>
            <a:r>
              <a:rPr lang="en-US" sz="2600" dirty="0" smtClean="0"/>
              <a:t>kidney pelvis)</a:t>
            </a:r>
            <a:endParaRPr lang="en-US" sz="2600" dirty="0"/>
          </a:p>
          <a:p>
            <a:r>
              <a:rPr lang="en-US" sz="2600" dirty="0"/>
              <a:t>Gynecologist examination, digital examination of </a:t>
            </a:r>
            <a:r>
              <a:rPr lang="en-US" sz="2600" dirty="0" smtClean="0"/>
              <a:t>rectum</a:t>
            </a:r>
            <a:endParaRPr lang="en-US" sz="2600" dirty="0"/>
          </a:p>
          <a:p>
            <a:r>
              <a:rPr lang="en-US" sz="2600" dirty="0" smtClean="0"/>
              <a:t>CT-scan </a:t>
            </a:r>
            <a:r>
              <a:rPr lang="en-US" sz="2600" dirty="0"/>
              <a:t>of </a:t>
            </a:r>
            <a:r>
              <a:rPr lang="en-US" sz="2600" dirty="0" smtClean="0"/>
              <a:t>abdominal </a:t>
            </a:r>
            <a:r>
              <a:rPr lang="en-US" sz="2600" dirty="0"/>
              <a:t>cavity, kidneys and </a:t>
            </a:r>
            <a:r>
              <a:rPr lang="en-US" sz="2600" dirty="0" smtClean="0"/>
              <a:t>pelvis, chest X-ray</a:t>
            </a:r>
            <a:r>
              <a:rPr lang="en-US" sz="2600" dirty="0"/>
              <a:t>, examination by urologist, cardiologist, </a:t>
            </a:r>
            <a:r>
              <a:rPr lang="en-US" sz="2600" dirty="0" err="1" smtClean="0"/>
              <a:t>infectionist</a:t>
            </a:r>
            <a:r>
              <a:rPr lang="en-US" sz="2600" dirty="0" smtClean="0"/>
              <a:t> </a:t>
            </a:r>
            <a:r>
              <a:rPr lang="en-US" sz="2600" dirty="0"/>
              <a:t>(if necessary)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26187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50877" y="1991854"/>
            <a:ext cx="3361159" cy="26965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9757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Causes of acute abdominal pain in different locations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3009" y="1140194"/>
            <a:ext cx="5122636" cy="1703321"/>
          </a:xfrm>
        </p:spPr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2200" b="1" dirty="0"/>
              <a:t>Pain in the left </a:t>
            </a:r>
            <a:r>
              <a:rPr lang="en-US" sz="2200" b="1" dirty="0" err="1"/>
              <a:t>hypochondrium</a:t>
            </a:r>
            <a:r>
              <a:rPr lang="en-US" sz="2200" b="1" dirty="0"/>
              <a:t>:</a:t>
            </a:r>
          </a:p>
          <a:p>
            <a:pPr>
              <a:lnSpc>
                <a:spcPct val="70000"/>
              </a:lnSpc>
            </a:pPr>
            <a:r>
              <a:rPr lang="en-US" sz="2200" dirty="0"/>
              <a:t>Intercostal neuralgia</a:t>
            </a:r>
          </a:p>
          <a:p>
            <a:pPr>
              <a:lnSpc>
                <a:spcPct val="70000"/>
              </a:lnSpc>
            </a:pPr>
            <a:r>
              <a:rPr lang="en-US" sz="2200" dirty="0"/>
              <a:t>Strangulated hiatal hernia</a:t>
            </a:r>
          </a:p>
          <a:p>
            <a:pPr>
              <a:lnSpc>
                <a:spcPct val="70000"/>
              </a:lnSpc>
            </a:pPr>
            <a:r>
              <a:rPr lang="en-US" sz="2200" dirty="0"/>
              <a:t>Acute pancreatitis</a:t>
            </a:r>
            <a:endParaRPr lang="ru-RU" sz="2200" dirty="0" smtClean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639881" y="4095647"/>
            <a:ext cx="5122636" cy="2196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2200" b="1" dirty="0"/>
              <a:t>Pain in the left iliac region: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Acute diverticulitis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Left-sided renal colic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Strangulated</a:t>
            </a:r>
            <a:r>
              <a:rPr lang="en-US" sz="2200" dirty="0" smtClean="0"/>
              <a:t> inguinal/femoral </a:t>
            </a:r>
            <a:r>
              <a:rPr lang="en-US" sz="2200" dirty="0"/>
              <a:t>hernia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Apoplexy of </a:t>
            </a:r>
            <a:r>
              <a:rPr lang="en-US" sz="2200" dirty="0" smtClean="0"/>
              <a:t>left </a:t>
            </a:r>
            <a:r>
              <a:rPr lang="en-US" sz="2200" dirty="0"/>
              <a:t>ovary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Acute left-side </a:t>
            </a:r>
            <a:r>
              <a:rPr lang="en-US" sz="2200" dirty="0" err="1"/>
              <a:t>adnexitis</a:t>
            </a:r>
            <a:endParaRPr lang="ru-RU" sz="2200" dirty="0" smtClean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287383" y="596866"/>
            <a:ext cx="5122636" cy="1532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70000"/>
              </a:lnSpc>
              <a:buNone/>
            </a:pPr>
            <a:r>
              <a:rPr lang="en-US" sz="2200" b="1" dirty="0"/>
              <a:t>Epigastric pain:</a:t>
            </a:r>
          </a:p>
          <a:p>
            <a:pPr>
              <a:lnSpc>
                <a:spcPct val="70000"/>
              </a:lnSpc>
            </a:pPr>
            <a:r>
              <a:rPr lang="en-US" sz="2200" dirty="0"/>
              <a:t>Acute pancreatitis</a:t>
            </a:r>
          </a:p>
          <a:p>
            <a:pPr>
              <a:lnSpc>
                <a:spcPct val="70000"/>
              </a:lnSpc>
            </a:pPr>
            <a:r>
              <a:rPr lang="en-US" sz="2200" dirty="0"/>
              <a:t>Peptic ulcer exacerbation</a:t>
            </a:r>
          </a:p>
          <a:p>
            <a:pPr>
              <a:lnSpc>
                <a:spcPct val="70000"/>
              </a:lnSpc>
            </a:pPr>
            <a:r>
              <a:rPr lang="en-US" sz="2200" dirty="0"/>
              <a:t>Strangulated hiatal hernia</a:t>
            </a:r>
            <a:endParaRPr lang="ru-RU" sz="22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315091" y="4711291"/>
            <a:ext cx="5122636" cy="195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70000"/>
              </a:lnSpc>
              <a:buNone/>
            </a:pPr>
            <a:r>
              <a:rPr lang="en-US" sz="2200" b="1" dirty="0"/>
              <a:t>Pain in </a:t>
            </a:r>
            <a:r>
              <a:rPr lang="en-US" sz="2200" b="1" dirty="0" err="1" smtClean="0"/>
              <a:t>hypogastri</a:t>
            </a:r>
            <a:r>
              <a:rPr lang="ru-RU" sz="2200" b="1" dirty="0" smtClean="0"/>
              <a:t>с </a:t>
            </a:r>
            <a:r>
              <a:rPr lang="en-US" sz="2200" b="1" dirty="0" smtClean="0"/>
              <a:t>area:</a:t>
            </a:r>
            <a:endParaRPr lang="en-US" sz="2200" b="1" dirty="0"/>
          </a:p>
          <a:p>
            <a:pPr>
              <a:lnSpc>
                <a:spcPct val="70000"/>
              </a:lnSpc>
            </a:pPr>
            <a:r>
              <a:rPr lang="en-US" sz="2200" dirty="0"/>
              <a:t>Ovarian apoplexy</a:t>
            </a:r>
          </a:p>
          <a:p>
            <a:pPr>
              <a:lnSpc>
                <a:spcPct val="70000"/>
              </a:lnSpc>
            </a:pPr>
            <a:r>
              <a:rPr lang="en-US" sz="2200" dirty="0"/>
              <a:t>Tubal pregnancy</a:t>
            </a:r>
          </a:p>
          <a:p>
            <a:pPr>
              <a:lnSpc>
                <a:spcPct val="70000"/>
              </a:lnSpc>
            </a:pPr>
            <a:r>
              <a:rPr lang="en-US" sz="2200" dirty="0"/>
              <a:t>Acute </a:t>
            </a:r>
            <a:r>
              <a:rPr lang="en-US" sz="2200" dirty="0" err="1"/>
              <a:t>adnexitis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/>
              <a:t>Acute </a:t>
            </a:r>
            <a:r>
              <a:rPr lang="en-US" sz="2200" dirty="0" err="1"/>
              <a:t>pelvioperitonitis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/>
              <a:t>Torsion of ovarian </a:t>
            </a:r>
            <a:r>
              <a:rPr lang="en-US" sz="2200" dirty="0" smtClean="0"/>
              <a:t>cyst</a:t>
            </a:r>
            <a:endParaRPr lang="ru-RU" sz="2200" dirty="0" smtClean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0" y="4222333"/>
            <a:ext cx="5122636" cy="2196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2200" b="1" dirty="0"/>
              <a:t>Pain in the right iliac region: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Acute appendicitis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Right renal colic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Strangulated</a:t>
            </a:r>
            <a:r>
              <a:rPr lang="en-US" sz="2200" dirty="0" smtClean="0"/>
              <a:t> inguinal/femoral </a:t>
            </a:r>
            <a:r>
              <a:rPr lang="en-US" sz="2200" dirty="0"/>
              <a:t>hernia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Apoplexy of </a:t>
            </a:r>
            <a:r>
              <a:rPr lang="en-US" sz="2200" dirty="0" smtClean="0"/>
              <a:t>right </a:t>
            </a:r>
            <a:r>
              <a:rPr lang="en-US" sz="2200" dirty="0"/>
              <a:t>ovary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Acute right-sided </a:t>
            </a:r>
            <a:r>
              <a:rPr lang="en-US" sz="2200" dirty="0" err="1"/>
              <a:t>adnexitis</a:t>
            </a:r>
            <a:endParaRPr lang="ru-RU" sz="22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210973" y="1130977"/>
            <a:ext cx="5122636" cy="2585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2200" b="1" dirty="0"/>
              <a:t>Pain in the right </a:t>
            </a:r>
            <a:r>
              <a:rPr lang="en-US" sz="2200" b="1" dirty="0" err="1"/>
              <a:t>hypochondrium</a:t>
            </a:r>
            <a:r>
              <a:rPr lang="en-US" sz="2200" b="1" dirty="0"/>
              <a:t>: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Acute </a:t>
            </a:r>
            <a:r>
              <a:rPr lang="en-US" sz="2200" dirty="0" err="1"/>
              <a:t>cholecystitis</a:t>
            </a:r>
            <a:endParaRPr lang="en-US" sz="2200" dirty="0"/>
          </a:p>
          <a:p>
            <a:pPr>
              <a:lnSpc>
                <a:spcPct val="60000"/>
              </a:lnSpc>
            </a:pPr>
            <a:r>
              <a:rPr lang="en-US" sz="2200" dirty="0"/>
              <a:t>Peptic ulcer exacerbation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Acute pancreatitis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Acute hepatitis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Intercostal neuralgia</a:t>
            </a:r>
          </a:p>
          <a:p>
            <a:pPr>
              <a:lnSpc>
                <a:spcPct val="60000"/>
              </a:lnSpc>
            </a:pPr>
            <a:r>
              <a:rPr lang="en-US" sz="2200" dirty="0"/>
              <a:t>Infected </a:t>
            </a:r>
            <a:r>
              <a:rPr lang="en-US" sz="2200" dirty="0" err="1" smtClean="0"/>
              <a:t>echinococcal</a:t>
            </a:r>
            <a:r>
              <a:rPr lang="en-US" sz="2200" dirty="0" smtClean="0"/>
              <a:t> liver cyst</a:t>
            </a: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77504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1"/>
            <a:ext cx="11364686" cy="75009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Acute </a:t>
            </a:r>
            <a:r>
              <a:rPr lang="en-US" sz="3600" b="1" dirty="0" err="1">
                <a:solidFill>
                  <a:srgbClr val="FF0000"/>
                </a:solidFill>
              </a:rPr>
              <a:t>cholecystitis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3" y="1254920"/>
            <a:ext cx="11416393" cy="5603080"/>
          </a:xfrm>
        </p:spPr>
        <p:txBody>
          <a:bodyPr numCol="2">
            <a:normAutofit/>
          </a:bodyPr>
          <a:lstStyle/>
          <a:p>
            <a:r>
              <a:rPr lang="en-US" sz="3200" dirty="0" smtClean="0"/>
              <a:t>Types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sz="2800" dirty="0"/>
              <a:t>Calculous</a:t>
            </a:r>
          </a:p>
          <a:p>
            <a:pPr lvl="1"/>
            <a:r>
              <a:rPr lang="en-US" sz="2800" dirty="0" err="1" smtClean="0"/>
              <a:t>Acalculous</a:t>
            </a:r>
            <a:endParaRPr lang="en-US" sz="2800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3200" dirty="0" smtClean="0"/>
              <a:t>Forms</a:t>
            </a:r>
            <a:r>
              <a:rPr lang="en-US" dirty="0"/>
              <a:t>:</a:t>
            </a:r>
          </a:p>
          <a:p>
            <a:pPr lvl="1"/>
            <a:r>
              <a:rPr lang="en-US" sz="2800" dirty="0"/>
              <a:t>Catarrhal</a:t>
            </a:r>
          </a:p>
          <a:p>
            <a:pPr lvl="1"/>
            <a:r>
              <a:rPr lang="en-US" sz="2800" dirty="0" err="1"/>
              <a:t>Phlegmonous</a:t>
            </a:r>
            <a:endParaRPr lang="en-US" sz="2800" dirty="0"/>
          </a:p>
          <a:p>
            <a:pPr lvl="1"/>
            <a:r>
              <a:rPr lang="en-US" sz="2800" dirty="0"/>
              <a:t>Empyema</a:t>
            </a:r>
          </a:p>
          <a:p>
            <a:pPr lvl="1"/>
            <a:r>
              <a:rPr lang="en-US" sz="2800" dirty="0"/>
              <a:t>Gangrenous</a:t>
            </a:r>
          </a:p>
          <a:p>
            <a:pPr lvl="1"/>
            <a:r>
              <a:rPr lang="en-US" sz="2800" dirty="0"/>
              <a:t>Gangrenous </a:t>
            </a:r>
            <a:r>
              <a:rPr lang="en-US" sz="2800" dirty="0" smtClean="0"/>
              <a:t>with perforation</a:t>
            </a:r>
            <a:endParaRPr lang="en-US" sz="2800" dirty="0"/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Complications</a:t>
            </a:r>
            <a:r>
              <a:rPr lang="en-US" dirty="0"/>
              <a:t>:</a:t>
            </a:r>
          </a:p>
          <a:p>
            <a:pPr lvl="1"/>
            <a:r>
              <a:rPr lang="en-US" sz="2800" dirty="0" err="1" smtClean="0"/>
              <a:t>Perivesical</a:t>
            </a:r>
            <a:r>
              <a:rPr lang="en-US" sz="2800" dirty="0" smtClean="0"/>
              <a:t> mass</a:t>
            </a:r>
            <a:endParaRPr lang="en-US" sz="2800" dirty="0"/>
          </a:p>
          <a:p>
            <a:pPr lvl="1"/>
            <a:r>
              <a:rPr lang="en-US" sz="2800" dirty="0" err="1" smtClean="0"/>
              <a:t>Perivesical</a:t>
            </a:r>
            <a:r>
              <a:rPr lang="en-US" sz="2800" dirty="0" smtClean="0"/>
              <a:t> abscess</a:t>
            </a:r>
            <a:endParaRPr lang="en-US" sz="2800" dirty="0"/>
          </a:p>
          <a:p>
            <a:pPr lvl="1"/>
            <a:r>
              <a:rPr lang="en-US" sz="2800" dirty="0"/>
              <a:t>Cholangitis</a:t>
            </a:r>
          </a:p>
          <a:p>
            <a:pPr lvl="1"/>
            <a:r>
              <a:rPr lang="en-US" sz="2800" dirty="0"/>
              <a:t>Peritonitis</a:t>
            </a:r>
            <a:endParaRPr lang="ru-RU" sz="2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10027" y="621507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Classification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961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4" y="1397794"/>
            <a:ext cx="11416393" cy="5460206"/>
          </a:xfrm>
        </p:spPr>
        <p:txBody>
          <a:bodyPr>
            <a:normAutofit/>
          </a:bodyPr>
          <a:lstStyle/>
          <a:p>
            <a:r>
              <a:rPr lang="en-US" dirty="0"/>
              <a:t>Pain in </a:t>
            </a:r>
            <a:r>
              <a:rPr lang="en-US" dirty="0" smtClean="0"/>
              <a:t>right </a:t>
            </a:r>
            <a:r>
              <a:rPr lang="en-US" dirty="0" err="1"/>
              <a:t>hypochondrium</a:t>
            </a:r>
            <a:r>
              <a:rPr lang="en-US" dirty="0"/>
              <a:t>, </a:t>
            </a:r>
            <a:r>
              <a:rPr lang="en-US" dirty="0" err="1" smtClean="0"/>
              <a:t>continious</a:t>
            </a:r>
            <a:r>
              <a:rPr lang="en-US" dirty="0" smtClean="0"/>
              <a:t>, may irradiate to shoulder</a:t>
            </a:r>
            <a:endParaRPr lang="en-US" dirty="0"/>
          </a:p>
          <a:p>
            <a:r>
              <a:rPr lang="en-US" dirty="0"/>
              <a:t>Nausea, </a:t>
            </a:r>
            <a:r>
              <a:rPr lang="en-US" dirty="0" smtClean="0"/>
              <a:t>non-frequent vomiting</a:t>
            </a:r>
            <a:endParaRPr lang="en-US" dirty="0"/>
          </a:p>
          <a:p>
            <a:r>
              <a:rPr lang="en-US" dirty="0"/>
              <a:t>Fever, usually </a:t>
            </a:r>
            <a:r>
              <a:rPr lang="en-US" dirty="0" err="1"/>
              <a:t>subfebrile</a:t>
            </a:r>
            <a:endParaRPr lang="en-US" dirty="0"/>
          </a:p>
          <a:p>
            <a:r>
              <a:rPr lang="en-US" dirty="0" smtClean="0"/>
              <a:t>Tenderness in right </a:t>
            </a:r>
            <a:r>
              <a:rPr lang="en-US" dirty="0" err="1"/>
              <a:t>hypochondrium</a:t>
            </a:r>
            <a:r>
              <a:rPr lang="en-US" dirty="0"/>
              <a:t>, moderate </a:t>
            </a:r>
            <a:r>
              <a:rPr lang="en-US" dirty="0" smtClean="0"/>
              <a:t>muscle guarding (</a:t>
            </a:r>
            <a:r>
              <a:rPr lang="en-US" dirty="0" err="1" smtClean="0"/>
              <a:t>Schetkin's</a:t>
            </a:r>
            <a:r>
              <a:rPr lang="en-US" dirty="0" smtClean="0"/>
              <a:t> sign </a:t>
            </a:r>
            <a:r>
              <a:rPr lang="en-US" dirty="0"/>
              <a:t>is usually negative)</a:t>
            </a:r>
          </a:p>
          <a:p>
            <a:r>
              <a:rPr lang="en-US" dirty="0" smtClean="0"/>
              <a:t>Positive </a:t>
            </a:r>
            <a:r>
              <a:rPr lang="en-US" dirty="0"/>
              <a:t>Murphy's </a:t>
            </a:r>
            <a:r>
              <a:rPr lang="en-US" dirty="0" smtClean="0"/>
              <a:t>sign</a:t>
            </a:r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10027" y="607219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Clinical presentation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58321" y="1"/>
            <a:ext cx="11364686" cy="750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</a:t>
            </a:r>
            <a:r>
              <a:rPr lang="en-US" sz="3600" b="1" dirty="0" err="1" smtClean="0">
                <a:solidFill>
                  <a:srgbClr val="FF0000"/>
                </a:solidFill>
              </a:rPr>
              <a:t>cholecystitis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971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5" y="1397794"/>
            <a:ext cx="7616826" cy="546020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Ultrasound:</a:t>
            </a:r>
            <a:endParaRPr lang="en-US" sz="3200" dirty="0"/>
          </a:p>
          <a:p>
            <a:pPr lvl="1"/>
            <a:r>
              <a:rPr lang="en-US" sz="2800" dirty="0"/>
              <a:t>Calculi in </a:t>
            </a:r>
            <a:r>
              <a:rPr lang="en-US" sz="2800" dirty="0" smtClean="0"/>
              <a:t>gallbladder</a:t>
            </a:r>
            <a:r>
              <a:rPr lang="en-US" sz="2800" dirty="0"/>
              <a:t>, usually </a:t>
            </a:r>
            <a:r>
              <a:rPr lang="en-US" sz="2800" dirty="0" smtClean="0"/>
              <a:t>in the infundibular part</a:t>
            </a:r>
            <a:endParaRPr lang="en-US" sz="2800" dirty="0"/>
          </a:p>
          <a:p>
            <a:pPr lvl="1"/>
            <a:r>
              <a:rPr lang="en-US" sz="2800" dirty="0"/>
              <a:t>Thickening and </a:t>
            </a:r>
            <a:r>
              <a:rPr lang="en-US" sz="2800" dirty="0" smtClean="0"/>
              <a:t>duplication of gallbladder </a:t>
            </a:r>
            <a:r>
              <a:rPr lang="en-US" sz="2800" dirty="0"/>
              <a:t>wall</a:t>
            </a:r>
          </a:p>
          <a:p>
            <a:pPr lvl="1"/>
            <a:r>
              <a:rPr lang="en-US" sz="2800" dirty="0" smtClean="0"/>
              <a:t>Enlargement of gallbladder</a:t>
            </a:r>
            <a:endParaRPr lang="en-US" sz="2800" dirty="0"/>
          </a:p>
          <a:p>
            <a:pPr lvl="1"/>
            <a:r>
              <a:rPr lang="en-US" sz="2800" dirty="0"/>
              <a:t>Fluid and infiltration around </a:t>
            </a:r>
            <a:r>
              <a:rPr lang="en-US" sz="2800" dirty="0" smtClean="0"/>
              <a:t>gallbladder</a:t>
            </a:r>
            <a:endParaRPr lang="en-US" sz="2800" dirty="0"/>
          </a:p>
          <a:p>
            <a:r>
              <a:rPr lang="en-US" sz="3200" dirty="0" smtClean="0"/>
              <a:t>Laboratory</a:t>
            </a:r>
            <a:r>
              <a:rPr lang="en-US" sz="3200" dirty="0"/>
              <a:t>:</a:t>
            </a:r>
          </a:p>
          <a:p>
            <a:pPr lvl="1"/>
            <a:r>
              <a:rPr lang="en-US" sz="2800" dirty="0"/>
              <a:t>Leukocytosis, neutrophilic shift, usually moderate</a:t>
            </a:r>
            <a:endParaRPr lang="ru-RU" sz="2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8321" y="561975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Diagnostics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79552" y="4070746"/>
            <a:ext cx="2933814" cy="25670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l="4532" t="923" r="23263" b="-923"/>
          <a:stretch/>
        </p:blipFill>
        <p:spPr>
          <a:xfrm>
            <a:off x="8379552" y="1303191"/>
            <a:ext cx="2933814" cy="2658853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8686800" y="4714875"/>
            <a:ext cx="938099" cy="31432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24899" y="2223042"/>
            <a:ext cx="1109568" cy="499915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358321" y="1"/>
            <a:ext cx="11364686" cy="750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</a:t>
            </a:r>
            <a:r>
              <a:rPr lang="en-US" sz="3600" b="1" dirty="0" err="1" smtClean="0">
                <a:solidFill>
                  <a:srgbClr val="FF0000"/>
                </a:solidFill>
              </a:rPr>
              <a:t>cholecystitis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918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452" y="1092561"/>
            <a:ext cx="5651997" cy="5688922"/>
          </a:xfrm>
        </p:spPr>
        <p:txBody>
          <a:bodyPr>
            <a:normAutofit/>
          </a:bodyPr>
          <a:lstStyle/>
          <a:p>
            <a:r>
              <a:rPr lang="en-US" sz="3200" dirty="0"/>
              <a:t>Laparoscopic cholecystectomy:</a:t>
            </a:r>
          </a:p>
          <a:p>
            <a:pPr lvl="1"/>
            <a:r>
              <a:rPr lang="en-US" sz="2800" dirty="0" smtClean="0"/>
              <a:t>Basic procedure</a:t>
            </a:r>
            <a:endParaRPr lang="en-US" sz="2800" dirty="0"/>
          </a:p>
          <a:p>
            <a:r>
              <a:rPr lang="en-US" sz="3200" dirty="0"/>
              <a:t>Open </a:t>
            </a:r>
            <a:r>
              <a:rPr lang="en-US" sz="3200" dirty="0" smtClean="0"/>
              <a:t>cholecystectomy, if:</a:t>
            </a:r>
            <a:endParaRPr lang="en-US" sz="3200" dirty="0"/>
          </a:p>
          <a:p>
            <a:pPr lvl="1"/>
            <a:r>
              <a:rPr lang="en-US" sz="2800" dirty="0"/>
              <a:t>Technical difficulties with laparoscopic cholecystectomy</a:t>
            </a:r>
          </a:p>
          <a:p>
            <a:pPr lvl="1"/>
            <a:r>
              <a:rPr lang="en-US" sz="2800" dirty="0"/>
              <a:t>Dense </a:t>
            </a:r>
            <a:r>
              <a:rPr lang="en-US" sz="2800" dirty="0" err="1" smtClean="0"/>
              <a:t>perivesical</a:t>
            </a:r>
            <a:r>
              <a:rPr lang="en-US" sz="2800" dirty="0" smtClean="0"/>
              <a:t> mass</a:t>
            </a:r>
            <a:endParaRPr lang="en-US" sz="2800" dirty="0"/>
          </a:p>
          <a:p>
            <a:pPr lvl="1"/>
            <a:r>
              <a:rPr lang="en-US" sz="2800" dirty="0"/>
              <a:t>Peritonitis</a:t>
            </a:r>
          </a:p>
          <a:p>
            <a:r>
              <a:rPr lang="en-US" sz="3200" dirty="0"/>
              <a:t>Percutaneous </a:t>
            </a:r>
            <a:r>
              <a:rPr lang="en-US" sz="3200" dirty="0" err="1"/>
              <a:t>cholecystostomy</a:t>
            </a:r>
            <a:r>
              <a:rPr lang="en-US" sz="3200" dirty="0"/>
              <a:t>:</a:t>
            </a:r>
          </a:p>
          <a:p>
            <a:pPr lvl="1"/>
            <a:r>
              <a:rPr lang="en-US" sz="2800" dirty="0"/>
              <a:t>High risk patients</a:t>
            </a:r>
          </a:p>
          <a:p>
            <a:pPr lvl="1"/>
            <a:r>
              <a:rPr lang="en-US" sz="2800" dirty="0" err="1" smtClean="0"/>
              <a:t>Acalculous</a:t>
            </a:r>
            <a:r>
              <a:rPr lang="en-US" sz="2800" dirty="0" smtClean="0"/>
              <a:t> </a:t>
            </a:r>
            <a:r>
              <a:rPr lang="en-US" sz="2800" dirty="0"/>
              <a:t>cholecystitis</a:t>
            </a:r>
            <a:endParaRPr lang="ru-RU" sz="2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84175" y="550069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Surgical treatment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44146" y="5278627"/>
            <a:ext cx="4361380" cy="15028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72482" y="1261637"/>
            <a:ext cx="2342279" cy="19678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8132" y="1027738"/>
            <a:ext cx="2064988" cy="20463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46491" y="1117973"/>
            <a:ext cx="2282683" cy="20587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4040" y="3107924"/>
            <a:ext cx="2397615" cy="20153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332460" y="2983095"/>
            <a:ext cx="1924132" cy="2040900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58321" y="1"/>
            <a:ext cx="11364686" cy="750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</a:t>
            </a:r>
            <a:r>
              <a:rPr lang="en-US" sz="3600" b="1" dirty="0" err="1" smtClean="0">
                <a:solidFill>
                  <a:srgbClr val="FF0000"/>
                </a:solidFill>
              </a:rPr>
              <a:t>cholecystitis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992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1"/>
            <a:ext cx="11364686" cy="62150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pancreatitis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0026" y="1114424"/>
            <a:ext cx="11416393" cy="5743575"/>
          </a:xfrm>
        </p:spPr>
        <p:txBody>
          <a:bodyPr numCol="2">
            <a:normAutofit fontScale="92500" lnSpcReduction="10000"/>
          </a:bodyPr>
          <a:lstStyle/>
          <a:p>
            <a:r>
              <a:rPr lang="en-US" sz="3200" dirty="0" smtClean="0"/>
              <a:t>Types:</a:t>
            </a:r>
            <a:endParaRPr lang="en-US" sz="3200" dirty="0"/>
          </a:p>
          <a:p>
            <a:pPr lvl="1"/>
            <a:r>
              <a:rPr lang="en-US" sz="2800" dirty="0" smtClean="0"/>
              <a:t>Alcoholic, or alimentary</a:t>
            </a:r>
          </a:p>
          <a:p>
            <a:pPr lvl="1"/>
            <a:r>
              <a:rPr lang="en-US" sz="2800" dirty="0" smtClean="0"/>
              <a:t>Biliary</a:t>
            </a:r>
          </a:p>
          <a:p>
            <a:r>
              <a:rPr lang="en-US" sz="3200" dirty="0" smtClean="0"/>
              <a:t>Forms</a:t>
            </a:r>
            <a:r>
              <a:rPr lang="en-US" sz="3200" dirty="0"/>
              <a:t>:</a:t>
            </a:r>
          </a:p>
          <a:p>
            <a:pPr lvl="1"/>
            <a:r>
              <a:rPr lang="en-US" sz="2800" dirty="0" smtClean="0"/>
              <a:t>Acute edema</a:t>
            </a:r>
          </a:p>
          <a:p>
            <a:pPr lvl="1"/>
            <a:r>
              <a:rPr lang="en-US" sz="2800" dirty="0" smtClean="0"/>
              <a:t>Fatty pancreatic necrosis</a:t>
            </a:r>
          </a:p>
          <a:p>
            <a:pPr lvl="1"/>
            <a:r>
              <a:rPr lang="en-US" sz="2800" dirty="0" smtClean="0"/>
              <a:t>Hemorrhagic pancreatic necrosis</a:t>
            </a:r>
          </a:p>
          <a:p>
            <a:pPr lvl="1"/>
            <a:r>
              <a:rPr lang="en-US" sz="2800" dirty="0" smtClean="0"/>
              <a:t>Purulent pancreatic necrosis</a:t>
            </a:r>
          </a:p>
          <a:p>
            <a:pPr lvl="1"/>
            <a:r>
              <a:rPr lang="en-US" sz="2800" dirty="0" smtClean="0"/>
              <a:t>Fulminant</a:t>
            </a:r>
          </a:p>
          <a:p>
            <a:r>
              <a:rPr lang="en-US" sz="3200" dirty="0" smtClean="0"/>
              <a:t>Stages:</a:t>
            </a:r>
            <a:endParaRPr lang="en-US" sz="3200" dirty="0"/>
          </a:p>
          <a:p>
            <a:pPr lvl="1"/>
            <a:r>
              <a:rPr lang="en-US" sz="2800" dirty="0" smtClean="0"/>
              <a:t>Hemodynamic disorders (</a:t>
            </a:r>
            <a:r>
              <a:rPr lang="en-US" sz="2800" dirty="0" err="1" smtClean="0"/>
              <a:t>pancreatogenic</a:t>
            </a:r>
            <a:r>
              <a:rPr lang="en-US" sz="2800" dirty="0" smtClean="0"/>
              <a:t> shock)</a:t>
            </a:r>
          </a:p>
          <a:p>
            <a:pPr lvl="1"/>
            <a:r>
              <a:rPr lang="en-US" sz="2800" dirty="0" smtClean="0"/>
              <a:t>Multiple organ failure</a:t>
            </a:r>
          </a:p>
          <a:p>
            <a:pPr lvl="1"/>
            <a:r>
              <a:rPr lang="en-US" sz="2800" dirty="0" smtClean="0"/>
              <a:t>Purulent complications</a:t>
            </a:r>
            <a:endParaRPr lang="uk-UA" sz="2800" dirty="0" smtClean="0"/>
          </a:p>
          <a:p>
            <a:pPr lvl="1"/>
            <a:endParaRPr lang="en-US" dirty="0" smtClean="0"/>
          </a:p>
          <a:p>
            <a:r>
              <a:rPr lang="en-US" sz="3500" dirty="0" smtClean="0"/>
              <a:t>Complications</a:t>
            </a:r>
            <a:r>
              <a:rPr lang="en-US" sz="3500" dirty="0"/>
              <a:t>:</a:t>
            </a:r>
          </a:p>
          <a:p>
            <a:pPr lvl="1"/>
            <a:r>
              <a:rPr lang="en-US" sz="2800" dirty="0" err="1" smtClean="0"/>
              <a:t>Pancreatogenic</a:t>
            </a:r>
            <a:r>
              <a:rPr lang="en-US" sz="2800" dirty="0" smtClean="0"/>
              <a:t> shock</a:t>
            </a:r>
          </a:p>
          <a:p>
            <a:pPr lvl="1"/>
            <a:r>
              <a:rPr lang="en-US" sz="2800" dirty="0" smtClean="0"/>
              <a:t>Enzymatic peritonitis</a:t>
            </a:r>
          </a:p>
          <a:p>
            <a:pPr lvl="1"/>
            <a:r>
              <a:rPr lang="en-US" sz="2800" dirty="0" smtClean="0"/>
              <a:t>Dynamic intestinal obstruction</a:t>
            </a:r>
          </a:p>
          <a:p>
            <a:pPr lvl="1"/>
            <a:r>
              <a:rPr lang="en-US" sz="2800" dirty="0" smtClean="0"/>
              <a:t>Abscess of the lesser sac</a:t>
            </a:r>
          </a:p>
          <a:p>
            <a:pPr lvl="1"/>
            <a:r>
              <a:rPr lang="en-US" sz="2800" dirty="0" smtClean="0"/>
              <a:t>Retroperitoneal </a:t>
            </a:r>
            <a:r>
              <a:rPr lang="en-US" sz="2800" dirty="0" err="1" smtClean="0"/>
              <a:t>phlegmone</a:t>
            </a:r>
            <a:endParaRPr lang="en-US" sz="2800" dirty="0" smtClean="0"/>
          </a:p>
          <a:p>
            <a:pPr lvl="1"/>
            <a:r>
              <a:rPr lang="en-US" sz="2800" dirty="0" smtClean="0"/>
              <a:t>Left-sided </a:t>
            </a:r>
            <a:r>
              <a:rPr lang="en-US" sz="2800" dirty="0" err="1" smtClean="0"/>
              <a:t>subphrenic</a:t>
            </a:r>
            <a:r>
              <a:rPr lang="en-US" sz="2800" dirty="0" smtClean="0"/>
              <a:t> abscess</a:t>
            </a:r>
          </a:p>
          <a:p>
            <a:pPr lvl="1"/>
            <a:r>
              <a:rPr lang="en-US" sz="2800" dirty="0" smtClean="0"/>
              <a:t>Left-sided </a:t>
            </a:r>
            <a:r>
              <a:rPr lang="en-US" sz="2800" dirty="0" err="1" smtClean="0"/>
              <a:t>pleuritis</a:t>
            </a:r>
            <a:endParaRPr lang="en-US" sz="2800" dirty="0" smtClean="0"/>
          </a:p>
          <a:p>
            <a:pPr lvl="1"/>
            <a:r>
              <a:rPr lang="en-US" sz="2800" dirty="0" smtClean="0"/>
              <a:t>Erosion bleeding</a:t>
            </a:r>
          </a:p>
          <a:p>
            <a:pPr lvl="1"/>
            <a:r>
              <a:rPr lang="en-US" sz="2800" dirty="0" smtClean="0"/>
              <a:t>Intestinal and biliary fistulas</a:t>
            </a:r>
          </a:p>
          <a:p>
            <a:pPr lvl="1"/>
            <a:r>
              <a:rPr lang="en-US" sz="2800" dirty="0" smtClean="0"/>
              <a:t>Portal vein thrombosis</a:t>
            </a:r>
          </a:p>
          <a:p>
            <a:pPr lvl="1"/>
            <a:r>
              <a:rPr lang="en-US" sz="2800" dirty="0" smtClean="0"/>
              <a:t>Obstructive jaundice</a:t>
            </a:r>
          </a:p>
          <a:p>
            <a:pPr lvl="1"/>
            <a:r>
              <a:rPr lang="en-US" sz="2800" dirty="0" smtClean="0"/>
              <a:t>Enzymatic (</a:t>
            </a:r>
            <a:r>
              <a:rPr lang="en-US" sz="2800" dirty="0" err="1" smtClean="0"/>
              <a:t>acalculous</a:t>
            </a:r>
            <a:r>
              <a:rPr lang="en-US" sz="2800" dirty="0" smtClean="0"/>
              <a:t>) cholecystitis</a:t>
            </a:r>
            <a:endParaRPr lang="ru-RU" sz="2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10026" y="492919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Classification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730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4" y="1214438"/>
            <a:ext cx="11416393" cy="5460206"/>
          </a:xfrm>
        </p:spPr>
        <p:txBody>
          <a:bodyPr>
            <a:normAutofit/>
          </a:bodyPr>
          <a:lstStyle/>
          <a:p>
            <a:r>
              <a:rPr lang="en-US" dirty="0"/>
              <a:t>Epigastric pain</a:t>
            </a:r>
            <a:r>
              <a:rPr lang="en-US" dirty="0" smtClean="0"/>
              <a:t>, severe, </a:t>
            </a:r>
            <a:r>
              <a:rPr lang="en-US" dirty="0" err="1" smtClean="0"/>
              <a:t>continious</a:t>
            </a:r>
            <a:r>
              <a:rPr lang="en-US" dirty="0" smtClean="0"/>
              <a:t>, </a:t>
            </a:r>
            <a:r>
              <a:rPr lang="en-US" dirty="0"/>
              <a:t>with irradiation </a:t>
            </a:r>
            <a:r>
              <a:rPr lang="en-US" dirty="0" smtClean="0"/>
              <a:t>to back</a:t>
            </a:r>
            <a:endParaRPr lang="en-US" dirty="0"/>
          </a:p>
          <a:p>
            <a:r>
              <a:rPr lang="en-US" dirty="0"/>
              <a:t>Repeated vomiting</a:t>
            </a:r>
          </a:p>
          <a:p>
            <a:r>
              <a:rPr lang="en-US" dirty="0" smtClean="0"/>
              <a:t>Fatigue, </a:t>
            </a:r>
            <a:r>
              <a:rPr lang="en-US" dirty="0"/>
              <a:t>weakness, thirst</a:t>
            </a:r>
          </a:p>
          <a:p>
            <a:r>
              <a:rPr lang="en-US" dirty="0"/>
              <a:t>Tachycardia, </a:t>
            </a:r>
            <a:r>
              <a:rPr lang="en-US" dirty="0" smtClean="0"/>
              <a:t>hypotension, oliguria</a:t>
            </a:r>
            <a:endParaRPr lang="en-US" dirty="0"/>
          </a:p>
          <a:p>
            <a:r>
              <a:rPr lang="en-US" dirty="0"/>
              <a:t>Fever, usually </a:t>
            </a:r>
            <a:r>
              <a:rPr lang="en-US" dirty="0" err="1"/>
              <a:t>subfebrile</a:t>
            </a:r>
            <a:endParaRPr lang="en-US" dirty="0"/>
          </a:p>
          <a:p>
            <a:r>
              <a:rPr lang="en-US" dirty="0" smtClean="0"/>
              <a:t>Tenderness in the epigastrium</a:t>
            </a:r>
            <a:r>
              <a:rPr lang="en-US" dirty="0"/>
              <a:t>, moderate muscle guarding (</a:t>
            </a:r>
            <a:r>
              <a:rPr lang="en-US" dirty="0" err="1"/>
              <a:t>Schetkin's</a:t>
            </a:r>
            <a:r>
              <a:rPr lang="en-US" dirty="0"/>
              <a:t> sign is usually negative)</a:t>
            </a:r>
          </a:p>
          <a:p>
            <a:r>
              <a:rPr lang="en-US" dirty="0" smtClean="0"/>
              <a:t>Palpable mass in </a:t>
            </a:r>
            <a:r>
              <a:rPr lang="en-US" dirty="0"/>
              <a:t>the epigastrium</a:t>
            </a:r>
          </a:p>
          <a:p>
            <a:r>
              <a:rPr lang="en-US" dirty="0" smtClean="0"/>
              <a:t>Abdominal distension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84174" y="592932"/>
            <a:ext cx="11364686" cy="90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0070C0"/>
                </a:solidFill>
              </a:rPr>
              <a:t>Clinical presentation</a:t>
            </a:r>
            <a:endParaRPr lang="ru-RU" sz="3200" b="1" dirty="0">
              <a:solidFill>
                <a:srgbClr val="0070C0"/>
              </a:solidFill>
            </a:endParaRPr>
          </a:p>
          <a:p>
            <a:pPr algn="ctr"/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58321" y="1"/>
            <a:ext cx="11364686" cy="62150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pancreatitis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174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8372" y="1096262"/>
            <a:ext cx="7290746" cy="5460206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CT-scan:</a:t>
            </a:r>
          </a:p>
          <a:p>
            <a:pPr lvl="1"/>
            <a:r>
              <a:rPr lang="en-US" sz="2800" dirty="0" smtClean="0"/>
              <a:t>Parenchyma </a:t>
            </a:r>
            <a:r>
              <a:rPr lang="en-US" sz="2800" dirty="0"/>
              <a:t>destruction</a:t>
            </a:r>
          </a:p>
          <a:p>
            <a:pPr lvl="1"/>
            <a:r>
              <a:rPr lang="en-US" sz="2800" dirty="0"/>
              <a:t>Gland enlargement</a:t>
            </a:r>
          </a:p>
          <a:p>
            <a:pPr lvl="1"/>
            <a:r>
              <a:rPr lang="en-US" sz="2800" dirty="0" err="1"/>
              <a:t>Peripancreatic</a:t>
            </a:r>
            <a:r>
              <a:rPr lang="en-US" sz="2800" dirty="0"/>
              <a:t> fluid </a:t>
            </a:r>
            <a:r>
              <a:rPr lang="en-US" sz="2800" dirty="0" smtClean="0"/>
              <a:t>collections</a:t>
            </a:r>
            <a:endParaRPr lang="en-US" sz="2800" dirty="0"/>
          </a:p>
          <a:p>
            <a:pPr lvl="1"/>
            <a:r>
              <a:rPr lang="en-US" sz="2800" dirty="0"/>
              <a:t>Edema and </a:t>
            </a:r>
            <a:r>
              <a:rPr lang="en-US" sz="2800" dirty="0" smtClean="0"/>
              <a:t>infiltration retroperitoneal fat</a:t>
            </a:r>
            <a:endParaRPr lang="en-US" sz="2800" dirty="0"/>
          </a:p>
          <a:p>
            <a:r>
              <a:rPr lang="en-US" sz="3200" dirty="0" smtClean="0"/>
              <a:t>Ultrasound scan:</a:t>
            </a:r>
          </a:p>
          <a:p>
            <a:pPr lvl="1"/>
            <a:r>
              <a:rPr lang="en-US" sz="2800" dirty="0" smtClean="0"/>
              <a:t>Parenchyma </a:t>
            </a:r>
            <a:r>
              <a:rPr lang="en-US" sz="2800" dirty="0" err="1" smtClean="0"/>
              <a:t>heterogenity</a:t>
            </a:r>
            <a:endParaRPr lang="en-US" sz="2800" dirty="0"/>
          </a:p>
          <a:p>
            <a:pPr lvl="1"/>
            <a:r>
              <a:rPr lang="en-US" sz="2800" dirty="0"/>
              <a:t>Gland enlargement</a:t>
            </a:r>
          </a:p>
          <a:p>
            <a:pPr lvl="1"/>
            <a:r>
              <a:rPr lang="en-US" sz="2800" dirty="0" err="1"/>
              <a:t>Peripancreatic</a:t>
            </a:r>
            <a:r>
              <a:rPr lang="en-US" sz="2800" dirty="0"/>
              <a:t> fluid </a:t>
            </a:r>
            <a:r>
              <a:rPr lang="en-US" sz="2800" dirty="0" smtClean="0"/>
              <a:t>collection</a:t>
            </a:r>
            <a:endParaRPr lang="en-US" sz="2800" dirty="0"/>
          </a:p>
          <a:p>
            <a:r>
              <a:rPr lang="en-US" sz="3200" dirty="0" smtClean="0"/>
              <a:t>Laboratory:</a:t>
            </a:r>
          </a:p>
          <a:p>
            <a:pPr lvl="1"/>
            <a:r>
              <a:rPr lang="en-US" sz="2800" dirty="0" err="1" smtClean="0"/>
              <a:t>Amylazemia</a:t>
            </a:r>
            <a:endParaRPr lang="en-US" sz="2800" dirty="0"/>
          </a:p>
          <a:p>
            <a:pPr lvl="1"/>
            <a:r>
              <a:rPr lang="en-US" sz="2800" dirty="0"/>
              <a:t>Leukocytosis, </a:t>
            </a:r>
            <a:r>
              <a:rPr lang="en-US" sz="2800" dirty="0" err="1" smtClean="0"/>
              <a:t>neutrophyli</a:t>
            </a:r>
            <a:r>
              <a:rPr lang="ru-RU" sz="2800" dirty="0" smtClean="0"/>
              <a:t>с </a:t>
            </a:r>
            <a:r>
              <a:rPr lang="en-US" sz="2800" dirty="0" smtClean="0"/>
              <a:t>shift</a:t>
            </a:r>
            <a:endParaRPr lang="ru-RU" sz="2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8321" y="515299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Diagnostics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1307" y="669205"/>
            <a:ext cx="2394284" cy="20187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56875" y="2795145"/>
            <a:ext cx="2358899" cy="19893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9118" y="4860040"/>
            <a:ext cx="2494641" cy="18138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V="1">
            <a:off x="10274585" y="3007286"/>
            <a:ext cx="581888" cy="26216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7448861" flipV="1">
            <a:off x="11058729" y="3135299"/>
            <a:ext cx="581888" cy="262169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358321" y="1"/>
            <a:ext cx="11364686" cy="621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pancreatitis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642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1547" y="904620"/>
            <a:ext cx="5446635" cy="5953379"/>
          </a:xfrm>
        </p:spPr>
        <p:txBody>
          <a:bodyPr>
            <a:normAutofit/>
          </a:bodyPr>
          <a:lstStyle/>
          <a:p>
            <a:r>
              <a:rPr lang="en-US" dirty="0"/>
              <a:t>Diagnostic laparoscopy:</a:t>
            </a:r>
          </a:p>
          <a:p>
            <a:pPr lvl="1"/>
            <a:r>
              <a:rPr lang="en-US" dirty="0" smtClean="0"/>
              <a:t>Unclear </a:t>
            </a:r>
            <a:r>
              <a:rPr lang="en-US" dirty="0"/>
              <a:t>diagnosis </a:t>
            </a:r>
            <a:r>
              <a:rPr lang="en-US" dirty="0" smtClean="0"/>
              <a:t>(e.g. </a:t>
            </a:r>
            <a:r>
              <a:rPr lang="en-US" dirty="0" err="1" smtClean="0"/>
              <a:t>susp</a:t>
            </a:r>
            <a:r>
              <a:rPr lang="en-US" dirty="0" smtClean="0"/>
              <a:t>. acute </a:t>
            </a:r>
            <a:r>
              <a:rPr lang="en-US" dirty="0"/>
              <a:t>mesenteric </a:t>
            </a:r>
            <a:r>
              <a:rPr lang="en-US" dirty="0" smtClean="0"/>
              <a:t>thrombosis, or bowel obstruction, or hollow organ perforation</a:t>
            </a:r>
            <a:r>
              <a:rPr lang="en-US" sz="2800" dirty="0" smtClean="0"/>
              <a:t>)</a:t>
            </a:r>
            <a:endParaRPr lang="en-US" sz="2800" dirty="0"/>
          </a:p>
          <a:p>
            <a:r>
              <a:rPr lang="en-US" dirty="0" err="1"/>
              <a:t>Laparocentesis</a:t>
            </a:r>
            <a:r>
              <a:rPr lang="en-US" dirty="0"/>
              <a:t>:</a:t>
            </a:r>
          </a:p>
          <a:p>
            <a:pPr lvl="1"/>
            <a:r>
              <a:rPr lang="en-US" dirty="0" smtClean="0"/>
              <a:t>Diagnostic laparoscopy is </a:t>
            </a:r>
            <a:r>
              <a:rPr lang="en-US" dirty="0"/>
              <a:t>not possible</a:t>
            </a:r>
          </a:p>
          <a:p>
            <a:r>
              <a:rPr lang="en-US" dirty="0"/>
              <a:t>Laparotomy, </a:t>
            </a:r>
            <a:r>
              <a:rPr lang="en-US" dirty="0" err="1" smtClean="0"/>
              <a:t>necrosectomy</a:t>
            </a:r>
            <a:r>
              <a:rPr lang="en-US" dirty="0"/>
              <a:t>, drainage of </a:t>
            </a:r>
            <a:r>
              <a:rPr lang="en-US" dirty="0" smtClean="0"/>
              <a:t>retroperitoneal </a:t>
            </a:r>
            <a:r>
              <a:rPr lang="en-US" dirty="0"/>
              <a:t>space, </a:t>
            </a:r>
            <a:r>
              <a:rPr lang="en-US" dirty="0" err="1" smtClean="0"/>
              <a:t>laparostomy</a:t>
            </a:r>
            <a:r>
              <a:rPr lang="ru-RU" dirty="0" smtClean="0"/>
              <a:t> </a:t>
            </a:r>
            <a:r>
              <a:rPr lang="en-US" dirty="0" smtClean="0"/>
              <a:t>(optional</a:t>
            </a:r>
            <a:r>
              <a:rPr lang="ru-RU" dirty="0" smtClean="0"/>
              <a:t>)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/>
              <a:t>In the phase of purulent complications</a:t>
            </a:r>
          </a:p>
          <a:p>
            <a:pPr lvl="1"/>
            <a:r>
              <a:rPr lang="en-US" dirty="0" err="1" smtClean="0"/>
              <a:t>Revisional</a:t>
            </a:r>
            <a:r>
              <a:rPr lang="en-US" dirty="0" smtClean="0"/>
              <a:t> procedures are possible</a:t>
            </a:r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8321" y="480820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Surgical treatment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78182" y="1395881"/>
            <a:ext cx="1902071" cy="1541991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39891" y="1213859"/>
            <a:ext cx="1734160" cy="1882510"/>
          </a:xfrm>
          <a:prstGeom prst="rect">
            <a:avLst/>
          </a:prstGeom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36408" y="1154713"/>
            <a:ext cx="2433638" cy="2182162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12096" y="3604236"/>
            <a:ext cx="6457950" cy="2733675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58321" y="1"/>
            <a:ext cx="11364686" cy="621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pancreatitis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499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1"/>
            <a:ext cx="11364686" cy="75009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appendicitis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3" y="1254920"/>
            <a:ext cx="11416393" cy="5603080"/>
          </a:xfrm>
        </p:spPr>
        <p:txBody>
          <a:bodyPr numCol="2">
            <a:normAutofit/>
          </a:bodyPr>
          <a:lstStyle/>
          <a:p>
            <a:r>
              <a:rPr lang="en-US" sz="3200" dirty="0"/>
              <a:t>Forms</a:t>
            </a:r>
            <a:r>
              <a:rPr lang="en-US" dirty="0"/>
              <a:t>:</a:t>
            </a:r>
          </a:p>
          <a:p>
            <a:pPr lvl="1"/>
            <a:r>
              <a:rPr lang="en-US" sz="2800" dirty="0"/>
              <a:t>Catarrhal</a:t>
            </a:r>
          </a:p>
          <a:p>
            <a:pPr lvl="1"/>
            <a:r>
              <a:rPr lang="en-US" sz="2800" dirty="0" err="1"/>
              <a:t>Phlegmonous</a:t>
            </a:r>
            <a:endParaRPr lang="en-US" sz="2800" dirty="0"/>
          </a:p>
          <a:p>
            <a:pPr lvl="1"/>
            <a:r>
              <a:rPr lang="en-US" sz="2800" dirty="0"/>
              <a:t>Gangrenous</a:t>
            </a:r>
          </a:p>
          <a:p>
            <a:pPr lvl="1"/>
            <a:r>
              <a:rPr lang="en-US" sz="2800" dirty="0"/>
              <a:t>Gangrenous </a:t>
            </a:r>
            <a:r>
              <a:rPr lang="en-US" sz="2800" dirty="0" smtClean="0"/>
              <a:t>perforated</a:t>
            </a:r>
            <a:endParaRPr lang="en-US" sz="28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Complications</a:t>
            </a:r>
            <a:r>
              <a:rPr lang="en-US" dirty="0"/>
              <a:t>:</a:t>
            </a:r>
          </a:p>
          <a:p>
            <a:pPr lvl="1"/>
            <a:r>
              <a:rPr lang="en-US" sz="2800" dirty="0" err="1"/>
              <a:t>Appendicular</a:t>
            </a:r>
            <a:r>
              <a:rPr lang="en-US" sz="2800" dirty="0"/>
              <a:t> </a:t>
            </a:r>
            <a:r>
              <a:rPr lang="en-US" sz="2800" dirty="0" smtClean="0"/>
              <a:t>mass</a:t>
            </a:r>
            <a:endParaRPr lang="en-US" sz="2800" dirty="0"/>
          </a:p>
          <a:p>
            <a:pPr lvl="1"/>
            <a:r>
              <a:rPr lang="en-US" sz="2800" dirty="0"/>
              <a:t>Appendicular abscess</a:t>
            </a:r>
          </a:p>
          <a:p>
            <a:pPr lvl="1"/>
            <a:r>
              <a:rPr lang="en-US" sz="2800" dirty="0"/>
              <a:t>Diffuse peritonitis</a:t>
            </a:r>
          </a:p>
          <a:p>
            <a:pPr lvl="1"/>
            <a:r>
              <a:rPr lang="en-US" sz="2800" dirty="0" err="1"/>
              <a:t>Pylephlebitis</a:t>
            </a:r>
            <a:endParaRPr lang="ru-RU" sz="2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10027" y="621507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Classification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31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4" y="1397794"/>
            <a:ext cx="11416393" cy="5460206"/>
          </a:xfrm>
        </p:spPr>
        <p:txBody>
          <a:bodyPr>
            <a:normAutofit/>
          </a:bodyPr>
          <a:lstStyle/>
          <a:p>
            <a:r>
              <a:rPr lang="en-US" dirty="0"/>
              <a:t>Pain in the right iliac region</a:t>
            </a:r>
          </a:p>
          <a:p>
            <a:r>
              <a:rPr lang="en-US" dirty="0" smtClean="0"/>
              <a:t>Kocher`s sign: initially, </a:t>
            </a:r>
            <a:r>
              <a:rPr lang="en-US" dirty="0"/>
              <a:t>diffuse pain is localized in the epigastrium, then moves to the right iliac region</a:t>
            </a:r>
          </a:p>
          <a:p>
            <a:r>
              <a:rPr lang="en-US" dirty="0"/>
              <a:t>Nausea, </a:t>
            </a:r>
            <a:r>
              <a:rPr lang="en-US" dirty="0" smtClean="0"/>
              <a:t>vomiting (not multiple)</a:t>
            </a:r>
            <a:endParaRPr lang="en-US" dirty="0"/>
          </a:p>
          <a:p>
            <a:r>
              <a:rPr lang="en-US" dirty="0" smtClean="0"/>
              <a:t>Diarrhea (not multiple) </a:t>
            </a:r>
            <a:endParaRPr lang="en-US" dirty="0"/>
          </a:p>
          <a:p>
            <a:r>
              <a:rPr lang="en-US" dirty="0"/>
              <a:t>Fever, usually </a:t>
            </a:r>
            <a:r>
              <a:rPr lang="en-US" dirty="0" err="1"/>
              <a:t>subfebrile</a:t>
            </a:r>
            <a:endParaRPr lang="en-US" dirty="0"/>
          </a:p>
          <a:p>
            <a:r>
              <a:rPr lang="en-US" dirty="0" smtClean="0"/>
              <a:t>Tenderness </a:t>
            </a:r>
            <a:r>
              <a:rPr lang="en-US" dirty="0"/>
              <a:t>in the right iliac region, muscle </a:t>
            </a:r>
            <a:r>
              <a:rPr lang="en-US" dirty="0" smtClean="0"/>
              <a:t>guarding, </a:t>
            </a:r>
            <a:r>
              <a:rPr lang="en-US" dirty="0"/>
              <a:t>positive </a:t>
            </a:r>
            <a:r>
              <a:rPr lang="en-US" dirty="0" err="1" smtClean="0"/>
              <a:t>Schetkin</a:t>
            </a:r>
            <a:r>
              <a:rPr lang="en-US" dirty="0" smtClean="0"/>
              <a:t>-Blumberg`s sign</a:t>
            </a:r>
            <a:endParaRPr lang="en-US" dirty="0"/>
          </a:p>
          <a:p>
            <a:r>
              <a:rPr lang="en-US" dirty="0"/>
              <a:t>Other "appendicular" </a:t>
            </a:r>
            <a:r>
              <a:rPr lang="en-US" dirty="0" smtClean="0"/>
              <a:t>signs </a:t>
            </a:r>
            <a:r>
              <a:rPr lang="en-US" dirty="0"/>
              <a:t>(</a:t>
            </a:r>
            <a:r>
              <a:rPr lang="en-US" dirty="0" err="1" smtClean="0"/>
              <a:t>Rovzing`s</a:t>
            </a:r>
            <a:r>
              <a:rPr lang="en-US" dirty="0" smtClean="0"/>
              <a:t>, </a:t>
            </a:r>
            <a:r>
              <a:rPr lang="en-US" dirty="0" err="1" smtClean="0"/>
              <a:t>Voskresensky`s</a:t>
            </a:r>
            <a:r>
              <a:rPr lang="en-US" dirty="0" smtClean="0"/>
              <a:t>, </a:t>
            </a:r>
            <a:r>
              <a:rPr lang="en-US" dirty="0"/>
              <a:t>etc.)</a:t>
            </a:r>
          </a:p>
          <a:p>
            <a:r>
              <a:rPr lang="en-US" dirty="0"/>
              <a:t>Palpable </a:t>
            </a:r>
            <a:r>
              <a:rPr lang="en-US" dirty="0" smtClean="0"/>
              <a:t>mass in the right iliac region, moderately tender, in </a:t>
            </a:r>
            <a:r>
              <a:rPr lang="en-US" dirty="0"/>
              <a:t>the </a:t>
            </a:r>
            <a:r>
              <a:rPr lang="en-US" dirty="0" smtClean="0"/>
              <a:t>case of </a:t>
            </a:r>
            <a:r>
              <a:rPr lang="en-US" dirty="0" err="1" smtClean="0"/>
              <a:t>appendicial</a:t>
            </a:r>
            <a:r>
              <a:rPr lang="en-US" dirty="0" smtClean="0"/>
              <a:t> mass or abscess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01108" y="682361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Clinical presentation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58321" y="1"/>
            <a:ext cx="11364686" cy="750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smtClean="0">
                <a:solidFill>
                  <a:srgbClr val="FF0000"/>
                </a:solidFill>
              </a:rPr>
              <a:t>Acute appendicitis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32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375" y="1160728"/>
            <a:ext cx="8082492" cy="5460206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en-US" sz="3200" dirty="0"/>
              <a:t>Ultrasound </a:t>
            </a:r>
            <a:r>
              <a:rPr lang="en-US" sz="3200" dirty="0" smtClean="0"/>
              <a:t>or CT-scan:</a:t>
            </a:r>
            <a:endParaRPr lang="en-US" sz="3200" dirty="0"/>
          </a:p>
          <a:p>
            <a:pPr lvl="1"/>
            <a:r>
              <a:rPr lang="en-US" sz="2800" dirty="0"/>
              <a:t>Visualization of </a:t>
            </a:r>
            <a:r>
              <a:rPr lang="en-US" sz="2800" dirty="0" smtClean="0"/>
              <a:t>enlarged </a:t>
            </a:r>
            <a:r>
              <a:rPr lang="en-US" sz="2800" dirty="0"/>
              <a:t>vermiform </a:t>
            </a:r>
            <a:r>
              <a:rPr lang="en-US" sz="2800" dirty="0" smtClean="0"/>
              <a:t>appendix, infiltrated fat around it (on CT)</a:t>
            </a:r>
            <a:endParaRPr lang="en-US" sz="2800" dirty="0"/>
          </a:p>
          <a:p>
            <a:pPr lvl="1"/>
            <a:r>
              <a:rPr lang="en-US" sz="2800" dirty="0" smtClean="0"/>
              <a:t>Small </a:t>
            </a:r>
            <a:r>
              <a:rPr lang="en-US" sz="2800" dirty="0"/>
              <a:t>amount of fluid in the right iliac region</a:t>
            </a:r>
          </a:p>
          <a:p>
            <a:pPr lvl="1"/>
            <a:r>
              <a:rPr lang="en-US" sz="2800" dirty="0"/>
              <a:t>Exclusion of renal colic, acute gynecological diseases</a:t>
            </a:r>
          </a:p>
          <a:p>
            <a:pPr marL="0" indent="0">
              <a:buNone/>
            </a:pPr>
            <a:r>
              <a:rPr lang="en-US" sz="3200" dirty="0"/>
              <a:t>Laboratory:</a:t>
            </a:r>
          </a:p>
          <a:p>
            <a:pPr lvl="1"/>
            <a:r>
              <a:rPr lang="en-US" sz="2800" dirty="0"/>
              <a:t>Leukocytosis, neutrophilia</a:t>
            </a:r>
          </a:p>
          <a:p>
            <a:pPr marL="0" indent="0">
              <a:buNone/>
            </a:pPr>
            <a:r>
              <a:rPr lang="en-US" sz="3200" dirty="0"/>
              <a:t>Specialist consultation:</a:t>
            </a:r>
          </a:p>
          <a:p>
            <a:pPr lvl="1"/>
            <a:r>
              <a:rPr lang="en-US" sz="2800" dirty="0"/>
              <a:t>Gynecologist</a:t>
            </a:r>
          </a:p>
          <a:p>
            <a:pPr lvl="1"/>
            <a:r>
              <a:rPr lang="en-US" sz="2800" dirty="0"/>
              <a:t>Urologist</a:t>
            </a:r>
          </a:p>
          <a:p>
            <a:pPr lvl="1"/>
            <a:r>
              <a:rPr lang="en-US" sz="2800" dirty="0" err="1"/>
              <a:t>Infectionist</a:t>
            </a:r>
            <a:endParaRPr lang="ru-RU" dirty="0" smtClean="0"/>
          </a:p>
          <a:p>
            <a:pPr lvl="1"/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8321" y="561975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Diagnostics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90719" y="4097866"/>
            <a:ext cx="3590237" cy="25707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85323" y="904684"/>
            <a:ext cx="3178702" cy="2931618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8321" y="1"/>
            <a:ext cx="11364686" cy="750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smtClean="0">
                <a:solidFill>
                  <a:srgbClr val="FF0000"/>
                </a:solidFill>
              </a:rPr>
              <a:t>Acute appendicitis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84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84175" y="550069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Treatment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25987" y="3002838"/>
            <a:ext cx="1541969" cy="18283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36375" y="2903821"/>
            <a:ext cx="1783093" cy="19206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02188" y="4907193"/>
            <a:ext cx="1422665" cy="18738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84982" y="4945787"/>
            <a:ext cx="1685878" cy="17966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99805" y="1122337"/>
            <a:ext cx="1425048" cy="17197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903023" y="474825"/>
            <a:ext cx="1800996" cy="23601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714040" y="1005200"/>
            <a:ext cx="1406812" cy="18368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865469" y="2831943"/>
            <a:ext cx="2086371" cy="19992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233888" y="4592788"/>
            <a:ext cx="1717952" cy="2029128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358321" y="1"/>
            <a:ext cx="11364686" cy="750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appendicitis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055" y="985838"/>
            <a:ext cx="5542749" cy="5756613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Appendectomy:</a:t>
            </a:r>
          </a:p>
          <a:p>
            <a:pPr lvl="1"/>
            <a:r>
              <a:rPr lang="en-US" sz="2800" dirty="0" smtClean="0"/>
              <a:t>Basic procedure</a:t>
            </a:r>
            <a:endParaRPr lang="en-US" sz="2800" dirty="0"/>
          </a:p>
          <a:p>
            <a:r>
              <a:rPr lang="en-US" sz="3200" dirty="0"/>
              <a:t>Laparoscopic </a:t>
            </a:r>
            <a:r>
              <a:rPr lang="en-US" sz="3200" dirty="0" err="1"/>
              <a:t>appenectomy</a:t>
            </a:r>
            <a:r>
              <a:rPr lang="en-US" sz="3200" dirty="0"/>
              <a:t>:</a:t>
            </a:r>
          </a:p>
          <a:p>
            <a:pPr lvl="1"/>
            <a:r>
              <a:rPr lang="en-US" sz="2800" dirty="0" smtClean="0"/>
              <a:t>Best in the case of unclear </a:t>
            </a:r>
            <a:r>
              <a:rPr lang="en-US" sz="2800" dirty="0"/>
              <a:t>diagnosis</a:t>
            </a:r>
          </a:p>
          <a:p>
            <a:pPr lvl="1"/>
            <a:r>
              <a:rPr lang="en-US" sz="2800" dirty="0" smtClean="0"/>
              <a:t>Can </a:t>
            </a:r>
            <a:r>
              <a:rPr lang="en-US" sz="2800" dirty="0"/>
              <a:t>be used for acute gynecological diseases</a:t>
            </a:r>
          </a:p>
          <a:p>
            <a:r>
              <a:rPr lang="en-US" sz="3200" dirty="0"/>
              <a:t>Conservative treatment:</a:t>
            </a:r>
          </a:p>
          <a:p>
            <a:pPr lvl="1"/>
            <a:r>
              <a:rPr lang="en-US" sz="2800" dirty="0"/>
              <a:t>In </a:t>
            </a:r>
            <a:r>
              <a:rPr lang="en-US" sz="2800" dirty="0" smtClean="0"/>
              <a:t>the case </a:t>
            </a:r>
            <a:r>
              <a:rPr lang="en-US" sz="2800" dirty="0"/>
              <a:t>of</a:t>
            </a:r>
            <a:r>
              <a:rPr lang="en-US" sz="2800" dirty="0" smtClean="0"/>
              <a:t> </a:t>
            </a:r>
            <a:r>
              <a:rPr lang="en-US" sz="2800" dirty="0"/>
              <a:t>appendicular </a:t>
            </a:r>
            <a:r>
              <a:rPr lang="en-US" sz="2800" dirty="0" smtClean="0"/>
              <a:t>mass</a:t>
            </a:r>
            <a:endParaRPr lang="en-US" sz="2800" dirty="0"/>
          </a:p>
          <a:p>
            <a:r>
              <a:rPr lang="en-US" sz="3200" dirty="0" smtClean="0"/>
              <a:t>Open drainage of abscess</a:t>
            </a:r>
            <a:r>
              <a:rPr lang="en-US" sz="3200" dirty="0"/>
              <a:t>, appendectomy</a:t>
            </a:r>
          </a:p>
          <a:p>
            <a:pPr lvl="1"/>
            <a:r>
              <a:rPr lang="en-US" dirty="0"/>
              <a:t>  </a:t>
            </a:r>
            <a:r>
              <a:rPr lang="en-US" sz="2800" dirty="0"/>
              <a:t>In case </a:t>
            </a:r>
            <a:r>
              <a:rPr lang="en-US" sz="2800" dirty="0" smtClean="0"/>
              <a:t>of </a:t>
            </a:r>
            <a:r>
              <a:rPr lang="en-US" sz="2800" dirty="0"/>
              <a:t>appendicular abscess</a:t>
            </a:r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28124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1"/>
            <a:ext cx="11364686" cy="75009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diverticulitis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3" y="1254920"/>
            <a:ext cx="11416393" cy="1402555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Complications:</a:t>
            </a:r>
          </a:p>
          <a:p>
            <a:pPr lvl="1"/>
            <a:r>
              <a:rPr lang="en-US" sz="2800" dirty="0" err="1" smtClean="0"/>
              <a:t>Paracolic</a:t>
            </a:r>
            <a:r>
              <a:rPr lang="en-US" sz="2800" dirty="0" smtClean="0"/>
              <a:t> abscess</a:t>
            </a:r>
            <a:endParaRPr lang="en-US" sz="2800" dirty="0"/>
          </a:p>
          <a:p>
            <a:pPr lvl="1"/>
            <a:r>
              <a:rPr lang="en-US" sz="2800" dirty="0"/>
              <a:t>Perforation, </a:t>
            </a:r>
            <a:r>
              <a:rPr lang="en-US" sz="2800" dirty="0" smtClean="0"/>
              <a:t>diffuse peritonitis</a:t>
            </a:r>
            <a:endParaRPr lang="ru-RU" sz="2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10027" y="621507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Classification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35880" y="2643188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Clinical presentation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10026" y="3440906"/>
            <a:ext cx="11416393" cy="2631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Pain in the left iliac region, </a:t>
            </a:r>
            <a:r>
              <a:rPr lang="en-US" dirty="0" err="1" smtClean="0"/>
              <a:t>continious</a:t>
            </a:r>
            <a:endParaRPr lang="en-US" dirty="0"/>
          </a:p>
          <a:p>
            <a:r>
              <a:rPr lang="en-US" dirty="0"/>
              <a:t>Fever</a:t>
            </a:r>
          </a:p>
          <a:p>
            <a:r>
              <a:rPr lang="en-US" dirty="0" smtClean="0"/>
              <a:t>Tenderness </a:t>
            </a:r>
            <a:r>
              <a:rPr lang="en-US" dirty="0"/>
              <a:t>in the right iliac region, moderate </a:t>
            </a:r>
            <a:r>
              <a:rPr lang="en-US" dirty="0" smtClean="0"/>
              <a:t>muscle guarding</a:t>
            </a:r>
            <a:endParaRPr lang="en-US" dirty="0"/>
          </a:p>
          <a:p>
            <a:r>
              <a:rPr lang="en-US" dirty="0" smtClean="0"/>
              <a:t>Positive </a:t>
            </a:r>
            <a:r>
              <a:rPr lang="en-US" dirty="0" err="1" smtClean="0"/>
              <a:t>Schetkin’s</a:t>
            </a:r>
            <a:r>
              <a:rPr lang="en-US" dirty="0" smtClean="0"/>
              <a:t> sign in the case of </a:t>
            </a:r>
            <a:r>
              <a:rPr lang="en-US" dirty="0"/>
              <a:t>perforation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8927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5" y="1397794"/>
            <a:ext cx="8027614" cy="5460206"/>
          </a:xfrm>
        </p:spPr>
        <p:txBody>
          <a:bodyPr>
            <a:normAutofit/>
          </a:bodyPr>
          <a:lstStyle/>
          <a:p>
            <a:r>
              <a:rPr lang="en-US" sz="3200" dirty="0"/>
              <a:t>CT (</a:t>
            </a:r>
            <a:r>
              <a:rPr lang="en-US" sz="3200" dirty="0" smtClean="0"/>
              <a:t>ultrasound):</a:t>
            </a:r>
            <a:endParaRPr lang="en-US" sz="3200" dirty="0"/>
          </a:p>
          <a:p>
            <a:pPr lvl="1"/>
            <a:r>
              <a:rPr lang="en-US" sz="2800" dirty="0" smtClean="0"/>
              <a:t>Infiltrated tissue around the </a:t>
            </a:r>
            <a:r>
              <a:rPr lang="en-US" sz="2800" dirty="0"/>
              <a:t>sigmoid colon</a:t>
            </a:r>
          </a:p>
          <a:p>
            <a:pPr lvl="1"/>
            <a:r>
              <a:rPr lang="en-US" sz="2800" dirty="0" err="1" smtClean="0"/>
              <a:t>Paracolic</a:t>
            </a:r>
            <a:r>
              <a:rPr lang="en-US" sz="2800" dirty="0" smtClean="0"/>
              <a:t> </a:t>
            </a:r>
            <a:r>
              <a:rPr lang="en-US" sz="2800" dirty="0"/>
              <a:t>fluid </a:t>
            </a:r>
            <a:r>
              <a:rPr lang="en-US" sz="2800" dirty="0" smtClean="0"/>
              <a:t>collection in the case of abscess formation</a:t>
            </a:r>
          </a:p>
          <a:p>
            <a:pPr lvl="1"/>
            <a:r>
              <a:rPr lang="en-US" sz="2800" dirty="0" smtClean="0"/>
              <a:t>Multiple diverticula (on CT)</a:t>
            </a:r>
            <a:endParaRPr lang="en-US" sz="3200" dirty="0"/>
          </a:p>
          <a:p>
            <a:r>
              <a:rPr lang="en-US" sz="3200" dirty="0" smtClean="0"/>
              <a:t>Barium enema:</a:t>
            </a:r>
            <a:endParaRPr lang="en-US" sz="3200" dirty="0"/>
          </a:p>
          <a:p>
            <a:pPr lvl="1"/>
            <a:r>
              <a:rPr lang="en-US" sz="2800" dirty="0" smtClean="0"/>
              <a:t>If</a:t>
            </a:r>
            <a:r>
              <a:rPr lang="ru-RU" sz="2800" dirty="0" smtClean="0"/>
              <a:t> </a:t>
            </a:r>
            <a:r>
              <a:rPr lang="en-US" sz="2800" dirty="0" smtClean="0"/>
              <a:t>no suspected perforation</a:t>
            </a:r>
            <a:endParaRPr lang="en-US" sz="2000" dirty="0" smtClean="0"/>
          </a:p>
          <a:p>
            <a:r>
              <a:rPr lang="en-US" sz="3200" dirty="0" smtClean="0"/>
              <a:t>Colonoscopy:</a:t>
            </a:r>
          </a:p>
          <a:p>
            <a:pPr lvl="1"/>
            <a:r>
              <a:rPr lang="en-US" sz="2800" dirty="0"/>
              <a:t>If</a:t>
            </a:r>
            <a:r>
              <a:rPr lang="ru-RU" sz="2800" dirty="0"/>
              <a:t> </a:t>
            </a:r>
            <a:r>
              <a:rPr lang="en-US" sz="2800" dirty="0"/>
              <a:t>no suspected </a:t>
            </a:r>
            <a:r>
              <a:rPr lang="en-US" sz="2800" dirty="0" smtClean="0"/>
              <a:t>perforation, useful for bleeding</a:t>
            </a:r>
            <a:endParaRPr lang="en-US" sz="2800" dirty="0"/>
          </a:p>
          <a:p>
            <a:r>
              <a:rPr lang="en-US" sz="3200" dirty="0" smtClean="0"/>
              <a:t>Laboratory</a:t>
            </a:r>
            <a:r>
              <a:rPr lang="en-US" sz="3200" dirty="0"/>
              <a:t>:</a:t>
            </a:r>
          </a:p>
          <a:p>
            <a:pPr lvl="1"/>
            <a:r>
              <a:rPr lang="en-US" sz="2800" dirty="0"/>
              <a:t>Leukocytosis, </a:t>
            </a:r>
            <a:r>
              <a:rPr lang="en-US" sz="2800" dirty="0" err="1" smtClean="0"/>
              <a:t>neutrophyli</a:t>
            </a:r>
            <a:r>
              <a:rPr lang="ru-RU" sz="2800" dirty="0" smtClean="0"/>
              <a:t>с </a:t>
            </a:r>
            <a:r>
              <a:rPr lang="en-US" sz="2800" dirty="0" smtClean="0"/>
              <a:t>shift</a:t>
            </a:r>
            <a:endParaRPr lang="ru-RU" sz="2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8321" y="561975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Diagnostics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54961" y="198284"/>
            <a:ext cx="2516341" cy="25163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54961" y="1771649"/>
            <a:ext cx="1159517" cy="5224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53538" y="5128179"/>
            <a:ext cx="3305079" cy="1593644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8785508" y="5932161"/>
            <a:ext cx="938099" cy="31432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54558" y="2912908"/>
            <a:ext cx="2702870" cy="2027152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358321" y="1"/>
            <a:ext cx="11364686" cy="750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diverticulitis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2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84175" y="550069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Treatment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63832" y="1459082"/>
            <a:ext cx="2357438" cy="23574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0419" y="2753342"/>
            <a:ext cx="2374295" cy="18968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63832" y="4847195"/>
            <a:ext cx="2417222" cy="18393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42882" y="4847195"/>
            <a:ext cx="2465969" cy="1567893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58321" y="1"/>
            <a:ext cx="11364686" cy="750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diverticulitis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4" y="1042989"/>
            <a:ext cx="6117830" cy="581501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 smtClean="0"/>
              <a:t>Conservative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3400" dirty="0" smtClean="0"/>
              <a:t>Basic method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 smtClean="0"/>
              <a:t>Laparotomy, drainage of </a:t>
            </a:r>
            <a:r>
              <a:rPr lang="en-US" sz="4000" dirty="0" err="1" smtClean="0"/>
              <a:t>paracolic</a:t>
            </a:r>
            <a:r>
              <a:rPr lang="en-US" sz="4000" dirty="0" smtClean="0"/>
              <a:t> abscess, </a:t>
            </a:r>
            <a:r>
              <a:rPr lang="en-US" sz="4000" dirty="0" err="1" smtClean="0"/>
              <a:t>sigmoidectomy</a:t>
            </a:r>
            <a:r>
              <a:rPr lang="en-US" sz="4000" dirty="0" smtClean="0"/>
              <a:t>, end colostomy (Hartmann type procedure)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</a:pPr>
            <a:r>
              <a:rPr lang="en-US" sz="3400" dirty="0" smtClean="0"/>
              <a:t>Abscess </a:t>
            </a:r>
            <a:r>
              <a:rPr lang="en-US" sz="3400" dirty="0"/>
              <a:t>or </a:t>
            </a:r>
            <a:r>
              <a:rPr lang="en-US" sz="3400" dirty="0" smtClean="0"/>
              <a:t>perforation with diffuse peritonitis</a:t>
            </a:r>
            <a:endParaRPr lang="en-US" sz="34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 smtClean="0"/>
              <a:t>Laparoscopy, drainage of peritoneal cavity 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3400" dirty="0" smtClean="0"/>
              <a:t>Perforation with local peritonitis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 smtClean="0"/>
              <a:t>Laparoscopic (open) elective </a:t>
            </a:r>
            <a:r>
              <a:rPr lang="en-US" sz="4000" dirty="0" err="1" smtClean="0"/>
              <a:t>sigmoidectomy</a:t>
            </a:r>
            <a:r>
              <a:rPr lang="en-US" sz="4000" dirty="0" smtClean="0"/>
              <a:t> with primary colorectal anastomosis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3400" dirty="0" smtClean="0"/>
              <a:t>Recurrent </a:t>
            </a:r>
            <a:r>
              <a:rPr lang="en-US" sz="3400" dirty="0"/>
              <a:t>diverticulitis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3400" dirty="0"/>
              <a:t>Bleeding</a:t>
            </a:r>
            <a:endParaRPr lang="ru-RU" sz="3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83097" y="595812"/>
            <a:ext cx="2391617" cy="189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331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1"/>
            <a:ext cx="11364686" cy="75009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Peritonitis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3" y="1254920"/>
            <a:ext cx="11416393" cy="5603080"/>
          </a:xfrm>
        </p:spPr>
        <p:txBody>
          <a:bodyPr>
            <a:normAutofit/>
          </a:bodyPr>
          <a:lstStyle/>
          <a:p>
            <a:pPr marL="0" indent="0"/>
            <a:r>
              <a:rPr lang="en-US" sz="3200" dirty="0" smtClean="0"/>
              <a:t>Types:</a:t>
            </a:r>
            <a:endParaRPr lang="en-US" sz="3200" dirty="0"/>
          </a:p>
          <a:p>
            <a:pPr lvl="1"/>
            <a:r>
              <a:rPr lang="en-US" sz="2800" dirty="0"/>
              <a:t>Reactive (serous, serous-fibrinous, fibrinous-purulent)</a:t>
            </a:r>
          </a:p>
          <a:p>
            <a:pPr lvl="1"/>
            <a:r>
              <a:rPr lang="en-US" sz="2800" dirty="0"/>
              <a:t>Perforated (purulent, fecal, biliary)</a:t>
            </a:r>
          </a:p>
          <a:p>
            <a:pPr lvl="1"/>
            <a:r>
              <a:rPr lang="en-US" sz="2800" dirty="0"/>
              <a:t>Enzymatic</a:t>
            </a:r>
          </a:p>
          <a:p>
            <a:pPr lvl="1"/>
            <a:r>
              <a:rPr lang="en-US" sz="2800" dirty="0"/>
              <a:t>Primary (</a:t>
            </a:r>
            <a:r>
              <a:rPr lang="en-US" sz="2800" dirty="0" err="1"/>
              <a:t>gonococcal</a:t>
            </a:r>
            <a:r>
              <a:rPr lang="en-US" sz="2800" dirty="0"/>
              <a:t> </a:t>
            </a:r>
            <a:r>
              <a:rPr lang="en-US" sz="2800" dirty="0" smtClean="0"/>
              <a:t>pelvic peritonitis)</a:t>
            </a:r>
          </a:p>
          <a:p>
            <a:endParaRPr lang="en-US" sz="2400" dirty="0"/>
          </a:p>
          <a:p>
            <a:pPr marL="0" indent="0"/>
            <a:r>
              <a:rPr lang="en-US" sz="3200" dirty="0"/>
              <a:t>Forms:</a:t>
            </a:r>
          </a:p>
          <a:p>
            <a:pPr lvl="1"/>
            <a:r>
              <a:rPr lang="en-US" sz="2800" dirty="0"/>
              <a:t>Local unlimited</a:t>
            </a:r>
          </a:p>
          <a:p>
            <a:pPr lvl="1"/>
            <a:r>
              <a:rPr lang="en-US" sz="2800" dirty="0"/>
              <a:t>Local limited = abscess</a:t>
            </a:r>
          </a:p>
          <a:p>
            <a:pPr lvl="1"/>
            <a:r>
              <a:rPr lang="en-US" sz="2800" dirty="0"/>
              <a:t>Diffuse</a:t>
            </a:r>
          </a:p>
          <a:p>
            <a:pPr lvl="1"/>
            <a:r>
              <a:rPr lang="en-US" sz="2800" dirty="0" smtClean="0"/>
              <a:t>Generalized</a:t>
            </a:r>
            <a:endParaRPr lang="ru-RU" sz="20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10027" y="621507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Classification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140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8858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Peritonitis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4" y="1397794"/>
            <a:ext cx="11416393" cy="5460206"/>
          </a:xfrm>
        </p:spPr>
        <p:txBody>
          <a:bodyPr>
            <a:normAutofit/>
          </a:bodyPr>
          <a:lstStyle/>
          <a:p>
            <a:r>
              <a:rPr lang="en-US" dirty="0" smtClean="0"/>
              <a:t>Diffuse abdominal </a:t>
            </a:r>
            <a:r>
              <a:rPr lang="en-US" dirty="0"/>
              <a:t>pain, </a:t>
            </a:r>
            <a:r>
              <a:rPr lang="en-US" dirty="0" smtClean="0"/>
              <a:t>continuous, intensive. Sudden (knife-stab like) in the case of hollow organ perforation </a:t>
            </a:r>
            <a:endParaRPr lang="en-US" dirty="0"/>
          </a:p>
          <a:p>
            <a:r>
              <a:rPr lang="en-US" dirty="0" smtClean="0"/>
              <a:t>Severe </a:t>
            </a:r>
            <a:r>
              <a:rPr lang="en-US" dirty="0"/>
              <a:t>weakness, thirst</a:t>
            </a:r>
          </a:p>
          <a:p>
            <a:r>
              <a:rPr lang="en-US" dirty="0"/>
              <a:t>Tachycardia, </a:t>
            </a:r>
            <a:r>
              <a:rPr lang="en-US" dirty="0" smtClean="0"/>
              <a:t>hypotension, </a:t>
            </a:r>
            <a:r>
              <a:rPr lang="en-US" dirty="0"/>
              <a:t>decreased </a:t>
            </a:r>
            <a:r>
              <a:rPr lang="en-US" dirty="0" err="1" smtClean="0"/>
              <a:t>diuresis</a:t>
            </a:r>
            <a:endParaRPr lang="en-US" dirty="0"/>
          </a:p>
          <a:p>
            <a:r>
              <a:rPr lang="en-US" dirty="0"/>
              <a:t>Vomiting</a:t>
            </a:r>
          </a:p>
          <a:p>
            <a:r>
              <a:rPr lang="en-US" dirty="0" smtClean="0"/>
              <a:t>Bloating, no flatus and stools</a:t>
            </a:r>
            <a:endParaRPr lang="en-US" dirty="0"/>
          </a:p>
          <a:p>
            <a:r>
              <a:rPr lang="en-US" dirty="0"/>
              <a:t>Localized or diffuse </a:t>
            </a:r>
            <a:r>
              <a:rPr lang="en-US" dirty="0" smtClean="0"/>
              <a:t>tenderness, </a:t>
            </a:r>
            <a:r>
              <a:rPr lang="en-US" dirty="0"/>
              <a:t>muscle </a:t>
            </a:r>
            <a:r>
              <a:rPr lang="en-US" dirty="0" smtClean="0"/>
              <a:t>guarding (wooden-like abdomen in the case of perforated peptic ulcer), </a:t>
            </a:r>
            <a:r>
              <a:rPr lang="en-US" dirty="0"/>
              <a:t>positive </a:t>
            </a:r>
            <a:r>
              <a:rPr lang="en-US" dirty="0" err="1" smtClean="0"/>
              <a:t>Schetkin</a:t>
            </a:r>
            <a:r>
              <a:rPr lang="en-US" dirty="0" smtClean="0"/>
              <a:t>-Blumberg`s sign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84174" y="750094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Clinical presentation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14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1"/>
            <a:ext cx="11364686" cy="73843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Peritonitis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8321" y="561975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Diagnostics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54827" y="1727106"/>
            <a:ext cx="4041304" cy="275166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9192" y="991892"/>
            <a:ext cx="8124394" cy="5866107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en-US" sz="3200" dirty="0" smtClean="0"/>
              <a:t>Abdominal X-ray:</a:t>
            </a:r>
            <a:endParaRPr lang="en-US" sz="3200" dirty="0"/>
          </a:p>
          <a:p>
            <a:pPr lvl="1"/>
            <a:r>
              <a:rPr lang="en-US" sz="2800" dirty="0" smtClean="0"/>
              <a:t>In case of perforated </a:t>
            </a:r>
            <a:r>
              <a:rPr lang="en-US" sz="2800" dirty="0"/>
              <a:t>peritonitis - free gas under the </a:t>
            </a:r>
            <a:r>
              <a:rPr lang="en-US" sz="2800" dirty="0" smtClean="0"/>
              <a:t>diaphragm</a:t>
            </a:r>
            <a:endParaRPr lang="en-US" sz="2000" dirty="0"/>
          </a:p>
          <a:p>
            <a:pPr marL="0" indent="0"/>
            <a:r>
              <a:rPr lang="en-US" sz="3200" dirty="0" smtClean="0"/>
              <a:t>Ultrasound:</a:t>
            </a:r>
            <a:endParaRPr lang="en-US" sz="3200" dirty="0"/>
          </a:p>
          <a:p>
            <a:pPr lvl="1"/>
            <a:r>
              <a:rPr lang="en-US" sz="2800" dirty="0" smtClean="0"/>
              <a:t>Liquid collections, bowel distention </a:t>
            </a:r>
          </a:p>
          <a:p>
            <a:pPr lvl="1"/>
            <a:r>
              <a:rPr lang="en-US" sz="2800" dirty="0" smtClean="0"/>
              <a:t>Calculi </a:t>
            </a:r>
            <a:r>
              <a:rPr lang="en-US" sz="2800" dirty="0"/>
              <a:t>in the </a:t>
            </a:r>
            <a:r>
              <a:rPr lang="en-US" sz="2800" dirty="0" smtClean="0"/>
              <a:t>gallbladder, if caused by acute </a:t>
            </a:r>
            <a:r>
              <a:rPr lang="en-US" sz="2800" dirty="0" err="1" smtClean="0"/>
              <a:t>cholecystitis</a:t>
            </a:r>
            <a:r>
              <a:rPr lang="en-US" sz="2800" dirty="0" smtClean="0"/>
              <a:t> </a:t>
            </a:r>
            <a:endParaRPr lang="en-US" sz="2800" dirty="0"/>
          </a:p>
          <a:p>
            <a:pPr marL="0" indent="0"/>
            <a:r>
              <a:rPr lang="en-US" sz="3200" dirty="0" smtClean="0"/>
              <a:t>CT scan:</a:t>
            </a:r>
            <a:endParaRPr lang="en-US" sz="3200" dirty="0"/>
          </a:p>
          <a:p>
            <a:pPr lvl="1"/>
            <a:r>
              <a:rPr lang="en-US" sz="2800" dirty="0" smtClean="0"/>
              <a:t>Liquid collections, bowel distention </a:t>
            </a:r>
          </a:p>
          <a:p>
            <a:pPr lvl="1"/>
            <a:r>
              <a:rPr lang="en-US" sz="2800" dirty="0" smtClean="0"/>
              <a:t>May show a source, e.g., colon </a:t>
            </a:r>
            <a:r>
              <a:rPr lang="en-US" sz="2800" dirty="0" err="1" smtClean="0"/>
              <a:t>diverticula</a:t>
            </a:r>
            <a:r>
              <a:rPr lang="en-US" sz="2800" dirty="0" smtClean="0"/>
              <a:t>, acute </a:t>
            </a:r>
            <a:r>
              <a:rPr lang="en-US" sz="2800" dirty="0" err="1" smtClean="0"/>
              <a:t>cholecystitis</a:t>
            </a:r>
            <a:r>
              <a:rPr lang="en-US" sz="2800" dirty="0" smtClean="0"/>
              <a:t>, acute pancreatitis, </a:t>
            </a:r>
            <a:r>
              <a:rPr lang="en-US" sz="2800" dirty="0" err="1" smtClean="0"/>
              <a:t>ect</a:t>
            </a:r>
            <a:r>
              <a:rPr lang="en-US" sz="2800" dirty="0" smtClean="0"/>
              <a:t>.  </a:t>
            </a:r>
            <a:endParaRPr lang="en-US" sz="2800" dirty="0"/>
          </a:p>
          <a:p>
            <a:pPr marL="0" indent="0"/>
            <a:r>
              <a:rPr lang="en-US" sz="3200" dirty="0"/>
              <a:t>Laboratory:</a:t>
            </a:r>
          </a:p>
          <a:p>
            <a:pPr lvl="1"/>
            <a:r>
              <a:rPr lang="en-US" sz="2800" dirty="0"/>
              <a:t>Leukocytosis, </a:t>
            </a:r>
            <a:r>
              <a:rPr lang="en-US" sz="2800" dirty="0" err="1" smtClean="0"/>
              <a:t>neutrophylic</a:t>
            </a:r>
            <a:r>
              <a:rPr lang="en-US" sz="2800" dirty="0" smtClean="0"/>
              <a:t> shift, </a:t>
            </a:r>
            <a:r>
              <a:rPr lang="en-US" sz="2800" dirty="0" err="1" smtClean="0"/>
              <a:t>amylasemia</a:t>
            </a:r>
            <a:r>
              <a:rPr lang="en-US" sz="2800" dirty="0" smtClean="0"/>
              <a:t> (in the case of acute pancreatitis)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39780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1"/>
            <a:ext cx="11364686" cy="75009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Peritonitis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02" y="1224365"/>
            <a:ext cx="5419883" cy="56336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</a:pPr>
            <a:r>
              <a:rPr lang="en-US" dirty="0"/>
              <a:t>Laparotomy, elimination of </a:t>
            </a:r>
            <a:r>
              <a:rPr lang="en-US" dirty="0" smtClean="0"/>
              <a:t>primary source of </a:t>
            </a:r>
            <a:r>
              <a:rPr lang="en-US" dirty="0"/>
              <a:t>infection </a:t>
            </a:r>
            <a:r>
              <a:rPr lang="en-US" dirty="0" smtClean="0"/>
              <a:t>(e.g., suturing of perforated peptic ulcer, Hartmann type procedure, </a:t>
            </a:r>
            <a:r>
              <a:rPr lang="en-US" dirty="0" err="1" smtClean="0"/>
              <a:t>cholecystectomy</a:t>
            </a:r>
            <a:r>
              <a:rPr lang="en-US" dirty="0" smtClean="0"/>
              <a:t>), </a:t>
            </a:r>
            <a:r>
              <a:rPr lang="en-US" dirty="0" err="1" smtClean="0"/>
              <a:t>lavage</a:t>
            </a:r>
            <a:r>
              <a:rPr lang="en-US" dirty="0" smtClean="0"/>
              <a:t> and wide </a:t>
            </a:r>
            <a:r>
              <a:rPr lang="en-US" dirty="0"/>
              <a:t>drainage of the abdominal cavity: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Basic procedure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Laparoscopy: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For </a:t>
            </a:r>
            <a:r>
              <a:rPr lang="en-US" dirty="0"/>
              <a:t>unclear diagnosis</a:t>
            </a:r>
          </a:p>
          <a:p>
            <a:pPr marL="0" indent="0">
              <a:lnSpc>
                <a:spcPct val="100000"/>
              </a:lnSpc>
            </a:pPr>
            <a:r>
              <a:rPr lang="en-US" dirty="0"/>
              <a:t>Percutaneous abscess </a:t>
            </a:r>
            <a:r>
              <a:rPr lang="en-US" dirty="0" smtClean="0"/>
              <a:t>drainage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 err="1"/>
              <a:t>Subphrenic</a:t>
            </a:r>
            <a:r>
              <a:rPr lang="en-US" dirty="0"/>
              <a:t> </a:t>
            </a:r>
            <a:r>
              <a:rPr lang="en-US" dirty="0" smtClean="0"/>
              <a:t>abscess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Retroperitoneal abscess</a:t>
            </a:r>
            <a:endParaRPr lang="ru-RU" dirty="0" smtClean="0"/>
          </a:p>
          <a:p>
            <a:pPr lvl="1"/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84175" y="550069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Treatment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3361" y="1151274"/>
            <a:ext cx="2511879" cy="30824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1782" y="4465628"/>
            <a:ext cx="5483906" cy="21682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08820" y="1786916"/>
            <a:ext cx="3524875" cy="209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974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8858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Acute mesenteric thrombosis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4" y="1397794"/>
            <a:ext cx="11416393" cy="5460206"/>
          </a:xfrm>
        </p:spPr>
        <p:txBody>
          <a:bodyPr>
            <a:normAutofit/>
          </a:bodyPr>
          <a:lstStyle/>
          <a:p>
            <a:r>
              <a:rPr lang="en-US" dirty="0" smtClean="0"/>
              <a:t>Diffuse or </a:t>
            </a:r>
            <a:r>
              <a:rPr lang="en-US" dirty="0" err="1" smtClean="0"/>
              <a:t>mesogastric</a:t>
            </a:r>
            <a:r>
              <a:rPr lang="en-US" dirty="0" smtClean="0"/>
              <a:t> abdominal pain, sudden, intensive, lasts usually for 1-2 days</a:t>
            </a:r>
            <a:endParaRPr lang="en-US" dirty="0"/>
          </a:p>
          <a:p>
            <a:r>
              <a:rPr lang="en-US" dirty="0"/>
              <a:t>V</a:t>
            </a:r>
            <a:r>
              <a:rPr lang="en-US" dirty="0" smtClean="0"/>
              <a:t>omiting</a:t>
            </a:r>
            <a:endParaRPr lang="en-US" dirty="0"/>
          </a:p>
          <a:p>
            <a:r>
              <a:rPr lang="en-US" dirty="0" smtClean="0"/>
              <a:t>Absence of flatus and stools (may </a:t>
            </a:r>
            <a:r>
              <a:rPr lang="en-US" dirty="0"/>
              <a:t>be </a:t>
            </a:r>
            <a:r>
              <a:rPr lang="en-US" dirty="0" smtClean="0"/>
              <a:t>bloody </a:t>
            </a:r>
            <a:r>
              <a:rPr lang="en-US" dirty="0"/>
              <a:t>stools)</a:t>
            </a:r>
          </a:p>
          <a:p>
            <a:r>
              <a:rPr lang="en-US" dirty="0" smtClean="0"/>
              <a:t>Distension of abdomen, diffuse </a:t>
            </a:r>
            <a:r>
              <a:rPr lang="en-US" dirty="0"/>
              <a:t>moderate </a:t>
            </a:r>
            <a:r>
              <a:rPr lang="en-US" dirty="0" smtClean="0"/>
              <a:t>tenderness, </a:t>
            </a:r>
            <a:r>
              <a:rPr lang="en-US" dirty="0"/>
              <a:t>negative splash </a:t>
            </a:r>
            <a:r>
              <a:rPr lang="en-US" dirty="0" smtClean="0"/>
              <a:t>sign, negative peritoneal irritation signs</a:t>
            </a:r>
            <a:endParaRPr lang="ru-RU" dirty="0" smtClean="0"/>
          </a:p>
          <a:p>
            <a:r>
              <a:rPr lang="en-US" dirty="0" smtClean="0"/>
              <a:t>Toxic syndrome started from day 2-3 (tachycardia, hypotension, dyspnea, oliguria, encephalopathy)</a:t>
            </a:r>
          </a:p>
          <a:p>
            <a:pPr marL="0" indent="0">
              <a:buNone/>
            </a:pPr>
            <a:endParaRPr lang="en-US" dirty="0" smtClean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84174" y="750094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Clinical presentation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699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1"/>
            <a:ext cx="11364686" cy="73843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Acute mesenteric thrombosis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5" y="1397794"/>
            <a:ext cx="7616826" cy="5460206"/>
          </a:xfrm>
        </p:spPr>
        <p:txBody>
          <a:bodyPr>
            <a:normAutofit/>
          </a:bodyPr>
          <a:lstStyle/>
          <a:p>
            <a:pPr lvl="1"/>
            <a:r>
              <a:rPr lang="en-US" sz="3200" dirty="0"/>
              <a:t>CT angiography:</a:t>
            </a:r>
          </a:p>
          <a:p>
            <a:pPr lvl="2"/>
            <a:r>
              <a:rPr lang="en-US" sz="2800" dirty="0" smtClean="0"/>
              <a:t>Interruption </a:t>
            </a:r>
            <a:r>
              <a:rPr lang="en-US" sz="2800" dirty="0"/>
              <a:t>of contrast </a:t>
            </a:r>
            <a:r>
              <a:rPr lang="en-US" sz="2800" dirty="0" smtClean="0"/>
              <a:t>flow </a:t>
            </a:r>
            <a:r>
              <a:rPr lang="en-US" sz="2800" dirty="0"/>
              <a:t>at the </a:t>
            </a:r>
            <a:r>
              <a:rPr lang="en-US" sz="2800" dirty="0" smtClean="0"/>
              <a:t>origin of </a:t>
            </a:r>
            <a:r>
              <a:rPr lang="en-US" sz="2800" dirty="0"/>
              <a:t>superior mesenteric artery</a:t>
            </a:r>
          </a:p>
          <a:p>
            <a:pPr lvl="2"/>
            <a:r>
              <a:rPr lang="en-US" sz="2800" dirty="0" smtClean="0"/>
              <a:t>Distension </a:t>
            </a:r>
            <a:r>
              <a:rPr lang="en-US" sz="2800" dirty="0"/>
              <a:t>of </a:t>
            </a:r>
            <a:r>
              <a:rPr lang="en-US" sz="2800" dirty="0" smtClean="0"/>
              <a:t>small bowel in </a:t>
            </a:r>
            <a:r>
              <a:rPr lang="en-US" sz="2800" dirty="0"/>
              <a:t>the absence of mechanical </a:t>
            </a:r>
            <a:r>
              <a:rPr lang="en-US" sz="2800" dirty="0" smtClean="0"/>
              <a:t>obstruction, infiltration of the mesentery  </a:t>
            </a:r>
            <a:endParaRPr lang="en-US" sz="2800" dirty="0"/>
          </a:p>
          <a:p>
            <a:pPr lvl="1"/>
            <a:r>
              <a:rPr lang="en-US" sz="3200" dirty="0"/>
              <a:t>Laboratory:</a:t>
            </a:r>
          </a:p>
          <a:p>
            <a:pPr lvl="2"/>
            <a:r>
              <a:rPr lang="en-US" sz="2800" dirty="0"/>
              <a:t>Leukocytosis, </a:t>
            </a:r>
            <a:r>
              <a:rPr lang="en-US" sz="2800" dirty="0" smtClean="0"/>
              <a:t>neutrophilic shift </a:t>
            </a:r>
            <a:endParaRPr lang="ru-RU" sz="2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8321" y="561975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Diagnostics</a:t>
            </a:r>
            <a:endParaRPr lang="ru-RU" sz="3200" b="1" dirty="0">
              <a:solidFill>
                <a:srgbClr val="0070C0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741602" y="738438"/>
            <a:ext cx="2438588" cy="3020323"/>
            <a:chOff x="8741602" y="738438"/>
            <a:chExt cx="2438588" cy="3020323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41602" y="738438"/>
              <a:ext cx="2438588" cy="302032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28351" y="1751336"/>
              <a:ext cx="1109568" cy="499915"/>
            </a:xfrm>
            <a:prstGeom prst="rect">
              <a:avLst/>
            </a:prstGeom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01001" y="4049515"/>
            <a:ext cx="3758365" cy="267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898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1"/>
            <a:ext cx="11364686" cy="75009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Acute mesenteric thrombosis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175" y="1397794"/>
            <a:ext cx="5411788" cy="5460206"/>
          </a:xfrm>
        </p:spPr>
        <p:txBody>
          <a:bodyPr>
            <a:normAutofit/>
          </a:bodyPr>
          <a:lstStyle/>
          <a:p>
            <a:pPr lvl="1"/>
            <a:r>
              <a:rPr lang="en-US" sz="3200" dirty="0"/>
              <a:t>Diagnostic laparoscopy or </a:t>
            </a:r>
            <a:r>
              <a:rPr lang="en-US" sz="3200" dirty="0" err="1"/>
              <a:t>minilaparotomy</a:t>
            </a:r>
            <a:r>
              <a:rPr lang="en-US" sz="3200" dirty="0"/>
              <a:t>:</a:t>
            </a:r>
          </a:p>
          <a:p>
            <a:pPr lvl="2"/>
            <a:r>
              <a:rPr lang="en-US" sz="2800" dirty="0" smtClean="0"/>
              <a:t> For unclear diagnosis</a:t>
            </a:r>
          </a:p>
          <a:p>
            <a:pPr lvl="1"/>
            <a:r>
              <a:rPr lang="en-US" sz="3200" dirty="0" smtClean="0"/>
              <a:t>Endovascular thrombolysis:</a:t>
            </a:r>
          </a:p>
          <a:p>
            <a:pPr lvl="2"/>
            <a:r>
              <a:rPr lang="en-US" sz="2800" dirty="0" smtClean="0"/>
              <a:t>For segmental lesion and absence </a:t>
            </a:r>
            <a:r>
              <a:rPr lang="en-US" sz="2800" dirty="0"/>
              <a:t>of </a:t>
            </a:r>
            <a:r>
              <a:rPr lang="en-US" sz="2800" dirty="0" smtClean="0"/>
              <a:t>gangrene of intestine</a:t>
            </a:r>
          </a:p>
          <a:p>
            <a:pPr lvl="2"/>
            <a:r>
              <a:rPr lang="en-US" sz="2800" dirty="0" smtClean="0"/>
              <a:t>Effective in first 2-4 hours</a:t>
            </a:r>
          </a:p>
          <a:p>
            <a:pPr lvl="1"/>
            <a:r>
              <a:rPr lang="en-US" sz="3200" dirty="0" smtClean="0"/>
              <a:t>Small bowel resection:</a:t>
            </a:r>
          </a:p>
          <a:p>
            <a:pPr lvl="2"/>
            <a:r>
              <a:rPr lang="en-US" sz="2800" dirty="0" smtClean="0"/>
              <a:t>For </a:t>
            </a:r>
            <a:r>
              <a:rPr lang="en-US" sz="2800" dirty="0"/>
              <a:t>segmental </a:t>
            </a:r>
            <a:r>
              <a:rPr lang="en-US" sz="2800" dirty="0" smtClean="0"/>
              <a:t>gangrene </a:t>
            </a:r>
            <a:r>
              <a:rPr lang="en-US" sz="2800" smtClean="0"/>
              <a:t>of intestine  </a:t>
            </a:r>
            <a:endParaRPr lang="ru-RU" sz="2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84175" y="550069"/>
            <a:ext cx="11364686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Treatment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40664" y="4312444"/>
            <a:ext cx="3785229" cy="24026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5963" y="1300163"/>
            <a:ext cx="2857500" cy="1600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63881" y="1747837"/>
            <a:ext cx="2580420" cy="244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090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3537</TotalTime>
  <Words>1309</Words>
  <Application>Microsoft Office PowerPoint</Application>
  <PresentationFormat>Произвольный</PresentationFormat>
  <Paragraphs>302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«Acute abdomen»</vt:lpstr>
      <vt:lpstr>Minimal work-up for “acute abdomen”</vt:lpstr>
      <vt:lpstr>Causes of acute abdominal pain in different locations</vt:lpstr>
      <vt:lpstr>Acute cholecystitis</vt:lpstr>
      <vt:lpstr>Слайд 5</vt:lpstr>
      <vt:lpstr>Слайд 6</vt:lpstr>
      <vt:lpstr>Слайд 7</vt:lpstr>
      <vt:lpstr>Acute pancreatitis</vt:lpstr>
      <vt:lpstr>Acute pancreatitis</vt:lpstr>
      <vt:lpstr>Слайд 10</vt:lpstr>
      <vt:lpstr>Слайд 11</vt:lpstr>
      <vt:lpstr>Acute appendicitis</vt:lpstr>
      <vt:lpstr>Слайд 13</vt:lpstr>
      <vt:lpstr>Слайд 14</vt:lpstr>
      <vt:lpstr>Слайд 15</vt:lpstr>
      <vt:lpstr>Acute diverticulitis</vt:lpstr>
      <vt:lpstr>Слайд 17</vt:lpstr>
      <vt:lpstr>Слайд 18</vt:lpstr>
      <vt:lpstr>Peritonitis</vt:lpstr>
      <vt:lpstr>Peritonitis</vt:lpstr>
      <vt:lpstr>Peritonitis</vt:lpstr>
      <vt:lpstr>Peritonitis</vt:lpstr>
      <vt:lpstr>Acute mesenteric thrombosis</vt:lpstr>
      <vt:lpstr>Acute mesenteric thrombosis</vt:lpstr>
      <vt:lpstr>Acute mesenteric thrombosis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безопасности  лапароскопических  операций</dc:title>
  <dc:creator>Андрей Малиновский</dc:creator>
  <cp:lastModifiedBy>user</cp:lastModifiedBy>
  <cp:revision>155</cp:revision>
  <dcterms:created xsi:type="dcterms:W3CDTF">2018-02-18T19:45:20Z</dcterms:created>
  <dcterms:modified xsi:type="dcterms:W3CDTF">2020-09-03T12:57:14Z</dcterms:modified>
</cp:coreProperties>
</file>