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33"/>
  </p:notesMasterIdLst>
  <p:handoutMasterIdLst>
    <p:handoutMasterId r:id="rId34"/>
  </p:handoutMasterIdLst>
  <p:sldIdLst>
    <p:sldId id="348" r:id="rId5"/>
    <p:sldId id="349" r:id="rId6"/>
    <p:sldId id="351" r:id="rId7"/>
    <p:sldId id="352" r:id="rId8"/>
    <p:sldId id="353" r:id="rId9"/>
    <p:sldId id="355" r:id="rId10"/>
    <p:sldId id="356" r:id="rId11"/>
    <p:sldId id="357" r:id="rId12"/>
    <p:sldId id="358" r:id="rId13"/>
    <p:sldId id="361" r:id="rId14"/>
    <p:sldId id="362" r:id="rId15"/>
    <p:sldId id="359" r:id="rId16"/>
    <p:sldId id="360" r:id="rId17"/>
    <p:sldId id="363" r:id="rId18"/>
    <p:sldId id="364" r:id="rId19"/>
    <p:sldId id="365" r:id="rId20"/>
    <p:sldId id="366" r:id="rId21"/>
    <p:sldId id="367" r:id="rId22"/>
    <p:sldId id="368" r:id="rId23"/>
    <p:sldId id="369" r:id="rId24"/>
    <p:sldId id="370" r:id="rId25"/>
    <p:sldId id="371" r:id="rId26"/>
    <p:sldId id="354" r:id="rId27"/>
    <p:sldId id="373" r:id="rId28"/>
    <p:sldId id="374" r:id="rId29"/>
    <p:sldId id="375" r:id="rId30"/>
    <p:sldId id="376" r:id="rId31"/>
    <p:sldId id="372" r:id="rId32"/>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282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34" autoAdjust="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EB596BA-F330-4785-8461-F74708FFCA50}" type="datetime1">
              <a:rPr lang="ru-RU" smtClean="0"/>
              <a:pPr rtl="0"/>
              <a:t>29.09.2020</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A83F606-8A8B-426E-A649-E6072AD6EE3A}" type="slidenum">
              <a:rPr lang="ru-RU" smtClean="0"/>
              <a:pPr rtl="0"/>
              <a:t>‹#›</a:t>
            </a:fld>
            <a:endParaRPr lang="ru-RU" dirty="0"/>
          </a:p>
        </p:txBody>
      </p:sp>
    </p:spTree>
    <p:extLst>
      <p:ext uri="{BB962C8B-B14F-4D97-AF65-F5344CB8AC3E}">
        <p14:creationId xmlns:p14="http://schemas.microsoft.com/office/powerpoint/2010/main" xmlns="" val="226876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E9F4-7ED8-495D-B52D-5485A5BC0ACA}" type="datetime1">
              <a:rPr lang="ru-RU" noProof="0" smtClean="0"/>
              <a:pPr/>
              <a:t>29.09.2020</a:t>
            </a:fld>
            <a:endParaRPr lang="ru-RU" noProof="0"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4DD8812-632B-44E3-B183-D20ADC793C3A}" type="slidenum">
              <a:rPr lang="ru-RU" noProof="0" smtClean="0"/>
              <a:pPr rtl="0"/>
              <a:t>‹#›</a:t>
            </a:fld>
            <a:endParaRPr lang="ru-RU" noProof="0" dirty="0"/>
          </a:p>
        </p:txBody>
      </p:sp>
    </p:spTree>
    <p:extLst>
      <p:ext uri="{BB962C8B-B14F-4D97-AF65-F5344CB8AC3E}">
        <p14:creationId xmlns:p14="http://schemas.microsoft.com/office/powerpoint/2010/main" xmlns="" val="239063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pPr rtl="0"/>
              <a:t>1</a:t>
            </a:fld>
            <a:endParaRPr lang="ru-RU" dirty="0"/>
          </a:p>
        </p:txBody>
      </p:sp>
    </p:spTree>
    <p:extLst>
      <p:ext uri="{BB962C8B-B14F-4D97-AF65-F5344CB8AC3E}">
        <p14:creationId xmlns:p14="http://schemas.microsoft.com/office/powerpoint/2010/main" xmlns="" val="1917611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pPr rtl="0"/>
              <a:t>2</a:t>
            </a:fld>
            <a:endParaRPr lang="ru-RU" dirty="0"/>
          </a:p>
        </p:txBody>
      </p:sp>
    </p:spTree>
    <p:extLst>
      <p:ext uri="{BB962C8B-B14F-4D97-AF65-F5344CB8AC3E}">
        <p14:creationId xmlns:p14="http://schemas.microsoft.com/office/powerpoint/2010/main" xmlns="" val="64733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97280" y="758952"/>
            <a:ext cx="10058400" cy="3566160"/>
          </a:xfrm>
          <a:prstGeom prst="rect">
            <a:avLst/>
          </a:prstGeo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0"/>
              <a:t>Образец подзаголовка</a:t>
            </a:r>
            <a:endParaRPr lang="ru-RU" noProof="0" dirty="0"/>
          </a:p>
        </p:txBody>
      </p:sp>
      <p:cxnSp>
        <p:nvCxnSpPr>
          <p:cNvPr id="9" name="Прямая соединительная линия 8">
            <a:extLst>
              <a:ext uri="{FF2B5EF4-FFF2-40B4-BE49-F238E27FC236}">
                <a16:creationId xmlns:a16="http://schemas.microsoft.com/office/drawing/2014/main" xmlns="" id="{1F5DC8C3-BA5F-4EED-BB9A-A14272BD82A1}"/>
              </a:ext>
            </a:extLst>
          </p:cNvPr>
          <p:cNvCxnSpPr/>
          <p:nvPr/>
        </p:nvCxnSpPr>
        <p:spPr>
          <a:xfrm>
            <a:off x="1207658" y="4474741"/>
            <a:ext cx="913000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Дата 3">
            <a:extLst>
              <a:ext uri="{FF2B5EF4-FFF2-40B4-BE49-F238E27FC236}">
                <a16:creationId xmlns:a16="http://schemas.microsoft.com/office/drawing/2014/main" xmlns="" id="{9925CCF1-92C0-4AF3-BFAF-4921631915AB}"/>
              </a:ext>
            </a:extLst>
          </p:cNvPr>
          <p:cNvSpPr>
            <a:spLocks noGrp="1"/>
          </p:cNvSpPr>
          <p:nvPr>
            <p:ph type="dt" sz="half" idx="10"/>
          </p:nvPr>
        </p:nvSpPr>
        <p:spPr/>
        <p:txBody>
          <a:bodyPr rtlCol="0"/>
          <a:lstStyle/>
          <a:p>
            <a:pPr rtl="0"/>
            <a:fld id="{42F2DED7-F6AC-4866-8138-11B328ED7527}" type="datetime1">
              <a:rPr lang="ru-RU" noProof="0" smtClean="0"/>
              <a:pPr rtl="0"/>
              <a:t>29.09.2020</a:t>
            </a:fld>
            <a:endParaRPr lang="ru-RU" noProof="0" dirty="0"/>
          </a:p>
        </p:txBody>
      </p:sp>
      <p:sp>
        <p:nvSpPr>
          <p:cNvPr id="5" name="Нижний колонтитул 4">
            <a:extLst>
              <a:ext uri="{FF2B5EF4-FFF2-40B4-BE49-F238E27FC236}">
                <a16:creationId xmlns:a16="http://schemas.microsoft.com/office/drawing/2014/main" xmlns="" id="{051A78A9-3DFF-4937-A9F2-5D8CF495F367}"/>
              </a:ext>
            </a:extLst>
          </p:cNvPr>
          <p:cNvSpPr>
            <a:spLocks noGrp="1"/>
          </p:cNvSpPr>
          <p:nvPr>
            <p:ph type="ftr" sz="quarter" idx="11"/>
          </p:nvPr>
        </p:nvSpPr>
        <p:spPr/>
        <p:txBody>
          <a:bodyPr rtlCol="0"/>
          <a:lstStyle/>
          <a:p>
            <a:pPr rtl="0"/>
            <a:endParaRPr lang="ru-RU" noProof="0" dirty="0"/>
          </a:p>
        </p:txBody>
      </p:sp>
      <p:sp>
        <p:nvSpPr>
          <p:cNvPr id="6" name="Номер слайда 5">
            <a:extLst>
              <a:ext uri="{FF2B5EF4-FFF2-40B4-BE49-F238E27FC236}">
                <a16:creationId xmlns:a16="http://schemas.microsoft.com/office/drawing/2014/main" xmlns="" id="{5FAEB271-5CC0-4759-BC6E-8BE53AB227C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1" name="Овал 10">
            <a:extLst>
              <a:ext uri="{FF2B5EF4-FFF2-40B4-BE49-F238E27FC236}">
                <a16:creationId xmlns:a16="http://schemas.microsoft.com/office/drawing/2014/main" xmlns="" id="{68EC5FC9-F7D0-0141-850B-7623CA81A77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B8F839E6-7F1F-6E4D-B83C-F5DA99E98229}"/>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EACA50E-A3A8-9D41-B30C-03B00FB2DEF0}"/>
              </a:ext>
            </a:extLst>
          </p:cNvPr>
          <p:cNvSpPr/>
          <p:nvPr userDrawn="1"/>
        </p:nvSpPr>
        <p:spPr>
          <a:xfrm>
            <a:off x="5664569" y="541205"/>
            <a:ext cx="283407" cy="283407"/>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A92073B-F20B-034A-BC3A-9B993F0DD0BA}"/>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4091F50-D240-B145-B0B1-DAEDDFDE34AD}"/>
              </a:ext>
            </a:extLst>
          </p:cNvPr>
          <p:cNvSpPr/>
          <p:nvPr userDrawn="1"/>
        </p:nvSpPr>
        <p:spPr>
          <a:xfrm>
            <a:off x="0" y="-1994"/>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xmlns=""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2DD0CC0D-F4E8-4EB2-A425-24C0A08BF2ED}" type="datetime1">
              <a:rPr lang="ru-RU" noProof="0" smtClean="0"/>
              <a:pPr rtl="0"/>
              <a:t>29.09.2020</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21" name="Группа 20">
            <a:extLst>
              <a:ext uri="{FF2B5EF4-FFF2-40B4-BE49-F238E27FC236}">
                <a16:creationId xmlns:a16="http://schemas.microsoft.com/office/drawing/2014/main" xmlns="" id="{7A2141DD-8D8D-FA43-BD4F-2CFC93C87782}"/>
              </a:ext>
            </a:extLst>
          </p:cNvPr>
          <p:cNvGrpSpPr/>
          <p:nvPr userDrawn="1"/>
        </p:nvGrpSpPr>
        <p:grpSpPr>
          <a:xfrm rot="5400000">
            <a:off x="-21619" y="1088453"/>
            <a:ext cx="910099" cy="99010"/>
            <a:chOff x="622418" y="280927"/>
            <a:chExt cx="2335705" cy="254101"/>
          </a:xfrm>
        </p:grpSpPr>
        <p:sp>
          <p:nvSpPr>
            <p:cNvPr id="22" name="Овал 21">
              <a:extLst>
                <a:ext uri="{FF2B5EF4-FFF2-40B4-BE49-F238E27FC236}">
                  <a16:creationId xmlns:a16="http://schemas.microsoft.com/office/drawing/2014/main" xmlns="" id="{71A62821-5E0F-DE41-B5C2-17A3A7277F4E}"/>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C311AE14-D8F0-1D4C-9D8D-60383658279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1F2BE645-D4F2-304C-9AFA-473D8F888A85}"/>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Овал 24">
              <a:extLst>
                <a:ext uri="{FF2B5EF4-FFF2-40B4-BE49-F238E27FC236}">
                  <a16:creationId xmlns:a16="http://schemas.microsoft.com/office/drawing/2014/main" xmlns="" id="{93640330-30A6-6948-87A7-9DE6D41794F5}"/>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ADFB6548-D83C-1D4E-AE87-2E8F1D3D0FA7}"/>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D97C7400-7EDC-8845-AB5A-80FB8175C1E2}"/>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8" name="Заголовок 1">
            <a:extLst>
              <a:ext uri="{FF2B5EF4-FFF2-40B4-BE49-F238E27FC236}">
                <a16:creationId xmlns:a16="http://schemas.microsoft.com/office/drawing/2014/main" xmlns="" id="{BC941C44-9B96-0040-8C71-D8364EB577C2}"/>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9" name="Овал 28">
            <a:extLst>
              <a:ext uri="{FF2B5EF4-FFF2-40B4-BE49-F238E27FC236}">
                <a16:creationId xmlns:a16="http://schemas.microsoft.com/office/drawing/2014/main" xmlns="" id="{E014993B-5057-2A4C-9CA0-383DC5504020}"/>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43B110E8-1FE2-BC47-A5AE-4C698B688B65}"/>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87DACF2F-5D4D-434D-8786-E4DF0385E6F6}"/>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CFE816CC-CBCA-7946-B9E5-E9649EF369BE}"/>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xmlns="" val="201827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11D365CB-744A-4AFA-AFC9-892345BE9421}" type="datetime1">
              <a:rPr lang="ru-RU" noProof="0" smtClean="0"/>
              <a:pPr rtl="0"/>
              <a:t>29.09.2020</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4" name="Рисунок 3">
            <a:extLst>
              <a:ext uri="{FF2B5EF4-FFF2-40B4-BE49-F238E27FC236}">
                <a16:creationId xmlns:a16="http://schemas.microsoft.com/office/drawing/2014/main" xmlns="" id="{C950F4E3-11A9-2549-A00D-601AEF6E49A4}"/>
              </a:ext>
            </a:extLst>
          </p:cNvPr>
          <p:cNvSpPr>
            <a:spLocks noGrp="1"/>
          </p:cNvSpPr>
          <p:nvPr>
            <p:ph type="pic" sz="quarter" idx="13"/>
          </p:nvPr>
        </p:nvSpPr>
        <p:spPr>
          <a:xfrm>
            <a:off x="1097279" y="2160508"/>
            <a:ext cx="2919413" cy="2919413"/>
          </a:xfrm>
          <a:prstGeom prst="ellipse">
            <a:avLst/>
          </a:prstGeom>
          <a:solidFill>
            <a:srgbClr val="EDEFF7"/>
          </a:solidFill>
          <a:ln w="38100">
            <a:solidFill>
              <a:schemeClr val="accent3"/>
            </a:solidFill>
          </a:ln>
        </p:spPr>
        <p:txBody>
          <a:bodyPr rtlCol="0" anchor="ctr"/>
          <a:lstStyle>
            <a:lvl1pPr algn="ctr">
              <a:defRPr/>
            </a:lvl1pPr>
          </a:lstStyle>
          <a:p>
            <a:pPr rtl="0"/>
            <a:r>
              <a:rPr lang="ru-RU" noProof="0"/>
              <a:t>Вставка рисунка</a:t>
            </a:r>
            <a:endParaRPr lang="ru-RU" noProof="0" dirty="0"/>
          </a:p>
        </p:txBody>
      </p:sp>
      <p:sp>
        <p:nvSpPr>
          <p:cNvPr id="21" name="Рисунок 3">
            <a:extLst>
              <a:ext uri="{FF2B5EF4-FFF2-40B4-BE49-F238E27FC236}">
                <a16:creationId xmlns:a16="http://schemas.microsoft.com/office/drawing/2014/main" xmlns="" id="{21B5A175-E633-E74F-AE3B-DF58F989F443}"/>
              </a:ext>
            </a:extLst>
          </p:cNvPr>
          <p:cNvSpPr>
            <a:spLocks noGrp="1"/>
          </p:cNvSpPr>
          <p:nvPr>
            <p:ph type="pic" sz="quarter" idx="14"/>
          </p:nvPr>
        </p:nvSpPr>
        <p:spPr>
          <a:xfrm>
            <a:off x="4659186" y="2160508"/>
            <a:ext cx="2919413" cy="2919413"/>
          </a:xfrm>
          <a:prstGeom prst="ellipse">
            <a:avLst/>
          </a:prstGeom>
          <a:solidFill>
            <a:srgbClr val="EDEFF7"/>
          </a:solidFill>
          <a:ln w="38100">
            <a:solidFill>
              <a:schemeClr val="accent6"/>
            </a:solidFill>
          </a:ln>
        </p:spPr>
        <p:txBody>
          <a:bodyPr rtlCol="0" anchor="ctr"/>
          <a:lstStyle>
            <a:lvl1pPr algn="ctr">
              <a:defRPr/>
            </a:lvl1pPr>
          </a:lstStyle>
          <a:p>
            <a:pPr rtl="0"/>
            <a:r>
              <a:rPr lang="ru-RU" noProof="0"/>
              <a:t>Вставка рисунка</a:t>
            </a:r>
            <a:endParaRPr lang="ru-RU" noProof="0" dirty="0"/>
          </a:p>
        </p:txBody>
      </p:sp>
      <p:sp>
        <p:nvSpPr>
          <p:cNvPr id="22" name="Рисунок 3">
            <a:extLst>
              <a:ext uri="{FF2B5EF4-FFF2-40B4-BE49-F238E27FC236}">
                <a16:creationId xmlns:a16="http://schemas.microsoft.com/office/drawing/2014/main" xmlns="" id="{261D2778-BA56-D247-9B2C-28D010C9D4E2}"/>
              </a:ext>
            </a:extLst>
          </p:cNvPr>
          <p:cNvSpPr>
            <a:spLocks noGrp="1"/>
          </p:cNvSpPr>
          <p:nvPr>
            <p:ph type="pic" sz="quarter" idx="15"/>
          </p:nvPr>
        </p:nvSpPr>
        <p:spPr>
          <a:xfrm>
            <a:off x="8221093" y="2160508"/>
            <a:ext cx="2919413" cy="2919413"/>
          </a:xfrm>
          <a:prstGeom prst="ellipse">
            <a:avLst/>
          </a:prstGeom>
          <a:solidFill>
            <a:srgbClr val="EDEFF7"/>
          </a:solidFill>
          <a:ln w="38100">
            <a:solidFill>
              <a:schemeClr val="accent1"/>
            </a:solidFill>
          </a:ln>
        </p:spPr>
        <p:txBody>
          <a:bodyPr rtlCol="0" anchor="ctr"/>
          <a:lstStyle>
            <a:lvl1pPr algn="ctr">
              <a:defRPr/>
            </a:lvl1pPr>
          </a:lstStyle>
          <a:p>
            <a:pPr rtl="0"/>
            <a:r>
              <a:rPr lang="ru-RU" noProof="0"/>
              <a:t>Вставка рисунка</a:t>
            </a:r>
            <a:endParaRPr lang="ru-RU" noProof="0" dirty="0"/>
          </a:p>
        </p:txBody>
      </p:sp>
      <p:sp>
        <p:nvSpPr>
          <p:cNvPr id="23" name="Текст 3">
            <a:extLst>
              <a:ext uri="{FF2B5EF4-FFF2-40B4-BE49-F238E27FC236}">
                <a16:creationId xmlns:a16="http://schemas.microsoft.com/office/drawing/2014/main" xmlns="" id="{2DAF6EFF-134E-BA40-8B51-917FDE13C076}"/>
              </a:ext>
            </a:extLst>
          </p:cNvPr>
          <p:cNvSpPr>
            <a:spLocks noGrp="1"/>
          </p:cNvSpPr>
          <p:nvPr>
            <p:ph type="body" sz="half" idx="2" hasCustomPrompt="1"/>
          </p:nvPr>
        </p:nvSpPr>
        <p:spPr>
          <a:xfrm>
            <a:off x="1097279"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4" name="Текст 3">
            <a:extLst>
              <a:ext uri="{FF2B5EF4-FFF2-40B4-BE49-F238E27FC236}">
                <a16:creationId xmlns:a16="http://schemas.microsoft.com/office/drawing/2014/main" xmlns="" id="{188BF917-678C-1249-95B9-7FD2AC7B2231}"/>
              </a:ext>
            </a:extLst>
          </p:cNvPr>
          <p:cNvSpPr>
            <a:spLocks noGrp="1"/>
          </p:cNvSpPr>
          <p:nvPr>
            <p:ph type="body" sz="half" idx="16" hasCustomPrompt="1"/>
          </p:nvPr>
        </p:nvSpPr>
        <p:spPr>
          <a:xfrm>
            <a:off x="4666773"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5" name="Текст 3">
            <a:extLst>
              <a:ext uri="{FF2B5EF4-FFF2-40B4-BE49-F238E27FC236}">
                <a16:creationId xmlns:a16="http://schemas.microsoft.com/office/drawing/2014/main" xmlns="" id="{BAFF17AE-3EA2-2D47-BCDD-E5587B127062}"/>
              </a:ext>
            </a:extLst>
          </p:cNvPr>
          <p:cNvSpPr>
            <a:spLocks noGrp="1"/>
          </p:cNvSpPr>
          <p:nvPr>
            <p:ph type="body" sz="half" idx="17" hasCustomPrompt="1"/>
          </p:nvPr>
        </p:nvSpPr>
        <p:spPr>
          <a:xfrm>
            <a:off x="8236267"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grpSp>
        <p:nvGrpSpPr>
          <p:cNvPr id="26" name="Группа 25">
            <a:extLst>
              <a:ext uri="{FF2B5EF4-FFF2-40B4-BE49-F238E27FC236}">
                <a16:creationId xmlns:a16="http://schemas.microsoft.com/office/drawing/2014/main" xmlns="" id="{F2D7EDB7-7C02-0245-8A1F-553F094A4429}"/>
              </a:ext>
            </a:extLst>
          </p:cNvPr>
          <p:cNvGrpSpPr/>
          <p:nvPr userDrawn="1"/>
        </p:nvGrpSpPr>
        <p:grpSpPr>
          <a:xfrm rot="5400000">
            <a:off x="-21619" y="1088453"/>
            <a:ext cx="910099" cy="99010"/>
            <a:chOff x="622418" y="280927"/>
            <a:chExt cx="2335705" cy="254101"/>
          </a:xfrm>
        </p:grpSpPr>
        <p:sp>
          <p:nvSpPr>
            <p:cNvPr id="27" name="Овал 26">
              <a:extLst>
                <a:ext uri="{FF2B5EF4-FFF2-40B4-BE49-F238E27FC236}">
                  <a16:creationId xmlns:a16="http://schemas.microsoft.com/office/drawing/2014/main" xmlns="" id="{8CF5D165-4F6F-2447-8B9E-8B0D94808ED3}"/>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8" name="Овал 27">
              <a:extLst>
                <a:ext uri="{FF2B5EF4-FFF2-40B4-BE49-F238E27FC236}">
                  <a16:creationId xmlns:a16="http://schemas.microsoft.com/office/drawing/2014/main" xmlns="" id="{146C35C7-7133-4C43-BBF7-575440F7BAD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9" name="Овал 28">
              <a:extLst>
                <a:ext uri="{FF2B5EF4-FFF2-40B4-BE49-F238E27FC236}">
                  <a16:creationId xmlns:a16="http://schemas.microsoft.com/office/drawing/2014/main" xmlns="" id="{D33DD7BE-C379-5C42-9FB0-EF72161049F4}"/>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0" name="Овал 29">
              <a:extLst>
                <a:ext uri="{FF2B5EF4-FFF2-40B4-BE49-F238E27FC236}">
                  <a16:creationId xmlns:a16="http://schemas.microsoft.com/office/drawing/2014/main" xmlns="" id="{743DFC41-C6DE-7942-9358-E23A1EE8759D}"/>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A2ABB593-7229-9548-8BCC-C947B1BF8D93}"/>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986D2413-D60D-484E-ACAB-31891AFDA133}"/>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34" name="Заголовок 1">
            <a:extLst>
              <a:ext uri="{FF2B5EF4-FFF2-40B4-BE49-F238E27FC236}">
                <a16:creationId xmlns:a16="http://schemas.microsoft.com/office/drawing/2014/main" xmlns="" id="{86090E0F-345E-3D4B-8886-95D8A4A77CE7}"/>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Tree>
    <p:extLst>
      <p:ext uri="{BB962C8B-B14F-4D97-AF65-F5344CB8AC3E}">
        <p14:creationId xmlns:p14="http://schemas.microsoft.com/office/powerpoint/2010/main" xmlns="" val="325868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7873" y="758952"/>
            <a:ext cx="7356255" cy="3566160"/>
          </a:xfrm>
          <a:prstGeom prst="rect">
            <a:avLst/>
          </a:prstGeom>
        </p:spPr>
        <p:txBody>
          <a:bodyPr rtlCol="0" anchor="b" anchorCtr="0">
            <a:normAutofit/>
          </a:bodyPr>
          <a:lstStyle>
            <a:lvl1pPr algn="ctr">
              <a:lnSpc>
                <a:spcPct val="90000"/>
              </a:lnSpc>
              <a:defRPr sz="8000" b="0">
                <a:solidFill>
                  <a:schemeClr val="tx1"/>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2417873" y="4663440"/>
            <a:ext cx="7356255" cy="1143000"/>
          </a:xfrm>
        </p:spPr>
        <p:txBody>
          <a:bodyPr lIns="91440" rIns="91440" rtlCol="0" anchor="t" anchorCtr="0">
            <a:normAutofit/>
          </a:bodyPr>
          <a:lstStyle>
            <a:lvl1pPr marL="0" indent="0" algn="ctr">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cxnSp>
        <p:nvCxnSpPr>
          <p:cNvPr id="9" name="Прямая соединительная линия 8">
            <a:extLst>
              <a:ext uri="{FF2B5EF4-FFF2-40B4-BE49-F238E27FC236}">
                <a16:creationId xmlns:a16="http://schemas.microsoft.com/office/drawing/2014/main" xmlns="" id="{459DE2C1-4C52-40A3-8959-27B2C1BEBFF6}"/>
              </a:ext>
            </a:extLst>
          </p:cNvPr>
          <p:cNvCxnSpPr/>
          <p:nvPr/>
        </p:nvCxnSpPr>
        <p:spPr>
          <a:xfrm>
            <a:off x="1158240" y="4485132"/>
            <a:ext cx="9875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Дата 6">
            <a:extLst>
              <a:ext uri="{FF2B5EF4-FFF2-40B4-BE49-F238E27FC236}">
                <a16:creationId xmlns:a16="http://schemas.microsoft.com/office/drawing/2014/main" xmlns="" id="{AAF2E137-EC28-48F8-9198-1F02539029B6}"/>
              </a:ext>
            </a:extLst>
          </p:cNvPr>
          <p:cNvSpPr>
            <a:spLocks noGrp="1"/>
          </p:cNvSpPr>
          <p:nvPr>
            <p:ph type="dt" sz="half" idx="10"/>
          </p:nvPr>
        </p:nvSpPr>
        <p:spPr/>
        <p:txBody>
          <a:bodyPr rtlCol="0"/>
          <a:lstStyle/>
          <a:p>
            <a:pPr rtl="0"/>
            <a:fld id="{4B5B89D9-0013-4DF9-B570-27DC755C2F3F}" type="datetime1">
              <a:rPr lang="ru-RU" noProof="0" smtClean="0"/>
              <a:pPr rtl="0"/>
              <a:t>29.09.2020</a:t>
            </a:fld>
            <a:endParaRPr lang="ru-RU" noProof="0" dirty="0"/>
          </a:p>
        </p:txBody>
      </p:sp>
      <p:sp>
        <p:nvSpPr>
          <p:cNvPr id="8" name="Нижний колонтитул 7">
            <a:extLst>
              <a:ext uri="{FF2B5EF4-FFF2-40B4-BE49-F238E27FC236}">
                <a16:creationId xmlns:a16="http://schemas.microsoft.com/office/drawing/2014/main" xmlns="" id="{189422CD-6F62-4DD6-89EF-07A60B42D219}"/>
              </a:ext>
            </a:extLst>
          </p:cNvPr>
          <p:cNvSpPr>
            <a:spLocks noGrp="1"/>
          </p:cNvSpPr>
          <p:nvPr>
            <p:ph type="ftr" sz="quarter" idx="11"/>
          </p:nvPr>
        </p:nvSpPr>
        <p:spPr/>
        <p:txBody>
          <a:bodyPr rtlCol="0"/>
          <a:lstStyle/>
          <a:p>
            <a:pPr rtl="0"/>
            <a:endParaRPr lang="ru-RU" noProof="0" dirty="0"/>
          </a:p>
        </p:txBody>
      </p:sp>
      <p:sp>
        <p:nvSpPr>
          <p:cNvPr id="11" name="Номер слайда 10">
            <a:extLst>
              <a:ext uri="{FF2B5EF4-FFF2-40B4-BE49-F238E27FC236}">
                <a16:creationId xmlns:a16="http://schemas.microsoft.com/office/drawing/2014/main" xmlns="" id="{69C6AFF8-42B4-4D05-969B-9F5FB3355555}"/>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
        <p:nvSpPr>
          <p:cNvPr id="12" name="Овал 11">
            <a:extLst>
              <a:ext uri="{FF2B5EF4-FFF2-40B4-BE49-F238E27FC236}">
                <a16:creationId xmlns:a16="http://schemas.microsoft.com/office/drawing/2014/main" xmlns="" id="{8675A452-E352-BE40-9E44-7C0E90F4DBC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72E00246-7C7C-8E48-B95E-02BE89F197F5}"/>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BF1652A-A323-BC48-9A00-7ECF1C4E1DA4}"/>
              </a:ext>
            </a:extLst>
          </p:cNvPr>
          <p:cNvSpPr/>
          <p:nvPr userDrawn="1"/>
        </p:nvSpPr>
        <p:spPr>
          <a:xfrm>
            <a:off x="11634902" y="2565781"/>
            <a:ext cx="283407" cy="283407"/>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F733BC29-8FD1-CB45-8FF6-0C7CC3CB423D}"/>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C67EB1F-C984-B840-BD1F-FD174D01A3AF}"/>
              </a:ext>
            </a:extLst>
          </p:cNvPr>
          <p:cNvSpPr/>
          <p:nvPr userDrawn="1"/>
        </p:nvSpPr>
        <p:spPr>
          <a:xfrm>
            <a:off x="6135" y="0"/>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39" name="Группа 38">
            <a:extLst>
              <a:ext uri="{FF2B5EF4-FFF2-40B4-BE49-F238E27FC236}">
                <a16:creationId xmlns:a16="http://schemas.microsoft.com/office/drawing/2014/main" xmlns="" id="{9D75F8B1-A294-E349-BD08-B06B2954212A}"/>
              </a:ext>
            </a:extLst>
          </p:cNvPr>
          <p:cNvGrpSpPr/>
          <p:nvPr userDrawn="1"/>
        </p:nvGrpSpPr>
        <p:grpSpPr>
          <a:xfrm>
            <a:off x="495300" y="0"/>
            <a:ext cx="11201400" cy="6880860"/>
            <a:chOff x="495300" y="0"/>
            <a:chExt cx="11201400" cy="6880860"/>
          </a:xfrm>
        </p:grpSpPr>
        <p:sp>
          <p:nvSpPr>
            <p:cNvPr id="33" name="Полилиния 32">
              <a:extLst>
                <a:ext uri="{FF2B5EF4-FFF2-40B4-BE49-F238E27FC236}">
                  <a16:creationId xmlns:a16="http://schemas.microsoft.com/office/drawing/2014/main" xmlns="" id="{5942EFAD-842E-9C46-9853-C0F135D24007}"/>
                </a:ext>
              </a:extLst>
            </p:cNvPr>
            <p:cNvSpPr/>
            <p:nvPr userDrawn="1"/>
          </p:nvSpPr>
          <p:spPr>
            <a:xfrm>
              <a:off x="495300" y="0"/>
              <a:ext cx="1337265" cy="6880860"/>
            </a:xfrm>
            <a:custGeom>
              <a:avLst/>
              <a:gdLst>
                <a:gd name="connsiteX0" fmla="*/ 1173967 w 1337265"/>
                <a:gd name="connsiteY0" fmla="*/ 0 h 6880860"/>
                <a:gd name="connsiteX1" fmla="*/ 1319300 w 1337265"/>
                <a:gd name="connsiteY1" fmla="*/ 0 h 6880860"/>
                <a:gd name="connsiteX2" fmla="*/ 1204253 w 1337265"/>
                <a:gd name="connsiteY2" fmla="*/ 146399 h 6880860"/>
                <a:gd name="connsiteX3" fmla="*/ 114300 w 1337265"/>
                <a:gd name="connsiteY3" fmla="*/ 3429000 h 6880860"/>
                <a:gd name="connsiteX4" fmla="*/ 1204253 w 1337265"/>
                <a:gd name="connsiteY4" fmla="*/ 6711601 h 6880860"/>
                <a:gd name="connsiteX5" fmla="*/ 1337265 w 1337265"/>
                <a:gd name="connsiteY5" fmla="*/ 6880860 h 6880860"/>
                <a:gd name="connsiteX6" fmla="*/ 1191931 w 1337265"/>
                <a:gd name="connsiteY6" fmla="*/ 6880860 h 6880860"/>
                <a:gd name="connsiteX7" fmla="*/ 1112661 w 1337265"/>
                <a:gd name="connsiteY7" fmla="*/ 6779988 h 6880860"/>
                <a:gd name="connsiteX8" fmla="*/ 0 w 1337265"/>
                <a:gd name="connsiteY8" fmla="*/ 3429000 h 6880860"/>
                <a:gd name="connsiteX9" fmla="*/ 1112661 w 1337265"/>
                <a:gd name="connsiteY9" fmla="*/ 78012 h 6880860"/>
                <a:gd name="connsiteX10" fmla="*/ 1173967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173967" y="0"/>
                  </a:moveTo>
                  <a:lnTo>
                    <a:pt x="1319300" y="0"/>
                  </a:lnTo>
                  <a:lnTo>
                    <a:pt x="1204253" y="146399"/>
                  </a:lnTo>
                  <a:cubicBezTo>
                    <a:pt x="519693" y="1061765"/>
                    <a:pt x="114300" y="2198040"/>
                    <a:pt x="114300" y="3429000"/>
                  </a:cubicBezTo>
                  <a:cubicBezTo>
                    <a:pt x="114300" y="4659960"/>
                    <a:pt x="519693" y="5796235"/>
                    <a:pt x="1204253" y="6711601"/>
                  </a:cubicBezTo>
                  <a:lnTo>
                    <a:pt x="1337265" y="6880860"/>
                  </a:lnTo>
                  <a:lnTo>
                    <a:pt x="1191931" y="6880860"/>
                  </a:lnTo>
                  <a:lnTo>
                    <a:pt x="1112661" y="6779988"/>
                  </a:lnTo>
                  <a:cubicBezTo>
                    <a:pt x="413839" y="5845552"/>
                    <a:pt x="0" y="4685605"/>
                    <a:pt x="0" y="3429000"/>
                  </a:cubicBezTo>
                  <a:cubicBezTo>
                    <a:pt x="0" y="2172395"/>
                    <a:pt x="413839" y="1012448"/>
                    <a:pt x="1112661" y="78012"/>
                  </a:cubicBezTo>
                  <a:lnTo>
                    <a:pt x="117396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Полилиния 31">
              <a:extLst>
                <a:ext uri="{FF2B5EF4-FFF2-40B4-BE49-F238E27FC236}">
                  <a16:creationId xmlns:a16="http://schemas.microsoft.com/office/drawing/2014/main" xmlns="" id="{BE0B7AF7-52C0-EB45-93DE-79DFF44F5AAE}"/>
                </a:ext>
              </a:extLst>
            </p:cNvPr>
            <p:cNvSpPr/>
            <p:nvPr userDrawn="1"/>
          </p:nvSpPr>
          <p:spPr>
            <a:xfrm>
              <a:off x="10359435" y="0"/>
              <a:ext cx="1337265" cy="6880860"/>
            </a:xfrm>
            <a:custGeom>
              <a:avLst/>
              <a:gdLst>
                <a:gd name="connsiteX0" fmla="*/ 17965 w 1337265"/>
                <a:gd name="connsiteY0" fmla="*/ 0 h 6880860"/>
                <a:gd name="connsiteX1" fmla="*/ 163299 w 1337265"/>
                <a:gd name="connsiteY1" fmla="*/ 0 h 6880860"/>
                <a:gd name="connsiteX2" fmla="*/ 224604 w 1337265"/>
                <a:gd name="connsiteY2" fmla="*/ 78012 h 6880860"/>
                <a:gd name="connsiteX3" fmla="*/ 1337265 w 1337265"/>
                <a:gd name="connsiteY3" fmla="*/ 3429000 h 6880860"/>
                <a:gd name="connsiteX4" fmla="*/ 224604 w 1337265"/>
                <a:gd name="connsiteY4" fmla="*/ 6779988 h 6880860"/>
                <a:gd name="connsiteX5" fmla="*/ 145334 w 1337265"/>
                <a:gd name="connsiteY5" fmla="*/ 6880860 h 6880860"/>
                <a:gd name="connsiteX6" fmla="*/ 0 w 1337265"/>
                <a:gd name="connsiteY6" fmla="*/ 6880860 h 6880860"/>
                <a:gd name="connsiteX7" fmla="*/ 133012 w 1337265"/>
                <a:gd name="connsiteY7" fmla="*/ 6711601 h 6880860"/>
                <a:gd name="connsiteX8" fmla="*/ 1222965 w 1337265"/>
                <a:gd name="connsiteY8" fmla="*/ 3429000 h 6880860"/>
                <a:gd name="connsiteX9" fmla="*/ 133012 w 1337265"/>
                <a:gd name="connsiteY9" fmla="*/ 146399 h 6880860"/>
                <a:gd name="connsiteX10" fmla="*/ 17965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7965" y="0"/>
                  </a:moveTo>
                  <a:lnTo>
                    <a:pt x="163299" y="0"/>
                  </a:lnTo>
                  <a:lnTo>
                    <a:pt x="224604" y="78012"/>
                  </a:lnTo>
                  <a:cubicBezTo>
                    <a:pt x="923426" y="1012448"/>
                    <a:pt x="1337265" y="2172395"/>
                    <a:pt x="1337265" y="3429000"/>
                  </a:cubicBezTo>
                  <a:cubicBezTo>
                    <a:pt x="1337265" y="4685605"/>
                    <a:pt x="923426" y="5845552"/>
                    <a:pt x="224604" y="6779988"/>
                  </a:cubicBezTo>
                  <a:lnTo>
                    <a:pt x="145334" y="6880860"/>
                  </a:lnTo>
                  <a:lnTo>
                    <a:pt x="0" y="6880860"/>
                  </a:lnTo>
                  <a:lnTo>
                    <a:pt x="133012" y="6711601"/>
                  </a:lnTo>
                  <a:cubicBezTo>
                    <a:pt x="817572" y="5796235"/>
                    <a:pt x="1222965" y="4659960"/>
                    <a:pt x="1222965" y="3429000"/>
                  </a:cubicBezTo>
                  <a:cubicBezTo>
                    <a:pt x="1222965" y="2198040"/>
                    <a:pt x="817572" y="1061765"/>
                    <a:pt x="133012" y="146399"/>
                  </a:cubicBezTo>
                  <a:lnTo>
                    <a:pt x="1796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Tree>
    <p:extLst>
      <p:ext uri="{BB962C8B-B14F-4D97-AF65-F5344CB8AC3E}">
        <p14:creationId xmlns:p14="http://schemas.microsoft.com/office/powerpoint/2010/main" xmlns=""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1097280" y="2120900"/>
            <a:ext cx="4639736" cy="3748193"/>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515944" y="2120900"/>
            <a:ext cx="4639736" cy="374819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5782D47D-B0DC-4C40-BCC6-BBBA32584A38}"/>
              </a:ext>
            </a:extLst>
          </p:cNvPr>
          <p:cNvSpPr>
            <a:spLocks noGrp="1"/>
          </p:cNvSpPr>
          <p:nvPr>
            <p:ph type="dt" sz="half" idx="10"/>
          </p:nvPr>
        </p:nvSpPr>
        <p:spPr/>
        <p:txBody>
          <a:bodyPr rtlCol="0"/>
          <a:lstStyle/>
          <a:p>
            <a:pPr rtl="0"/>
            <a:fld id="{17A79461-147E-4321-BCEB-239C620C895A}" type="datetime1">
              <a:rPr lang="ru-RU" noProof="0" smtClean="0"/>
              <a:pPr rtl="0"/>
              <a:t>29.09.2020</a:t>
            </a:fld>
            <a:endParaRPr lang="ru-RU" noProof="0" dirty="0"/>
          </a:p>
        </p:txBody>
      </p:sp>
      <p:sp>
        <p:nvSpPr>
          <p:cNvPr id="9" name="Нижний колонтитул 8">
            <a:extLst>
              <a:ext uri="{FF2B5EF4-FFF2-40B4-BE49-F238E27FC236}">
                <a16:creationId xmlns:a16="http://schemas.microsoft.com/office/drawing/2014/main" xmlns="" id="{4690D34E-7EBD-44B2-83CA-4C126A18D7EF}"/>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a16="http://schemas.microsoft.com/office/drawing/2014/main" xmlns="" id="{2AC511A1-9BBD-42DE-92FB-2AF44F8E97A9}"/>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11" name="Группа 10">
            <a:extLst>
              <a:ext uri="{FF2B5EF4-FFF2-40B4-BE49-F238E27FC236}">
                <a16:creationId xmlns:a16="http://schemas.microsoft.com/office/drawing/2014/main" xmlns="" id="{D06E6D77-4CA3-764C-99E1-7D2CFE6B929E}"/>
              </a:ext>
            </a:extLst>
          </p:cNvPr>
          <p:cNvGrpSpPr/>
          <p:nvPr userDrawn="1"/>
        </p:nvGrpSpPr>
        <p:grpSpPr>
          <a:xfrm rot="5400000">
            <a:off x="-21619" y="1088453"/>
            <a:ext cx="910099" cy="99010"/>
            <a:chOff x="622418" y="280927"/>
            <a:chExt cx="2335705" cy="254101"/>
          </a:xfrm>
        </p:grpSpPr>
        <p:sp>
          <p:nvSpPr>
            <p:cNvPr id="12" name="Овал 11">
              <a:extLst>
                <a:ext uri="{FF2B5EF4-FFF2-40B4-BE49-F238E27FC236}">
                  <a16:creationId xmlns:a16="http://schemas.microsoft.com/office/drawing/2014/main" xmlns="" id="{1D155117-8A2A-414B-9598-C2919DF747DC}"/>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3838F88-99DE-9246-A83B-9C7DB6AE99EF}"/>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D031FBA2-FD0D-7346-8941-4861923E15CF}"/>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022D5D5E-3339-5D47-9E1C-8897082672DB}"/>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13BE7267-458F-A141-8480-10E9FB55367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A71A438B-57BE-F445-AFBB-BBB2270E9BB4}"/>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8" name="Заголовок 1">
            <a:extLst>
              <a:ext uri="{FF2B5EF4-FFF2-40B4-BE49-F238E27FC236}">
                <a16:creationId xmlns:a16="http://schemas.microsoft.com/office/drawing/2014/main" xmlns="" id="{040C74AA-3663-2A49-AA62-C9207F22BF3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9" name="Овал 18">
            <a:extLst>
              <a:ext uri="{FF2B5EF4-FFF2-40B4-BE49-F238E27FC236}">
                <a16:creationId xmlns:a16="http://schemas.microsoft.com/office/drawing/2014/main" xmlns="" id="{8E70AAE0-F405-8C4D-B2F2-BC73ABD2560F}"/>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FC72AC8A-19AA-5641-88DA-414732A1A643}"/>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B0FF4153-FE4A-204C-B4B4-F331F8058F73}"/>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0" name="Овал 19">
            <a:extLst>
              <a:ext uri="{FF2B5EF4-FFF2-40B4-BE49-F238E27FC236}">
                <a16:creationId xmlns:a16="http://schemas.microsoft.com/office/drawing/2014/main" xmlns="" id="{C0910027-B57E-5C4C-B196-C2CF16EB6B83}"/>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xmlns="" val="338797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097280" y="2958274"/>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515944" y="2958273"/>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8AF8A515-AA94-45D1-9223-5C2272618D85}"/>
              </a:ext>
            </a:extLst>
          </p:cNvPr>
          <p:cNvSpPr>
            <a:spLocks noGrp="1"/>
          </p:cNvSpPr>
          <p:nvPr>
            <p:ph type="dt" sz="half" idx="10"/>
          </p:nvPr>
        </p:nvSpPr>
        <p:spPr/>
        <p:txBody>
          <a:bodyPr rtlCol="0"/>
          <a:lstStyle/>
          <a:p>
            <a:pPr rtl="0"/>
            <a:fld id="{0C74DA27-089F-41DB-9018-6804069C0386}" type="datetime1">
              <a:rPr lang="ru-RU" noProof="0" smtClean="0"/>
              <a:pPr rtl="0"/>
              <a:t>29.09.2020</a:t>
            </a:fld>
            <a:endParaRPr lang="ru-RU" noProof="0" dirty="0"/>
          </a:p>
        </p:txBody>
      </p:sp>
      <p:sp>
        <p:nvSpPr>
          <p:cNvPr id="11" name="Нижний колонтитул 10">
            <a:extLst>
              <a:ext uri="{FF2B5EF4-FFF2-40B4-BE49-F238E27FC236}">
                <a16:creationId xmlns:a16="http://schemas.microsoft.com/office/drawing/2014/main" xmlns="" id="{D052F5BC-98E0-4D60-AD67-9547738B7DD4}"/>
              </a:ext>
            </a:extLst>
          </p:cNvPr>
          <p:cNvSpPr>
            <a:spLocks noGrp="1"/>
          </p:cNvSpPr>
          <p:nvPr>
            <p:ph type="ftr" sz="quarter" idx="11"/>
          </p:nvPr>
        </p:nvSpPr>
        <p:spPr/>
        <p:txBody>
          <a:bodyPr rtlCol="0"/>
          <a:lstStyle/>
          <a:p>
            <a:pPr rtl="0"/>
            <a:endParaRPr lang="ru-RU" noProof="0" dirty="0"/>
          </a:p>
        </p:txBody>
      </p:sp>
      <p:sp>
        <p:nvSpPr>
          <p:cNvPr id="12" name="Номер слайда 11">
            <a:extLst>
              <a:ext uri="{FF2B5EF4-FFF2-40B4-BE49-F238E27FC236}">
                <a16:creationId xmlns:a16="http://schemas.microsoft.com/office/drawing/2014/main" xmlns="" id="{A38552DC-952E-41EA-AAAF-C2187523C0B0}"/>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13" name="Группа 12">
            <a:extLst>
              <a:ext uri="{FF2B5EF4-FFF2-40B4-BE49-F238E27FC236}">
                <a16:creationId xmlns:a16="http://schemas.microsoft.com/office/drawing/2014/main" xmlns="" id="{DD896C11-7092-DD43-9676-23A81081B759}"/>
              </a:ext>
            </a:extLst>
          </p:cNvPr>
          <p:cNvGrpSpPr/>
          <p:nvPr userDrawn="1"/>
        </p:nvGrpSpPr>
        <p:grpSpPr>
          <a:xfrm rot="5400000">
            <a:off x="-21619" y="1088453"/>
            <a:ext cx="910099" cy="99010"/>
            <a:chOff x="622418" y="280927"/>
            <a:chExt cx="2335705" cy="254101"/>
          </a:xfrm>
        </p:grpSpPr>
        <p:sp>
          <p:nvSpPr>
            <p:cNvPr id="14" name="Овал 13">
              <a:extLst>
                <a:ext uri="{FF2B5EF4-FFF2-40B4-BE49-F238E27FC236}">
                  <a16:creationId xmlns:a16="http://schemas.microsoft.com/office/drawing/2014/main" xmlns="" id="{D39FB8D4-533A-0C44-89B5-487470B0B82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642B0AB-C322-C14B-B2A1-E9F144473219}"/>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7ABE4C7-7926-3949-9205-07E33FB2D2CE}"/>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E1B43F26-6C7C-4D43-9D1C-A0F792F54874}"/>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8" name="Овал 17">
              <a:extLst>
                <a:ext uri="{FF2B5EF4-FFF2-40B4-BE49-F238E27FC236}">
                  <a16:creationId xmlns:a16="http://schemas.microsoft.com/office/drawing/2014/main" xmlns="" id="{C53D175F-F9D4-DD4E-81B9-495A2E867249}"/>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852D03A0-BBCF-2042-832A-8082F1377835}"/>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0" name="Заголовок 1">
            <a:extLst>
              <a:ext uri="{FF2B5EF4-FFF2-40B4-BE49-F238E27FC236}">
                <a16:creationId xmlns:a16="http://schemas.microsoft.com/office/drawing/2014/main" xmlns="" id="{E2831508-70C2-2F43-998D-55CE4837BA4C}"/>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Овал 20">
            <a:extLst>
              <a:ext uri="{FF2B5EF4-FFF2-40B4-BE49-F238E27FC236}">
                <a16:creationId xmlns:a16="http://schemas.microsoft.com/office/drawing/2014/main" xmlns="" id="{5232ACE3-4E65-6243-9416-19BFA39FD92C}"/>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6A372105-F1CB-9149-A4B9-C151B3CCB9B4}"/>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CAE2DDF3-5C18-5644-8994-8CD902656DE8}"/>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0383F4E3-E6C1-BB40-90E6-290C140F9A07}"/>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xmlns="" val="21959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4CF5337F-F302-414C-9999-654EC56929E7}" type="datetime1">
              <a:rPr lang="ru-RU" noProof="0" smtClean="0"/>
              <a:pPr rtl="0"/>
              <a:t>29.09.2020</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7" name="Овал 16">
            <a:extLst>
              <a:ext uri="{FF2B5EF4-FFF2-40B4-BE49-F238E27FC236}">
                <a16:creationId xmlns:a16="http://schemas.microsoft.com/office/drawing/2014/main" xmlns="" id="{7B23D2B0-E152-D14D-8154-8DD47BD10DF3}"/>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8A3BEDF6-5ABA-3B42-99BB-4438813B1A4B}"/>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A9CF8BE7-F2AC-AB4C-900F-F64D55111EFC}"/>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5EF4254B-D281-684E-BD0B-63AEC0AC197C}"/>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xmlns="" val="11800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FF63DE5C-7286-415E-BD66-0312B5E1AB50}" type="datetime1">
              <a:rPr lang="ru-RU" noProof="0" smtClean="0"/>
              <a:pPr rtl="0"/>
              <a:t>29.09.2020</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5751389"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Рисунок 20">
            <a:extLst>
              <a:ext uri="{FF2B5EF4-FFF2-40B4-BE49-F238E27FC236}">
                <a16:creationId xmlns:a16="http://schemas.microsoft.com/office/drawing/2014/main" xmlns="" id="{384D173E-9054-4C40-98EA-A6EAC4D8511B}"/>
              </a:ext>
            </a:extLst>
          </p:cNvPr>
          <p:cNvSpPr>
            <a:spLocks noGrp="1"/>
          </p:cNvSpPr>
          <p:nvPr>
            <p:ph type="pic" sz="quarter" idx="13"/>
          </p:nvPr>
        </p:nvSpPr>
        <p:spPr>
          <a:xfrm>
            <a:off x="7921641" y="0"/>
            <a:ext cx="4270360" cy="6858001"/>
          </a:xfrm>
          <a:custGeom>
            <a:avLst/>
            <a:gdLst>
              <a:gd name="connsiteX0" fmla="*/ 1904091 w 4305219"/>
              <a:gd name="connsiteY0" fmla="*/ 0 h 6913983"/>
              <a:gd name="connsiteX1" fmla="*/ 4305219 w 4305219"/>
              <a:gd name="connsiteY1" fmla="*/ 0 h 6913983"/>
              <a:gd name="connsiteX2" fmla="*/ 4305219 w 4305219"/>
              <a:gd name="connsiteY2" fmla="*/ 6913983 h 6913983"/>
              <a:gd name="connsiteX3" fmla="*/ 1818156 w 4305219"/>
              <a:gd name="connsiteY3" fmla="*/ 6913983 h 6913983"/>
              <a:gd name="connsiteX4" fmla="*/ 1507580 w 4305219"/>
              <a:gd name="connsiteY4" fmla="*/ 6681739 h 6913983"/>
              <a:gd name="connsiteX5" fmla="*/ 0 w 4305219"/>
              <a:gd name="connsiteY5" fmla="*/ 3484983 h 6913983"/>
              <a:gd name="connsiteX6" fmla="*/ 1826504 w 4305219"/>
              <a:gd name="connsiteY6" fmla="*/ 49741 h 691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219" h="6913983">
                <a:moveTo>
                  <a:pt x="1904091" y="0"/>
                </a:moveTo>
                <a:lnTo>
                  <a:pt x="4305219" y="0"/>
                </a:lnTo>
                <a:lnTo>
                  <a:pt x="4305219" y="6913983"/>
                </a:lnTo>
                <a:lnTo>
                  <a:pt x="1818156" y="6913983"/>
                </a:lnTo>
                <a:lnTo>
                  <a:pt x="1507580" y="6681739"/>
                </a:lnTo>
                <a:cubicBezTo>
                  <a:pt x="586863" y="5921896"/>
                  <a:pt x="0" y="4771974"/>
                  <a:pt x="0" y="3484983"/>
                </a:cubicBezTo>
                <a:cubicBezTo>
                  <a:pt x="0" y="2054993"/>
                  <a:pt x="724522" y="794225"/>
                  <a:pt x="1826504" y="49741"/>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wrap="square" rtlCol="0">
            <a:noAutofit/>
          </a:bodyPr>
          <a:lstStyle/>
          <a:p>
            <a:pPr rtl="0"/>
            <a:r>
              <a:rPr lang="ru-RU" noProof="0"/>
              <a:t>Вставка рисунка</a:t>
            </a:r>
            <a:endParaRPr lang="ru-RU" noProof="0" dirty="0"/>
          </a:p>
        </p:txBody>
      </p:sp>
      <p:sp>
        <p:nvSpPr>
          <p:cNvPr id="18" name="Объект 2">
            <a:extLst>
              <a:ext uri="{FF2B5EF4-FFF2-40B4-BE49-F238E27FC236}">
                <a16:creationId xmlns:a16="http://schemas.microsoft.com/office/drawing/2014/main" xmlns="" id="{881322FE-E286-E344-B332-CF37E6CAD2DC}"/>
              </a:ext>
            </a:extLst>
          </p:cNvPr>
          <p:cNvSpPr>
            <a:spLocks noGrp="1"/>
          </p:cNvSpPr>
          <p:nvPr>
            <p:ph sz="half" idx="1"/>
          </p:nvPr>
        </p:nvSpPr>
        <p:spPr>
          <a:xfrm>
            <a:off x="1097278" y="2322728"/>
            <a:ext cx="5751389"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xmlns="" val="282998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rtlCol="0"/>
          <a:lstStyle/>
          <a:p>
            <a:pPr rtl="0"/>
            <a:fld id="{05F888F6-BA81-4650-96F1-E4BE1E5DDAE1}" type="datetime1">
              <a:rPr lang="ru-RU" noProof="0" smtClean="0"/>
              <a:pPr rtl="0"/>
              <a:t>29.09.2020</a:t>
            </a:fld>
            <a:endParaRPr lang="ru-RU" noProof="0" dirty="0"/>
          </a:p>
        </p:txBody>
      </p:sp>
      <p:sp>
        <p:nvSpPr>
          <p:cNvPr id="3" name="Нижний колонтитул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p14="http://schemas.microsoft.com/office/powerpoint/2010/main" xmlns="" val="3010507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AB14CD44-37FB-48CC-A24D-89C3A643DD86}" type="datetime1">
              <a:rPr lang="ru-RU" noProof="0" smtClean="0"/>
              <a:pPr rtl="0"/>
              <a:t>29.09.2020</a:t>
            </a:fld>
            <a:endParaRPr lang="ru-RU" noProof="0" dirty="0"/>
          </a:p>
        </p:txBody>
      </p:sp>
      <p:sp>
        <p:nvSpPr>
          <p:cNvPr id="5" name="Нижний колонтитул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ru-RU" noProof="0" dirty="0"/>
          </a:p>
        </p:txBody>
      </p:sp>
      <p:sp>
        <p:nvSpPr>
          <p:cNvPr id="6" name="Номер слайда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pPr rtl="0"/>
            <a:fld id="{3A98EE3D-8CD1-4C3F-BD1C-C98C9596463C}" type="slidenum">
              <a:rPr lang="ru-RU" noProof="0" smtClean="0"/>
              <a:pPr rtl="0"/>
              <a:t>‹#›</a:t>
            </a:fld>
            <a:endParaRPr lang="ru-RU" noProof="0" dirty="0"/>
          </a:p>
        </p:txBody>
      </p:sp>
    </p:spTree>
    <p:extLst>
      <p:ext uri="{BB962C8B-B14F-4D97-AF65-F5344CB8AC3E}">
        <p14:creationId xmlns:p14="http://schemas.microsoft.com/office/powerpoint/2010/main" xmlns="" val="169028571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22" r:id="rId3"/>
    <p:sldLayoutId id="2147483708" r:id="rId4"/>
    <p:sldLayoutId id="2147483709" r:id="rId5"/>
    <p:sldLayoutId id="2147483716" r:id="rId6"/>
    <p:sldLayoutId id="2147483710" r:id="rId7"/>
    <p:sldLayoutId id="2147483724" r:id="rId8"/>
    <p:sldLayoutId id="2147483711" r:id="rId9"/>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illustrations/time-management-clock-efficiency-1966421/"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lskajabiblioteka.blogspot.com/2013/11/2.html"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2F50278-9A9A-0F4E-BDCF-6351BE173254}"/>
              </a:ext>
            </a:extLst>
          </p:cNvPr>
          <p:cNvSpPr>
            <a:spLocks noGrp="1"/>
          </p:cNvSpPr>
          <p:nvPr>
            <p:ph type="ctrTitle"/>
          </p:nvPr>
        </p:nvSpPr>
        <p:spPr/>
        <p:txBody>
          <a:bodyPr rtlCol="0">
            <a:normAutofit/>
          </a:bodyPr>
          <a:lstStyle/>
          <a:p>
            <a:r>
              <a:rPr lang="ru-RU" sz="6600" dirty="0" err="1"/>
              <a:t>Навчальна</a:t>
            </a:r>
            <a:r>
              <a:rPr lang="ru-RU" sz="6600" dirty="0"/>
              <a:t> </a:t>
            </a:r>
            <a:r>
              <a:rPr lang="ru-RU" sz="6600" dirty="0" err="1"/>
              <a:t>дисципліна</a:t>
            </a:r>
            <a:r>
              <a:rPr lang="ru-RU" sz="6600" dirty="0"/>
              <a:t> </a:t>
            </a:r>
            <a:r>
              <a:rPr lang="uk-UA" sz="6600" dirty="0" smtClean="0"/>
              <a:t>«</a:t>
            </a:r>
            <a:r>
              <a:rPr lang="uk-UA" sz="6600" u="sng" dirty="0" smtClean="0"/>
              <a:t>Охорона праці у галузі»</a:t>
            </a:r>
            <a:endParaRPr lang="ru-RU" sz="6600" dirty="0"/>
          </a:p>
        </p:txBody>
      </p:sp>
      <p:sp>
        <p:nvSpPr>
          <p:cNvPr id="3" name="Подзаголовок 2">
            <a:extLst>
              <a:ext uri="{FF2B5EF4-FFF2-40B4-BE49-F238E27FC236}">
                <a16:creationId xmlns:a16="http://schemas.microsoft.com/office/drawing/2014/main" xmlns="" id="{117F481B-9C2C-084A-8DF1-0582D2DA4B02}"/>
              </a:ext>
            </a:extLst>
          </p:cNvPr>
          <p:cNvSpPr>
            <a:spLocks noGrp="1"/>
          </p:cNvSpPr>
          <p:nvPr>
            <p:ph type="subTitle" idx="1"/>
          </p:nvPr>
        </p:nvSpPr>
        <p:spPr/>
        <p:txBody>
          <a:bodyPr rtlCol="0"/>
          <a:lstStyle/>
          <a:p>
            <a:pPr rtl="0"/>
            <a:r>
              <a:rPr lang="ru-RU" dirty="0"/>
              <a:t>Курс 1 Факультет </a:t>
            </a:r>
            <a:r>
              <a:rPr lang="ru-RU" dirty="0" err="1"/>
              <a:t>фармацевтичний</a:t>
            </a:r>
            <a:endParaRPr lang="ru-RU" dirty="0"/>
          </a:p>
        </p:txBody>
      </p:sp>
    </p:spTree>
    <p:extLst>
      <p:ext uri="{BB962C8B-B14F-4D97-AF65-F5344CB8AC3E}">
        <p14:creationId xmlns:p14="http://schemas.microsoft.com/office/powerpoint/2010/main" xmlns="" val="3827693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31B00C7-0803-8A43-A9F3-6FF24BDCB923}"/>
              </a:ext>
            </a:extLst>
          </p:cNvPr>
          <p:cNvSpPr>
            <a:spLocks noGrp="1"/>
          </p:cNvSpPr>
          <p:nvPr>
            <p:ph type="title"/>
          </p:nvPr>
        </p:nvSpPr>
        <p:spPr>
          <a:xfrm>
            <a:off x="2417873" y="758952"/>
            <a:ext cx="7356255" cy="2990927"/>
          </a:xfrm>
        </p:spPr>
        <p:txBody>
          <a:bodyPr rtlCol="0">
            <a:normAutofit/>
          </a:bodyPr>
          <a:lstStyle/>
          <a:p>
            <a:pPr rtl="0"/>
            <a:r>
              <a:rPr lang="x-none" sz="7200" dirty="0"/>
              <a:t>Л</a:t>
            </a:r>
            <a:r>
              <a:rPr lang="ru-RU" sz="7200" dirty="0" err="1"/>
              <a:t>екція</a:t>
            </a:r>
            <a:r>
              <a:rPr lang="ru-RU" sz="7200" dirty="0"/>
              <a:t> №</a:t>
            </a:r>
            <a:r>
              <a:rPr lang="x-none" sz="7200" dirty="0"/>
              <a:t>1</a:t>
            </a:r>
            <a:endParaRPr lang="ru-RU" sz="7200" dirty="0"/>
          </a:p>
        </p:txBody>
      </p:sp>
      <p:sp>
        <p:nvSpPr>
          <p:cNvPr id="3" name="Текст 2">
            <a:extLst>
              <a:ext uri="{FF2B5EF4-FFF2-40B4-BE49-F238E27FC236}">
                <a16:creationId xmlns:a16="http://schemas.microsoft.com/office/drawing/2014/main" xmlns="" id="{8CFCA704-4032-7441-8B97-38C90F96D7F8}"/>
              </a:ext>
            </a:extLst>
          </p:cNvPr>
          <p:cNvSpPr>
            <a:spLocks noGrp="1"/>
          </p:cNvSpPr>
          <p:nvPr>
            <p:ph type="body" idx="1"/>
          </p:nvPr>
        </p:nvSpPr>
        <p:spPr/>
        <p:txBody>
          <a:bodyPr rtlCol="0">
            <a:normAutofit lnSpcReduction="10000"/>
          </a:bodyPr>
          <a:lstStyle/>
          <a:p>
            <a:r>
              <a:rPr lang="uk-UA" u="sng" dirty="0" smtClean="0"/>
              <a:t>«Основні законодавчі та нормативні акти. Організаційні питання охорони праці»</a:t>
            </a:r>
            <a:endParaRPr lang="ru-RU" dirty="0"/>
          </a:p>
        </p:txBody>
      </p:sp>
    </p:spTree>
    <p:extLst>
      <p:ext uri="{BB962C8B-B14F-4D97-AF65-F5344CB8AC3E}">
        <p14:creationId xmlns:p14="http://schemas.microsoft.com/office/powerpoint/2010/main" xmlns="" val="163908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B2D6DBC9-0317-4E83-879B-12E7025A685F}"/>
              </a:ext>
            </a:extLst>
          </p:cNvPr>
          <p:cNvSpPr>
            <a:spLocks noGrp="1"/>
          </p:cNvSpPr>
          <p:nvPr>
            <p:ph idx="1"/>
          </p:nvPr>
        </p:nvSpPr>
        <p:spPr>
          <a:xfrm>
            <a:off x="1097280" y="2108201"/>
            <a:ext cx="7811828" cy="3760891"/>
          </a:xfrm>
        </p:spPr>
        <p:txBody>
          <a:bodyPr>
            <a:normAutofit fontScale="62500" lnSpcReduction="20000"/>
          </a:bodyPr>
          <a:lstStyle/>
          <a:p>
            <a:r>
              <a:rPr lang="ru-RU" dirty="0" err="1" smtClean="0"/>
              <a:t>Охорона</a:t>
            </a:r>
            <a:r>
              <a:rPr lang="ru-RU" dirty="0" smtClean="0"/>
              <a:t> </a:t>
            </a:r>
            <a:r>
              <a:rPr lang="ru-RU" dirty="0" err="1" smtClean="0"/>
              <a:t>праці</a:t>
            </a:r>
            <a:r>
              <a:rPr lang="ru-RU" dirty="0" smtClean="0"/>
              <a:t> - </a:t>
            </a:r>
            <a:r>
              <a:rPr lang="ru-RU" dirty="0" err="1" smtClean="0"/>
              <a:t>це</a:t>
            </a:r>
            <a:r>
              <a:rPr lang="ru-RU" dirty="0" smtClean="0"/>
              <a:t> система </a:t>
            </a:r>
            <a:r>
              <a:rPr lang="ru-RU" dirty="0" err="1" smtClean="0"/>
              <a:t>правових</a:t>
            </a:r>
            <a:r>
              <a:rPr lang="ru-RU" dirty="0" smtClean="0"/>
              <a:t>, </a:t>
            </a:r>
            <a:r>
              <a:rPr lang="ru-RU" dirty="0" err="1" smtClean="0"/>
              <a:t>соціально-економічних</a:t>
            </a:r>
            <a:r>
              <a:rPr lang="ru-RU" dirty="0" smtClean="0"/>
              <a:t>, </a:t>
            </a:r>
            <a:r>
              <a:rPr lang="ru-RU" dirty="0" err="1" smtClean="0"/>
              <a:t>організаційно-технічних</a:t>
            </a:r>
            <a:r>
              <a:rPr lang="ru-RU" dirty="0" smtClean="0"/>
              <a:t>, </a:t>
            </a:r>
            <a:r>
              <a:rPr lang="ru-RU" dirty="0" err="1" smtClean="0"/>
              <a:t>санітарно</a:t>
            </a:r>
            <a:r>
              <a:rPr lang="ru-RU" b="1" dirty="0" err="1" smtClean="0"/>
              <a:t>-</a:t>
            </a:r>
            <a:r>
              <a:rPr lang="ru-RU" dirty="0" err="1" smtClean="0"/>
              <a:t>гігієнічних</a:t>
            </a:r>
            <a:r>
              <a:rPr lang="ru-RU" b="1" dirty="0" smtClean="0"/>
              <a:t> </a:t>
            </a:r>
            <a:r>
              <a:rPr lang="ru-RU" dirty="0" smtClean="0"/>
              <a:t>та</a:t>
            </a:r>
            <a:r>
              <a:rPr lang="ru-RU" b="1" dirty="0" smtClean="0"/>
              <a:t> </a:t>
            </a:r>
            <a:r>
              <a:rPr lang="ru-RU" dirty="0" err="1" smtClean="0"/>
              <a:t>лікувально-профілактичних</a:t>
            </a:r>
            <a:r>
              <a:rPr lang="ru-RU" dirty="0" smtClean="0"/>
              <a:t> </a:t>
            </a:r>
            <a:r>
              <a:rPr lang="ru-RU" dirty="0" err="1" smtClean="0"/>
              <a:t>заходів</a:t>
            </a:r>
            <a:r>
              <a:rPr lang="ru-RU" dirty="0" smtClean="0"/>
              <a:t> </a:t>
            </a:r>
            <a:r>
              <a:rPr lang="ru-RU" dirty="0" err="1" smtClean="0"/>
              <a:t>і</a:t>
            </a:r>
            <a:r>
              <a:rPr lang="ru-RU" dirty="0" smtClean="0"/>
              <a:t>  </a:t>
            </a:r>
            <a:r>
              <a:rPr lang="ru-RU" dirty="0" err="1" smtClean="0"/>
              <a:t>засобів</a:t>
            </a:r>
            <a:r>
              <a:rPr lang="ru-RU" dirty="0" smtClean="0"/>
              <a:t>, </a:t>
            </a:r>
            <a:r>
              <a:rPr lang="ru-RU" dirty="0" err="1" smtClean="0"/>
              <a:t>спрямованих</a:t>
            </a:r>
            <a:r>
              <a:rPr lang="ru-RU" b="1" dirty="0" smtClean="0"/>
              <a:t> </a:t>
            </a:r>
            <a:r>
              <a:rPr lang="ru-RU" dirty="0" smtClean="0"/>
              <a:t>на</a:t>
            </a:r>
            <a:r>
              <a:rPr lang="ru-RU" b="1" dirty="0" smtClean="0"/>
              <a:t> </a:t>
            </a:r>
            <a:r>
              <a:rPr lang="ru-RU" dirty="0" err="1" smtClean="0"/>
              <a:t>збереження</a:t>
            </a:r>
            <a:r>
              <a:rPr lang="ru-RU" b="1" dirty="0" smtClean="0"/>
              <a:t> </a:t>
            </a:r>
            <a:r>
              <a:rPr lang="ru-RU" dirty="0" smtClean="0"/>
              <a:t> </a:t>
            </a:r>
            <a:r>
              <a:rPr lang="ru-RU" dirty="0" err="1" smtClean="0"/>
              <a:t>здоров'я</a:t>
            </a:r>
            <a:r>
              <a:rPr lang="ru-RU" dirty="0" smtClean="0"/>
              <a:t> та </a:t>
            </a:r>
            <a:r>
              <a:rPr lang="ru-RU" dirty="0" err="1" smtClean="0"/>
              <a:t>працездатності</a:t>
            </a:r>
            <a:r>
              <a:rPr lang="ru-RU" dirty="0" smtClean="0"/>
              <a:t> </a:t>
            </a:r>
            <a:r>
              <a:rPr lang="ru-RU" dirty="0" err="1" smtClean="0"/>
              <a:t>людини</a:t>
            </a:r>
            <a:r>
              <a:rPr lang="ru-RU" dirty="0" smtClean="0"/>
              <a:t> в </a:t>
            </a:r>
            <a:r>
              <a:rPr lang="ru-RU" dirty="0" err="1" smtClean="0"/>
              <a:t>процесі</a:t>
            </a:r>
            <a:r>
              <a:rPr lang="ru-RU" dirty="0" smtClean="0"/>
              <a:t> </a:t>
            </a:r>
            <a:r>
              <a:rPr lang="ru-RU" dirty="0" err="1" smtClean="0"/>
              <a:t>праці</a:t>
            </a:r>
            <a:r>
              <a:rPr lang="ru-RU" dirty="0" smtClean="0"/>
              <a:t>. </a:t>
            </a:r>
            <a:r>
              <a:rPr lang="ru-RU" dirty="0" err="1" smtClean="0"/>
              <a:t>Охорона</a:t>
            </a:r>
            <a:r>
              <a:rPr lang="ru-RU" dirty="0" smtClean="0"/>
              <a:t> </a:t>
            </a:r>
            <a:r>
              <a:rPr lang="ru-RU" dirty="0" err="1" smtClean="0"/>
              <a:t>праці</a:t>
            </a:r>
            <a:r>
              <a:rPr lang="ru-RU" dirty="0" smtClean="0"/>
              <a:t> як </a:t>
            </a:r>
            <a:r>
              <a:rPr lang="ru-RU" dirty="0" err="1" smtClean="0"/>
              <a:t>наукова</a:t>
            </a:r>
            <a:r>
              <a:rPr lang="ru-RU" dirty="0" smtClean="0"/>
              <a:t> </a:t>
            </a:r>
            <a:r>
              <a:rPr lang="ru-RU" dirty="0" err="1" smtClean="0"/>
              <a:t>дисципліна</a:t>
            </a:r>
            <a:r>
              <a:rPr lang="ru-RU" dirty="0" smtClean="0"/>
              <a:t> </a:t>
            </a:r>
            <a:r>
              <a:rPr lang="ru-RU" dirty="0" err="1" smtClean="0"/>
              <a:t>виникла</a:t>
            </a:r>
            <a:r>
              <a:rPr lang="ru-RU" dirty="0" smtClean="0"/>
              <a:t> на </a:t>
            </a:r>
            <a:r>
              <a:rPr lang="ru-RU" dirty="0" err="1" smtClean="0"/>
              <a:t>перетині</a:t>
            </a:r>
            <a:r>
              <a:rPr lang="ru-RU" dirty="0" smtClean="0"/>
              <a:t> </a:t>
            </a:r>
            <a:r>
              <a:rPr lang="ru-RU" dirty="0" err="1" smtClean="0"/>
              <a:t>соціально-правових</a:t>
            </a:r>
            <a:r>
              <a:rPr lang="ru-RU" dirty="0" smtClean="0"/>
              <a:t>, </a:t>
            </a:r>
            <a:r>
              <a:rPr lang="ru-RU" dirty="0" err="1" smtClean="0"/>
              <a:t>технічних</a:t>
            </a:r>
            <a:r>
              <a:rPr lang="ru-RU" dirty="0" smtClean="0"/>
              <a:t> </a:t>
            </a:r>
            <a:r>
              <a:rPr lang="ru-RU" dirty="0" err="1" smtClean="0"/>
              <a:t>і</a:t>
            </a:r>
            <a:r>
              <a:rPr lang="ru-RU" dirty="0" smtClean="0"/>
              <a:t> </a:t>
            </a:r>
            <a:r>
              <a:rPr lang="ru-RU" dirty="0" err="1" smtClean="0"/>
              <a:t>медичних</a:t>
            </a:r>
            <a:r>
              <a:rPr lang="ru-RU" dirty="0" smtClean="0"/>
              <a:t> наук, науки про </a:t>
            </a:r>
            <a:r>
              <a:rPr lang="ru-RU" dirty="0" err="1" smtClean="0"/>
              <a:t>людину</a:t>
            </a:r>
            <a:r>
              <a:rPr lang="ru-RU" dirty="0" smtClean="0"/>
              <a:t>, </a:t>
            </a:r>
            <a:r>
              <a:rPr lang="ru-RU" dirty="0" err="1" smtClean="0"/>
              <a:t>теорії</a:t>
            </a:r>
            <a:r>
              <a:rPr lang="ru-RU" dirty="0" smtClean="0"/>
              <a:t> </a:t>
            </a:r>
            <a:r>
              <a:rPr lang="ru-RU" dirty="0" err="1" smtClean="0"/>
              <a:t>ризику</a:t>
            </a:r>
            <a:r>
              <a:rPr lang="ru-RU" dirty="0" smtClean="0"/>
              <a:t>. </a:t>
            </a:r>
            <a:r>
              <a:rPr lang="ru-RU" dirty="0" err="1" smtClean="0"/>
              <a:t>Головними</a:t>
            </a:r>
            <a:r>
              <a:rPr lang="ru-RU" dirty="0" smtClean="0"/>
              <a:t> </a:t>
            </a:r>
            <a:r>
              <a:rPr lang="ru-RU" dirty="0" err="1" smtClean="0"/>
              <a:t>об'єктами</a:t>
            </a:r>
            <a:r>
              <a:rPr lang="ru-RU" b="1" dirty="0" smtClean="0"/>
              <a:t> </a:t>
            </a:r>
            <a:r>
              <a:rPr lang="ru-RU" dirty="0" err="1" smtClean="0"/>
              <a:t>її</a:t>
            </a:r>
            <a:r>
              <a:rPr lang="ru-RU" dirty="0" smtClean="0"/>
              <a:t> </a:t>
            </a:r>
            <a:r>
              <a:rPr lang="ru-RU" dirty="0" err="1" smtClean="0"/>
              <a:t>дослідження</a:t>
            </a:r>
            <a:r>
              <a:rPr lang="ru-RU" dirty="0" smtClean="0"/>
              <a:t> </a:t>
            </a:r>
            <a:r>
              <a:rPr lang="ru-RU" dirty="0" err="1" smtClean="0"/>
              <a:t>є</a:t>
            </a:r>
            <a:r>
              <a:rPr lang="ru-RU" dirty="0" smtClean="0"/>
              <a:t>  </a:t>
            </a:r>
            <a:r>
              <a:rPr lang="ru-RU" dirty="0" err="1" smtClean="0"/>
              <a:t>людина</a:t>
            </a:r>
            <a:r>
              <a:rPr lang="ru-RU" dirty="0" smtClean="0"/>
              <a:t> в  </a:t>
            </a:r>
            <a:r>
              <a:rPr lang="ru-RU" dirty="0" err="1" smtClean="0"/>
              <a:t>процесі</a:t>
            </a:r>
            <a:r>
              <a:rPr lang="ru-RU" dirty="0" smtClean="0"/>
              <a:t> </a:t>
            </a:r>
            <a:r>
              <a:rPr lang="ru-RU" dirty="0" err="1" smtClean="0"/>
              <a:t>праці</a:t>
            </a:r>
            <a:r>
              <a:rPr lang="ru-RU" dirty="0" smtClean="0"/>
              <a:t>, </a:t>
            </a:r>
            <a:r>
              <a:rPr lang="ru-RU" dirty="0" err="1" smtClean="0"/>
              <a:t>виробниче</a:t>
            </a:r>
            <a:r>
              <a:rPr lang="ru-RU" dirty="0" smtClean="0"/>
              <a:t> </a:t>
            </a:r>
            <a:r>
              <a:rPr lang="ru-RU" dirty="0" err="1" smtClean="0"/>
              <a:t>середовище</a:t>
            </a:r>
            <a:r>
              <a:rPr lang="ru-RU" dirty="0" smtClean="0"/>
              <a:t>, </a:t>
            </a:r>
            <a:r>
              <a:rPr lang="ru-RU" dirty="0" err="1" smtClean="0"/>
              <a:t>організація</a:t>
            </a:r>
            <a:r>
              <a:rPr lang="ru-RU" dirty="0" smtClean="0"/>
              <a:t> </a:t>
            </a:r>
            <a:r>
              <a:rPr lang="ru-RU" dirty="0" err="1" smtClean="0"/>
              <a:t>праці</a:t>
            </a:r>
            <a:r>
              <a:rPr lang="ru-RU" dirty="0" smtClean="0"/>
              <a:t> та </a:t>
            </a:r>
            <a:r>
              <a:rPr lang="ru-RU" dirty="0" err="1" smtClean="0"/>
              <a:t>виробництва</a:t>
            </a:r>
            <a:r>
              <a:rPr lang="ru-RU" dirty="0" smtClean="0"/>
              <a:t>. На </a:t>
            </a:r>
            <a:r>
              <a:rPr lang="ru-RU" dirty="0" err="1" smtClean="0"/>
              <a:t>підставі</a:t>
            </a:r>
            <a:r>
              <a:rPr lang="ru-RU" dirty="0" smtClean="0"/>
              <a:t> </a:t>
            </a:r>
            <a:r>
              <a:rPr lang="ru-RU" dirty="0" err="1" smtClean="0"/>
              <a:t>цих</a:t>
            </a:r>
            <a:r>
              <a:rPr lang="ru-RU" dirty="0" smtClean="0"/>
              <a:t> </a:t>
            </a:r>
            <a:r>
              <a:rPr lang="ru-RU" dirty="0" err="1" smtClean="0"/>
              <a:t>досліджень</a:t>
            </a:r>
            <a:r>
              <a:rPr lang="ru-RU" dirty="0" smtClean="0"/>
              <a:t> </a:t>
            </a:r>
            <a:r>
              <a:rPr lang="ru-RU" dirty="0" err="1" smtClean="0"/>
              <a:t>розробляються</a:t>
            </a:r>
            <a:r>
              <a:rPr lang="ru-RU" dirty="0" smtClean="0"/>
              <a:t> заходи </a:t>
            </a:r>
            <a:r>
              <a:rPr lang="ru-RU" dirty="0" err="1" smtClean="0"/>
              <a:t>щодо</a:t>
            </a:r>
            <a:r>
              <a:rPr lang="ru-RU" dirty="0" smtClean="0"/>
              <a:t> </a:t>
            </a:r>
            <a:r>
              <a:rPr lang="ru-RU" dirty="0" err="1" smtClean="0"/>
              <a:t>підвищення</a:t>
            </a:r>
            <a:r>
              <a:rPr lang="ru-RU" dirty="0" smtClean="0"/>
              <a:t> </a:t>
            </a:r>
            <a:r>
              <a:rPr lang="ru-RU" dirty="0" err="1" smtClean="0"/>
              <a:t>рівня</a:t>
            </a:r>
            <a:r>
              <a:rPr lang="ru-RU" dirty="0" smtClean="0"/>
              <a:t> </a:t>
            </a:r>
            <a:r>
              <a:rPr lang="ru-RU" dirty="0" err="1" smtClean="0"/>
              <a:t>охорони</a:t>
            </a:r>
            <a:r>
              <a:rPr lang="ru-RU" dirty="0" smtClean="0"/>
              <a:t> </a:t>
            </a:r>
            <a:r>
              <a:rPr lang="ru-RU" dirty="0" err="1" smtClean="0"/>
              <a:t>праці</a:t>
            </a:r>
            <a:r>
              <a:rPr lang="ru-RU" dirty="0" smtClean="0"/>
              <a:t> на  </a:t>
            </a:r>
            <a:r>
              <a:rPr lang="ru-RU" dirty="0" err="1" smtClean="0"/>
              <a:t>виробництві</a:t>
            </a:r>
            <a:r>
              <a:rPr lang="ru-RU" dirty="0" smtClean="0"/>
              <a:t>. </a:t>
            </a:r>
            <a:r>
              <a:rPr lang="ru-RU" dirty="0" err="1" smtClean="0"/>
              <a:t>Функціонування</a:t>
            </a:r>
            <a:r>
              <a:rPr lang="ru-RU" dirty="0" smtClean="0"/>
              <a:t> </a:t>
            </a:r>
            <a:r>
              <a:rPr lang="ru-RU" dirty="0" err="1" smtClean="0"/>
              <a:t>підприємств</a:t>
            </a:r>
            <a:r>
              <a:rPr lang="ru-RU" dirty="0" smtClean="0"/>
              <a:t> в </a:t>
            </a:r>
            <a:r>
              <a:rPr lang="ru-RU" dirty="0" err="1" smtClean="0"/>
              <a:t>умовах</a:t>
            </a:r>
            <a:r>
              <a:rPr lang="ru-RU" dirty="0" smtClean="0"/>
              <a:t> </a:t>
            </a:r>
            <a:r>
              <a:rPr lang="ru-RU" dirty="0" err="1" smtClean="0"/>
              <a:t>ринкових</a:t>
            </a:r>
            <a:r>
              <a:rPr lang="ru-RU" dirty="0" smtClean="0"/>
              <a:t> </a:t>
            </a:r>
            <a:r>
              <a:rPr lang="ru-RU" dirty="0" err="1" smtClean="0"/>
              <a:t>відносин</a:t>
            </a:r>
            <a:r>
              <a:rPr lang="ru-RU" dirty="0" smtClean="0"/>
              <a:t> </a:t>
            </a:r>
            <a:r>
              <a:rPr lang="ru-RU" dirty="0" err="1" smtClean="0"/>
              <a:t>означає</a:t>
            </a:r>
            <a:r>
              <a:rPr lang="ru-RU" b="1" dirty="0" smtClean="0"/>
              <a:t>, </a:t>
            </a:r>
            <a:r>
              <a:rPr lang="ru-RU" dirty="0" err="1" smtClean="0"/>
              <a:t>що</a:t>
            </a:r>
            <a:r>
              <a:rPr lang="ru-RU" b="1" dirty="0" smtClean="0"/>
              <a:t> </a:t>
            </a:r>
            <a:r>
              <a:rPr lang="ru-RU" dirty="0" err="1" smtClean="0"/>
              <a:t>нещасні</a:t>
            </a:r>
            <a:r>
              <a:rPr lang="ru-RU" dirty="0" smtClean="0"/>
              <a:t> </a:t>
            </a:r>
            <a:r>
              <a:rPr lang="ru-RU" dirty="0" err="1" smtClean="0"/>
              <a:t>випадки</a:t>
            </a:r>
            <a:r>
              <a:rPr lang="ru-RU" dirty="0" smtClean="0"/>
              <a:t> </a:t>
            </a:r>
            <a:r>
              <a:rPr lang="ru-RU" dirty="0" err="1" smtClean="0"/>
              <a:t>і</a:t>
            </a:r>
            <a:r>
              <a:rPr lang="ru-RU" dirty="0" smtClean="0"/>
              <a:t> </a:t>
            </a:r>
            <a:r>
              <a:rPr lang="ru-RU" dirty="0" err="1" smtClean="0"/>
              <a:t>захворювання</a:t>
            </a:r>
            <a:r>
              <a:rPr lang="ru-RU" b="1" dirty="0" smtClean="0"/>
              <a:t> </a:t>
            </a:r>
            <a:r>
              <a:rPr lang="ru-RU" dirty="0" smtClean="0"/>
              <a:t>на </a:t>
            </a:r>
            <a:r>
              <a:rPr lang="ru-RU" dirty="0" err="1" smtClean="0"/>
              <a:t>виробництві</a:t>
            </a:r>
            <a:r>
              <a:rPr lang="ru-RU" dirty="0" smtClean="0"/>
              <a:t> </a:t>
            </a:r>
            <a:r>
              <a:rPr lang="ru-RU" dirty="0" err="1" smtClean="0"/>
              <a:t>викликають</a:t>
            </a:r>
            <a:r>
              <a:rPr lang="ru-RU" dirty="0" smtClean="0"/>
              <a:t> </a:t>
            </a:r>
            <a:r>
              <a:rPr lang="ru-RU" dirty="0" err="1" smtClean="0"/>
              <a:t>суттєві</a:t>
            </a:r>
            <a:r>
              <a:rPr lang="ru-RU" dirty="0" smtClean="0"/>
              <a:t> </a:t>
            </a:r>
            <a:r>
              <a:rPr lang="ru-RU" dirty="0" err="1" smtClean="0"/>
              <a:t>економічні</a:t>
            </a:r>
            <a:r>
              <a:rPr lang="ru-RU" dirty="0" smtClean="0"/>
              <a:t> </a:t>
            </a:r>
            <a:r>
              <a:rPr lang="ru-RU" dirty="0" err="1" smtClean="0"/>
              <a:t>втрати</a:t>
            </a:r>
            <a:r>
              <a:rPr lang="ru-RU" b="1" dirty="0" smtClean="0"/>
              <a:t> </a:t>
            </a:r>
            <a:r>
              <a:rPr lang="ru-RU" dirty="0" smtClean="0"/>
              <a:t>не </a:t>
            </a:r>
            <a:r>
              <a:rPr lang="ru-RU" dirty="0" err="1" smtClean="0"/>
              <a:t>тільки</a:t>
            </a:r>
            <a:r>
              <a:rPr lang="ru-RU" dirty="0" smtClean="0"/>
              <a:t> </a:t>
            </a:r>
            <a:r>
              <a:rPr lang="ru-RU" dirty="0" err="1" smtClean="0"/>
              <a:t>держави</a:t>
            </a:r>
            <a:r>
              <a:rPr lang="ru-RU" dirty="0" smtClean="0"/>
              <a:t>, а </a:t>
            </a:r>
            <a:r>
              <a:rPr lang="ru-RU" dirty="0" err="1" smtClean="0"/>
              <a:t>й</a:t>
            </a:r>
            <a:r>
              <a:rPr lang="ru-RU" dirty="0" smtClean="0"/>
              <a:t> конкретного </a:t>
            </a:r>
            <a:r>
              <a:rPr lang="ru-RU" dirty="0" err="1" smtClean="0"/>
              <a:t>підприємства</a:t>
            </a:r>
            <a:r>
              <a:rPr lang="ru-RU" dirty="0" smtClean="0"/>
              <a:t>, вони </a:t>
            </a:r>
            <a:r>
              <a:rPr lang="ru-RU" dirty="0" err="1" smtClean="0"/>
              <a:t>впливають</a:t>
            </a:r>
            <a:r>
              <a:rPr lang="ru-RU" dirty="0" smtClean="0"/>
              <a:t> на </a:t>
            </a:r>
            <a:r>
              <a:rPr lang="ru-RU" dirty="0" err="1" smtClean="0"/>
              <a:t>рентабельність</a:t>
            </a:r>
            <a:r>
              <a:rPr lang="ru-RU" dirty="0" smtClean="0"/>
              <a:t> </a:t>
            </a:r>
            <a:r>
              <a:rPr lang="ru-RU" dirty="0" err="1" smtClean="0"/>
              <a:t>і</a:t>
            </a:r>
            <a:r>
              <a:rPr lang="ru-RU" dirty="0" smtClean="0"/>
              <a:t> </a:t>
            </a:r>
            <a:r>
              <a:rPr lang="ru-RU" dirty="0" err="1" smtClean="0"/>
              <a:t>конкурентоздатність</a:t>
            </a:r>
            <a:r>
              <a:rPr lang="ru-RU" dirty="0" smtClean="0"/>
              <a:t>  </a:t>
            </a:r>
            <a:r>
              <a:rPr lang="ru-RU" dirty="0" err="1" smtClean="0"/>
              <a:t>підприємств</a:t>
            </a:r>
            <a:r>
              <a:rPr lang="ru-RU" dirty="0" smtClean="0"/>
              <a:t>,</a:t>
            </a:r>
            <a:r>
              <a:rPr lang="ru-RU" b="1" dirty="0" smtClean="0"/>
              <a:t>  </a:t>
            </a:r>
            <a:r>
              <a:rPr lang="ru-RU" dirty="0" err="1" smtClean="0"/>
              <a:t>на</a:t>
            </a:r>
            <a:r>
              <a:rPr lang="ru-RU" dirty="0" smtClean="0"/>
              <a:t> </a:t>
            </a:r>
            <a:r>
              <a:rPr lang="ru-RU" dirty="0" err="1" smtClean="0"/>
              <a:t>прибутки</a:t>
            </a:r>
            <a:r>
              <a:rPr lang="ru-RU" dirty="0" smtClean="0"/>
              <a:t>  трудового </a:t>
            </a:r>
            <a:r>
              <a:rPr lang="ru-RU" dirty="0" err="1" smtClean="0"/>
              <a:t>колективу</a:t>
            </a:r>
            <a:r>
              <a:rPr lang="ru-RU" dirty="0" smtClean="0"/>
              <a:t>.</a:t>
            </a:r>
            <a:r>
              <a:rPr lang="ru-RU" b="1" dirty="0" smtClean="0"/>
              <a:t> </a:t>
            </a:r>
            <a:r>
              <a:rPr lang="ru-RU" dirty="0" err="1" smtClean="0"/>
              <a:t>Незадовільні</a:t>
            </a:r>
            <a:r>
              <a:rPr lang="ru-RU" b="1" dirty="0" smtClean="0"/>
              <a:t> </a:t>
            </a:r>
            <a:r>
              <a:rPr lang="ru-RU" dirty="0" err="1" smtClean="0"/>
              <a:t>умови</a:t>
            </a:r>
            <a:r>
              <a:rPr lang="ru-RU" dirty="0" smtClean="0"/>
              <a:t> </a:t>
            </a:r>
            <a:r>
              <a:rPr lang="ru-RU" dirty="0" err="1" smtClean="0"/>
              <a:t>праці</a:t>
            </a:r>
            <a:r>
              <a:rPr lang="ru-RU" dirty="0" smtClean="0"/>
              <a:t> негативно </a:t>
            </a:r>
            <a:r>
              <a:rPr lang="ru-RU" dirty="0" err="1" smtClean="0"/>
              <a:t>відбиваються</a:t>
            </a:r>
            <a:r>
              <a:rPr lang="ru-RU" dirty="0" smtClean="0"/>
              <a:t> на </a:t>
            </a:r>
            <a:r>
              <a:rPr lang="ru-RU" dirty="0" err="1" smtClean="0"/>
              <a:t>продуктивності</a:t>
            </a:r>
            <a:r>
              <a:rPr lang="ru-RU" dirty="0" smtClean="0"/>
              <a:t> </a:t>
            </a:r>
            <a:r>
              <a:rPr lang="ru-RU" dirty="0" err="1" smtClean="0"/>
              <a:t>праці</a:t>
            </a:r>
            <a:r>
              <a:rPr lang="ru-RU" dirty="0" smtClean="0"/>
              <a:t>,</a:t>
            </a:r>
            <a:r>
              <a:rPr lang="ru-RU" b="1" dirty="0" smtClean="0"/>
              <a:t> </a:t>
            </a:r>
            <a:r>
              <a:rPr lang="ru-RU" dirty="0" err="1" smtClean="0"/>
              <a:t>якості</a:t>
            </a:r>
            <a:r>
              <a:rPr lang="ru-RU" b="1" dirty="0" smtClean="0"/>
              <a:t> </a:t>
            </a:r>
            <a:r>
              <a:rPr lang="ru-RU" dirty="0" err="1" smtClean="0"/>
              <a:t>і</a:t>
            </a:r>
            <a:r>
              <a:rPr lang="ru-RU" dirty="0" smtClean="0"/>
              <a:t> </a:t>
            </a:r>
            <a:r>
              <a:rPr lang="ru-RU" dirty="0" err="1" smtClean="0"/>
              <a:t>собівартості</a:t>
            </a:r>
            <a:r>
              <a:rPr lang="ru-RU" dirty="0" smtClean="0"/>
              <a:t> </a:t>
            </a:r>
            <a:r>
              <a:rPr lang="ru-RU" dirty="0" err="1" smtClean="0"/>
              <a:t>продукції</a:t>
            </a:r>
            <a:r>
              <a:rPr lang="ru-RU" dirty="0" smtClean="0"/>
              <a:t>, </a:t>
            </a:r>
            <a:r>
              <a:rPr lang="ru-RU" dirty="0" err="1" smtClean="0"/>
              <a:t>зменшують</a:t>
            </a:r>
            <a:r>
              <a:rPr lang="ru-RU" dirty="0" smtClean="0"/>
              <a:t> </a:t>
            </a:r>
            <a:r>
              <a:rPr lang="ru-RU" dirty="0" err="1" smtClean="0"/>
              <a:t>валовий</a:t>
            </a:r>
            <a:r>
              <a:rPr lang="ru-RU" b="1" dirty="0" smtClean="0"/>
              <a:t> </a:t>
            </a:r>
            <a:r>
              <a:rPr lang="ru-RU" dirty="0" err="1" smtClean="0"/>
              <a:t>національний</a:t>
            </a:r>
            <a:r>
              <a:rPr lang="ru-RU" b="1" dirty="0" smtClean="0"/>
              <a:t> </a:t>
            </a:r>
            <a:r>
              <a:rPr lang="ru-RU" dirty="0" err="1" smtClean="0"/>
              <a:t>дохід</a:t>
            </a:r>
            <a:r>
              <a:rPr lang="ru-RU" dirty="0" smtClean="0"/>
              <a:t> </a:t>
            </a:r>
            <a:r>
              <a:rPr lang="ru-RU" dirty="0" err="1" smtClean="0"/>
              <a:t>країни</a:t>
            </a:r>
            <a:r>
              <a:rPr lang="ru-RU" dirty="0" smtClean="0"/>
              <a:t>. Тому </a:t>
            </a:r>
            <a:r>
              <a:rPr lang="ru-RU" dirty="0" err="1" smtClean="0"/>
              <a:t>всебічна</a:t>
            </a:r>
            <a:r>
              <a:rPr lang="ru-RU" dirty="0" smtClean="0"/>
              <a:t> </a:t>
            </a:r>
            <a:r>
              <a:rPr lang="ru-RU" dirty="0" err="1" smtClean="0"/>
              <a:t>турбота</a:t>
            </a:r>
            <a:r>
              <a:rPr lang="ru-RU" dirty="0" smtClean="0"/>
              <a:t> про </a:t>
            </a:r>
            <a:r>
              <a:rPr lang="ru-RU" dirty="0" err="1" smtClean="0"/>
              <a:t>охорону</a:t>
            </a:r>
            <a:r>
              <a:rPr lang="ru-RU" dirty="0" smtClean="0"/>
              <a:t> </a:t>
            </a:r>
            <a:r>
              <a:rPr lang="ru-RU" dirty="0" err="1" smtClean="0"/>
              <a:t>праці</a:t>
            </a:r>
            <a:r>
              <a:rPr lang="ru-RU" dirty="0" smtClean="0"/>
              <a:t>, </a:t>
            </a:r>
            <a:r>
              <a:rPr lang="ru-RU" dirty="0" err="1" smtClean="0"/>
              <a:t>проведення</a:t>
            </a:r>
            <a:r>
              <a:rPr lang="ru-RU" dirty="0" smtClean="0"/>
              <a:t> </a:t>
            </a:r>
            <a:r>
              <a:rPr lang="ru-RU" dirty="0" err="1" smtClean="0"/>
              <a:t>активної</a:t>
            </a:r>
            <a:r>
              <a:rPr lang="ru-RU" dirty="0" smtClean="0"/>
              <a:t> </a:t>
            </a:r>
            <a:r>
              <a:rPr lang="ru-RU" dirty="0" err="1" smtClean="0"/>
              <a:t>соціальної</a:t>
            </a:r>
            <a:r>
              <a:rPr lang="ru-RU" dirty="0" smtClean="0"/>
              <a:t> </a:t>
            </a:r>
            <a:r>
              <a:rPr lang="ru-RU" dirty="0" err="1" smtClean="0"/>
              <a:t>політики</a:t>
            </a:r>
            <a:r>
              <a:rPr lang="ru-RU" dirty="0" smtClean="0"/>
              <a:t> </a:t>
            </a:r>
            <a:r>
              <a:rPr lang="ru-RU" dirty="0" err="1" smtClean="0"/>
              <a:t>стає</a:t>
            </a:r>
            <a:r>
              <a:rPr lang="ru-RU" dirty="0" smtClean="0"/>
              <a:t> </a:t>
            </a:r>
            <a:r>
              <a:rPr lang="ru-RU" dirty="0" err="1" smtClean="0"/>
              <a:t>важливою</a:t>
            </a:r>
            <a:r>
              <a:rPr lang="ru-RU" b="1" dirty="0" smtClean="0"/>
              <a:t> </a:t>
            </a:r>
            <a:r>
              <a:rPr lang="ru-RU" dirty="0" smtClean="0"/>
              <a:t>проблемою для </a:t>
            </a:r>
            <a:r>
              <a:rPr lang="ru-RU" dirty="0" err="1" smtClean="0"/>
              <a:t>власників</a:t>
            </a:r>
            <a:r>
              <a:rPr lang="ru-RU" dirty="0" smtClean="0"/>
              <a:t> </a:t>
            </a:r>
            <a:r>
              <a:rPr lang="ru-RU" dirty="0" err="1" smtClean="0"/>
              <a:t>і</a:t>
            </a:r>
            <a:r>
              <a:rPr lang="ru-RU" dirty="0" smtClean="0"/>
              <a:t> </a:t>
            </a:r>
            <a:r>
              <a:rPr lang="ru-RU" dirty="0" err="1" smtClean="0"/>
              <a:t>керівників</a:t>
            </a:r>
            <a:r>
              <a:rPr lang="ru-RU" dirty="0" smtClean="0"/>
              <a:t> </a:t>
            </a:r>
            <a:r>
              <a:rPr lang="ru-RU" dirty="0" err="1" smtClean="0"/>
              <a:t>підприємств</a:t>
            </a:r>
            <a:r>
              <a:rPr lang="ru-RU" dirty="0" smtClean="0"/>
              <a:t>, </a:t>
            </a:r>
            <a:r>
              <a:rPr lang="ru-RU" dirty="0" err="1" smtClean="0"/>
              <a:t>державних</a:t>
            </a:r>
            <a:r>
              <a:rPr lang="ru-RU" dirty="0" smtClean="0"/>
              <a:t> та </a:t>
            </a:r>
            <a:r>
              <a:rPr lang="ru-RU" dirty="0" err="1" smtClean="0"/>
              <a:t>профспілкових</a:t>
            </a:r>
            <a:r>
              <a:rPr lang="ru-RU" dirty="0" smtClean="0"/>
              <a:t> </a:t>
            </a:r>
            <a:r>
              <a:rPr lang="ru-RU" dirty="0" err="1" smtClean="0"/>
              <a:t>органів</a:t>
            </a:r>
            <a:r>
              <a:rPr lang="ru-RU" dirty="0" smtClean="0"/>
              <a:t>. </a:t>
            </a:r>
            <a:r>
              <a:rPr lang="ru-RU" dirty="0" err="1" smtClean="0"/>
              <a:t>Докорінна</a:t>
            </a:r>
            <a:r>
              <a:rPr lang="ru-RU" dirty="0" smtClean="0"/>
              <a:t> </a:t>
            </a:r>
            <a:r>
              <a:rPr lang="ru-RU" dirty="0" err="1" smtClean="0"/>
              <a:t>перебудова</a:t>
            </a:r>
            <a:r>
              <a:rPr lang="ru-RU" dirty="0" smtClean="0"/>
              <a:t> </a:t>
            </a:r>
            <a:r>
              <a:rPr lang="ru-RU" dirty="0" err="1" smtClean="0"/>
              <a:t>методів</a:t>
            </a:r>
            <a:r>
              <a:rPr lang="ru-RU" dirty="0" smtClean="0"/>
              <a:t> </a:t>
            </a:r>
            <a:r>
              <a:rPr lang="ru-RU" dirty="0" err="1" smtClean="0"/>
              <a:t>управління</a:t>
            </a:r>
            <a:r>
              <a:rPr lang="ru-RU" dirty="0" smtClean="0"/>
              <a:t> </a:t>
            </a:r>
            <a:r>
              <a:rPr lang="ru-RU" dirty="0" err="1" smtClean="0"/>
              <a:t>економікою</a:t>
            </a:r>
            <a:r>
              <a:rPr lang="ru-RU" dirty="0" smtClean="0"/>
              <a:t> </a:t>
            </a:r>
            <a:r>
              <a:rPr lang="ru-RU" dirty="0" err="1" smtClean="0"/>
              <a:t>вимагає</a:t>
            </a:r>
            <a:r>
              <a:rPr lang="ru-RU" dirty="0" smtClean="0"/>
              <a:t> </a:t>
            </a:r>
            <a:r>
              <a:rPr lang="ru-RU" dirty="0" err="1" smtClean="0"/>
              <a:t>відповідної</a:t>
            </a:r>
            <a:r>
              <a:rPr lang="ru-RU" dirty="0" smtClean="0"/>
              <a:t> </a:t>
            </a:r>
            <a:r>
              <a:rPr lang="ru-RU" dirty="0" err="1" smtClean="0"/>
              <a:t>наукової</a:t>
            </a:r>
            <a:r>
              <a:rPr lang="ru-RU" dirty="0" smtClean="0"/>
              <a:t> </a:t>
            </a:r>
            <a:r>
              <a:rPr lang="ru-RU" dirty="0" err="1" smtClean="0"/>
              <a:t>організації</a:t>
            </a:r>
            <a:r>
              <a:rPr lang="ru-RU" dirty="0" smtClean="0"/>
              <a:t> </a:t>
            </a:r>
            <a:r>
              <a:rPr lang="ru-RU" dirty="0" err="1" smtClean="0"/>
              <a:t>охорони</a:t>
            </a:r>
            <a:r>
              <a:rPr lang="ru-RU" dirty="0" smtClean="0"/>
              <a:t>  </a:t>
            </a:r>
            <a:r>
              <a:rPr lang="ru-RU" dirty="0" err="1" smtClean="0"/>
              <a:t>праці</a:t>
            </a:r>
            <a:r>
              <a:rPr lang="ru-RU" dirty="0" smtClean="0"/>
              <a:t>, </a:t>
            </a:r>
            <a:r>
              <a:rPr lang="ru-RU" dirty="0" err="1" smtClean="0"/>
              <a:t>удосконалення</a:t>
            </a:r>
            <a:r>
              <a:rPr lang="ru-RU" dirty="0" smtClean="0"/>
              <a:t> </a:t>
            </a:r>
            <a:r>
              <a:rPr lang="ru-RU" dirty="0" err="1" smtClean="0"/>
              <a:t>управління</a:t>
            </a:r>
            <a:r>
              <a:rPr lang="ru-RU" dirty="0" smtClean="0"/>
              <a:t> </a:t>
            </a:r>
            <a:r>
              <a:rPr lang="ru-RU" dirty="0" err="1" smtClean="0"/>
              <a:t>цією</a:t>
            </a:r>
            <a:r>
              <a:rPr lang="ru-RU" dirty="0" smtClean="0"/>
              <a:t> </a:t>
            </a:r>
            <a:r>
              <a:rPr lang="ru-RU" dirty="0" err="1" smtClean="0"/>
              <a:t>діяльністю</a:t>
            </a:r>
            <a:r>
              <a:rPr lang="ru-RU" dirty="0" smtClean="0"/>
              <a:t> на </a:t>
            </a:r>
            <a:r>
              <a:rPr lang="ru-RU" dirty="0" err="1" smtClean="0"/>
              <a:t>промислових</a:t>
            </a:r>
            <a:r>
              <a:rPr lang="ru-RU" dirty="0" smtClean="0"/>
              <a:t> </a:t>
            </a:r>
            <a:r>
              <a:rPr lang="ru-RU" dirty="0" err="1" smtClean="0"/>
              <a:t>підприємствах</a:t>
            </a:r>
            <a:r>
              <a:rPr lang="ru-RU" dirty="0" smtClean="0"/>
              <a:t> в </a:t>
            </a:r>
            <a:r>
              <a:rPr lang="ru-RU" dirty="0" err="1" smtClean="0"/>
              <a:t>сучасних</a:t>
            </a:r>
            <a:r>
              <a:rPr lang="ru-RU" dirty="0" smtClean="0"/>
              <a:t> </a:t>
            </a:r>
            <a:r>
              <a:rPr lang="ru-RU" dirty="0" err="1" smtClean="0"/>
              <a:t>умовах</a:t>
            </a:r>
            <a:r>
              <a:rPr lang="ru-RU" dirty="0" smtClean="0"/>
              <a:t> </a:t>
            </a:r>
            <a:r>
              <a:rPr lang="ru-RU" dirty="0" err="1" smtClean="0"/>
              <a:t>господарювання</a:t>
            </a:r>
            <a:r>
              <a:rPr lang="ru-RU" dirty="0" smtClean="0"/>
              <a:t>. </a:t>
            </a:r>
            <a:r>
              <a:rPr lang="ru-RU" dirty="0" err="1" smtClean="0"/>
              <a:t>Поліпшення</a:t>
            </a:r>
            <a:r>
              <a:rPr lang="ru-RU" dirty="0" smtClean="0"/>
              <a:t> умов</a:t>
            </a:r>
            <a:r>
              <a:rPr lang="ru-RU" b="1" dirty="0" smtClean="0"/>
              <a:t> </a:t>
            </a:r>
            <a:r>
              <a:rPr lang="ru-RU" dirty="0" smtClean="0"/>
              <a:t>та </a:t>
            </a:r>
            <a:r>
              <a:rPr lang="ru-RU" dirty="0" err="1" smtClean="0"/>
              <a:t>охорони</a:t>
            </a:r>
            <a:r>
              <a:rPr lang="ru-RU" dirty="0" smtClean="0"/>
              <a:t> </a:t>
            </a:r>
            <a:r>
              <a:rPr lang="ru-RU" dirty="0" err="1" smtClean="0"/>
              <a:t>праці</a:t>
            </a:r>
            <a:r>
              <a:rPr lang="ru-RU" dirty="0" smtClean="0"/>
              <a:t> </a:t>
            </a:r>
            <a:r>
              <a:rPr lang="ru-RU" dirty="0" err="1" smtClean="0"/>
              <a:t>стає</a:t>
            </a:r>
            <a:r>
              <a:rPr lang="ru-RU" dirty="0" smtClean="0"/>
              <a:t> одним</a:t>
            </a:r>
            <a:r>
              <a:rPr lang="ru-RU" b="1" dirty="0" smtClean="0"/>
              <a:t> </a:t>
            </a:r>
            <a:r>
              <a:rPr lang="ru-RU" dirty="0" err="1" smtClean="0"/>
              <a:t>із</a:t>
            </a:r>
            <a:r>
              <a:rPr lang="ru-RU" dirty="0" smtClean="0"/>
              <a:t> </a:t>
            </a:r>
            <a:r>
              <a:rPr lang="ru-RU" dirty="0" err="1" smtClean="0"/>
              <a:t>важливих</a:t>
            </a:r>
            <a:r>
              <a:rPr lang="ru-RU" dirty="0" smtClean="0"/>
              <a:t> </a:t>
            </a:r>
            <a:r>
              <a:rPr lang="ru-RU" dirty="0" err="1" smtClean="0"/>
              <a:t>напрямків</a:t>
            </a:r>
            <a:r>
              <a:rPr lang="ru-RU" dirty="0" smtClean="0"/>
              <a:t> </a:t>
            </a:r>
            <a:r>
              <a:rPr lang="ru-RU" dirty="0" err="1" smtClean="0"/>
              <a:t>підвищення</a:t>
            </a:r>
            <a:r>
              <a:rPr lang="ru-RU" dirty="0" smtClean="0"/>
              <a:t> </a:t>
            </a:r>
            <a:r>
              <a:rPr lang="ru-RU" dirty="0" err="1" smtClean="0"/>
              <a:t>матеріального</a:t>
            </a:r>
            <a:r>
              <a:rPr lang="ru-RU" dirty="0" smtClean="0"/>
              <a:t> та культурного </a:t>
            </a:r>
            <a:r>
              <a:rPr lang="ru-RU" dirty="0" err="1" smtClean="0"/>
              <a:t>рівня</a:t>
            </a:r>
            <a:r>
              <a:rPr lang="ru-RU" dirty="0" smtClean="0"/>
              <a:t> </a:t>
            </a:r>
            <a:r>
              <a:rPr lang="ru-RU" dirty="0" err="1" smtClean="0"/>
              <a:t>життя</a:t>
            </a:r>
            <a:r>
              <a:rPr lang="ru-RU" dirty="0" smtClean="0"/>
              <a:t> народу.  </a:t>
            </a:r>
            <a:r>
              <a:rPr lang="ru-RU" dirty="0" err="1" smtClean="0"/>
              <a:t>Особливості</a:t>
            </a:r>
            <a:r>
              <a:rPr lang="ru-RU" dirty="0" smtClean="0"/>
              <a:t>  </a:t>
            </a:r>
            <a:r>
              <a:rPr lang="ru-RU" dirty="0" err="1" smtClean="0"/>
              <a:t>сучасного</a:t>
            </a:r>
            <a:r>
              <a:rPr lang="ru-RU" dirty="0" smtClean="0"/>
              <a:t>  </a:t>
            </a:r>
            <a:r>
              <a:rPr lang="ru-RU" dirty="0" err="1" smtClean="0"/>
              <a:t>виробництва</a:t>
            </a:r>
            <a:r>
              <a:rPr lang="ru-RU" dirty="0" smtClean="0"/>
              <a:t>  </a:t>
            </a:r>
            <a:r>
              <a:rPr lang="ru-RU" dirty="0" err="1" smtClean="0"/>
              <a:t>потребують</a:t>
            </a:r>
            <a:r>
              <a:rPr lang="ru-RU" dirty="0" smtClean="0"/>
              <a:t> </a:t>
            </a:r>
            <a:r>
              <a:rPr lang="ru-RU" dirty="0" err="1" smtClean="0"/>
              <a:t>впровадження</a:t>
            </a:r>
            <a:r>
              <a:rPr lang="ru-RU" dirty="0" smtClean="0"/>
              <a:t> все </a:t>
            </a:r>
            <a:r>
              <a:rPr lang="ru-RU" dirty="0" err="1" smtClean="0"/>
              <a:t>більш</a:t>
            </a:r>
            <a:r>
              <a:rPr lang="ru-RU" dirty="0" smtClean="0"/>
              <a:t> </a:t>
            </a:r>
            <a:r>
              <a:rPr lang="ru-RU" dirty="0" err="1" smtClean="0"/>
              <a:t>дієвих</a:t>
            </a:r>
            <a:r>
              <a:rPr lang="ru-RU" dirty="0" smtClean="0"/>
              <a:t> </a:t>
            </a:r>
            <a:r>
              <a:rPr lang="ru-RU" dirty="0" err="1" smtClean="0"/>
              <a:t>заходів</a:t>
            </a:r>
            <a:r>
              <a:rPr lang="ru-RU" dirty="0" smtClean="0"/>
              <a:t> </a:t>
            </a:r>
            <a:r>
              <a:rPr lang="ru-RU" dirty="0" err="1" smtClean="0"/>
              <a:t>щодо</a:t>
            </a:r>
            <a:r>
              <a:rPr lang="ru-RU" dirty="0" smtClean="0"/>
              <a:t> </a:t>
            </a:r>
            <a:r>
              <a:rPr lang="ru-RU" dirty="0" err="1" smtClean="0"/>
              <a:t>підвищення</a:t>
            </a:r>
            <a:r>
              <a:rPr lang="ru-RU" dirty="0" smtClean="0"/>
              <a:t> </a:t>
            </a:r>
            <a:r>
              <a:rPr lang="ru-RU" dirty="0" err="1" smtClean="0"/>
              <a:t>рівня</a:t>
            </a:r>
            <a:r>
              <a:rPr lang="ru-RU" dirty="0" smtClean="0"/>
              <a:t> </a:t>
            </a:r>
            <a:r>
              <a:rPr lang="ru-RU" dirty="0" err="1" smtClean="0"/>
              <a:t>безпеки</a:t>
            </a:r>
            <a:r>
              <a:rPr lang="ru-RU" dirty="0" smtClean="0"/>
              <a:t> </a:t>
            </a:r>
            <a:r>
              <a:rPr lang="ru-RU" dirty="0" err="1" smtClean="0"/>
              <a:t>виробництва</a:t>
            </a:r>
            <a:r>
              <a:rPr lang="ru-RU" dirty="0" smtClean="0"/>
              <a:t> та </a:t>
            </a:r>
            <a:r>
              <a:rPr lang="ru-RU" dirty="0" err="1" smtClean="0"/>
              <a:t>захисту</a:t>
            </a:r>
            <a:r>
              <a:rPr lang="ru-RU" dirty="0" smtClean="0"/>
              <a:t> </a:t>
            </a:r>
            <a:r>
              <a:rPr lang="ru-RU" dirty="0" err="1" smtClean="0"/>
              <a:t>навколишнього</a:t>
            </a:r>
            <a:r>
              <a:rPr lang="ru-RU" dirty="0" smtClean="0"/>
              <a:t> </a:t>
            </a:r>
            <a:r>
              <a:rPr lang="ru-RU" dirty="0" err="1" smtClean="0"/>
              <a:t>середовища</a:t>
            </a:r>
            <a:r>
              <a:rPr lang="ru-RU" dirty="0" smtClean="0"/>
              <a:t>. Тому </a:t>
            </a:r>
            <a:r>
              <a:rPr lang="ru-RU" dirty="0" err="1" smtClean="0"/>
              <a:t>вивчення</a:t>
            </a:r>
            <a:r>
              <a:rPr lang="ru-RU" dirty="0" smtClean="0"/>
              <a:t> </a:t>
            </a:r>
            <a:r>
              <a:rPr lang="ru-RU" dirty="0" err="1" smtClean="0"/>
              <a:t>юридичних</a:t>
            </a:r>
            <a:r>
              <a:rPr lang="ru-RU" dirty="0" smtClean="0"/>
              <a:t> </a:t>
            </a:r>
            <a:r>
              <a:rPr lang="ru-RU" dirty="0" err="1" smtClean="0"/>
              <a:t>аспектів</a:t>
            </a:r>
            <a:r>
              <a:rPr lang="ru-RU" dirty="0" smtClean="0"/>
              <a:t> </a:t>
            </a:r>
            <a:r>
              <a:rPr lang="ru-RU" dirty="0" err="1" smtClean="0"/>
              <a:t>охорони</a:t>
            </a:r>
            <a:r>
              <a:rPr lang="ru-RU" dirty="0" smtClean="0"/>
              <a:t> </a:t>
            </a:r>
            <a:r>
              <a:rPr lang="ru-RU" dirty="0" err="1" smtClean="0"/>
              <a:t>праці</a:t>
            </a:r>
            <a:r>
              <a:rPr lang="ru-RU" dirty="0" smtClean="0"/>
              <a:t> у </a:t>
            </a:r>
            <a:r>
              <a:rPr lang="ru-RU" dirty="0" err="1" smtClean="0"/>
              <a:t>фармацевтичній</a:t>
            </a:r>
            <a:r>
              <a:rPr lang="ru-RU" dirty="0" smtClean="0"/>
              <a:t> </a:t>
            </a:r>
            <a:r>
              <a:rPr lang="ru-RU" dirty="0" err="1" smtClean="0"/>
              <a:t>галузі</a:t>
            </a:r>
            <a:r>
              <a:rPr lang="ru-RU" dirty="0" smtClean="0"/>
              <a:t> </a:t>
            </a:r>
            <a:r>
              <a:rPr lang="ru-RU" dirty="0" err="1" smtClean="0"/>
              <a:t>є</a:t>
            </a:r>
            <a:r>
              <a:rPr lang="ru-RU" dirty="0" smtClean="0"/>
              <a:t> </a:t>
            </a:r>
            <a:r>
              <a:rPr lang="ru-RU" dirty="0" err="1" smtClean="0"/>
              <a:t>актуальним</a:t>
            </a:r>
            <a:r>
              <a:rPr lang="ru-RU" dirty="0" smtClean="0"/>
              <a:t>.</a:t>
            </a:r>
            <a:endParaRPr lang="uk-UA" dirty="0"/>
          </a:p>
        </p:txBody>
      </p:sp>
      <p:sp>
        <p:nvSpPr>
          <p:cNvPr id="3" name="Заголовок 2">
            <a:extLst>
              <a:ext uri="{FF2B5EF4-FFF2-40B4-BE49-F238E27FC236}">
                <a16:creationId xmlns:a16="http://schemas.microsoft.com/office/drawing/2014/main" xmlns="" id="{AA511CF0-50D7-4D60-ACB0-5B2D91167184}"/>
              </a:ext>
            </a:extLst>
          </p:cNvPr>
          <p:cNvSpPr>
            <a:spLocks noGrp="1"/>
          </p:cNvSpPr>
          <p:nvPr>
            <p:ph type="title"/>
          </p:nvPr>
        </p:nvSpPr>
        <p:spPr/>
        <p:txBody>
          <a:bodyPr/>
          <a:lstStyle/>
          <a:p>
            <a:r>
              <a:rPr lang="uk-UA" dirty="0"/>
              <a:t>Актуальність теми</a:t>
            </a:r>
            <a:endParaRPr lang="x-none" dirty="0"/>
          </a:p>
        </p:txBody>
      </p:sp>
      <p:pic>
        <p:nvPicPr>
          <p:cNvPr id="5" name="Рисунок 4">
            <a:extLst>
              <a:ext uri="{FF2B5EF4-FFF2-40B4-BE49-F238E27FC236}">
                <a16:creationId xmlns:a16="http://schemas.microsoft.com/office/drawing/2014/main" xmlns="" id="{20310F44-E8CF-4C95-B90D-BCFDF851122D}"/>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8699384" y="1670109"/>
            <a:ext cx="3312952" cy="3312952"/>
          </a:xfrm>
          <a:prstGeom prst="rect">
            <a:avLst/>
          </a:prstGeom>
        </p:spPr>
      </p:pic>
    </p:spTree>
    <p:extLst>
      <p:ext uri="{BB962C8B-B14F-4D97-AF65-F5344CB8AC3E}">
        <p14:creationId xmlns:p14="http://schemas.microsoft.com/office/powerpoint/2010/main" xmlns="" val="138550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B2D6DBC9-0317-4E83-879B-12E7025A685F}"/>
              </a:ext>
            </a:extLst>
          </p:cNvPr>
          <p:cNvSpPr>
            <a:spLocks noGrp="1"/>
          </p:cNvSpPr>
          <p:nvPr>
            <p:ph idx="1"/>
          </p:nvPr>
        </p:nvSpPr>
        <p:spPr>
          <a:xfrm>
            <a:off x="1097280" y="1694576"/>
            <a:ext cx="6075307" cy="4655889"/>
          </a:xfrm>
        </p:spPr>
        <p:txBody>
          <a:bodyPr>
            <a:normAutofit lnSpcReduction="10000"/>
          </a:bodyPr>
          <a:lstStyle/>
          <a:p>
            <a:r>
              <a:rPr lang="uk-UA" sz="1800" i="1" dirty="0" smtClean="0"/>
              <a:t>- навчальні</a:t>
            </a:r>
            <a:endParaRPr lang="uk-UA" sz="1800" dirty="0" smtClean="0"/>
          </a:p>
          <a:p>
            <a:r>
              <a:rPr lang="uk-UA" sz="1800" dirty="0" smtClean="0"/>
              <a:t>студенти повинні оволодіти знаннями за напрямами: основні законодавчі акти про охорону праці; трудові погодження; правила внутрішнього трудового розпорядку; охорона праці жінок; відповідальність за порушення законодавства; стимулювання охорони праці;  державне соціальне страхування від нещасних випадків та професійних захворювань.	</a:t>
            </a:r>
          </a:p>
          <a:p>
            <a:r>
              <a:rPr lang="uk-UA" sz="1800" i="1" dirty="0" err="1" smtClean="0"/>
              <a:t>-виховні</a:t>
            </a:r>
            <a:r>
              <a:rPr lang="uk-UA" sz="1800" i="1" dirty="0" smtClean="0"/>
              <a:t>:</a:t>
            </a:r>
            <a:endParaRPr lang="uk-UA" sz="1800" dirty="0" smtClean="0"/>
          </a:p>
          <a:p>
            <a:r>
              <a:rPr lang="uk-UA" sz="1800" dirty="0" smtClean="0"/>
              <a:t>виховання у студентів  поваги до  права України про охорону праці у фармацевтичній галузі;  забезпечення засвоєння студентами провідного значення юридичних аспектів питань охорони праці у фармацевтичній діяльності.</a:t>
            </a:r>
          </a:p>
          <a:p>
            <a:pPr algn="just">
              <a:spcBef>
                <a:spcPts val="600"/>
              </a:spcBef>
              <a:spcAft>
                <a:spcPts val="600"/>
              </a:spcAft>
            </a:pPr>
            <a:endParaRPr lang="uk-UA" sz="1800" i="1" dirty="0">
              <a:effectLst/>
              <a:latin typeface="Times New Roman" panose="02020603050405020304" pitchFamily="18" charset="0"/>
              <a:ea typeface="Times New Roman" panose="02020603050405020304" pitchFamily="18" charset="0"/>
            </a:endParaRPr>
          </a:p>
        </p:txBody>
      </p:sp>
      <p:sp>
        <p:nvSpPr>
          <p:cNvPr id="3" name="Заголовок 2">
            <a:extLst>
              <a:ext uri="{FF2B5EF4-FFF2-40B4-BE49-F238E27FC236}">
                <a16:creationId xmlns:a16="http://schemas.microsoft.com/office/drawing/2014/main" xmlns="" id="{AA511CF0-50D7-4D60-ACB0-5B2D91167184}"/>
              </a:ext>
            </a:extLst>
          </p:cNvPr>
          <p:cNvSpPr>
            <a:spLocks noGrp="1"/>
          </p:cNvSpPr>
          <p:nvPr>
            <p:ph type="title"/>
          </p:nvPr>
        </p:nvSpPr>
        <p:spPr>
          <a:xfrm>
            <a:off x="1097280" y="421817"/>
            <a:ext cx="5420966" cy="1369074"/>
          </a:xfrm>
        </p:spPr>
        <p:txBody>
          <a:bodyPr/>
          <a:lstStyle/>
          <a:p>
            <a:r>
              <a:rPr lang="uk-UA" dirty="0"/>
              <a:t>Цілі лекції (мета): </a:t>
            </a:r>
            <a:endParaRPr lang="x-none" dirty="0"/>
          </a:p>
        </p:txBody>
      </p:sp>
      <p:pic>
        <p:nvPicPr>
          <p:cNvPr id="5" name="Рисунок 4">
            <a:extLst>
              <a:ext uri="{FF2B5EF4-FFF2-40B4-BE49-F238E27FC236}">
                <a16:creationId xmlns:a16="http://schemas.microsoft.com/office/drawing/2014/main" xmlns="" id="{20B117DC-DF3C-457D-9CFF-4F095997BD57}"/>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7499756" y="1560836"/>
            <a:ext cx="3894818" cy="3892008"/>
          </a:xfrm>
          <a:prstGeom prst="rect">
            <a:avLst/>
          </a:prstGeom>
        </p:spPr>
      </p:pic>
    </p:spTree>
    <p:extLst>
      <p:ext uri="{BB962C8B-B14F-4D97-AF65-F5344CB8AC3E}">
        <p14:creationId xmlns:p14="http://schemas.microsoft.com/office/powerpoint/2010/main" xmlns="" val="125908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92500" lnSpcReduction="20000"/>
          </a:bodyPr>
          <a:lstStyle/>
          <a:p>
            <a:r>
              <a:rPr lang="uk-UA" dirty="0" smtClean="0"/>
              <a:t>«Охорона праці у галузі» - дисципліна, яка базується - як</a:t>
            </a:r>
            <a:r>
              <a:rPr lang="uk-UA" b="1" dirty="0" smtClean="0"/>
              <a:t> </a:t>
            </a:r>
            <a:r>
              <a:rPr lang="uk-UA" dirty="0" smtClean="0"/>
              <a:t>на</a:t>
            </a:r>
            <a:r>
              <a:rPr lang="uk-UA" b="1" dirty="0" smtClean="0"/>
              <a:t> </a:t>
            </a:r>
            <a:r>
              <a:rPr lang="uk-UA" dirty="0" smtClean="0"/>
              <a:t>загальнонаукових (фізика, хімія, математика), так і на </a:t>
            </a:r>
            <a:r>
              <a:rPr lang="uk-UA" dirty="0" err="1" smtClean="0"/>
              <a:t>загальнотехнічних</a:t>
            </a:r>
            <a:r>
              <a:rPr lang="uk-UA" dirty="0" smtClean="0"/>
              <a:t> і спеціальних дисциплінах (опір матеріалів, електротехніка, технологія і обладнання виробництва тощо). Важливою складовою частиною охорони праці є законодавство та її нормативно-правова база.</a:t>
            </a:r>
          </a:p>
          <a:p>
            <a:r>
              <a:rPr lang="uk-UA" dirty="0" smtClean="0"/>
              <a:t>Методологічною основою курсу «Охорона праці» є науковий аналіз умов праці, технологічних процесів, виробничого обладнання, робочих місць, трудових операцій, організації виробництва навколишнього середовища з метою виявлення шкідливих і небезпечних виробничих факторів, виникнення можливих аварійних ситуацій. На підставі такого аналізу розробляються заходи щодо усунення небезпечних і шкідливих виробничих факторів, створення здорових і безпечних умов праці. Курс «Охорона праці» складається з трьох частин: законодавство і управління охороною праці; гігієна праці і виробнича санітарія; техніка безпеки і пожежна безпека.</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85000" lnSpcReduction="10000"/>
          </a:bodyPr>
          <a:lstStyle/>
          <a:p>
            <a:r>
              <a:rPr lang="uk-UA" dirty="0" smtClean="0"/>
              <a:t>При переході до ринку докорінно змінюється мотивація діяльності з охорони праці.</a:t>
            </a:r>
          </a:p>
          <a:p>
            <a:r>
              <a:rPr lang="uk-UA" dirty="0" smtClean="0"/>
              <a:t>Основним обов'язком  керівника  підприємства  стає створення такої організації виробництва, за якої досягатиметься найбільший прибуток. Кожний нещасний випадок на виробництві означатиме для підприємства серйозну моральну й економічну втрату.</a:t>
            </a:r>
          </a:p>
          <a:p>
            <a:r>
              <a:rPr lang="uk-UA" dirty="0" smtClean="0"/>
              <a:t>Не менш важливим завданням є забезпечення високої якості продукції або послуг, їх </a:t>
            </a:r>
            <a:r>
              <a:rPr lang="uk-UA" dirty="0" err="1" smtClean="0"/>
              <a:t>конкурентноздатності</a:t>
            </a:r>
            <a:r>
              <a:rPr lang="uk-UA" dirty="0" smtClean="0"/>
              <a:t>. Закон захищає споживача від недоброякісної продукції, а якість праці і якість продукції прямо залежать від якості умов праці, від санітарно-гігієнічного та ергономічного комфорту на виробничому місці.</a:t>
            </a:r>
          </a:p>
          <a:p>
            <a:r>
              <a:rPr lang="ru-RU" dirty="0" err="1" smtClean="0"/>
              <a:t>Отже</a:t>
            </a:r>
            <a:r>
              <a:rPr lang="ru-RU" dirty="0" smtClean="0"/>
              <a:t>, </a:t>
            </a:r>
            <a:r>
              <a:rPr lang="ru-RU" dirty="0" err="1" smtClean="0"/>
              <a:t>забезпечення</a:t>
            </a:r>
            <a:r>
              <a:rPr lang="ru-RU" dirty="0" smtClean="0"/>
              <a:t> </a:t>
            </a:r>
            <a:r>
              <a:rPr lang="ru-RU" dirty="0" err="1" smtClean="0"/>
              <a:t>здорових</a:t>
            </a:r>
            <a:r>
              <a:rPr lang="ru-RU" dirty="0" smtClean="0"/>
              <a:t>, </a:t>
            </a:r>
            <a:r>
              <a:rPr lang="ru-RU" dirty="0" err="1" smtClean="0"/>
              <a:t>безпечних</a:t>
            </a:r>
            <a:r>
              <a:rPr lang="ru-RU" dirty="0" smtClean="0"/>
              <a:t> </a:t>
            </a:r>
            <a:r>
              <a:rPr lang="ru-RU" dirty="0" err="1" smtClean="0"/>
              <a:t>і</a:t>
            </a:r>
            <a:r>
              <a:rPr lang="ru-RU" dirty="0" smtClean="0"/>
              <a:t> </a:t>
            </a:r>
            <a:r>
              <a:rPr lang="ru-RU" dirty="0" err="1" smtClean="0"/>
              <a:t>високопродуктивних</a:t>
            </a:r>
            <a:r>
              <a:rPr lang="ru-RU" dirty="0" smtClean="0"/>
              <a:t> умов </a:t>
            </a:r>
            <a:r>
              <a:rPr lang="ru-RU" dirty="0" err="1" smtClean="0"/>
              <a:t>праці</a:t>
            </a:r>
            <a:r>
              <a:rPr lang="ru-RU" dirty="0" smtClean="0"/>
              <a:t> </a:t>
            </a:r>
            <a:r>
              <a:rPr lang="ru-RU" dirty="0" err="1" smtClean="0"/>
              <a:t>є</a:t>
            </a:r>
            <a:r>
              <a:rPr lang="ru-RU" dirty="0" smtClean="0"/>
              <a:t> </a:t>
            </a:r>
            <a:r>
              <a:rPr lang="ru-RU" dirty="0" err="1" smtClean="0"/>
              <a:t>важливим</a:t>
            </a:r>
            <a:r>
              <a:rPr lang="ru-RU" dirty="0" smtClean="0"/>
              <a:t> фактором </a:t>
            </a:r>
            <a:r>
              <a:rPr lang="ru-RU" dirty="0" err="1" smtClean="0"/>
              <a:t>існування</a:t>
            </a:r>
            <a:r>
              <a:rPr lang="ru-RU" dirty="0" smtClean="0"/>
              <a:t> </a:t>
            </a:r>
            <a:r>
              <a:rPr lang="ru-RU" dirty="0" err="1" smtClean="0"/>
              <a:t>підприємства</a:t>
            </a:r>
            <a:r>
              <a:rPr lang="ru-RU" dirty="0" smtClean="0"/>
              <a:t>  в  </a:t>
            </a:r>
            <a:r>
              <a:rPr lang="ru-RU" dirty="0" err="1" smtClean="0"/>
              <a:t>умовах</a:t>
            </a:r>
            <a:r>
              <a:rPr lang="ru-RU" dirty="0" smtClean="0"/>
              <a:t>  </a:t>
            </a:r>
            <a:r>
              <a:rPr lang="ru-RU" dirty="0" err="1" smtClean="0"/>
              <a:t>ринкової</a:t>
            </a:r>
            <a:r>
              <a:rPr lang="ru-RU" dirty="0" smtClean="0"/>
              <a:t> </a:t>
            </a:r>
            <a:r>
              <a:rPr lang="ru-RU" dirty="0" err="1" smtClean="0"/>
              <a:t>конкуренції</a:t>
            </a:r>
            <a:r>
              <a:rPr lang="ru-RU" dirty="0" smtClean="0"/>
              <a:t>.  </a:t>
            </a:r>
            <a:r>
              <a:rPr lang="ru-RU" dirty="0" err="1" smtClean="0"/>
              <a:t>Керівник</a:t>
            </a:r>
            <a:r>
              <a:rPr lang="ru-RU" dirty="0" smtClean="0"/>
              <a:t> </a:t>
            </a:r>
            <a:r>
              <a:rPr lang="ru-RU" dirty="0" err="1" smtClean="0"/>
              <a:t>підприємства</a:t>
            </a:r>
            <a:r>
              <a:rPr lang="ru-RU" dirty="0" smtClean="0"/>
              <a:t> повинен </a:t>
            </a:r>
            <a:r>
              <a:rPr lang="ru-RU" dirty="0" err="1" smtClean="0"/>
              <a:t>створювати</a:t>
            </a:r>
            <a:r>
              <a:rPr lang="ru-RU" dirty="0" smtClean="0"/>
              <a:t> </a:t>
            </a:r>
            <a:r>
              <a:rPr lang="ru-RU" dirty="0" err="1" smtClean="0"/>
              <a:t>безпечні</a:t>
            </a:r>
            <a:r>
              <a:rPr lang="ru-RU" dirty="0" smtClean="0"/>
              <a:t> </a:t>
            </a:r>
            <a:r>
              <a:rPr lang="ru-RU" dirty="0" err="1" smtClean="0"/>
              <a:t>умови</a:t>
            </a:r>
            <a:r>
              <a:rPr lang="ru-RU" dirty="0" smtClean="0"/>
              <a:t> </a:t>
            </a:r>
            <a:r>
              <a:rPr lang="ru-RU" dirty="0" err="1" smtClean="0"/>
              <a:t>праці</a:t>
            </a:r>
            <a:r>
              <a:rPr lang="ru-RU" dirty="0" smtClean="0"/>
              <a:t>, </a:t>
            </a:r>
            <a:r>
              <a:rPr lang="ru-RU" dirty="0" err="1" smtClean="0"/>
              <a:t>забезпечувати</a:t>
            </a:r>
            <a:r>
              <a:rPr lang="ru-RU" dirty="0" smtClean="0"/>
              <a:t> </a:t>
            </a:r>
            <a:r>
              <a:rPr lang="ru-RU" dirty="0" err="1" smtClean="0"/>
              <a:t>сприятливий</a:t>
            </a:r>
            <a:r>
              <a:rPr lang="ru-RU" dirty="0" smtClean="0"/>
              <a:t> </a:t>
            </a:r>
            <a:r>
              <a:rPr lang="ru-RU" dirty="0" err="1" smtClean="0"/>
              <a:t>морально-психологічний</a:t>
            </a:r>
            <a:r>
              <a:rPr lang="ru-RU" dirty="0" smtClean="0"/>
              <a:t> </a:t>
            </a:r>
            <a:r>
              <a:rPr lang="ru-RU" dirty="0" err="1" smtClean="0"/>
              <a:t>клімат</a:t>
            </a:r>
            <a:r>
              <a:rPr lang="ru-RU" dirty="0" smtClean="0"/>
              <a:t> у трудовому </a:t>
            </a:r>
            <a:r>
              <a:rPr lang="ru-RU" dirty="0" err="1" smtClean="0"/>
              <a:t>колективі</a:t>
            </a:r>
            <a:r>
              <a:rPr lang="ru-RU" dirty="0" smtClean="0"/>
              <a:t>, </a:t>
            </a:r>
            <a:r>
              <a:rPr lang="ru-RU" dirty="0" err="1" smtClean="0"/>
              <a:t>що</a:t>
            </a:r>
            <a:r>
              <a:rPr lang="ru-RU" dirty="0" smtClean="0"/>
              <a:t> </a:t>
            </a:r>
            <a:r>
              <a:rPr lang="ru-RU" dirty="0" err="1" smtClean="0"/>
              <a:t>сприяє</a:t>
            </a:r>
            <a:r>
              <a:rPr lang="ru-RU" dirty="0" smtClean="0"/>
              <a:t> </a:t>
            </a:r>
            <a:r>
              <a:rPr lang="ru-RU" dirty="0" err="1" smtClean="0"/>
              <a:t>підвищенню</a:t>
            </a:r>
            <a:r>
              <a:rPr lang="ru-RU" dirty="0" smtClean="0"/>
              <a:t> </a:t>
            </a:r>
            <a:r>
              <a:rPr lang="ru-RU" dirty="0" err="1" smtClean="0"/>
              <a:t>продуктивності</a:t>
            </a:r>
            <a:r>
              <a:rPr lang="ru-RU" dirty="0" smtClean="0"/>
              <a:t> </a:t>
            </a:r>
            <a:r>
              <a:rPr lang="ru-RU" dirty="0" err="1" smtClean="0"/>
              <a:t>праці</a:t>
            </a:r>
            <a:r>
              <a:rPr lang="ru-RU" dirty="0" smtClean="0"/>
              <a:t> </a:t>
            </a:r>
            <a:r>
              <a:rPr lang="ru-RU" dirty="0" err="1" smtClean="0"/>
              <a:t>і</a:t>
            </a:r>
            <a:r>
              <a:rPr lang="ru-RU" dirty="0" smtClean="0"/>
              <a:t> </a:t>
            </a:r>
            <a:r>
              <a:rPr lang="ru-RU" dirty="0" err="1" smtClean="0"/>
              <a:t>поліпшенню</a:t>
            </a:r>
            <a:r>
              <a:rPr lang="ru-RU" dirty="0" smtClean="0"/>
              <a:t> </a:t>
            </a:r>
            <a:r>
              <a:rPr lang="ru-RU" dirty="0" err="1" smtClean="0"/>
              <a:t>якості</a:t>
            </a:r>
            <a:r>
              <a:rPr lang="ru-RU" dirty="0" smtClean="0"/>
              <a:t> </a:t>
            </a:r>
            <a:r>
              <a:rPr lang="ru-RU" dirty="0" err="1" smtClean="0"/>
              <a:t>продукції</a:t>
            </a:r>
            <a:r>
              <a:rPr lang="ru-RU" dirty="0" smtClean="0"/>
              <a:t> та </a:t>
            </a:r>
            <a:r>
              <a:rPr lang="ru-RU" dirty="0" err="1" smtClean="0"/>
              <a:t>послуг</a:t>
            </a:r>
            <a:r>
              <a:rPr lang="ru-RU" dirty="0" smtClean="0"/>
              <a:t>.</a:t>
            </a:r>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92500" lnSpcReduction="20000"/>
          </a:bodyPr>
          <a:lstStyle/>
          <a:p>
            <a:r>
              <a:rPr lang="uk-UA" dirty="0" smtClean="0"/>
              <a:t> </a:t>
            </a:r>
          </a:p>
          <a:p>
            <a:r>
              <a:rPr lang="ru-RU" dirty="0" smtClean="0"/>
              <a:t>В </a:t>
            </a:r>
            <a:r>
              <a:rPr lang="ru-RU" dirty="0" err="1" smtClean="0"/>
              <a:t>даний</a:t>
            </a:r>
            <a:r>
              <a:rPr lang="ru-RU" dirty="0" smtClean="0"/>
              <a:t> час </a:t>
            </a:r>
            <a:r>
              <a:rPr lang="ru-RU" dirty="0" err="1" smtClean="0"/>
              <a:t>існують</a:t>
            </a:r>
            <a:r>
              <a:rPr lang="ru-RU" dirty="0" smtClean="0"/>
              <a:t> </a:t>
            </a:r>
            <a:r>
              <a:rPr lang="ru-RU" dirty="0" err="1" smtClean="0"/>
              <a:t>передумови</a:t>
            </a:r>
            <a:r>
              <a:rPr lang="ru-RU" dirty="0" smtClean="0"/>
              <a:t> для </a:t>
            </a:r>
            <a:r>
              <a:rPr lang="ru-RU" dirty="0" err="1" smtClean="0"/>
              <a:t>досягнення</a:t>
            </a:r>
            <a:r>
              <a:rPr lang="ru-RU" dirty="0" smtClean="0"/>
              <a:t> </a:t>
            </a:r>
            <a:r>
              <a:rPr lang="ru-RU" dirty="0" err="1" smtClean="0"/>
              <a:t>цієї</a:t>
            </a:r>
            <a:r>
              <a:rPr lang="ru-RU" dirty="0" smtClean="0"/>
              <a:t> мети. Зараз у </a:t>
            </a:r>
            <a:r>
              <a:rPr lang="ru-RU" dirty="0" err="1" smtClean="0"/>
              <a:t>країні</a:t>
            </a:r>
            <a:r>
              <a:rPr lang="ru-RU" dirty="0" smtClean="0"/>
              <a:t> </a:t>
            </a:r>
            <a:r>
              <a:rPr lang="ru-RU" dirty="0" err="1" smtClean="0"/>
              <a:t>працюють</a:t>
            </a:r>
            <a:r>
              <a:rPr lang="ru-RU" dirty="0" smtClean="0"/>
              <a:t> </a:t>
            </a:r>
            <a:r>
              <a:rPr lang="ru-RU" dirty="0" err="1" smtClean="0"/>
              <a:t>затверджені</a:t>
            </a:r>
            <a:r>
              <a:rPr lang="ru-RU" dirty="0" smtClean="0"/>
              <a:t> </a:t>
            </a:r>
            <a:r>
              <a:rPr lang="ru-RU" dirty="0" err="1" smtClean="0"/>
              <a:t>Кабінетом</a:t>
            </a:r>
            <a:r>
              <a:rPr lang="ru-RU" dirty="0" smtClean="0"/>
              <a:t> </a:t>
            </a:r>
            <a:r>
              <a:rPr lang="ru-RU" dirty="0" err="1" smtClean="0"/>
              <a:t>Міністрів</a:t>
            </a:r>
            <a:r>
              <a:rPr lang="ru-RU" dirty="0" smtClean="0"/>
              <a:t> </a:t>
            </a:r>
            <a:r>
              <a:rPr lang="ru-RU" dirty="0" err="1" smtClean="0"/>
              <a:t>Національна</a:t>
            </a:r>
            <a:r>
              <a:rPr lang="ru-RU" dirty="0" smtClean="0"/>
              <a:t> </a:t>
            </a:r>
            <a:r>
              <a:rPr lang="ru-RU" dirty="0" err="1" smtClean="0"/>
              <a:t>програма</a:t>
            </a:r>
            <a:r>
              <a:rPr lang="ru-RU" dirty="0" smtClean="0"/>
              <a:t> </a:t>
            </a:r>
            <a:r>
              <a:rPr lang="ru-RU" dirty="0" err="1" smtClean="0"/>
              <a:t>поліпшення</a:t>
            </a:r>
            <a:r>
              <a:rPr lang="ru-RU" dirty="0" smtClean="0"/>
              <a:t> стану </a:t>
            </a:r>
            <a:r>
              <a:rPr lang="ru-RU" dirty="0" err="1" smtClean="0"/>
              <a:t>безпеки</a:t>
            </a:r>
            <a:r>
              <a:rPr lang="ru-RU" dirty="0" smtClean="0"/>
              <a:t>, </a:t>
            </a:r>
            <a:r>
              <a:rPr lang="ru-RU" dirty="0" err="1" smtClean="0"/>
              <a:t>гігієни</a:t>
            </a:r>
            <a:r>
              <a:rPr lang="ru-RU" dirty="0" smtClean="0"/>
              <a:t> </a:t>
            </a:r>
            <a:r>
              <a:rPr lang="ru-RU" dirty="0" err="1" smtClean="0"/>
              <a:t>праці</a:t>
            </a:r>
            <a:r>
              <a:rPr lang="ru-RU" dirty="0" smtClean="0"/>
              <a:t> та </a:t>
            </a:r>
            <a:r>
              <a:rPr lang="ru-RU" dirty="0" err="1" smtClean="0"/>
              <a:t>виробничого</a:t>
            </a:r>
            <a:r>
              <a:rPr lang="ru-RU" dirty="0" smtClean="0"/>
              <a:t> </a:t>
            </a:r>
            <a:r>
              <a:rPr lang="ru-RU" dirty="0" err="1" smtClean="0"/>
              <a:t>середовища</a:t>
            </a:r>
            <a:r>
              <a:rPr lang="ru-RU" dirty="0" smtClean="0"/>
              <a:t>, </a:t>
            </a:r>
            <a:r>
              <a:rPr lang="ru-RU" dirty="0" err="1" smtClean="0"/>
              <a:t>Державна</a:t>
            </a:r>
            <a:r>
              <a:rPr lang="ru-RU" dirty="0" smtClean="0"/>
              <a:t> </a:t>
            </a:r>
            <a:r>
              <a:rPr lang="ru-RU" dirty="0" err="1" smtClean="0"/>
              <a:t>програма</a:t>
            </a:r>
            <a:r>
              <a:rPr lang="ru-RU" dirty="0" smtClean="0"/>
              <a:t> </a:t>
            </a:r>
            <a:r>
              <a:rPr lang="ru-RU" dirty="0" err="1" smtClean="0"/>
              <a:t>навчання</a:t>
            </a:r>
            <a:r>
              <a:rPr lang="ru-RU" dirty="0" smtClean="0"/>
              <a:t> </a:t>
            </a:r>
            <a:r>
              <a:rPr lang="ru-RU" dirty="0" err="1" smtClean="0"/>
              <a:t>та</a:t>
            </a:r>
            <a:r>
              <a:rPr lang="ru-RU" dirty="0" smtClean="0"/>
              <a:t> </a:t>
            </a:r>
            <a:r>
              <a:rPr lang="ru-RU" dirty="0" err="1" smtClean="0"/>
              <a:t>підвищення</a:t>
            </a:r>
            <a:r>
              <a:rPr lang="ru-RU" dirty="0" smtClean="0"/>
              <a:t> </a:t>
            </a:r>
            <a:r>
              <a:rPr lang="ru-RU" dirty="0" err="1" smtClean="0"/>
              <a:t>рівня</a:t>
            </a:r>
            <a:r>
              <a:rPr lang="ru-RU" dirty="0" smtClean="0"/>
              <a:t> </a:t>
            </a:r>
            <a:r>
              <a:rPr lang="ru-RU" dirty="0" err="1" smtClean="0"/>
              <a:t>знань</a:t>
            </a:r>
            <a:r>
              <a:rPr lang="ru-RU" dirty="0" smtClean="0"/>
              <a:t> </a:t>
            </a:r>
            <a:r>
              <a:rPr lang="ru-RU" dirty="0" err="1" smtClean="0"/>
              <a:t>працівників</a:t>
            </a:r>
            <a:r>
              <a:rPr lang="ru-RU" dirty="0" smtClean="0"/>
              <a:t>, </a:t>
            </a:r>
            <a:r>
              <a:rPr lang="ru-RU" dirty="0" err="1" smtClean="0"/>
              <a:t>населення</a:t>
            </a:r>
            <a:r>
              <a:rPr lang="ru-RU" dirty="0" smtClean="0"/>
              <a:t> </a:t>
            </a:r>
            <a:r>
              <a:rPr lang="ru-RU" dirty="0" err="1" smtClean="0"/>
              <a:t>України</a:t>
            </a:r>
            <a:r>
              <a:rPr lang="ru-RU" dirty="0" smtClean="0"/>
              <a:t> </a:t>
            </a:r>
            <a:r>
              <a:rPr lang="ru-RU" dirty="0" err="1" smtClean="0"/>
              <a:t>з</a:t>
            </a:r>
            <a:r>
              <a:rPr lang="ru-RU" dirty="0" smtClean="0"/>
              <a:t> </a:t>
            </a:r>
            <a:r>
              <a:rPr lang="ru-RU" dirty="0" err="1" smtClean="0"/>
              <a:t>питань</a:t>
            </a:r>
            <a:r>
              <a:rPr lang="ru-RU" dirty="0" smtClean="0"/>
              <a:t> </a:t>
            </a:r>
            <a:r>
              <a:rPr lang="ru-RU" dirty="0" err="1" smtClean="0"/>
              <a:t>охорони</a:t>
            </a:r>
            <a:r>
              <a:rPr lang="ru-RU" dirty="0" smtClean="0"/>
              <a:t> </a:t>
            </a:r>
            <a:r>
              <a:rPr lang="ru-RU" dirty="0" err="1" smtClean="0"/>
              <a:t>праці</a:t>
            </a:r>
            <a:r>
              <a:rPr lang="ru-RU" dirty="0" smtClean="0"/>
              <a:t> на </a:t>
            </a:r>
            <a:r>
              <a:rPr lang="ru-RU" dirty="0" err="1" smtClean="0"/>
              <a:t>цей</a:t>
            </a:r>
            <a:r>
              <a:rPr lang="ru-RU" dirty="0" smtClean="0"/>
              <a:t> же </a:t>
            </a:r>
            <a:r>
              <a:rPr lang="ru-RU" dirty="0" err="1" smtClean="0"/>
              <a:t>період</a:t>
            </a:r>
            <a:r>
              <a:rPr lang="ru-RU" dirty="0" smtClean="0"/>
              <a:t>, </a:t>
            </a:r>
            <a:r>
              <a:rPr lang="ru-RU" dirty="0" err="1" smtClean="0"/>
              <a:t>програми</a:t>
            </a:r>
            <a:r>
              <a:rPr lang="ru-RU" dirty="0" smtClean="0"/>
              <a:t> </a:t>
            </a:r>
            <a:r>
              <a:rPr lang="ru-RU" dirty="0" err="1" smtClean="0"/>
              <a:t>щодо</a:t>
            </a:r>
            <a:r>
              <a:rPr lang="ru-RU" dirty="0" smtClean="0"/>
              <a:t> </a:t>
            </a:r>
            <a:r>
              <a:rPr lang="ru-RU" dirty="0" err="1" smtClean="0"/>
              <a:t>створення</a:t>
            </a:r>
            <a:r>
              <a:rPr lang="ru-RU" dirty="0" smtClean="0"/>
              <a:t> </a:t>
            </a:r>
            <a:r>
              <a:rPr lang="ru-RU" dirty="0" err="1" smtClean="0"/>
              <a:t>індивідуальних</a:t>
            </a:r>
            <a:r>
              <a:rPr lang="ru-RU" dirty="0" smtClean="0"/>
              <a:t> </a:t>
            </a:r>
            <a:r>
              <a:rPr lang="ru-RU" dirty="0" err="1" smtClean="0"/>
              <a:t>засобів</a:t>
            </a:r>
            <a:r>
              <a:rPr lang="ru-RU" dirty="0" smtClean="0"/>
              <a:t> </a:t>
            </a:r>
            <a:r>
              <a:rPr lang="ru-RU" dirty="0" err="1" smtClean="0"/>
              <a:t>захисту</a:t>
            </a:r>
            <a:r>
              <a:rPr lang="ru-RU" dirty="0" smtClean="0"/>
              <a:t>, </a:t>
            </a:r>
            <a:r>
              <a:rPr lang="ru-RU" dirty="0" err="1" smtClean="0"/>
              <a:t>вивільнення</a:t>
            </a:r>
            <a:r>
              <a:rPr lang="ru-RU" dirty="0" smtClean="0"/>
              <a:t> </a:t>
            </a:r>
            <a:r>
              <a:rPr lang="ru-RU" dirty="0" err="1" smtClean="0"/>
              <a:t>жінок</a:t>
            </a:r>
            <a:r>
              <a:rPr lang="ru-RU" dirty="0" smtClean="0"/>
              <a:t> </a:t>
            </a:r>
            <a:r>
              <a:rPr lang="ru-RU" dirty="0" err="1" smtClean="0"/>
              <a:t>з</a:t>
            </a:r>
            <a:r>
              <a:rPr lang="ru-RU" dirty="0" smtClean="0"/>
              <a:t> </a:t>
            </a:r>
            <a:r>
              <a:rPr lang="ru-RU" dirty="0" err="1" smtClean="0"/>
              <a:t>важких</a:t>
            </a:r>
            <a:r>
              <a:rPr lang="ru-RU" dirty="0" smtClean="0"/>
              <a:t> та </a:t>
            </a:r>
            <a:r>
              <a:rPr lang="ru-RU" dirty="0" err="1" smtClean="0"/>
              <a:t>шкідливих</a:t>
            </a:r>
            <a:r>
              <a:rPr lang="ru-RU" dirty="0" smtClean="0"/>
              <a:t> </a:t>
            </a:r>
            <a:r>
              <a:rPr lang="ru-RU" dirty="0" err="1" smtClean="0"/>
              <a:t>робіт</a:t>
            </a:r>
            <a:r>
              <a:rPr lang="ru-RU" dirty="0" smtClean="0"/>
              <a:t> </a:t>
            </a:r>
            <a:r>
              <a:rPr lang="ru-RU" dirty="0" err="1" smtClean="0"/>
              <a:t>та</a:t>
            </a:r>
            <a:r>
              <a:rPr lang="ru-RU" dirty="0" smtClean="0"/>
              <a:t> </a:t>
            </a:r>
            <a:r>
              <a:rPr lang="ru-RU" dirty="0" err="1" smtClean="0"/>
              <a:t>інші</a:t>
            </a:r>
            <a:r>
              <a:rPr lang="ru-RU" dirty="0" smtClean="0"/>
              <a:t>. Президент </a:t>
            </a:r>
            <a:r>
              <a:rPr lang="ru-RU" dirty="0" err="1" smtClean="0"/>
              <a:t>України</a:t>
            </a:r>
            <a:r>
              <a:rPr lang="ru-RU" dirty="0" smtClean="0"/>
              <a:t> </a:t>
            </a:r>
            <a:r>
              <a:rPr lang="ru-RU" dirty="0" err="1" smtClean="0"/>
              <a:t>схвалив</a:t>
            </a:r>
            <a:r>
              <a:rPr lang="ru-RU" dirty="0" smtClean="0"/>
              <a:t> </a:t>
            </a:r>
            <a:r>
              <a:rPr lang="ru-RU" dirty="0" err="1" smtClean="0"/>
              <a:t>Основні</a:t>
            </a:r>
            <a:r>
              <a:rPr lang="ru-RU" dirty="0" smtClean="0"/>
              <a:t> </a:t>
            </a:r>
            <a:r>
              <a:rPr lang="ru-RU" dirty="0" err="1" smtClean="0"/>
              <a:t>напрями</a:t>
            </a:r>
            <a:r>
              <a:rPr lang="ru-RU" dirty="0" smtClean="0"/>
              <a:t> </a:t>
            </a:r>
            <a:r>
              <a:rPr lang="ru-RU" dirty="0" err="1" smtClean="0"/>
              <a:t>соціальної</a:t>
            </a:r>
            <a:r>
              <a:rPr lang="ru-RU" dirty="0" smtClean="0"/>
              <a:t> </a:t>
            </a:r>
            <a:r>
              <a:rPr lang="ru-RU" dirty="0" err="1" smtClean="0"/>
              <a:t>політики</a:t>
            </a:r>
            <a:r>
              <a:rPr lang="ru-RU" dirty="0" smtClean="0"/>
              <a:t> до </a:t>
            </a:r>
            <a:r>
              <a:rPr lang="ru-RU" dirty="0" err="1" smtClean="0"/>
              <a:t>кінця</a:t>
            </a:r>
            <a:r>
              <a:rPr lang="ru-RU" dirty="0" smtClean="0"/>
              <a:t> </a:t>
            </a:r>
            <a:r>
              <a:rPr lang="ru-RU" dirty="0" err="1" smtClean="0"/>
              <a:t>десятиріччя</a:t>
            </a:r>
            <a:r>
              <a:rPr lang="ru-RU" dirty="0" smtClean="0"/>
              <a:t>, в </a:t>
            </a:r>
            <a:r>
              <a:rPr lang="ru-RU" dirty="0" err="1" smtClean="0"/>
              <a:t>котрих</a:t>
            </a:r>
            <a:r>
              <a:rPr lang="ru-RU" dirty="0" smtClean="0"/>
              <a:t> </a:t>
            </a:r>
            <a:r>
              <a:rPr lang="ru-RU" dirty="0" err="1" smtClean="0"/>
              <a:t>охороні</a:t>
            </a:r>
            <a:r>
              <a:rPr lang="ru-RU" dirty="0" smtClean="0"/>
              <a:t> </a:t>
            </a:r>
            <a:r>
              <a:rPr lang="ru-RU" dirty="0" err="1" smtClean="0"/>
              <a:t>праці</a:t>
            </a:r>
            <a:r>
              <a:rPr lang="ru-RU" dirty="0" smtClean="0"/>
              <a:t> </a:t>
            </a:r>
            <a:r>
              <a:rPr lang="ru-RU" dirty="0" err="1" smtClean="0"/>
              <a:t>також</a:t>
            </a:r>
            <a:r>
              <a:rPr lang="ru-RU" dirty="0" smtClean="0"/>
              <a:t> </a:t>
            </a:r>
            <a:r>
              <a:rPr lang="ru-RU" dirty="0" err="1" smtClean="0"/>
              <a:t>відведено</a:t>
            </a:r>
            <a:r>
              <a:rPr lang="ru-RU" dirty="0" smtClean="0"/>
              <a:t> </a:t>
            </a:r>
            <a:r>
              <a:rPr lang="ru-RU" dirty="0" err="1" smtClean="0"/>
              <a:t>значне</a:t>
            </a:r>
            <a:r>
              <a:rPr lang="ru-RU" dirty="0" smtClean="0"/>
              <a:t> </a:t>
            </a:r>
            <a:r>
              <a:rPr lang="ru-RU" dirty="0" err="1" smtClean="0"/>
              <a:t>місце</a:t>
            </a:r>
            <a:r>
              <a:rPr lang="ru-RU" dirty="0" smtClean="0"/>
              <a:t>. </a:t>
            </a:r>
            <a:r>
              <a:rPr lang="ru-RU" dirty="0" err="1" smtClean="0"/>
              <a:t>Передумовою</a:t>
            </a:r>
            <a:r>
              <a:rPr lang="ru-RU" dirty="0" smtClean="0"/>
              <a:t> </a:t>
            </a:r>
            <a:r>
              <a:rPr lang="ru-RU" dirty="0" err="1" smtClean="0"/>
              <a:t>прийняття</a:t>
            </a:r>
            <a:r>
              <a:rPr lang="ru-RU" dirty="0" smtClean="0"/>
              <a:t> </a:t>
            </a:r>
            <a:r>
              <a:rPr lang="ru-RU" dirty="0" err="1" smtClean="0"/>
              <a:t>цих</a:t>
            </a:r>
            <a:r>
              <a:rPr lang="ru-RU" dirty="0" smtClean="0"/>
              <a:t> </a:t>
            </a:r>
            <a:r>
              <a:rPr lang="ru-RU" dirty="0" err="1" smtClean="0"/>
              <a:t>важливих</a:t>
            </a:r>
            <a:r>
              <a:rPr lang="ru-RU" dirty="0" smtClean="0"/>
              <a:t> </a:t>
            </a:r>
            <a:r>
              <a:rPr lang="ru-RU" dirty="0" err="1" smtClean="0"/>
              <a:t>документів</a:t>
            </a:r>
            <a:r>
              <a:rPr lang="ru-RU" dirty="0" smtClean="0"/>
              <a:t> стало </a:t>
            </a:r>
            <a:r>
              <a:rPr lang="ru-RU" dirty="0" err="1" smtClean="0"/>
              <a:t>прийняття</a:t>
            </a:r>
            <a:r>
              <a:rPr lang="ru-RU" dirty="0" smtClean="0"/>
              <a:t> Закону «Про </a:t>
            </a:r>
            <a:r>
              <a:rPr lang="ru-RU" dirty="0" err="1" smtClean="0"/>
              <a:t>охорону</a:t>
            </a:r>
            <a:r>
              <a:rPr lang="ru-RU" dirty="0" smtClean="0"/>
              <a:t> </a:t>
            </a:r>
            <a:r>
              <a:rPr lang="ru-RU" dirty="0" err="1" smtClean="0"/>
              <a:t>праці</a:t>
            </a:r>
            <a:r>
              <a:rPr lang="ru-RU" dirty="0" smtClean="0"/>
              <a:t>», </a:t>
            </a:r>
            <a:r>
              <a:rPr lang="ru-RU" dirty="0" err="1" smtClean="0"/>
              <a:t>який</a:t>
            </a:r>
            <a:r>
              <a:rPr lang="ru-RU" dirty="0" smtClean="0"/>
              <a:t> </a:t>
            </a:r>
            <a:r>
              <a:rPr lang="ru-RU" dirty="0" err="1" smtClean="0"/>
              <a:t>визначив</a:t>
            </a:r>
            <a:r>
              <a:rPr lang="ru-RU" dirty="0" smtClean="0"/>
              <a:t> </a:t>
            </a:r>
            <a:r>
              <a:rPr lang="ru-RU" dirty="0" err="1" smtClean="0"/>
              <a:t>відповідальність</a:t>
            </a:r>
            <a:r>
              <a:rPr lang="ru-RU" dirty="0" smtClean="0"/>
              <a:t> </a:t>
            </a:r>
            <a:r>
              <a:rPr lang="ru-RU" dirty="0" err="1" smtClean="0"/>
              <a:t>держави</a:t>
            </a:r>
            <a:r>
              <a:rPr lang="ru-RU" dirty="0" smtClean="0"/>
              <a:t> за </a:t>
            </a:r>
            <a:r>
              <a:rPr lang="ru-RU" dirty="0" err="1" smtClean="0"/>
              <a:t>охорону</a:t>
            </a:r>
            <a:r>
              <a:rPr lang="ru-RU" dirty="0" smtClean="0"/>
              <a:t> </a:t>
            </a:r>
            <a:r>
              <a:rPr lang="ru-RU" dirty="0" err="1" smtClean="0"/>
              <a:t>праці</a:t>
            </a:r>
            <a:r>
              <a:rPr lang="ru-RU" dirty="0" smtClean="0"/>
              <a:t>, </a:t>
            </a:r>
            <a:r>
              <a:rPr lang="ru-RU" dirty="0" err="1" smtClean="0"/>
              <a:t>надав</a:t>
            </a:r>
            <a:r>
              <a:rPr lang="ru-RU" dirty="0" smtClean="0"/>
              <a:t> </a:t>
            </a:r>
            <a:r>
              <a:rPr lang="ru-RU" dirty="0" err="1" smtClean="0"/>
              <a:t>цьому</a:t>
            </a:r>
            <a:r>
              <a:rPr lang="ru-RU" dirty="0" smtClean="0"/>
              <a:t> </a:t>
            </a:r>
            <a:r>
              <a:rPr lang="ru-RU" dirty="0" err="1" smtClean="0"/>
              <a:t>напряму</a:t>
            </a:r>
            <a:r>
              <a:rPr lang="ru-RU" dirty="0" smtClean="0"/>
              <a:t> статусу </a:t>
            </a:r>
            <a:r>
              <a:rPr lang="ru-RU" dirty="0" err="1" smtClean="0"/>
              <a:t>національної</a:t>
            </a:r>
            <a:r>
              <a:rPr lang="ru-RU" dirty="0" smtClean="0"/>
              <a:t> </a:t>
            </a:r>
            <a:r>
              <a:rPr lang="ru-RU" dirty="0" err="1" smtClean="0"/>
              <a:t>політики</a:t>
            </a:r>
            <a:r>
              <a:rPr lang="ru-RU" dirty="0" smtClean="0"/>
              <a:t>, став </a:t>
            </a:r>
            <a:r>
              <a:rPr lang="ru-RU" dirty="0" err="1" smtClean="0"/>
              <a:t>потужним</a:t>
            </a:r>
            <a:r>
              <a:rPr lang="ru-RU" dirty="0" smtClean="0"/>
              <a:t> </a:t>
            </a:r>
            <a:r>
              <a:rPr lang="ru-RU" dirty="0" err="1" smtClean="0"/>
              <a:t>імпульсом</a:t>
            </a:r>
            <a:r>
              <a:rPr lang="ru-RU" dirty="0" smtClean="0"/>
              <a:t> для </a:t>
            </a:r>
            <a:r>
              <a:rPr lang="ru-RU" dirty="0" err="1" smtClean="0"/>
              <a:t>реформування</a:t>
            </a:r>
            <a:r>
              <a:rPr lang="ru-RU" dirty="0" smtClean="0"/>
              <a:t> </a:t>
            </a:r>
            <a:r>
              <a:rPr lang="ru-RU" dirty="0" err="1" smtClean="0"/>
              <a:t>всієї</a:t>
            </a:r>
            <a:r>
              <a:rPr lang="ru-RU" dirty="0" smtClean="0"/>
              <a:t> </a:t>
            </a:r>
            <a:r>
              <a:rPr lang="ru-RU" dirty="0" err="1" smtClean="0"/>
              <a:t>системи</a:t>
            </a:r>
            <a:r>
              <a:rPr lang="ru-RU" dirty="0" smtClean="0"/>
              <a:t> державного </a:t>
            </a:r>
            <a:r>
              <a:rPr lang="ru-RU" dirty="0" err="1" smtClean="0"/>
              <a:t>управління</a:t>
            </a:r>
            <a:r>
              <a:rPr lang="ru-RU" dirty="0" smtClean="0"/>
              <a:t> </a:t>
            </a:r>
            <a:r>
              <a:rPr lang="ru-RU" dirty="0" err="1" smtClean="0"/>
              <a:t>охороною</a:t>
            </a:r>
            <a:r>
              <a:rPr lang="ru-RU" dirty="0" smtClean="0"/>
              <a:t> </a:t>
            </a:r>
            <a:r>
              <a:rPr lang="ru-RU" dirty="0" err="1" smtClean="0"/>
              <a:t>праці</a:t>
            </a:r>
            <a:r>
              <a:rPr lang="ru-RU" dirty="0" smtClean="0"/>
              <a:t>.</a:t>
            </a:r>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55000" lnSpcReduction="20000"/>
          </a:bodyPr>
          <a:lstStyle/>
          <a:p>
            <a:r>
              <a:rPr lang="uk-UA" dirty="0" smtClean="0"/>
              <a:t>Серед основних документів, що регламентують охорону праці в Україні можна назвати наступні:</a:t>
            </a:r>
          </a:p>
          <a:p>
            <a:pPr lvl="0"/>
            <a:r>
              <a:rPr lang="uk-UA" dirty="0" smtClean="0"/>
              <a:t>Закон України «Про охорону праці» № 2694-XII. від 14.10.1992 р. (зі змінами)</a:t>
            </a:r>
          </a:p>
          <a:p>
            <a:pPr lvl="0"/>
            <a:r>
              <a:rPr lang="uk-UA" dirty="0" smtClean="0"/>
              <a:t>Закон України  «Основи законодавства України про охорону здоров'я» № 2801-XII від 19.11.1992 р. (зі змінами)</a:t>
            </a:r>
          </a:p>
          <a:p>
            <a:pPr lvl="0"/>
            <a:r>
              <a:rPr lang="uk-UA" dirty="0" smtClean="0"/>
              <a:t>Закон України «Про забезпечення санітарного та епідемічного благополуччя населення» № 4004-XII  від 24.02.1994 р. (зі змінами)</a:t>
            </a:r>
          </a:p>
          <a:p>
            <a:pPr lvl="0"/>
            <a:r>
              <a:rPr lang="uk-UA" dirty="0" smtClean="0"/>
              <a:t>Закон України «Про загальнообов’язкове державне соціальне страхування» №1105-XIV від 23.09.1999 р. (зі змінами)</a:t>
            </a:r>
          </a:p>
          <a:p>
            <a:pPr lvl="0"/>
            <a:r>
              <a:rPr lang="uk-UA" dirty="0" smtClean="0"/>
              <a:t>Кодекс цивільного захисту України № 5403-VI  від 02.10.2012 р. (зі змінами)</a:t>
            </a:r>
          </a:p>
          <a:p>
            <a:pPr lvl="0"/>
            <a:r>
              <a:rPr lang="ru-RU" dirty="0" smtClean="0"/>
              <a:t>Закон </a:t>
            </a:r>
            <a:r>
              <a:rPr lang="ru-RU" dirty="0" err="1" smtClean="0"/>
              <a:t>України</a:t>
            </a:r>
            <a:r>
              <a:rPr lang="ru-RU" dirty="0" smtClean="0"/>
              <a:t> «Про </a:t>
            </a:r>
            <a:r>
              <a:rPr lang="ru-RU" dirty="0" err="1" smtClean="0"/>
              <a:t>основні</a:t>
            </a:r>
            <a:r>
              <a:rPr lang="ru-RU" dirty="0" smtClean="0"/>
              <a:t> засади </a:t>
            </a:r>
            <a:r>
              <a:rPr lang="ru-RU" dirty="0" err="1" smtClean="0"/>
              <a:t>держнагляду</a:t>
            </a:r>
            <a:r>
              <a:rPr lang="ru-RU" dirty="0" smtClean="0"/>
              <a:t> за </a:t>
            </a:r>
            <a:r>
              <a:rPr lang="ru-RU" dirty="0" err="1" smtClean="0"/>
              <a:t>суб’єктами</a:t>
            </a:r>
            <a:r>
              <a:rPr lang="ru-RU" dirty="0" smtClean="0"/>
              <a:t> </a:t>
            </a:r>
            <a:r>
              <a:rPr lang="ru-RU" dirty="0" err="1" smtClean="0"/>
              <a:t>господарювання</a:t>
            </a:r>
            <a:r>
              <a:rPr lang="ru-RU" dirty="0" smtClean="0"/>
              <a:t>» № 877-V </a:t>
            </a:r>
            <a:r>
              <a:rPr lang="ru-RU" dirty="0" err="1" smtClean="0"/>
              <a:t>від</a:t>
            </a:r>
            <a:r>
              <a:rPr lang="ru-RU" dirty="0" smtClean="0"/>
              <a:t> 05.04.2007 р. </a:t>
            </a:r>
            <a:r>
              <a:rPr lang="uk-UA" dirty="0" smtClean="0"/>
              <a:t>(зі змінами)</a:t>
            </a:r>
          </a:p>
          <a:p>
            <a:pPr lvl="0"/>
            <a:r>
              <a:rPr lang="ru-RU" dirty="0" smtClean="0"/>
              <a:t>Постанова </a:t>
            </a:r>
            <a:r>
              <a:rPr lang="ru-RU" dirty="0" err="1" smtClean="0"/>
              <a:t>Кабінету</a:t>
            </a:r>
            <a:r>
              <a:rPr lang="ru-RU" dirty="0" smtClean="0"/>
              <a:t> </a:t>
            </a:r>
            <a:r>
              <a:rPr lang="ru-RU" dirty="0" err="1" smtClean="0"/>
              <a:t>Міністрів</a:t>
            </a:r>
            <a:r>
              <a:rPr lang="ru-RU" dirty="0" smtClean="0"/>
              <a:t> </a:t>
            </a:r>
            <a:r>
              <a:rPr lang="ru-RU" dirty="0" err="1" smtClean="0"/>
              <a:t>України</a:t>
            </a:r>
            <a:r>
              <a:rPr lang="ru-RU" dirty="0" smtClean="0"/>
              <a:t> </a:t>
            </a:r>
            <a:r>
              <a:rPr lang="uk-UA" dirty="0" smtClean="0"/>
              <a:t>«</a:t>
            </a:r>
            <a:r>
              <a:rPr lang="ru-RU" dirty="0" smtClean="0"/>
              <a:t>Про порядок </a:t>
            </a:r>
            <a:r>
              <a:rPr lang="ru-RU" dirty="0" err="1" smtClean="0"/>
              <a:t>проведення</a:t>
            </a:r>
            <a:r>
              <a:rPr lang="ru-RU" dirty="0" smtClean="0"/>
              <a:t> </a:t>
            </a:r>
            <a:r>
              <a:rPr lang="ru-RU" dirty="0" err="1" smtClean="0"/>
              <a:t>атестації</a:t>
            </a:r>
            <a:r>
              <a:rPr lang="ru-RU" dirty="0" smtClean="0"/>
              <a:t> </a:t>
            </a:r>
            <a:r>
              <a:rPr lang="ru-RU" dirty="0" err="1" smtClean="0"/>
              <a:t>робочих</a:t>
            </a:r>
            <a:r>
              <a:rPr lang="ru-RU" dirty="0" smtClean="0"/>
              <a:t> </a:t>
            </a:r>
            <a:r>
              <a:rPr lang="ru-RU" dirty="0" err="1" smtClean="0"/>
              <a:t>місць</a:t>
            </a:r>
            <a:r>
              <a:rPr lang="ru-RU" dirty="0" smtClean="0"/>
              <a:t> за </a:t>
            </a:r>
            <a:r>
              <a:rPr lang="ru-RU" dirty="0" err="1" smtClean="0"/>
              <a:t>умовами</a:t>
            </a:r>
            <a:r>
              <a:rPr lang="ru-RU" dirty="0" smtClean="0"/>
              <a:t> </a:t>
            </a:r>
            <a:r>
              <a:rPr lang="ru-RU" dirty="0" err="1" smtClean="0"/>
              <a:t>праці</a:t>
            </a:r>
            <a:r>
              <a:rPr lang="uk-UA" dirty="0" smtClean="0"/>
              <a:t>»</a:t>
            </a:r>
            <a:r>
              <a:rPr lang="ru-RU" dirty="0" smtClean="0"/>
              <a:t> № 442 </a:t>
            </a:r>
            <a:r>
              <a:rPr lang="ru-RU" dirty="0" err="1" smtClean="0"/>
              <a:t>від</a:t>
            </a:r>
            <a:r>
              <a:rPr lang="ru-RU" dirty="0" smtClean="0"/>
              <a:t> 1.08.92р. </a:t>
            </a:r>
            <a:r>
              <a:rPr lang="uk-UA" dirty="0" smtClean="0"/>
              <a:t>(зі змінами)</a:t>
            </a:r>
          </a:p>
          <a:p>
            <a:pPr lvl="0"/>
            <a:r>
              <a:rPr lang="uk-UA" dirty="0" smtClean="0"/>
              <a:t>Постанова Кабінету Міністрів України «Порядок  проведення  розслідування  та ведення обліку нещасних випадків,  професійних  захворювань  і  аварій  на виробництві» №1232  від 30.11.2011 р. (зі змінами)</a:t>
            </a:r>
          </a:p>
          <a:p>
            <a:r>
              <a:rPr lang="uk-UA" dirty="0" smtClean="0"/>
              <a:t> </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uk-UA" dirty="0" smtClean="0"/>
              <a:t>Аналіз організації охорони праці в народному господарстві України кінця 80-х - початку 90-х років показує,</a:t>
            </a:r>
            <a:r>
              <a:rPr lang="uk-UA" b="1" dirty="0" smtClean="0"/>
              <a:t> </a:t>
            </a:r>
            <a:r>
              <a:rPr lang="uk-UA" dirty="0" smtClean="0"/>
              <a:t>що система управління цією важливою сферою трудових відносин, форми й методи роботи не відповідали тим процесам, котрі почали набирати сили у напрямі реформування економіки та всієї системи державного та господарського управління. Методи адміністративно-командного впливу на посадових осіб та працівників за порушення вимог охорони праці вже не діяли, а інших важелів впливу не було. Трудова, виконавська, технологічна дисципліна істотно знижувалися. Невизначеність обов'язків та повноважень з охорони праці </a:t>
            </a:r>
            <a:r>
              <a:rPr lang="uk-UA" dirty="0" err="1" smtClean="0"/>
              <a:t>новоутворюваних</a:t>
            </a:r>
            <a:r>
              <a:rPr lang="uk-UA" dirty="0" smtClean="0"/>
              <a:t> структур в процесі роздержавлення, приватизації та поступової відмови від галузевого принципу управління народним господарством ще більше ускладнювала стан справ. Негативний вплив справляла і відсутність законодавче закріплених обов'язків з охорони праці для органів державної виконавчої влади різного</a:t>
            </a:r>
            <a:r>
              <a:rPr lang="uk-UA" b="1" dirty="0" smtClean="0"/>
              <a:t> </a:t>
            </a:r>
            <a:r>
              <a:rPr lang="uk-UA" dirty="0" smtClean="0"/>
              <a:t>рівня</a:t>
            </a:r>
            <a:r>
              <a:rPr lang="uk-UA" b="1" dirty="0" smtClean="0"/>
              <a:t> </a:t>
            </a:r>
            <a:r>
              <a:rPr lang="uk-UA" dirty="0" smtClean="0"/>
              <a:t> від уряду до державних адміністрацій областей, </a:t>
            </a:r>
            <a:r>
              <a:rPr lang="uk-UA" dirty="0" err="1" smtClean="0"/>
              <a:t>.районів</a:t>
            </a:r>
            <a:r>
              <a:rPr lang="uk-UA" dirty="0" smtClean="0"/>
              <a:t>, міст та інших територіальних формувань. Тому прийняття Закону України «Про охорону праці» в 1992 році було об'єктивно зумовлене ситуацією, що склалася на той час в суспільстві.</a:t>
            </a:r>
          </a:p>
          <a:p>
            <a:r>
              <a:rPr lang="uk-UA" dirty="0" smtClean="0"/>
              <a:t>Згідно з вимогами Закону в Україні сформовано чітку систему органів державного управління та нагляду за охороною праці. В умовах роздержавлення, приватизації, утворення великої кількості суб'єктів підприємницької діяльності з різними формами недержавної власності роль держави у вирішенні завдань охорони праці суттєво зростає. Держава виступає гарантом створення безпечних та нешкідливих умов праці для працівників підприємств, установ, організацій усіх форм власності.</a:t>
            </a:r>
          </a:p>
          <a:p>
            <a:pPr lvl="1"/>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55000" lnSpcReduction="20000"/>
          </a:bodyPr>
          <a:lstStyle/>
          <a:p>
            <a:pPr>
              <a:spcBef>
                <a:spcPts val="600"/>
              </a:spcBef>
            </a:pPr>
            <a:r>
              <a:rPr lang="uk-UA" b="1" dirty="0" smtClean="0"/>
              <a:t>Державне управління охороною </a:t>
            </a:r>
            <a:r>
              <a:rPr lang="uk-UA" b="1" dirty="0" err="1" smtClean="0"/>
              <a:t>пра</a:t>
            </a:r>
            <a:r>
              <a:rPr lang="ru-RU" b="1" dirty="0" err="1" smtClean="0"/>
              <a:t>ц</a:t>
            </a:r>
            <a:r>
              <a:rPr lang="uk-UA" b="1" dirty="0" smtClean="0"/>
              <a:t>і в Україні здійснюють:</a:t>
            </a:r>
            <a:endParaRPr lang="uk-UA" dirty="0" smtClean="0"/>
          </a:p>
          <a:p>
            <a:pPr>
              <a:spcBef>
                <a:spcPts val="600"/>
              </a:spcBef>
            </a:pPr>
            <a:r>
              <a:rPr lang="uk-UA" dirty="0" smtClean="0"/>
              <a:t>• Кабінет Міністрів України; </a:t>
            </a:r>
          </a:p>
          <a:p>
            <a:pPr>
              <a:spcBef>
                <a:spcPts val="600"/>
              </a:spcBef>
            </a:pPr>
            <a:r>
              <a:rPr lang="uk-UA" dirty="0" smtClean="0"/>
              <a:t>•</a:t>
            </a:r>
            <a:r>
              <a:rPr lang="uk-UA" b="1" dirty="0" smtClean="0"/>
              <a:t> </a:t>
            </a:r>
            <a:r>
              <a:rPr lang="ru-RU" dirty="0" err="1" smtClean="0"/>
              <a:t>Міністерство</a:t>
            </a:r>
            <a:r>
              <a:rPr lang="ru-RU" dirty="0" smtClean="0"/>
              <a:t> </a:t>
            </a:r>
            <a:r>
              <a:rPr lang="ru-RU" dirty="0" err="1" smtClean="0"/>
              <a:t>соціальної</a:t>
            </a:r>
            <a:r>
              <a:rPr lang="ru-RU" dirty="0" smtClean="0"/>
              <a:t> </a:t>
            </a:r>
            <a:r>
              <a:rPr lang="ru-RU" dirty="0" err="1" smtClean="0"/>
              <a:t>політики</a:t>
            </a:r>
            <a:r>
              <a:rPr lang="ru-RU" dirty="0" smtClean="0"/>
              <a:t> </a:t>
            </a:r>
            <a:r>
              <a:rPr lang="ru-RU" dirty="0" err="1" smtClean="0"/>
              <a:t>України</a:t>
            </a:r>
            <a:r>
              <a:rPr lang="ru-RU" dirty="0" smtClean="0"/>
              <a:t> </a:t>
            </a:r>
            <a:r>
              <a:rPr lang="uk-UA" dirty="0" smtClean="0"/>
              <a:t>(з функціями комплексного управління охороною праці на державному рівні);</a:t>
            </a:r>
          </a:p>
          <a:p>
            <a:pPr>
              <a:spcBef>
                <a:spcPts val="600"/>
              </a:spcBef>
            </a:pPr>
            <a:r>
              <a:rPr lang="uk-UA" dirty="0" smtClean="0"/>
              <a:t>• міністерства та інші центральні органи державної виконавчої влади;</a:t>
            </a:r>
          </a:p>
          <a:p>
            <a:pPr>
              <a:spcBef>
                <a:spcPts val="600"/>
              </a:spcBef>
            </a:pPr>
            <a:r>
              <a:rPr lang="uk-UA" dirty="0" smtClean="0"/>
              <a:t>• місцева державна адміністрація, місцеві Ради народних депутатів;</a:t>
            </a:r>
          </a:p>
          <a:p>
            <a:pPr>
              <a:spcBef>
                <a:spcPts val="600"/>
              </a:spcBef>
            </a:pPr>
            <a:r>
              <a:rPr lang="uk-UA" dirty="0" smtClean="0"/>
              <a:t>• асоціації, концерни, корпорації та інші об'єднання підприємств.</a:t>
            </a:r>
          </a:p>
          <a:p>
            <a:pPr>
              <a:spcBef>
                <a:spcPts val="600"/>
              </a:spcBef>
            </a:pPr>
            <a:r>
              <a:rPr lang="uk-UA" dirty="0" smtClean="0"/>
              <a:t>Закон містить норми прямої дії, що визначають </a:t>
            </a:r>
            <a:r>
              <a:rPr lang="uk-UA" dirty="0" err="1" smtClean="0"/>
              <a:t>обов</a:t>
            </a:r>
            <a:r>
              <a:rPr lang="ru-RU" dirty="0" smtClean="0"/>
              <a:t>’</a:t>
            </a:r>
            <a:r>
              <a:rPr lang="uk-UA" dirty="0" err="1" smtClean="0"/>
              <a:t>язки</a:t>
            </a:r>
            <a:r>
              <a:rPr lang="uk-UA" dirty="0" smtClean="0"/>
              <a:t>, права та повноваження кожного з цих органів.</a:t>
            </a:r>
          </a:p>
          <a:p>
            <a:pPr>
              <a:spcBef>
                <a:spcPts val="600"/>
              </a:spcBef>
            </a:pPr>
            <a:r>
              <a:rPr lang="ru-RU" u="sng" dirty="0" err="1" smtClean="0"/>
              <a:t>Компетенція</a:t>
            </a:r>
            <a:r>
              <a:rPr lang="ru-RU" u="sng" dirty="0" smtClean="0"/>
              <a:t> </a:t>
            </a:r>
            <a:r>
              <a:rPr lang="ru-RU" u="sng" dirty="0" err="1" smtClean="0"/>
              <a:t>Кабінету</a:t>
            </a:r>
            <a:r>
              <a:rPr lang="ru-RU" u="sng" dirty="0" smtClean="0"/>
              <a:t> </a:t>
            </a:r>
            <a:r>
              <a:rPr lang="ru-RU" u="sng" dirty="0" err="1" smtClean="0"/>
              <a:t>Міністрів</a:t>
            </a:r>
            <a:r>
              <a:rPr lang="ru-RU" u="sng" dirty="0" smtClean="0"/>
              <a:t> </a:t>
            </a:r>
            <a:r>
              <a:rPr lang="ru-RU" u="sng" dirty="0" err="1" smtClean="0"/>
              <a:t>України</a:t>
            </a:r>
            <a:r>
              <a:rPr lang="ru-RU" u="sng" dirty="0" smtClean="0"/>
              <a:t> в </a:t>
            </a:r>
            <a:r>
              <a:rPr lang="ru-RU" u="sng" dirty="0" err="1" smtClean="0"/>
              <a:t>галузі</a:t>
            </a:r>
            <a:r>
              <a:rPr lang="ru-RU" u="sng" dirty="0" smtClean="0"/>
              <a:t> </a:t>
            </a:r>
            <a:r>
              <a:rPr lang="ru-RU" u="sng" dirty="0" err="1" smtClean="0"/>
              <a:t>охорони</a:t>
            </a:r>
            <a:r>
              <a:rPr lang="ru-RU" u="sng" dirty="0" smtClean="0"/>
              <a:t> </a:t>
            </a:r>
            <a:r>
              <a:rPr lang="ru-RU" u="sng" dirty="0" err="1" smtClean="0"/>
              <a:t>праці</a:t>
            </a:r>
            <a:r>
              <a:rPr lang="ru-RU" dirty="0" smtClean="0"/>
              <a:t>.</a:t>
            </a:r>
            <a:r>
              <a:rPr lang="ru-RU" b="1" i="1" dirty="0" smtClean="0"/>
              <a:t> </a:t>
            </a:r>
            <a:endParaRPr lang="uk-UA" dirty="0" smtClean="0"/>
          </a:p>
          <a:p>
            <a:pPr>
              <a:spcBef>
                <a:spcPts val="600"/>
              </a:spcBef>
            </a:pPr>
            <a:r>
              <a:rPr lang="uk-UA" b="1" dirty="0" smtClean="0"/>
              <a:t>Кабінет Міністрів України:</a:t>
            </a:r>
            <a:endParaRPr lang="uk-UA" dirty="0" smtClean="0"/>
          </a:p>
          <a:p>
            <a:pPr>
              <a:spcBef>
                <a:spcPts val="600"/>
              </a:spcBef>
            </a:pPr>
            <a:r>
              <a:rPr lang="uk-UA" dirty="0" smtClean="0"/>
              <a:t>• забезпечує реалізацію державної політики в галузі охорони праці;</a:t>
            </a:r>
          </a:p>
          <a:p>
            <a:pPr>
              <a:spcBef>
                <a:spcPts val="600"/>
              </a:spcBef>
            </a:pPr>
            <a:r>
              <a:rPr lang="uk-UA" dirty="0" smtClean="0"/>
              <a:t>• визначає функції міністерств, інших центральних органів державної виконавчої влади щодо створення безпечних і нешкідливих умов праці та нагляду за охороною праці;</a:t>
            </a:r>
          </a:p>
          <a:p>
            <a:pPr>
              <a:spcBef>
                <a:spcPts val="600"/>
              </a:spcBef>
            </a:pPr>
            <a:r>
              <a:rPr lang="uk-UA" dirty="0" smtClean="0"/>
              <a:t>• визначає порядок створення і використання державного, галузевих і регіональних фондів охорони праці.</a:t>
            </a:r>
          </a:p>
          <a:p>
            <a:pPr>
              <a:spcBef>
                <a:spcPts val="600"/>
              </a:spcBef>
            </a:pPr>
            <a:r>
              <a:rPr lang="uk-UA" dirty="0" smtClean="0"/>
              <a:t>Для розробки і реалізації цілісної системи державного управління охороною праці при Кабінеті Міністрів України створюється Національна рада з питань безпечної життєдіяльності населення, яку очолює віце-прем'єр-міністр України.</a:t>
            </a:r>
          </a:p>
          <a:p>
            <a:pPr>
              <a:spcBef>
                <a:spcPts val="600"/>
              </a:spcBef>
            </a:pPr>
            <a:r>
              <a:rPr lang="uk-UA" u="sng" dirty="0" smtClean="0"/>
              <a:t>Повноваження міністерств та інших центральних органів державної виконавчої влади в галузі охорони праці.</a:t>
            </a:r>
            <a:endParaRPr lang="uk-UA" dirty="0" smtClean="0"/>
          </a:p>
          <a:p>
            <a:pPr>
              <a:spcBef>
                <a:spcPts val="600"/>
              </a:spcBef>
            </a:pPr>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62500" lnSpcReduction="20000"/>
          </a:bodyPr>
          <a:lstStyle/>
          <a:p>
            <a:r>
              <a:rPr lang="ru-RU" dirty="0" smtClean="0"/>
              <a:t> </a:t>
            </a:r>
            <a:endParaRPr lang="uk-UA" dirty="0" smtClean="0"/>
          </a:p>
          <a:p>
            <a:r>
              <a:rPr lang="ru-RU" b="1" dirty="0" smtClean="0"/>
              <a:t>        </a:t>
            </a:r>
            <a:r>
              <a:rPr lang="ru-RU" b="1" u="sng" dirty="0" err="1" smtClean="0"/>
              <a:t>Міністерство</a:t>
            </a:r>
            <a:r>
              <a:rPr lang="ru-RU" b="1" u="sng" dirty="0" smtClean="0"/>
              <a:t> </a:t>
            </a:r>
            <a:r>
              <a:rPr lang="ru-RU" b="1" u="sng" dirty="0" err="1" smtClean="0"/>
              <a:t>соціальної</a:t>
            </a:r>
            <a:r>
              <a:rPr lang="ru-RU" b="1" u="sng" dirty="0" smtClean="0"/>
              <a:t> </a:t>
            </a:r>
            <a:r>
              <a:rPr lang="ru-RU" b="1" u="sng" dirty="0" err="1" smtClean="0"/>
              <a:t>політики</a:t>
            </a:r>
            <a:r>
              <a:rPr lang="ru-RU" b="1" u="sng" dirty="0" smtClean="0"/>
              <a:t> </a:t>
            </a:r>
            <a:r>
              <a:rPr lang="ru-RU" b="1" u="sng" dirty="0" err="1" smtClean="0"/>
              <a:t>України</a:t>
            </a:r>
            <a:r>
              <a:rPr lang="ru-RU" dirty="0" smtClean="0"/>
              <a:t> (</a:t>
            </a:r>
            <a:r>
              <a:rPr lang="ru-RU" dirty="0" err="1" smtClean="0"/>
              <a:t>утворене</a:t>
            </a:r>
            <a:r>
              <a:rPr lang="ru-RU" dirty="0" smtClean="0"/>
              <a:t> 9 </a:t>
            </a:r>
            <a:r>
              <a:rPr lang="ru-RU" dirty="0" err="1" smtClean="0"/>
              <a:t>грудня</a:t>
            </a:r>
            <a:r>
              <a:rPr lang="ru-RU" dirty="0" smtClean="0"/>
              <a:t> 2010 року шляхом </a:t>
            </a:r>
            <a:r>
              <a:rPr lang="ru-RU" dirty="0" err="1" smtClean="0"/>
              <a:t>реорганізації</a:t>
            </a:r>
            <a:r>
              <a:rPr lang="ru-RU" dirty="0" smtClean="0"/>
              <a:t> </a:t>
            </a:r>
            <a:r>
              <a:rPr lang="ru-RU" dirty="0" err="1" smtClean="0"/>
              <a:t>Міністерства</a:t>
            </a:r>
            <a:r>
              <a:rPr lang="ru-RU" dirty="0" smtClean="0"/>
              <a:t> </a:t>
            </a:r>
            <a:r>
              <a:rPr lang="ru-RU" dirty="0" err="1" smtClean="0"/>
              <a:t>праці</a:t>
            </a:r>
            <a:r>
              <a:rPr lang="ru-RU" dirty="0" smtClean="0"/>
              <a:t> та </a:t>
            </a:r>
            <a:r>
              <a:rPr lang="ru-RU" dirty="0" err="1" smtClean="0"/>
              <a:t>соціальної</a:t>
            </a:r>
            <a:r>
              <a:rPr lang="ru-RU" dirty="0" smtClean="0"/>
              <a:t> </a:t>
            </a:r>
            <a:r>
              <a:rPr lang="ru-RU" dirty="0" err="1" smtClean="0"/>
              <a:t>політики</a:t>
            </a:r>
            <a:r>
              <a:rPr lang="ru-RU" dirty="0" smtClean="0"/>
              <a:t> </a:t>
            </a:r>
            <a:r>
              <a:rPr lang="ru-RU" dirty="0" err="1" smtClean="0"/>
              <a:t>України</a:t>
            </a:r>
            <a:r>
              <a:rPr lang="ru-RU" dirty="0" smtClean="0"/>
              <a:t>) </a:t>
            </a:r>
            <a:r>
              <a:rPr lang="ru-RU" u="sng" dirty="0" err="1" smtClean="0"/>
              <a:t>є</a:t>
            </a:r>
            <a:r>
              <a:rPr lang="ru-RU" u="sng" dirty="0" smtClean="0"/>
              <a:t> </a:t>
            </a:r>
            <a:r>
              <a:rPr lang="ru-RU" dirty="0" err="1" smtClean="0"/>
              <a:t>головним</a:t>
            </a:r>
            <a:r>
              <a:rPr lang="ru-RU" dirty="0" smtClean="0"/>
              <a:t> органом у </a:t>
            </a:r>
            <a:r>
              <a:rPr lang="ru-RU" dirty="0" err="1" smtClean="0"/>
              <a:t>системі</a:t>
            </a:r>
            <a:r>
              <a:rPr lang="ru-RU" dirty="0" smtClean="0"/>
              <a:t> </a:t>
            </a:r>
            <a:r>
              <a:rPr lang="ru-RU" dirty="0" err="1" smtClean="0"/>
              <a:t>центральних</a:t>
            </a:r>
            <a:r>
              <a:rPr lang="ru-RU" dirty="0" smtClean="0"/>
              <a:t> </a:t>
            </a:r>
            <a:r>
              <a:rPr lang="ru-RU" dirty="0" err="1" smtClean="0"/>
              <a:t>органів</a:t>
            </a:r>
            <a:r>
              <a:rPr lang="ru-RU" dirty="0" smtClean="0"/>
              <a:t> </a:t>
            </a:r>
            <a:r>
              <a:rPr lang="ru-RU" dirty="0" err="1" smtClean="0"/>
              <a:t>виконавчої</a:t>
            </a:r>
            <a:r>
              <a:rPr lang="ru-RU" dirty="0" smtClean="0"/>
              <a:t> </a:t>
            </a:r>
            <a:r>
              <a:rPr lang="ru-RU" dirty="0" err="1" smtClean="0"/>
              <a:t>влади</a:t>
            </a:r>
            <a:r>
              <a:rPr lang="ru-RU" dirty="0" smtClean="0"/>
              <a:t> </a:t>
            </a:r>
            <a:r>
              <a:rPr lang="ru-RU" dirty="0" err="1" smtClean="0"/>
              <a:t>з</a:t>
            </a:r>
            <a:r>
              <a:rPr lang="ru-RU" dirty="0" smtClean="0"/>
              <a:t> </a:t>
            </a:r>
            <a:r>
              <a:rPr lang="ru-RU" dirty="0" err="1" smtClean="0"/>
              <a:t>формування</a:t>
            </a:r>
            <a:r>
              <a:rPr lang="ru-RU" dirty="0" smtClean="0"/>
              <a:t> та </a:t>
            </a:r>
            <a:r>
              <a:rPr lang="ru-RU" dirty="0" err="1" smtClean="0"/>
              <a:t>забезпечення</a:t>
            </a:r>
            <a:r>
              <a:rPr lang="ru-RU" dirty="0" smtClean="0"/>
              <a:t> </a:t>
            </a:r>
            <a:r>
              <a:rPr lang="ru-RU" dirty="0" err="1" smtClean="0"/>
              <a:t>реалізації</a:t>
            </a:r>
            <a:r>
              <a:rPr lang="ru-RU" dirty="0" smtClean="0"/>
              <a:t> </a:t>
            </a:r>
            <a:r>
              <a:rPr lang="ru-RU" dirty="0" err="1" smtClean="0"/>
              <a:t>державної</a:t>
            </a:r>
            <a:r>
              <a:rPr lang="ru-RU" dirty="0" smtClean="0"/>
              <a:t> </a:t>
            </a:r>
            <a:r>
              <a:rPr lang="ru-RU" dirty="0" err="1" smtClean="0"/>
              <a:t>політики</a:t>
            </a:r>
            <a:r>
              <a:rPr lang="ru-RU" dirty="0" smtClean="0"/>
              <a:t> у сферах:</a:t>
            </a:r>
            <a:endParaRPr lang="uk-UA" dirty="0" smtClean="0"/>
          </a:p>
          <a:p>
            <a:r>
              <a:rPr lang="ru-RU" dirty="0" smtClean="0"/>
              <a:t>       • </a:t>
            </a:r>
            <a:r>
              <a:rPr lang="ru-RU" dirty="0" err="1" smtClean="0"/>
              <a:t>зайнятості</a:t>
            </a:r>
            <a:r>
              <a:rPr lang="ru-RU" dirty="0" smtClean="0"/>
              <a:t> </a:t>
            </a:r>
            <a:r>
              <a:rPr lang="ru-RU" dirty="0" err="1" smtClean="0"/>
              <a:t>населення</a:t>
            </a:r>
            <a:r>
              <a:rPr lang="ru-RU" dirty="0" smtClean="0"/>
              <a:t> та </a:t>
            </a:r>
            <a:r>
              <a:rPr lang="ru-RU" dirty="0" err="1" smtClean="0"/>
              <a:t>трудової</a:t>
            </a:r>
            <a:r>
              <a:rPr lang="ru-RU" dirty="0" smtClean="0"/>
              <a:t> </a:t>
            </a:r>
            <a:r>
              <a:rPr lang="ru-RU" dirty="0" err="1" smtClean="0"/>
              <a:t>міграції</a:t>
            </a:r>
            <a:r>
              <a:rPr lang="ru-RU" dirty="0" smtClean="0"/>
              <a:t>,</a:t>
            </a:r>
            <a:endParaRPr lang="uk-UA" dirty="0" smtClean="0"/>
          </a:p>
          <a:p>
            <a:r>
              <a:rPr lang="ru-RU" dirty="0" smtClean="0"/>
              <a:t>       • </a:t>
            </a:r>
            <a:r>
              <a:rPr lang="ru-RU" dirty="0" err="1" smtClean="0"/>
              <a:t>трудових</a:t>
            </a:r>
            <a:r>
              <a:rPr lang="ru-RU" dirty="0" smtClean="0"/>
              <a:t> </a:t>
            </a:r>
            <a:r>
              <a:rPr lang="ru-RU" dirty="0" err="1" smtClean="0"/>
              <a:t>відносин</a:t>
            </a:r>
            <a:r>
              <a:rPr lang="ru-RU" dirty="0" smtClean="0"/>
              <a:t>, </a:t>
            </a:r>
            <a:r>
              <a:rPr lang="ru-RU" dirty="0" err="1" smtClean="0"/>
              <a:t>соціального</a:t>
            </a:r>
            <a:r>
              <a:rPr lang="ru-RU" dirty="0" smtClean="0"/>
              <a:t> </a:t>
            </a:r>
            <a:r>
              <a:rPr lang="ru-RU" dirty="0" err="1" smtClean="0"/>
              <a:t>захисту</a:t>
            </a:r>
            <a:r>
              <a:rPr lang="ru-RU" dirty="0" smtClean="0"/>
              <a:t>, </a:t>
            </a:r>
            <a:r>
              <a:rPr lang="ru-RU" dirty="0" err="1" smtClean="0"/>
              <a:t>соціального</a:t>
            </a:r>
            <a:r>
              <a:rPr lang="ru-RU" dirty="0" smtClean="0"/>
              <a:t> </a:t>
            </a:r>
            <a:r>
              <a:rPr lang="ru-RU" dirty="0" err="1" smtClean="0"/>
              <a:t>обслуговування</a:t>
            </a:r>
            <a:r>
              <a:rPr lang="ru-RU" dirty="0" smtClean="0"/>
              <a:t> </a:t>
            </a:r>
            <a:r>
              <a:rPr lang="ru-RU" dirty="0" err="1" smtClean="0"/>
              <a:t>населення</a:t>
            </a:r>
            <a:r>
              <a:rPr lang="ru-RU" dirty="0" smtClean="0"/>
              <a:t>,</a:t>
            </a:r>
            <a:endParaRPr lang="uk-UA" dirty="0" smtClean="0"/>
          </a:p>
          <a:p>
            <a:r>
              <a:rPr lang="ru-RU" dirty="0" smtClean="0"/>
              <a:t>      • </a:t>
            </a:r>
            <a:r>
              <a:rPr lang="ru-RU" dirty="0" err="1" smtClean="0"/>
              <a:t>з</a:t>
            </a:r>
            <a:r>
              <a:rPr lang="ru-RU" dirty="0" smtClean="0"/>
              <a:t> </a:t>
            </a:r>
            <a:r>
              <a:rPr lang="ru-RU" dirty="0" err="1" smtClean="0"/>
              <a:t>питань</a:t>
            </a:r>
            <a:r>
              <a:rPr lang="ru-RU" dirty="0" smtClean="0"/>
              <a:t> </a:t>
            </a:r>
            <a:r>
              <a:rPr lang="ru-RU" dirty="0" err="1" smtClean="0"/>
              <a:t>сім'ї</a:t>
            </a:r>
            <a:r>
              <a:rPr lang="ru-RU" dirty="0" smtClean="0"/>
              <a:t> та </a:t>
            </a:r>
            <a:r>
              <a:rPr lang="ru-RU" dirty="0" err="1" smtClean="0"/>
              <a:t>дітей</a:t>
            </a:r>
            <a:r>
              <a:rPr lang="ru-RU" dirty="0" smtClean="0"/>
              <a:t>, </a:t>
            </a:r>
            <a:r>
              <a:rPr lang="ru-RU" dirty="0" err="1" smtClean="0"/>
              <a:t>оздоровлення</a:t>
            </a:r>
            <a:r>
              <a:rPr lang="ru-RU" dirty="0" smtClean="0"/>
              <a:t> </a:t>
            </a:r>
            <a:r>
              <a:rPr lang="ru-RU" dirty="0" err="1" smtClean="0"/>
              <a:t>та</a:t>
            </a:r>
            <a:r>
              <a:rPr lang="ru-RU" dirty="0" smtClean="0"/>
              <a:t> </a:t>
            </a:r>
            <a:r>
              <a:rPr lang="ru-RU" dirty="0" err="1" smtClean="0"/>
              <a:t>відпочинку</a:t>
            </a:r>
            <a:r>
              <a:rPr lang="ru-RU" dirty="0" smtClean="0"/>
              <a:t> </a:t>
            </a:r>
            <a:r>
              <a:rPr lang="ru-RU" dirty="0" err="1" smtClean="0"/>
              <a:t>дітей</a:t>
            </a:r>
            <a:r>
              <a:rPr lang="ru-RU" dirty="0" smtClean="0"/>
              <a:t>, а </a:t>
            </a:r>
            <a:r>
              <a:rPr lang="ru-RU" dirty="0" err="1" smtClean="0"/>
              <a:t>також</a:t>
            </a:r>
            <a:r>
              <a:rPr lang="ru-RU" dirty="0" smtClean="0"/>
              <a:t> </a:t>
            </a:r>
            <a:r>
              <a:rPr lang="ru-RU" dirty="0" err="1" smtClean="0"/>
              <a:t>захисту</a:t>
            </a:r>
            <a:r>
              <a:rPr lang="ru-RU" dirty="0" smtClean="0"/>
              <a:t> прав </a:t>
            </a:r>
            <a:r>
              <a:rPr lang="ru-RU" dirty="0" err="1" smtClean="0"/>
              <a:t>депортованих</a:t>
            </a:r>
            <a:r>
              <a:rPr lang="ru-RU" dirty="0" smtClean="0"/>
              <a:t> за </a:t>
            </a:r>
            <a:r>
              <a:rPr lang="ru-RU" dirty="0" err="1" smtClean="0"/>
              <a:t>національною</a:t>
            </a:r>
            <a:r>
              <a:rPr lang="ru-RU" dirty="0" smtClean="0"/>
              <a:t> </a:t>
            </a:r>
            <a:r>
              <a:rPr lang="ru-RU" dirty="0" err="1" smtClean="0"/>
              <a:t>ознакою</a:t>
            </a:r>
            <a:r>
              <a:rPr lang="ru-RU" dirty="0" smtClean="0"/>
              <a:t> </a:t>
            </a:r>
            <a:r>
              <a:rPr lang="ru-RU" dirty="0" err="1" smtClean="0"/>
              <a:t>осіб</a:t>
            </a:r>
            <a:r>
              <a:rPr lang="ru-RU" dirty="0" smtClean="0"/>
              <a:t>, </a:t>
            </a:r>
            <a:r>
              <a:rPr lang="ru-RU" dirty="0" err="1" smtClean="0"/>
              <a:t>які</a:t>
            </a:r>
            <a:r>
              <a:rPr lang="ru-RU" dirty="0" smtClean="0"/>
              <a:t> </a:t>
            </a:r>
            <a:r>
              <a:rPr lang="ru-RU" dirty="0" err="1" smtClean="0"/>
              <a:t>повернулися</a:t>
            </a:r>
            <a:r>
              <a:rPr lang="ru-RU" dirty="0" smtClean="0"/>
              <a:t> в </a:t>
            </a:r>
            <a:r>
              <a:rPr lang="ru-RU" dirty="0" err="1" smtClean="0"/>
              <a:t>Україну</a:t>
            </a:r>
            <a:r>
              <a:rPr lang="ru-RU" dirty="0" smtClean="0"/>
              <a:t>;</a:t>
            </a:r>
            <a:endParaRPr lang="uk-UA" dirty="0" smtClean="0"/>
          </a:p>
          <a:p>
            <a:r>
              <a:rPr lang="ru-RU" dirty="0" smtClean="0"/>
              <a:t>      • </a:t>
            </a:r>
            <a:r>
              <a:rPr lang="ru-RU" dirty="0" err="1" smtClean="0"/>
              <a:t>спеціально</a:t>
            </a:r>
            <a:r>
              <a:rPr lang="ru-RU" dirty="0" smtClean="0"/>
              <a:t> </a:t>
            </a:r>
            <a:r>
              <a:rPr lang="ru-RU" dirty="0" err="1" smtClean="0"/>
              <a:t>уповноваженим</a:t>
            </a:r>
            <a:r>
              <a:rPr lang="ru-RU" dirty="0" smtClean="0"/>
              <a:t> </a:t>
            </a:r>
            <a:r>
              <a:rPr lang="ru-RU" dirty="0" err="1" smtClean="0"/>
              <a:t>центральним</a:t>
            </a:r>
            <a:r>
              <a:rPr lang="ru-RU" dirty="0" smtClean="0"/>
              <a:t> органом </a:t>
            </a:r>
            <a:r>
              <a:rPr lang="ru-RU" dirty="0" err="1" smtClean="0"/>
              <a:t>виконавчої</a:t>
            </a:r>
            <a:r>
              <a:rPr lang="ru-RU" dirty="0" smtClean="0"/>
              <a:t> </a:t>
            </a:r>
            <a:r>
              <a:rPr lang="ru-RU" dirty="0" err="1" smtClean="0"/>
              <a:t>влади</a:t>
            </a:r>
            <a:r>
              <a:rPr lang="ru-RU" dirty="0" smtClean="0"/>
              <a:t> </a:t>
            </a:r>
            <a:r>
              <a:rPr lang="ru-RU" dirty="0" err="1" smtClean="0"/>
              <a:t>з</a:t>
            </a:r>
            <a:r>
              <a:rPr lang="ru-RU" dirty="0" smtClean="0"/>
              <a:t> </a:t>
            </a:r>
            <a:r>
              <a:rPr lang="ru-RU" dirty="0" err="1" smtClean="0"/>
              <a:t>питань</a:t>
            </a:r>
            <a:r>
              <a:rPr lang="ru-RU" dirty="0" smtClean="0"/>
              <a:t> </a:t>
            </a:r>
            <a:r>
              <a:rPr lang="ru-RU" dirty="0" err="1" smtClean="0"/>
              <a:t>забезпечення</a:t>
            </a:r>
            <a:r>
              <a:rPr lang="ru-RU" dirty="0" smtClean="0"/>
              <a:t> </a:t>
            </a:r>
            <a:r>
              <a:rPr lang="ru-RU" dirty="0" err="1" smtClean="0"/>
              <a:t>рівних</a:t>
            </a:r>
            <a:r>
              <a:rPr lang="ru-RU" dirty="0" smtClean="0"/>
              <a:t> прав та </a:t>
            </a:r>
            <a:r>
              <a:rPr lang="ru-RU" dirty="0" err="1" smtClean="0"/>
              <a:t>можливостей</a:t>
            </a:r>
            <a:r>
              <a:rPr lang="ru-RU" dirty="0" smtClean="0"/>
              <a:t> </a:t>
            </a:r>
            <a:r>
              <a:rPr lang="ru-RU" dirty="0" err="1" smtClean="0"/>
              <a:t>жінок</a:t>
            </a:r>
            <a:r>
              <a:rPr lang="ru-RU" dirty="0" smtClean="0"/>
              <a:t> </a:t>
            </a:r>
            <a:r>
              <a:rPr lang="ru-RU" dirty="0" err="1" smtClean="0"/>
              <a:t>і</a:t>
            </a:r>
            <a:r>
              <a:rPr lang="ru-RU" dirty="0" smtClean="0"/>
              <a:t> </a:t>
            </a:r>
            <a:r>
              <a:rPr lang="ru-RU" dirty="0" err="1" smtClean="0"/>
              <a:t>чоловіків</a:t>
            </a:r>
            <a:r>
              <a:rPr lang="ru-RU" dirty="0" smtClean="0"/>
              <a:t>, </a:t>
            </a:r>
            <a:r>
              <a:rPr lang="ru-RU" dirty="0" err="1" smtClean="0"/>
              <a:t>попередження</a:t>
            </a:r>
            <a:r>
              <a:rPr lang="ru-RU" dirty="0" smtClean="0"/>
              <a:t> </a:t>
            </a:r>
            <a:r>
              <a:rPr lang="ru-RU" dirty="0" err="1" smtClean="0"/>
              <a:t>насильства</a:t>
            </a:r>
            <a:r>
              <a:rPr lang="ru-RU" dirty="0" smtClean="0"/>
              <a:t> в </a:t>
            </a:r>
            <a:r>
              <a:rPr lang="ru-RU" dirty="0" err="1" smtClean="0"/>
              <a:t>сім'ї</a:t>
            </a:r>
            <a:r>
              <a:rPr lang="ru-RU" dirty="0" smtClean="0"/>
              <a:t> та </a:t>
            </a:r>
            <a:r>
              <a:rPr lang="ru-RU" dirty="0" err="1" smtClean="0"/>
              <a:t>з</a:t>
            </a:r>
            <a:r>
              <a:rPr lang="ru-RU" dirty="0" smtClean="0"/>
              <a:t> </a:t>
            </a:r>
            <a:r>
              <a:rPr lang="ru-RU" dirty="0" err="1" smtClean="0"/>
              <a:t>питань</a:t>
            </a:r>
            <a:r>
              <a:rPr lang="ru-RU" dirty="0" smtClean="0"/>
              <a:t> </a:t>
            </a:r>
            <a:r>
              <a:rPr lang="ru-RU" dirty="0" err="1" smtClean="0"/>
              <a:t>протидії</a:t>
            </a:r>
            <a:r>
              <a:rPr lang="ru-RU" dirty="0" smtClean="0"/>
              <a:t> </a:t>
            </a:r>
            <a:r>
              <a:rPr lang="ru-RU" dirty="0" err="1" smtClean="0"/>
              <a:t>торгівлі</a:t>
            </a:r>
            <a:r>
              <a:rPr lang="ru-RU" dirty="0" smtClean="0"/>
              <a:t> людьми;</a:t>
            </a:r>
            <a:endParaRPr lang="uk-UA" dirty="0" smtClean="0"/>
          </a:p>
          <a:p>
            <a:r>
              <a:rPr lang="ru-RU" dirty="0" smtClean="0"/>
              <a:t>      • </a:t>
            </a:r>
            <a:r>
              <a:rPr lang="ru-RU" dirty="0" err="1" smtClean="0"/>
              <a:t>центральним</a:t>
            </a:r>
            <a:r>
              <a:rPr lang="ru-RU" dirty="0" smtClean="0"/>
              <a:t> органом </a:t>
            </a:r>
            <a:r>
              <a:rPr lang="ru-RU" dirty="0" err="1" smtClean="0"/>
              <a:t>виконавчої</a:t>
            </a:r>
            <a:r>
              <a:rPr lang="ru-RU" dirty="0" smtClean="0"/>
              <a:t> </a:t>
            </a:r>
            <a:r>
              <a:rPr lang="ru-RU" dirty="0" err="1" smtClean="0"/>
              <a:t>влади</a:t>
            </a:r>
            <a:r>
              <a:rPr lang="ru-RU" dirty="0" smtClean="0"/>
              <a:t>, до </a:t>
            </a:r>
            <a:r>
              <a:rPr lang="ru-RU" dirty="0" err="1" smtClean="0"/>
              <a:t>повноважень</a:t>
            </a:r>
            <a:r>
              <a:rPr lang="ru-RU" dirty="0" smtClean="0"/>
              <a:t> </a:t>
            </a:r>
            <a:r>
              <a:rPr lang="ru-RU" dirty="0" err="1" smtClean="0"/>
              <a:t>якого</a:t>
            </a:r>
            <a:r>
              <a:rPr lang="ru-RU" dirty="0" smtClean="0"/>
              <a:t> належать </a:t>
            </a:r>
            <a:r>
              <a:rPr lang="ru-RU" dirty="0" err="1" smtClean="0"/>
              <a:t>питання</a:t>
            </a:r>
            <a:r>
              <a:rPr lang="ru-RU" dirty="0" smtClean="0"/>
              <a:t> </a:t>
            </a:r>
            <a:r>
              <a:rPr lang="ru-RU" dirty="0" err="1" smtClean="0"/>
              <a:t>усиновлення</a:t>
            </a:r>
            <a:r>
              <a:rPr lang="ru-RU" dirty="0" smtClean="0"/>
              <a:t> та </a:t>
            </a:r>
            <a:r>
              <a:rPr lang="ru-RU" dirty="0" err="1" smtClean="0"/>
              <a:t>захисту</a:t>
            </a:r>
            <a:r>
              <a:rPr lang="ru-RU" dirty="0" smtClean="0"/>
              <a:t> прав </a:t>
            </a:r>
            <a:r>
              <a:rPr lang="ru-RU" dirty="0" err="1" smtClean="0"/>
              <a:t>дітей</a:t>
            </a:r>
            <a:r>
              <a:rPr lang="ru-RU" dirty="0" smtClean="0"/>
              <a:t>;</a:t>
            </a:r>
            <a:endParaRPr lang="uk-UA" dirty="0" smtClean="0"/>
          </a:p>
          <a:p>
            <a:r>
              <a:rPr lang="ru-RU" dirty="0" smtClean="0"/>
              <a:t>      • </a:t>
            </a:r>
            <a:r>
              <a:rPr lang="ru-RU" dirty="0" err="1" smtClean="0"/>
              <a:t>спеціально</a:t>
            </a:r>
            <a:r>
              <a:rPr lang="ru-RU" dirty="0" smtClean="0"/>
              <a:t> </a:t>
            </a:r>
            <a:r>
              <a:rPr lang="ru-RU" dirty="0" err="1" smtClean="0"/>
              <a:t>уповноваженим</a:t>
            </a:r>
            <a:r>
              <a:rPr lang="ru-RU" dirty="0" smtClean="0"/>
              <a:t> </a:t>
            </a:r>
            <a:r>
              <a:rPr lang="ru-RU" dirty="0" err="1" smtClean="0"/>
              <a:t>центральним</a:t>
            </a:r>
            <a:r>
              <a:rPr lang="ru-RU" dirty="0" smtClean="0"/>
              <a:t> органом </a:t>
            </a:r>
            <a:r>
              <a:rPr lang="ru-RU" dirty="0" err="1" smtClean="0"/>
              <a:t>виконавчої</a:t>
            </a:r>
            <a:r>
              <a:rPr lang="ru-RU" dirty="0" smtClean="0"/>
              <a:t> </a:t>
            </a:r>
            <a:r>
              <a:rPr lang="ru-RU" dirty="0" err="1" smtClean="0"/>
              <a:t>влади</a:t>
            </a:r>
            <a:r>
              <a:rPr lang="ru-RU" dirty="0" smtClean="0"/>
              <a:t> </a:t>
            </a:r>
            <a:r>
              <a:rPr lang="ru-RU" dirty="0" err="1" smtClean="0"/>
              <a:t>з</a:t>
            </a:r>
            <a:r>
              <a:rPr lang="ru-RU" dirty="0" smtClean="0"/>
              <a:t> </a:t>
            </a:r>
            <a:r>
              <a:rPr lang="ru-RU" dirty="0" err="1" smtClean="0"/>
              <a:t>питань</a:t>
            </a:r>
            <a:r>
              <a:rPr lang="ru-RU" dirty="0" smtClean="0"/>
              <a:t> </a:t>
            </a:r>
            <a:r>
              <a:rPr lang="ru-RU" dirty="0" err="1" smtClean="0"/>
              <a:t>гуманітарної</a:t>
            </a:r>
            <a:r>
              <a:rPr lang="ru-RU" dirty="0" smtClean="0"/>
              <a:t> </a:t>
            </a:r>
            <a:r>
              <a:rPr lang="ru-RU" dirty="0" err="1" smtClean="0"/>
              <a:t>допомоги</a:t>
            </a:r>
            <a:r>
              <a:rPr lang="ru-RU" dirty="0" smtClean="0"/>
              <a:t>.</a:t>
            </a:r>
            <a:endParaRPr lang="uk-UA" dirty="0" smtClean="0"/>
          </a:p>
          <a:p>
            <a:r>
              <a:rPr lang="ru-RU" u="sng" dirty="0" err="1" smtClean="0"/>
              <a:t>Повноваження</a:t>
            </a:r>
            <a:r>
              <a:rPr lang="ru-RU" u="sng" dirty="0" smtClean="0"/>
              <a:t> </a:t>
            </a:r>
            <a:r>
              <a:rPr lang="ru-RU" u="sng" dirty="0" err="1" smtClean="0"/>
              <a:t>місцевих</a:t>
            </a:r>
            <a:r>
              <a:rPr lang="ru-RU" u="sng" dirty="0" smtClean="0"/>
              <a:t> </a:t>
            </a:r>
            <a:r>
              <a:rPr lang="ru-RU" u="sng" dirty="0" err="1" smtClean="0"/>
              <a:t>державних</a:t>
            </a:r>
            <a:r>
              <a:rPr lang="ru-RU" u="sng" dirty="0" smtClean="0"/>
              <a:t> </a:t>
            </a:r>
            <a:r>
              <a:rPr lang="ru-RU" u="sng" dirty="0" err="1" smtClean="0"/>
              <a:t>адміністрацій</a:t>
            </a:r>
            <a:r>
              <a:rPr lang="ru-RU" u="sng" dirty="0" smtClean="0"/>
              <a:t> та Рад </a:t>
            </a:r>
            <a:r>
              <a:rPr lang="ru-RU" u="sng" dirty="0" err="1" smtClean="0"/>
              <a:t>народних</a:t>
            </a:r>
            <a:r>
              <a:rPr lang="ru-RU" u="sng" dirty="0" smtClean="0"/>
              <a:t> </a:t>
            </a:r>
            <a:r>
              <a:rPr lang="ru-RU" u="sng" dirty="0" err="1" smtClean="0"/>
              <a:t>депутатів</a:t>
            </a:r>
            <a:r>
              <a:rPr lang="ru-RU" u="sng" dirty="0" smtClean="0"/>
              <a:t> у </a:t>
            </a:r>
            <a:r>
              <a:rPr lang="ru-RU" u="sng" dirty="0" err="1" smtClean="0"/>
              <a:t>галузі</a:t>
            </a:r>
            <a:r>
              <a:rPr lang="ru-RU" u="sng" dirty="0" smtClean="0"/>
              <a:t> </a:t>
            </a:r>
            <a:r>
              <a:rPr lang="ru-RU" u="sng" dirty="0" err="1" smtClean="0"/>
              <a:t>охорони</a:t>
            </a:r>
            <a:r>
              <a:rPr lang="ru-RU" u="sng" dirty="0" smtClean="0"/>
              <a:t> </a:t>
            </a:r>
            <a:r>
              <a:rPr lang="ru-RU" u="sng" dirty="0" err="1" smtClean="0"/>
              <a:t>праці</a:t>
            </a:r>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62500" lnSpcReduction="20000"/>
          </a:bodyPr>
          <a:lstStyle/>
          <a:p>
            <a:r>
              <a:rPr lang="uk-UA" u="sng" dirty="0" smtClean="0"/>
              <a:t>Повноваження об’єднань підприємств у галузі охорони праці.</a:t>
            </a:r>
            <a:endParaRPr lang="uk-UA" dirty="0" smtClean="0"/>
          </a:p>
          <a:p>
            <a:r>
              <a:rPr lang="uk-UA" dirty="0" smtClean="0"/>
              <a:t> Повноваження в  галузі охорони праці асоціацій, корпорацій, концернів та інших об'єднань визначаються</a:t>
            </a:r>
            <a:r>
              <a:rPr lang="uk-UA" b="1" dirty="0" smtClean="0"/>
              <a:t> </a:t>
            </a:r>
            <a:r>
              <a:rPr lang="uk-UA" dirty="0" smtClean="0"/>
              <a:t>їх статутами або договорами між підприємствами, які утворили об'єднання. Для виконання делегованих об'єднанню функцій</a:t>
            </a:r>
            <a:r>
              <a:rPr lang="uk-UA" b="1" dirty="0" smtClean="0"/>
              <a:t> </a:t>
            </a:r>
            <a:r>
              <a:rPr lang="uk-UA" dirty="0" smtClean="0"/>
              <a:t>в його апараті створюються служби охорони праці.</a:t>
            </a:r>
          </a:p>
          <a:p>
            <a:r>
              <a:rPr lang="uk-UA" u="sng" dirty="0" smtClean="0"/>
              <a:t>Організація наукових досліджень з проблем охорони праці.</a:t>
            </a:r>
            <a:endParaRPr lang="uk-UA" dirty="0" smtClean="0"/>
          </a:p>
          <a:p>
            <a:r>
              <a:rPr lang="uk-UA" dirty="0" smtClean="0"/>
              <a:t>Фундаментальні та прикладні наукові дослідження з проблем охорони праці проводяться Національним науково-дослідним  інститутом охорони праці, а також на госпрозрахункових засадах інститутами Академії наук України, Центральним науково-дослідним інститутом зв’язку, іншими науково-дослідними, проектно-конструкторськими установами , навчальними закладами і фахівцями.</a:t>
            </a:r>
          </a:p>
          <a:p>
            <a:r>
              <a:rPr lang="uk-UA" dirty="0" smtClean="0"/>
              <a:t>З метою створення необхідних передумов для прийняття на різних рівнях цієї системи ефективних управлінських рішень передбачено реалізацію цілої низки важливих заходів. Створено та розширює свою діяльність  ДУ «Національний науково-дослідний інститут промислової безпеки та охорони праці», Науково-інформаційний та навчальний центр охорони праці, видається журнал «Охорона праці» видавництво «Основа» започаткувало тиражування нормативних актів, наочних посібників, навчальної та іншої літератури з охорони праці. Розроблені та реалізуються Національна, галузеві, регіональні програми поліпшення стану безпеки, гігієни праці та виробничого середовища. Створюються комп’ютерні мережі, опрацьовуються та впроваджуються автоматизовані інформаційні системи з ряду найважливіших питань охорони праці.</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Основні законодавчі акти про охорону праці</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uk-UA" b="1" i="1" dirty="0" smtClean="0"/>
              <a:t>Охорона праці</a:t>
            </a:r>
            <a:r>
              <a:rPr lang="uk-UA" dirty="0" smtClean="0"/>
              <a:t> - це система правових, соціально-економічних, організаційно-технічних, санітарно-гігієнічних і лікувально-профілактичних заходів та засобів, спрямованих на збереження життя, здоров'я і працездатності людини у процесі трудової діяльності.</a:t>
            </a:r>
          </a:p>
          <a:p>
            <a:r>
              <a:rPr lang="uk-UA" dirty="0" smtClean="0"/>
              <a:t> </a:t>
            </a:r>
          </a:p>
          <a:p>
            <a:r>
              <a:rPr lang="ru-RU" b="1" i="1" dirty="0" err="1" smtClean="0"/>
              <a:t>Роботодавець</a:t>
            </a:r>
            <a:r>
              <a:rPr lang="ru-RU" dirty="0" smtClean="0"/>
              <a:t> - </a:t>
            </a:r>
            <a:r>
              <a:rPr lang="ru-RU" dirty="0" err="1" smtClean="0"/>
              <a:t>власник</a:t>
            </a:r>
            <a:r>
              <a:rPr lang="ru-RU" dirty="0" smtClean="0"/>
              <a:t> </a:t>
            </a:r>
            <a:r>
              <a:rPr lang="ru-RU" dirty="0" err="1" smtClean="0"/>
              <a:t>підприємства</a:t>
            </a:r>
            <a:r>
              <a:rPr lang="ru-RU" dirty="0" smtClean="0"/>
              <a:t>, установи, </a:t>
            </a:r>
            <a:r>
              <a:rPr lang="ru-RU" dirty="0" err="1" smtClean="0"/>
              <a:t>організації</a:t>
            </a:r>
            <a:r>
              <a:rPr lang="ru-RU" dirty="0" smtClean="0"/>
              <a:t> </a:t>
            </a:r>
            <a:r>
              <a:rPr lang="ru-RU" dirty="0" err="1" smtClean="0"/>
              <a:t>або</a:t>
            </a:r>
            <a:r>
              <a:rPr lang="ru-RU" dirty="0" smtClean="0"/>
              <a:t> </a:t>
            </a:r>
            <a:r>
              <a:rPr lang="ru-RU" dirty="0" err="1" smtClean="0"/>
              <a:t>уповноважений</a:t>
            </a:r>
            <a:r>
              <a:rPr lang="ru-RU" dirty="0" smtClean="0"/>
              <a:t> ним орган, </a:t>
            </a:r>
            <a:r>
              <a:rPr lang="ru-RU" dirty="0" err="1" smtClean="0"/>
              <a:t>незалежно</a:t>
            </a:r>
            <a:r>
              <a:rPr lang="ru-RU" dirty="0" smtClean="0"/>
              <a:t> </a:t>
            </a:r>
            <a:r>
              <a:rPr lang="ru-RU" dirty="0" err="1" smtClean="0"/>
              <a:t>від</a:t>
            </a:r>
            <a:r>
              <a:rPr lang="ru-RU" dirty="0" smtClean="0"/>
              <a:t> форм </a:t>
            </a:r>
            <a:r>
              <a:rPr lang="ru-RU" dirty="0" err="1" smtClean="0"/>
              <a:t>власності</a:t>
            </a:r>
            <a:r>
              <a:rPr lang="ru-RU" dirty="0" smtClean="0"/>
              <a:t>, виду </a:t>
            </a:r>
            <a:r>
              <a:rPr lang="ru-RU" dirty="0" err="1" smtClean="0"/>
              <a:t>діяльності</a:t>
            </a:r>
            <a:r>
              <a:rPr lang="ru-RU" dirty="0" smtClean="0"/>
              <a:t>, </a:t>
            </a:r>
            <a:r>
              <a:rPr lang="ru-RU" dirty="0" err="1" smtClean="0"/>
              <a:t>господарювання</a:t>
            </a:r>
            <a:r>
              <a:rPr lang="ru-RU" dirty="0" smtClean="0"/>
              <a:t>, </a:t>
            </a:r>
            <a:r>
              <a:rPr lang="ru-RU" dirty="0" err="1" smtClean="0"/>
              <a:t>і</a:t>
            </a:r>
            <a:r>
              <a:rPr lang="ru-RU" dirty="0" smtClean="0"/>
              <a:t> </a:t>
            </a:r>
            <a:r>
              <a:rPr lang="ru-RU" dirty="0" err="1" smtClean="0"/>
              <a:t>фізична</a:t>
            </a:r>
            <a:r>
              <a:rPr lang="ru-RU" dirty="0" smtClean="0"/>
              <a:t> особа, яка </a:t>
            </a:r>
            <a:r>
              <a:rPr lang="ru-RU" dirty="0" err="1" smtClean="0"/>
              <a:t>використовує</a:t>
            </a:r>
            <a:r>
              <a:rPr lang="ru-RU" dirty="0" smtClean="0"/>
              <a:t> </a:t>
            </a:r>
            <a:r>
              <a:rPr lang="ru-RU" dirty="0" err="1" smtClean="0"/>
              <a:t>найману</a:t>
            </a:r>
            <a:r>
              <a:rPr lang="ru-RU" dirty="0" smtClean="0"/>
              <a:t> </a:t>
            </a:r>
            <a:r>
              <a:rPr lang="ru-RU" dirty="0" err="1" smtClean="0"/>
              <a:t>працю</a:t>
            </a:r>
            <a:r>
              <a:rPr lang="ru-RU" dirty="0" smtClean="0"/>
              <a:t>.</a:t>
            </a:r>
            <a:endParaRPr lang="uk-UA" dirty="0" smtClean="0"/>
          </a:p>
          <a:p>
            <a:r>
              <a:rPr lang="ru-RU" b="1" i="1" dirty="0" err="1" smtClean="0"/>
              <a:t>Працівник</a:t>
            </a:r>
            <a:r>
              <a:rPr lang="ru-RU" dirty="0" smtClean="0"/>
              <a:t> - особа, яка </a:t>
            </a:r>
            <a:r>
              <a:rPr lang="ru-RU" dirty="0" err="1" smtClean="0"/>
              <a:t>працює</a:t>
            </a:r>
            <a:r>
              <a:rPr lang="ru-RU" dirty="0" smtClean="0"/>
              <a:t> на </a:t>
            </a:r>
            <a:r>
              <a:rPr lang="ru-RU" dirty="0" err="1" smtClean="0"/>
              <a:t>підприємстві</a:t>
            </a:r>
            <a:r>
              <a:rPr lang="ru-RU" dirty="0" smtClean="0"/>
              <a:t>, в </a:t>
            </a:r>
            <a:r>
              <a:rPr lang="ru-RU" dirty="0" err="1" smtClean="0"/>
              <a:t>організації</a:t>
            </a:r>
            <a:r>
              <a:rPr lang="ru-RU" dirty="0" smtClean="0"/>
              <a:t>, </a:t>
            </a:r>
            <a:r>
              <a:rPr lang="ru-RU" dirty="0" err="1" smtClean="0"/>
              <a:t>установі</a:t>
            </a:r>
            <a:r>
              <a:rPr lang="ru-RU" dirty="0" smtClean="0"/>
              <a:t> та </a:t>
            </a:r>
            <a:r>
              <a:rPr lang="ru-RU" dirty="0" err="1" smtClean="0"/>
              <a:t>виконує</a:t>
            </a:r>
            <a:r>
              <a:rPr lang="ru-RU" dirty="0" smtClean="0"/>
              <a:t> </a:t>
            </a:r>
            <a:r>
              <a:rPr lang="ru-RU" dirty="0" err="1" smtClean="0"/>
              <a:t>обов'язки</a:t>
            </a:r>
            <a:r>
              <a:rPr lang="ru-RU" dirty="0" smtClean="0"/>
              <a:t> </a:t>
            </a:r>
            <a:r>
              <a:rPr lang="ru-RU" dirty="0" err="1" smtClean="0"/>
              <a:t>або</a:t>
            </a:r>
            <a:r>
              <a:rPr lang="ru-RU" dirty="0" smtClean="0"/>
              <a:t> </a:t>
            </a:r>
            <a:r>
              <a:rPr lang="ru-RU" dirty="0" err="1" smtClean="0"/>
              <a:t>функції</a:t>
            </a:r>
            <a:r>
              <a:rPr lang="ru-RU" dirty="0" smtClean="0"/>
              <a:t> </a:t>
            </a:r>
            <a:r>
              <a:rPr lang="ru-RU" dirty="0" err="1" smtClean="0"/>
              <a:t>згідно</a:t>
            </a:r>
            <a:r>
              <a:rPr lang="ru-RU" dirty="0" smtClean="0"/>
              <a:t> </a:t>
            </a:r>
            <a:r>
              <a:rPr lang="ru-RU" dirty="0" err="1" smtClean="0"/>
              <a:t>з</a:t>
            </a:r>
            <a:r>
              <a:rPr lang="ru-RU" dirty="0" smtClean="0"/>
              <a:t> </a:t>
            </a:r>
            <a:r>
              <a:rPr lang="ru-RU" dirty="0" err="1" smtClean="0"/>
              <a:t>трудовим</a:t>
            </a:r>
            <a:r>
              <a:rPr lang="ru-RU" dirty="0" smtClean="0"/>
              <a:t> договором (контрактом).</a:t>
            </a:r>
            <a:endParaRPr lang="uk-UA" dirty="0" smtClean="0"/>
          </a:p>
          <a:p>
            <a:r>
              <a:rPr lang="ru-RU" b="1" i="1" dirty="0" err="1" smtClean="0"/>
              <a:t>Трудовий</a:t>
            </a:r>
            <a:r>
              <a:rPr lang="ru-RU" b="1" i="1" dirty="0" smtClean="0"/>
              <a:t> </a:t>
            </a:r>
            <a:r>
              <a:rPr lang="ru-RU" b="1" i="1" dirty="0" err="1" smtClean="0"/>
              <a:t>договір</a:t>
            </a:r>
            <a:r>
              <a:rPr lang="ru-RU" dirty="0" smtClean="0"/>
              <a:t> </a:t>
            </a:r>
            <a:r>
              <a:rPr lang="ru-RU" dirty="0" err="1" smtClean="0"/>
              <a:t>є</a:t>
            </a:r>
            <a:r>
              <a:rPr lang="ru-RU" dirty="0" smtClean="0"/>
              <a:t> угода </a:t>
            </a:r>
            <a:r>
              <a:rPr lang="ru-RU" dirty="0" err="1" smtClean="0"/>
              <a:t>між</a:t>
            </a:r>
            <a:r>
              <a:rPr lang="ru-RU" dirty="0" smtClean="0"/>
              <a:t> </a:t>
            </a:r>
            <a:r>
              <a:rPr lang="ru-RU" dirty="0" err="1" smtClean="0"/>
              <a:t>працівником</a:t>
            </a:r>
            <a:r>
              <a:rPr lang="ru-RU" dirty="0" smtClean="0"/>
              <a:t> </a:t>
            </a:r>
            <a:r>
              <a:rPr lang="ru-RU" dirty="0" err="1" smtClean="0"/>
              <a:t>і</a:t>
            </a:r>
            <a:r>
              <a:rPr lang="ru-RU" dirty="0" smtClean="0"/>
              <a:t> </a:t>
            </a:r>
            <a:r>
              <a:rPr lang="ru-RU" dirty="0" err="1" smtClean="0"/>
              <a:t>власником</a:t>
            </a:r>
            <a:r>
              <a:rPr lang="ru-RU" dirty="0" smtClean="0"/>
              <a:t> </a:t>
            </a:r>
            <a:r>
              <a:rPr lang="ru-RU" dirty="0" err="1" smtClean="0"/>
              <a:t>підприємства</a:t>
            </a:r>
            <a:r>
              <a:rPr lang="ru-RU" dirty="0" smtClean="0"/>
              <a:t>, установи, </a:t>
            </a:r>
            <a:r>
              <a:rPr lang="ru-RU" dirty="0" err="1" smtClean="0"/>
              <a:t>організації</a:t>
            </a:r>
            <a:r>
              <a:rPr lang="ru-RU" dirty="0" smtClean="0"/>
              <a:t> </a:t>
            </a:r>
            <a:r>
              <a:rPr lang="ru-RU" dirty="0" err="1" smtClean="0"/>
              <a:t>або</a:t>
            </a:r>
            <a:r>
              <a:rPr lang="ru-RU" dirty="0" smtClean="0"/>
              <a:t> </a:t>
            </a:r>
            <a:r>
              <a:rPr lang="ru-RU" dirty="0" err="1" smtClean="0"/>
              <a:t>уповноваженим</a:t>
            </a:r>
            <a:r>
              <a:rPr lang="ru-RU" dirty="0" smtClean="0"/>
              <a:t> ним органом </a:t>
            </a:r>
            <a:r>
              <a:rPr lang="ru-RU" dirty="0" err="1" smtClean="0"/>
              <a:t>чи</a:t>
            </a:r>
            <a:r>
              <a:rPr lang="ru-RU" dirty="0" smtClean="0"/>
              <a:t> </a:t>
            </a:r>
            <a:r>
              <a:rPr lang="ru-RU" dirty="0" err="1" smtClean="0"/>
              <a:t>фізичною</a:t>
            </a:r>
            <a:r>
              <a:rPr lang="ru-RU" dirty="0" smtClean="0"/>
              <a:t> особою, за </a:t>
            </a:r>
            <a:r>
              <a:rPr lang="ru-RU" dirty="0" err="1" smtClean="0"/>
              <a:t>якою</a:t>
            </a:r>
            <a:r>
              <a:rPr lang="ru-RU" dirty="0" smtClean="0"/>
              <a:t> </a:t>
            </a:r>
            <a:r>
              <a:rPr lang="ru-RU" dirty="0" err="1" smtClean="0"/>
              <a:t>працівник</a:t>
            </a:r>
            <a:r>
              <a:rPr lang="ru-RU" dirty="0" smtClean="0"/>
              <a:t> </a:t>
            </a:r>
            <a:r>
              <a:rPr lang="ru-RU" dirty="0" err="1" smtClean="0"/>
              <a:t>зобов'язується</a:t>
            </a:r>
            <a:r>
              <a:rPr lang="ru-RU" dirty="0" smtClean="0"/>
              <a:t> </a:t>
            </a:r>
            <a:r>
              <a:rPr lang="ru-RU" dirty="0" err="1" smtClean="0"/>
              <a:t>виконувати</a:t>
            </a:r>
            <a:r>
              <a:rPr lang="ru-RU" dirty="0" smtClean="0"/>
              <a:t> роботу, </a:t>
            </a:r>
            <a:r>
              <a:rPr lang="ru-RU" dirty="0" err="1" smtClean="0"/>
              <a:t>визначену</a:t>
            </a:r>
            <a:r>
              <a:rPr lang="ru-RU" dirty="0" smtClean="0"/>
              <a:t> </a:t>
            </a:r>
            <a:r>
              <a:rPr lang="ru-RU" dirty="0" err="1" smtClean="0"/>
              <a:t>цією</a:t>
            </a:r>
            <a:r>
              <a:rPr lang="ru-RU" dirty="0" smtClean="0"/>
              <a:t> угодою, </a:t>
            </a:r>
            <a:r>
              <a:rPr lang="ru-RU" dirty="0" err="1" smtClean="0"/>
              <a:t>з</a:t>
            </a:r>
            <a:r>
              <a:rPr lang="ru-RU" dirty="0" smtClean="0"/>
              <a:t> </a:t>
            </a:r>
            <a:r>
              <a:rPr lang="ru-RU" dirty="0" err="1" smtClean="0"/>
              <a:t>підляганням</a:t>
            </a:r>
            <a:r>
              <a:rPr lang="ru-RU" dirty="0" smtClean="0"/>
              <a:t> </a:t>
            </a:r>
            <a:r>
              <a:rPr lang="ru-RU" dirty="0" err="1" smtClean="0"/>
              <a:t>внутрішньому</a:t>
            </a:r>
            <a:r>
              <a:rPr lang="ru-RU" dirty="0" smtClean="0"/>
              <a:t> трудовому </a:t>
            </a:r>
            <a:r>
              <a:rPr lang="ru-RU" dirty="0" err="1" smtClean="0"/>
              <a:t>розпорядкові</a:t>
            </a:r>
            <a:r>
              <a:rPr lang="ru-RU" dirty="0" smtClean="0"/>
              <a:t>, а </a:t>
            </a:r>
            <a:r>
              <a:rPr lang="ru-RU" dirty="0" err="1" smtClean="0"/>
              <a:t>власник</a:t>
            </a:r>
            <a:r>
              <a:rPr lang="ru-RU" dirty="0" smtClean="0"/>
              <a:t> </a:t>
            </a:r>
            <a:r>
              <a:rPr lang="ru-RU" dirty="0" err="1" smtClean="0"/>
              <a:t>підприємства</a:t>
            </a:r>
            <a:r>
              <a:rPr lang="ru-RU" dirty="0" smtClean="0"/>
              <a:t>, установи, </a:t>
            </a:r>
            <a:r>
              <a:rPr lang="ru-RU" dirty="0" err="1" smtClean="0"/>
              <a:t>організації</a:t>
            </a:r>
            <a:r>
              <a:rPr lang="ru-RU" dirty="0" smtClean="0"/>
              <a:t> </a:t>
            </a:r>
            <a:r>
              <a:rPr lang="ru-RU" dirty="0" err="1" smtClean="0"/>
              <a:t>або</a:t>
            </a:r>
            <a:r>
              <a:rPr lang="ru-RU" dirty="0" smtClean="0"/>
              <a:t> </a:t>
            </a:r>
            <a:r>
              <a:rPr lang="ru-RU" dirty="0" err="1" smtClean="0"/>
              <a:t>уповноважений</a:t>
            </a:r>
            <a:r>
              <a:rPr lang="ru-RU" dirty="0" smtClean="0"/>
              <a:t> ним орган </a:t>
            </a:r>
            <a:r>
              <a:rPr lang="ru-RU" dirty="0" err="1" smtClean="0"/>
              <a:t>чи</a:t>
            </a:r>
            <a:r>
              <a:rPr lang="ru-RU" dirty="0" smtClean="0"/>
              <a:t> </a:t>
            </a:r>
            <a:r>
              <a:rPr lang="ru-RU" dirty="0" err="1" smtClean="0"/>
              <a:t>фізична</a:t>
            </a:r>
            <a:r>
              <a:rPr lang="ru-RU" dirty="0" smtClean="0"/>
              <a:t> особа </a:t>
            </a:r>
            <a:r>
              <a:rPr lang="ru-RU" dirty="0" err="1" smtClean="0"/>
              <a:t>зобов'язується</a:t>
            </a:r>
            <a:r>
              <a:rPr lang="ru-RU" dirty="0" smtClean="0"/>
              <a:t> </a:t>
            </a:r>
            <a:r>
              <a:rPr lang="ru-RU" dirty="0" err="1" smtClean="0"/>
              <a:t>виплачувати</a:t>
            </a:r>
            <a:r>
              <a:rPr lang="ru-RU" dirty="0" smtClean="0"/>
              <a:t> </a:t>
            </a:r>
            <a:r>
              <a:rPr lang="ru-RU" dirty="0" err="1" smtClean="0"/>
              <a:t>працівникові</a:t>
            </a:r>
            <a:r>
              <a:rPr lang="ru-RU" dirty="0" smtClean="0"/>
              <a:t> </a:t>
            </a:r>
            <a:r>
              <a:rPr lang="ru-RU" dirty="0" err="1" smtClean="0"/>
              <a:t>заробітну</a:t>
            </a:r>
            <a:r>
              <a:rPr lang="ru-RU" dirty="0" smtClean="0"/>
              <a:t> плату </a:t>
            </a:r>
            <a:r>
              <a:rPr lang="ru-RU" dirty="0" err="1" smtClean="0"/>
              <a:t>і</a:t>
            </a:r>
            <a:r>
              <a:rPr lang="ru-RU" dirty="0" smtClean="0"/>
              <a:t> </a:t>
            </a:r>
            <a:r>
              <a:rPr lang="ru-RU" dirty="0" err="1" smtClean="0"/>
              <a:t>забезпечувати</a:t>
            </a:r>
            <a:r>
              <a:rPr lang="ru-RU" dirty="0" smtClean="0"/>
              <a:t> </a:t>
            </a:r>
            <a:r>
              <a:rPr lang="ru-RU" dirty="0" err="1" smtClean="0"/>
              <a:t>умови</a:t>
            </a:r>
            <a:r>
              <a:rPr lang="ru-RU" dirty="0" smtClean="0"/>
              <a:t> </a:t>
            </a:r>
            <a:r>
              <a:rPr lang="ru-RU" dirty="0" err="1" smtClean="0"/>
              <a:t>праці</a:t>
            </a:r>
            <a:r>
              <a:rPr lang="ru-RU" dirty="0" smtClean="0"/>
              <a:t>, </a:t>
            </a:r>
            <a:r>
              <a:rPr lang="ru-RU" dirty="0" err="1" smtClean="0"/>
              <a:t>необхідні</a:t>
            </a:r>
            <a:r>
              <a:rPr lang="ru-RU" dirty="0" smtClean="0"/>
              <a:t> для </a:t>
            </a:r>
            <a:r>
              <a:rPr lang="ru-RU" dirty="0" err="1" smtClean="0"/>
              <a:t>виконання</a:t>
            </a:r>
            <a:r>
              <a:rPr lang="ru-RU" dirty="0" smtClean="0"/>
              <a:t> </a:t>
            </a:r>
            <a:r>
              <a:rPr lang="ru-RU" dirty="0" err="1" smtClean="0"/>
              <a:t>роботи</a:t>
            </a:r>
            <a:r>
              <a:rPr lang="ru-RU" dirty="0" smtClean="0"/>
              <a:t>, </a:t>
            </a:r>
            <a:r>
              <a:rPr lang="ru-RU" dirty="0" err="1" smtClean="0"/>
              <a:t>передбачені</a:t>
            </a:r>
            <a:r>
              <a:rPr lang="ru-RU" dirty="0" smtClean="0"/>
              <a:t> </a:t>
            </a:r>
            <a:r>
              <a:rPr lang="ru-RU" dirty="0" err="1" smtClean="0"/>
              <a:t>законодавством</a:t>
            </a:r>
            <a:r>
              <a:rPr lang="ru-RU" dirty="0" smtClean="0"/>
              <a:t> про </a:t>
            </a:r>
            <a:r>
              <a:rPr lang="ru-RU" dirty="0" err="1" smtClean="0"/>
              <a:t>працю</a:t>
            </a:r>
            <a:r>
              <a:rPr lang="ru-RU" dirty="0" smtClean="0"/>
              <a:t>, </a:t>
            </a:r>
            <a:r>
              <a:rPr lang="ru-RU" dirty="0" err="1" smtClean="0"/>
              <a:t>колективним</a:t>
            </a:r>
            <a:r>
              <a:rPr lang="ru-RU" dirty="0" smtClean="0"/>
              <a:t> договором </a:t>
            </a:r>
            <a:r>
              <a:rPr lang="ru-RU" dirty="0" err="1" smtClean="0"/>
              <a:t>і</a:t>
            </a:r>
            <a:r>
              <a:rPr lang="ru-RU" dirty="0" smtClean="0"/>
              <a:t> угодою </a:t>
            </a:r>
            <a:r>
              <a:rPr lang="ru-RU" dirty="0" err="1" smtClean="0"/>
              <a:t>сторін</a:t>
            </a:r>
            <a:r>
              <a:rPr lang="ru-RU" dirty="0" smtClean="0"/>
              <a:t>.</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ru-RU" dirty="0" smtClean="0"/>
              <a:t> </a:t>
            </a:r>
            <a:endParaRPr lang="uk-UA" dirty="0" smtClean="0"/>
          </a:p>
          <a:p>
            <a:r>
              <a:rPr lang="ru-RU" dirty="0" smtClean="0"/>
              <a:t>Особливою формою трудового договору </a:t>
            </a:r>
            <a:r>
              <a:rPr lang="ru-RU" dirty="0" err="1" smtClean="0"/>
              <a:t>є</a:t>
            </a:r>
            <a:r>
              <a:rPr lang="ru-RU" dirty="0" smtClean="0"/>
              <a:t> контракт, в </a:t>
            </a:r>
            <a:r>
              <a:rPr lang="ru-RU" dirty="0" err="1" smtClean="0"/>
              <a:t>якому</a:t>
            </a:r>
            <a:r>
              <a:rPr lang="ru-RU" dirty="0" smtClean="0"/>
              <a:t> строк </a:t>
            </a:r>
            <a:r>
              <a:rPr lang="ru-RU" dirty="0" err="1" smtClean="0"/>
              <a:t>його</a:t>
            </a:r>
            <a:r>
              <a:rPr lang="ru-RU" dirty="0" smtClean="0"/>
              <a:t> </a:t>
            </a:r>
            <a:r>
              <a:rPr lang="ru-RU" dirty="0" err="1" smtClean="0"/>
              <a:t>дії</a:t>
            </a:r>
            <a:r>
              <a:rPr lang="ru-RU" dirty="0" smtClean="0"/>
              <a:t>, права, </a:t>
            </a:r>
            <a:r>
              <a:rPr lang="ru-RU" dirty="0" err="1" smtClean="0"/>
              <a:t>обов'язки</a:t>
            </a:r>
            <a:r>
              <a:rPr lang="ru-RU" dirty="0" smtClean="0"/>
              <a:t> </a:t>
            </a:r>
            <a:r>
              <a:rPr lang="ru-RU" dirty="0" err="1" smtClean="0"/>
              <a:t>і</a:t>
            </a:r>
            <a:r>
              <a:rPr lang="ru-RU" dirty="0" smtClean="0"/>
              <a:t> </a:t>
            </a:r>
            <a:r>
              <a:rPr lang="ru-RU" dirty="0" err="1" smtClean="0"/>
              <a:t>відповідальність</a:t>
            </a:r>
            <a:r>
              <a:rPr lang="ru-RU" dirty="0" smtClean="0"/>
              <a:t> </a:t>
            </a:r>
            <a:r>
              <a:rPr lang="ru-RU" dirty="0" err="1" smtClean="0"/>
              <a:t>сторін</a:t>
            </a:r>
            <a:r>
              <a:rPr lang="ru-RU" dirty="0" smtClean="0"/>
              <a:t> (в тому </a:t>
            </a:r>
            <a:r>
              <a:rPr lang="ru-RU" dirty="0" err="1" smtClean="0"/>
              <a:t>числі</a:t>
            </a:r>
            <a:r>
              <a:rPr lang="ru-RU" dirty="0" smtClean="0"/>
              <a:t> </a:t>
            </a:r>
            <a:r>
              <a:rPr lang="ru-RU" dirty="0" err="1" smtClean="0"/>
              <a:t>матеріальна</a:t>
            </a:r>
            <a:r>
              <a:rPr lang="ru-RU" dirty="0" smtClean="0"/>
              <a:t>), </a:t>
            </a:r>
            <a:r>
              <a:rPr lang="ru-RU" dirty="0" err="1" smtClean="0"/>
              <a:t>умови</a:t>
            </a:r>
            <a:r>
              <a:rPr lang="ru-RU" dirty="0" smtClean="0"/>
              <a:t> </a:t>
            </a:r>
            <a:r>
              <a:rPr lang="ru-RU" dirty="0" err="1" smtClean="0"/>
              <a:t>матеріального</a:t>
            </a:r>
            <a:r>
              <a:rPr lang="ru-RU" dirty="0" smtClean="0"/>
              <a:t> </a:t>
            </a:r>
            <a:r>
              <a:rPr lang="ru-RU" dirty="0" err="1" smtClean="0"/>
              <a:t>забезпечення</a:t>
            </a:r>
            <a:r>
              <a:rPr lang="ru-RU" dirty="0" smtClean="0"/>
              <a:t> </a:t>
            </a:r>
            <a:r>
              <a:rPr lang="ru-RU" dirty="0" err="1" smtClean="0"/>
              <a:t>і</a:t>
            </a:r>
            <a:r>
              <a:rPr lang="ru-RU" dirty="0" smtClean="0"/>
              <a:t> </a:t>
            </a:r>
            <a:r>
              <a:rPr lang="ru-RU" dirty="0" err="1" smtClean="0"/>
              <a:t>організації</a:t>
            </a:r>
            <a:r>
              <a:rPr lang="ru-RU" dirty="0" smtClean="0"/>
              <a:t> </a:t>
            </a:r>
            <a:r>
              <a:rPr lang="ru-RU" dirty="0" err="1" smtClean="0"/>
              <a:t>праці</a:t>
            </a:r>
            <a:r>
              <a:rPr lang="ru-RU" dirty="0" smtClean="0"/>
              <a:t> </a:t>
            </a:r>
            <a:r>
              <a:rPr lang="ru-RU" dirty="0" err="1" smtClean="0"/>
              <a:t>працівника</a:t>
            </a:r>
            <a:r>
              <a:rPr lang="ru-RU" dirty="0" smtClean="0"/>
              <a:t>, </a:t>
            </a:r>
            <a:r>
              <a:rPr lang="ru-RU" dirty="0" err="1" smtClean="0"/>
              <a:t>умови</a:t>
            </a:r>
            <a:r>
              <a:rPr lang="ru-RU" dirty="0" smtClean="0"/>
              <a:t> </a:t>
            </a:r>
            <a:r>
              <a:rPr lang="ru-RU" dirty="0" err="1" smtClean="0"/>
              <a:t>розірвання</a:t>
            </a:r>
            <a:r>
              <a:rPr lang="ru-RU" dirty="0" smtClean="0"/>
              <a:t> договору, в тому </a:t>
            </a:r>
            <a:r>
              <a:rPr lang="ru-RU" dirty="0" err="1" smtClean="0"/>
              <a:t>числі</a:t>
            </a:r>
            <a:r>
              <a:rPr lang="ru-RU" dirty="0" smtClean="0"/>
              <a:t> </a:t>
            </a:r>
            <a:r>
              <a:rPr lang="ru-RU" dirty="0" err="1" smtClean="0"/>
              <a:t>дострокового</a:t>
            </a:r>
            <a:r>
              <a:rPr lang="ru-RU" dirty="0" smtClean="0"/>
              <a:t>, </a:t>
            </a:r>
            <a:r>
              <a:rPr lang="ru-RU" dirty="0" err="1" smtClean="0"/>
              <a:t>можуть</a:t>
            </a:r>
            <a:r>
              <a:rPr lang="ru-RU" dirty="0" smtClean="0"/>
              <a:t> </a:t>
            </a:r>
            <a:r>
              <a:rPr lang="ru-RU" dirty="0" err="1" smtClean="0"/>
              <a:t>встановлюватися</a:t>
            </a:r>
            <a:r>
              <a:rPr lang="ru-RU" dirty="0" smtClean="0"/>
              <a:t> угодою </a:t>
            </a:r>
            <a:r>
              <a:rPr lang="ru-RU" dirty="0" err="1" smtClean="0"/>
              <a:t>сторін</a:t>
            </a:r>
            <a:r>
              <a:rPr lang="ru-RU" dirty="0" smtClean="0"/>
              <a:t>. Сфера </a:t>
            </a:r>
            <a:r>
              <a:rPr lang="ru-RU" dirty="0" err="1" smtClean="0"/>
              <a:t>застосування</a:t>
            </a:r>
            <a:r>
              <a:rPr lang="ru-RU" dirty="0" smtClean="0"/>
              <a:t> контракту </a:t>
            </a:r>
            <a:r>
              <a:rPr lang="ru-RU" dirty="0" err="1" smtClean="0"/>
              <a:t>визначається</a:t>
            </a:r>
            <a:r>
              <a:rPr lang="ru-RU" dirty="0" smtClean="0"/>
              <a:t> законами </a:t>
            </a:r>
            <a:r>
              <a:rPr lang="ru-RU" dirty="0" err="1" smtClean="0"/>
              <a:t>України</a:t>
            </a:r>
            <a:r>
              <a:rPr lang="ru-RU" dirty="0" smtClean="0"/>
              <a:t>.</a:t>
            </a:r>
            <a:endParaRPr lang="uk-UA" dirty="0" smtClean="0"/>
          </a:p>
          <a:p>
            <a:r>
              <a:rPr lang="ru-RU" b="1" i="1" dirty="0" err="1" smtClean="0"/>
              <a:t>Трудовий</a:t>
            </a:r>
            <a:r>
              <a:rPr lang="ru-RU" b="1" i="1" dirty="0" smtClean="0"/>
              <a:t> контракт</a:t>
            </a:r>
            <a:r>
              <a:rPr lang="ru-RU" dirty="0" smtClean="0"/>
              <a:t> — </a:t>
            </a:r>
            <a:r>
              <a:rPr lang="ru-RU" dirty="0" err="1" smtClean="0"/>
              <a:t>особлива</a:t>
            </a:r>
            <a:r>
              <a:rPr lang="ru-RU" dirty="0" smtClean="0"/>
              <a:t> форма трудового договору; </a:t>
            </a:r>
            <a:r>
              <a:rPr lang="ru-RU" dirty="0" err="1" smtClean="0"/>
              <a:t>це</a:t>
            </a:r>
            <a:r>
              <a:rPr lang="ru-RU" dirty="0" smtClean="0"/>
              <a:t> </a:t>
            </a:r>
            <a:r>
              <a:rPr lang="ru-RU" dirty="0" err="1" smtClean="0"/>
              <a:t>індивідуальний</a:t>
            </a:r>
            <a:r>
              <a:rPr lang="ru-RU" dirty="0" smtClean="0"/>
              <a:t>, </a:t>
            </a:r>
            <a:r>
              <a:rPr lang="ru-RU" dirty="0" err="1" smtClean="0"/>
              <a:t>формальний</a:t>
            </a:r>
            <a:r>
              <a:rPr lang="ru-RU" dirty="0" smtClean="0"/>
              <a:t> </a:t>
            </a:r>
            <a:r>
              <a:rPr lang="ru-RU" dirty="0" err="1" smtClean="0"/>
              <a:t>і</a:t>
            </a:r>
            <a:r>
              <a:rPr lang="ru-RU" dirty="0" smtClean="0"/>
              <a:t> </a:t>
            </a:r>
            <a:r>
              <a:rPr lang="ru-RU" dirty="0" err="1" smtClean="0"/>
              <a:t>строковий</a:t>
            </a:r>
            <a:r>
              <a:rPr lang="ru-RU" dirty="0" smtClean="0"/>
              <a:t> </a:t>
            </a:r>
            <a:r>
              <a:rPr lang="ru-RU" dirty="0" err="1" smtClean="0"/>
              <a:t>трудовий</a:t>
            </a:r>
            <a:r>
              <a:rPr lang="ru-RU" dirty="0" smtClean="0"/>
              <a:t> </a:t>
            </a:r>
            <a:r>
              <a:rPr lang="ru-RU" dirty="0" err="1" smtClean="0"/>
              <a:t>договір</a:t>
            </a:r>
            <a:r>
              <a:rPr lang="ru-RU" dirty="0" smtClean="0"/>
              <a:t>. </a:t>
            </a:r>
            <a:endParaRPr lang="uk-UA" dirty="0" smtClean="0"/>
          </a:p>
          <a:p>
            <a:r>
              <a:rPr lang="ru-RU" dirty="0" err="1" smtClean="0"/>
              <a:t>Формальний</a:t>
            </a:r>
            <a:r>
              <a:rPr lang="ru-RU" dirty="0" smtClean="0"/>
              <a:t> характер </a:t>
            </a:r>
            <a:r>
              <a:rPr lang="ru-RU" dirty="0" err="1" smtClean="0"/>
              <a:t>означає</a:t>
            </a:r>
            <a:r>
              <a:rPr lang="ru-RU" dirty="0" smtClean="0"/>
              <a:t>, </a:t>
            </a:r>
            <a:r>
              <a:rPr lang="ru-RU" dirty="0" err="1" smtClean="0"/>
              <a:t>що</a:t>
            </a:r>
            <a:r>
              <a:rPr lang="ru-RU" dirty="0" smtClean="0"/>
              <a:t> </a:t>
            </a:r>
            <a:r>
              <a:rPr lang="ru-RU" dirty="0" err="1" smtClean="0"/>
              <a:t>він</a:t>
            </a:r>
            <a:r>
              <a:rPr lang="ru-RU" dirty="0" smtClean="0"/>
              <a:t> </a:t>
            </a:r>
            <a:r>
              <a:rPr lang="ru-RU" dirty="0" err="1" smtClean="0"/>
              <a:t>укладається</a:t>
            </a:r>
            <a:r>
              <a:rPr lang="ru-RU" dirty="0" smtClean="0"/>
              <a:t> </a:t>
            </a:r>
            <a:r>
              <a:rPr lang="ru-RU" dirty="0" err="1" smtClean="0"/>
              <a:t>згідно</a:t>
            </a:r>
            <a:r>
              <a:rPr lang="ru-RU" dirty="0" smtClean="0"/>
              <a:t> </a:t>
            </a:r>
            <a:r>
              <a:rPr lang="ru-RU" dirty="0" err="1" smtClean="0"/>
              <a:t>з</a:t>
            </a:r>
            <a:r>
              <a:rPr lang="ru-RU" dirty="0" smtClean="0"/>
              <a:t> </a:t>
            </a:r>
            <a:r>
              <a:rPr lang="ru-RU" dirty="0" err="1" smtClean="0"/>
              <a:t>діючими</a:t>
            </a:r>
            <a:r>
              <a:rPr lang="ru-RU" dirty="0" smtClean="0"/>
              <a:t> правилами, у </a:t>
            </a:r>
            <a:r>
              <a:rPr lang="ru-RU" dirty="0" err="1" smtClean="0"/>
              <a:t>письмовій</a:t>
            </a:r>
            <a:r>
              <a:rPr lang="ru-RU" dirty="0" smtClean="0"/>
              <a:t> </a:t>
            </a:r>
            <a:r>
              <a:rPr lang="ru-RU" dirty="0" err="1" smtClean="0"/>
              <a:t>формі</a:t>
            </a:r>
            <a:r>
              <a:rPr lang="ru-RU" dirty="0" smtClean="0"/>
              <a:t>, </a:t>
            </a:r>
            <a:r>
              <a:rPr lang="ru-RU" dirty="0" err="1" smtClean="0"/>
              <a:t>у</a:t>
            </a:r>
            <a:r>
              <a:rPr lang="ru-RU" dirty="0" smtClean="0"/>
              <a:t> </a:t>
            </a:r>
            <a:r>
              <a:rPr lang="ru-RU" dirty="0" err="1" smtClean="0"/>
              <a:t>двох</a:t>
            </a:r>
            <a:r>
              <a:rPr lang="ru-RU" dirty="0" smtClean="0"/>
              <a:t> </a:t>
            </a:r>
            <a:r>
              <a:rPr lang="ru-RU" dirty="0" err="1" smtClean="0"/>
              <a:t>екземплярах</a:t>
            </a:r>
            <a:r>
              <a:rPr lang="ru-RU" dirty="0" smtClean="0"/>
              <a:t> та </a:t>
            </a:r>
            <a:r>
              <a:rPr lang="ru-RU" dirty="0" err="1" smtClean="0"/>
              <a:t>підписується</a:t>
            </a:r>
            <a:r>
              <a:rPr lang="ru-RU" dirty="0" smtClean="0"/>
              <a:t> </a:t>
            </a:r>
            <a:r>
              <a:rPr lang="ru-RU" dirty="0" err="1" smtClean="0"/>
              <a:t>роботодавцем</a:t>
            </a:r>
            <a:r>
              <a:rPr lang="ru-RU" dirty="0" smtClean="0"/>
              <a:t> </a:t>
            </a:r>
            <a:r>
              <a:rPr lang="ru-RU" dirty="0" err="1" smtClean="0"/>
              <a:t>і</a:t>
            </a:r>
            <a:r>
              <a:rPr lang="ru-RU" dirty="0" smtClean="0"/>
              <a:t> </a:t>
            </a:r>
            <a:r>
              <a:rPr lang="ru-RU" dirty="0" err="1" smtClean="0"/>
              <a:t>працівником</a:t>
            </a:r>
            <a:r>
              <a:rPr lang="ru-RU" dirty="0" smtClean="0"/>
              <a:t>, </a:t>
            </a:r>
            <a:r>
              <a:rPr lang="ru-RU" dirty="0" err="1" smtClean="0"/>
              <a:t>зберігається</a:t>
            </a:r>
            <a:r>
              <a:rPr lang="ru-RU" dirty="0" smtClean="0"/>
              <a:t> у </a:t>
            </a:r>
            <a:r>
              <a:rPr lang="ru-RU" dirty="0" err="1" smtClean="0"/>
              <a:t>кожної</a:t>
            </a:r>
            <a:r>
              <a:rPr lang="ru-RU" dirty="0" smtClean="0"/>
              <a:t> </a:t>
            </a:r>
            <a:r>
              <a:rPr lang="ru-RU" dirty="0" err="1" smtClean="0"/>
              <a:t>зі</a:t>
            </a:r>
            <a:r>
              <a:rPr lang="ru-RU" dirty="0" smtClean="0"/>
              <a:t> </a:t>
            </a:r>
            <a:r>
              <a:rPr lang="ru-RU" dirty="0" err="1" smtClean="0"/>
              <a:t>сторін</a:t>
            </a:r>
            <a:r>
              <a:rPr lang="ru-RU" dirty="0" smtClean="0"/>
              <a:t>. </a:t>
            </a:r>
            <a:r>
              <a:rPr lang="ru-RU" dirty="0" err="1" smtClean="0"/>
              <a:t>Вважається</a:t>
            </a:r>
            <a:r>
              <a:rPr lang="ru-RU" dirty="0" smtClean="0"/>
              <a:t>, </a:t>
            </a:r>
            <a:r>
              <a:rPr lang="ru-RU" dirty="0" err="1" smtClean="0"/>
              <a:t>що</a:t>
            </a:r>
            <a:r>
              <a:rPr lang="ru-RU" dirty="0" smtClean="0"/>
              <a:t> </a:t>
            </a:r>
            <a:r>
              <a:rPr lang="ru-RU" dirty="0" err="1" smtClean="0"/>
              <a:t>таке</a:t>
            </a:r>
            <a:r>
              <a:rPr lang="ru-RU" dirty="0" smtClean="0"/>
              <a:t> </a:t>
            </a:r>
            <a:r>
              <a:rPr lang="ru-RU" dirty="0" err="1" smtClean="0"/>
              <a:t>оформлення</a:t>
            </a:r>
            <a:r>
              <a:rPr lang="ru-RU" dirty="0" smtClean="0"/>
              <a:t> </a:t>
            </a:r>
            <a:r>
              <a:rPr lang="ru-RU" dirty="0" err="1" smtClean="0"/>
              <a:t>сприяє</a:t>
            </a:r>
            <a:r>
              <a:rPr lang="ru-RU" dirty="0" smtClean="0"/>
              <a:t> </a:t>
            </a:r>
            <a:r>
              <a:rPr lang="ru-RU" dirty="0" err="1" smtClean="0"/>
              <a:t>дотриманню</a:t>
            </a:r>
            <a:r>
              <a:rPr lang="ru-RU" dirty="0" smtClean="0"/>
              <a:t> умов угоди. </a:t>
            </a:r>
            <a:r>
              <a:rPr lang="ru-RU" dirty="0" err="1" smtClean="0"/>
              <a:t>Однак</a:t>
            </a:r>
            <a:r>
              <a:rPr lang="ru-RU" dirty="0" smtClean="0"/>
              <a:t> </a:t>
            </a:r>
            <a:r>
              <a:rPr lang="ru-RU" dirty="0" err="1" smtClean="0"/>
              <a:t>формальний</a:t>
            </a:r>
            <a:r>
              <a:rPr lang="ru-RU" dirty="0" smtClean="0"/>
              <a:t> характер трудового контракту </a:t>
            </a:r>
            <a:r>
              <a:rPr lang="ru-RU" dirty="0" err="1" smtClean="0"/>
              <a:t>означає</a:t>
            </a:r>
            <a:r>
              <a:rPr lang="ru-RU" dirty="0" smtClean="0"/>
              <a:t> </a:t>
            </a:r>
            <a:r>
              <a:rPr lang="ru-RU" dirty="0" err="1" smtClean="0"/>
              <a:t>також</a:t>
            </a:r>
            <a:r>
              <a:rPr lang="ru-RU" dirty="0" smtClean="0"/>
              <a:t> </a:t>
            </a:r>
            <a:r>
              <a:rPr lang="ru-RU" dirty="0" err="1" smtClean="0"/>
              <a:t>і</a:t>
            </a:r>
            <a:r>
              <a:rPr lang="ru-RU" dirty="0" smtClean="0"/>
              <a:t> те, </a:t>
            </a:r>
            <a:r>
              <a:rPr lang="ru-RU" dirty="0" err="1" smtClean="0"/>
              <a:t>що</a:t>
            </a:r>
            <a:r>
              <a:rPr lang="ru-RU" dirty="0" smtClean="0"/>
              <a:t> </a:t>
            </a:r>
            <a:r>
              <a:rPr lang="ru-RU" dirty="0" err="1" smtClean="0"/>
              <a:t>конфлікти</a:t>
            </a:r>
            <a:r>
              <a:rPr lang="ru-RU" dirty="0" smtClean="0"/>
              <a:t>, </a:t>
            </a:r>
            <a:r>
              <a:rPr lang="ru-RU" dirty="0" err="1" smtClean="0"/>
              <a:t>які</a:t>
            </a:r>
            <a:r>
              <a:rPr lang="ru-RU" dirty="0" smtClean="0"/>
              <a:t> </a:t>
            </a:r>
            <a:r>
              <a:rPr lang="ru-RU" dirty="0" err="1" smtClean="0"/>
              <a:t>виникають</a:t>
            </a:r>
            <a:r>
              <a:rPr lang="ru-RU" dirty="0" smtClean="0"/>
              <a:t> </a:t>
            </a:r>
            <a:r>
              <a:rPr lang="ru-RU" dirty="0" err="1" smtClean="0"/>
              <a:t>з</a:t>
            </a:r>
            <a:r>
              <a:rPr lang="ru-RU" dirty="0" smtClean="0"/>
              <a:t> </a:t>
            </a:r>
            <a:r>
              <a:rPr lang="ru-RU" dirty="0" err="1" smtClean="0"/>
              <a:t>питань</a:t>
            </a:r>
            <a:r>
              <a:rPr lang="ru-RU" dirty="0" smtClean="0"/>
              <a:t> </a:t>
            </a:r>
            <a:r>
              <a:rPr lang="ru-RU" dirty="0" err="1" smtClean="0"/>
              <a:t>виконання</a:t>
            </a:r>
            <a:r>
              <a:rPr lang="ru-RU" dirty="0" smtClean="0"/>
              <a:t> </a:t>
            </a:r>
            <a:r>
              <a:rPr lang="ru-RU" dirty="0" err="1" smtClean="0"/>
              <a:t>підписаного</a:t>
            </a:r>
            <a:r>
              <a:rPr lang="ru-RU" dirty="0" smtClean="0"/>
              <a:t> контракту, </a:t>
            </a:r>
            <a:r>
              <a:rPr lang="ru-RU" dirty="0" err="1" smtClean="0"/>
              <a:t>можуть</a:t>
            </a:r>
            <a:r>
              <a:rPr lang="ru-RU" dirty="0" smtClean="0"/>
              <a:t> </a:t>
            </a:r>
            <a:r>
              <a:rPr lang="ru-RU" dirty="0" err="1" smtClean="0"/>
              <a:t>вирішуватися</a:t>
            </a:r>
            <a:r>
              <a:rPr lang="ru-RU" dirty="0" smtClean="0"/>
              <a:t> </a:t>
            </a:r>
            <a:r>
              <a:rPr lang="ru-RU" dirty="0" err="1" smtClean="0"/>
              <a:t>офіційним</a:t>
            </a:r>
            <a:r>
              <a:rPr lang="ru-RU" dirty="0" smtClean="0"/>
              <a:t> </a:t>
            </a:r>
            <a:r>
              <a:rPr lang="ru-RU" dirty="0" err="1" smtClean="0"/>
              <a:t>або</a:t>
            </a:r>
            <a:r>
              <a:rPr lang="ru-RU" dirty="0" smtClean="0"/>
              <a:t> </a:t>
            </a:r>
            <a:r>
              <a:rPr lang="ru-RU" dirty="0" err="1" smtClean="0"/>
              <a:t>третейським</a:t>
            </a:r>
            <a:r>
              <a:rPr lang="ru-RU" dirty="0" smtClean="0"/>
              <a:t> судом.</a:t>
            </a:r>
            <a:endParaRPr lang="uk-UA" dirty="0" smtClean="0"/>
          </a:p>
          <a:p>
            <a:r>
              <a:rPr lang="ru-RU" dirty="0" err="1" smtClean="0"/>
              <a:t>Індивідуальний</a:t>
            </a:r>
            <a:r>
              <a:rPr lang="ru-RU" dirty="0" smtClean="0"/>
              <a:t> характер трудового контракту </a:t>
            </a:r>
            <a:r>
              <a:rPr lang="ru-RU" dirty="0" err="1" smtClean="0"/>
              <a:t>означає</a:t>
            </a:r>
            <a:r>
              <a:rPr lang="ru-RU" dirty="0" smtClean="0"/>
              <a:t>, </a:t>
            </a:r>
            <a:r>
              <a:rPr lang="ru-RU" dirty="0" err="1" smtClean="0"/>
              <a:t>що</a:t>
            </a:r>
            <a:r>
              <a:rPr lang="ru-RU" dirty="0" smtClean="0"/>
              <a:t> </a:t>
            </a:r>
            <a:r>
              <a:rPr lang="ru-RU" dirty="0" err="1" smtClean="0"/>
              <a:t>він</a:t>
            </a:r>
            <a:r>
              <a:rPr lang="ru-RU" dirty="0" smtClean="0"/>
              <a:t> </a:t>
            </a:r>
            <a:r>
              <a:rPr lang="ru-RU" dirty="0" err="1" smtClean="0"/>
              <a:t>укладається</a:t>
            </a:r>
            <a:r>
              <a:rPr lang="ru-RU" dirty="0" smtClean="0"/>
              <a:t> </a:t>
            </a:r>
            <a:r>
              <a:rPr lang="ru-RU" dirty="0" err="1" smtClean="0"/>
              <a:t>індивідуально</a:t>
            </a:r>
            <a:r>
              <a:rPr lang="ru-RU" dirty="0" smtClean="0"/>
              <a:t> </a:t>
            </a:r>
            <a:r>
              <a:rPr lang="ru-RU" dirty="0" err="1" smtClean="0"/>
              <a:t>з</a:t>
            </a:r>
            <a:r>
              <a:rPr lang="ru-RU" dirty="0" smtClean="0"/>
              <a:t> </a:t>
            </a:r>
            <a:r>
              <a:rPr lang="ru-RU" dirty="0" err="1" smtClean="0"/>
              <a:t>кожним</a:t>
            </a:r>
            <a:r>
              <a:rPr lang="ru-RU" dirty="0" smtClean="0"/>
              <a:t> </a:t>
            </a:r>
            <a:r>
              <a:rPr lang="ru-RU" dirty="0" err="1" smtClean="0"/>
              <a:t>працівником</a:t>
            </a:r>
            <a:r>
              <a:rPr lang="ru-RU" dirty="0" smtClean="0"/>
              <a:t>: права, </a:t>
            </a:r>
            <a:r>
              <a:rPr lang="ru-RU" dirty="0" err="1" smtClean="0"/>
              <a:t>обов'язки</a:t>
            </a:r>
            <a:r>
              <a:rPr lang="ru-RU" dirty="0" smtClean="0"/>
              <a:t> </a:t>
            </a:r>
            <a:r>
              <a:rPr lang="ru-RU" dirty="0" err="1" smtClean="0"/>
              <a:t>і</a:t>
            </a:r>
            <a:r>
              <a:rPr lang="ru-RU" dirty="0" smtClean="0"/>
              <a:t> </a:t>
            </a:r>
            <a:r>
              <a:rPr lang="ru-RU" dirty="0" err="1" smtClean="0"/>
              <a:t>відповідальність</a:t>
            </a:r>
            <a:r>
              <a:rPr lang="ru-RU" dirty="0" smtClean="0"/>
              <a:t> </a:t>
            </a:r>
            <a:r>
              <a:rPr lang="ru-RU" dirty="0" err="1" smtClean="0"/>
              <a:t>сторін</a:t>
            </a:r>
            <a:r>
              <a:rPr lang="ru-RU" dirty="0" smtClean="0"/>
              <a:t> у кожному </a:t>
            </a:r>
            <a:r>
              <a:rPr lang="ru-RU" dirty="0" err="1" smtClean="0"/>
              <a:t>випадку</a:t>
            </a:r>
            <a:r>
              <a:rPr lang="ru-RU" dirty="0" smtClean="0"/>
              <a:t> </a:t>
            </a:r>
            <a:r>
              <a:rPr lang="ru-RU" dirty="0" err="1" smtClean="0"/>
              <a:t>конкретизуються</a:t>
            </a:r>
            <a:r>
              <a:rPr lang="ru-RU" dirty="0" smtClean="0"/>
              <a:t>. </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7500" lnSpcReduction="20000"/>
          </a:bodyPr>
          <a:lstStyle/>
          <a:p>
            <a:r>
              <a:rPr lang="ru-RU" dirty="0" err="1" smtClean="0"/>
              <a:t>Строковий</a:t>
            </a:r>
            <a:r>
              <a:rPr lang="ru-RU" dirty="0" smtClean="0"/>
              <a:t> характер трудового контракту </a:t>
            </a:r>
            <a:r>
              <a:rPr lang="ru-RU" dirty="0" err="1" smtClean="0"/>
              <a:t>означає</a:t>
            </a:r>
            <a:r>
              <a:rPr lang="ru-RU" dirty="0" smtClean="0"/>
              <a:t>, </a:t>
            </a:r>
            <a:r>
              <a:rPr lang="ru-RU" dirty="0" err="1" smtClean="0"/>
              <a:t>що</a:t>
            </a:r>
            <a:r>
              <a:rPr lang="ru-RU" dirty="0" smtClean="0"/>
              <a:t> </a:t>
            </a:r>
            <a:r>
              <a:rPr lang="ru-RU" dirty="0" err="1" smtClean="0"/>
              <a:t>він</a:t>
            </a:r>
            <a:r>
              <a:rPr lang="ru-RU" dirty="0" smtClean="0"/>
              <a:t> </a:t>
            </a:r>
            <a:r>
              <a:rPr lang="ru-RU" dirty="0" err="1" smtClean="0"/>
              <a:t>укладається</a:t>
            </a:r>
            <a:r>
              <a:rPr lang="ru-RU" dirty="0" smtClean="0"/>
              <a:t> на </a:t>
            </a:r>
            <a:r>
              <a:rPr lang="ru-RU" dirty="0" err="1" smtClean="0"/>
              <a:t>певний</a:t>
            </a:r>
            <a:r>
              <a:rPr lang="ru-RU" dirty="0" smtClean="0"/>
              <a:t> </a:t>
            </a:r>
            <a:r>
              <a:rPr lang="ru-RU" dirty="0" err="1" smtClean="0"/>
              <a:t>термін</a:t>
            </a:r>
            <a:r>
              <a:rPr lang="ru-RU" dirty="0" smtClean="0"/>
              <a:t>, </a:t>
            </a:r>
            <a:r>
              <a:rPr lang="ru-RU" dirty="0" err="1" smtClean="0"/>
              <a:t>обумовлений</a:t>
            </a:r>
            <a:r>
              <a:rPr lang="ru-RU" dirty="0" smtClean="0"/>
              <a:t> в </a:t>
            </a:r>
            <a:r>
              <a:rPr lang="ru-RU" dirty="0" err="1" smtClean="0"/>
              <a:t>цьому</a:t>
            </a:r>
            <a:r>
              <a:rPr lang="ru-RU" dirty="0" smtClean="0"/>
              <a:t> ж </a:t>
            </a:r>
            <a:r>
              <a:rPr lang="ru-RU" dirty="0" err="1" smtClean="0"/>
              <a:t>контракті</a:t>
            </a:r>
            <a:r>
              <a:rPr lang="ru-RU" dirty="0" smtClean="0"/>
              <a:t>.</a:t>
            </a:r>
            <a:endParaRPr lang="uk-UA" dirty="0" smtClean="0"/>
          </a:p>
          <a:p>
            <a:r>
              <a:rPr lang="ru-RU" b="1" i="1" dirty="0" err="1" smtClean="0"/>
              <a:t>Колективний</a:t>
            </a:r>
            <a:r>
              <a:rPr lang="ru-RU" b="1" i="1" dirty="0" smtClean="0"/>
              <a:t> </a:t>
            </a:r>
            <a:r>
              <a:rPr lang="ru-RU" b="1" i="1" dirty="0" err="1" smtClean="0"/>
              <a:t>договір</a:t>
            </a:r>
            <a:r>
              <a:rPr lang="ru-RU" dirty="0" smtClean="0"/>
              <a:t> </a:t>
            </a:r>
            <a:r>
              <a:rPr lang="ru-RU" dirty="0" err="1" smtClean="0"/>
              <a:t>укладається</a:t>
            </a:r>
            <a:r>
              <a:rPr lang="ru-RU" dirty="0" smtClean="0"/>
              <a:t> </a:t>
            </a:r>
            <a:r>
              <a:rPr lang="ru-RU" dirty="0" err="1" smtClean="0"/>
              <a:t>між</a:t>
            </a:r>
            <a:r>
              <a:rPr lang="ru-RU" dirty="0" smtClean="0"/>
              <a:t> </a:t>
            </a:r>
            <a:r>
              <a:rPr lang="ru-RU" dirty="0" err="1" smtClean="0"/>
              <a:t>власником</a:t>
            </a:r>
            <a:r>
              <a:rPr lang="ru-RU" dirty="0" smtClean="0"/>
              <a:t> </a:t>
            </a:r>
            <a:r>
              <a:rPr lang="ru-RU" dirty="0" err="1" smtClean="0"/>
              <a:t>або</a:t>
            </a:r>
            <a:r>
              <a:rPr lang="ru-RU" dirty="0" smtClean="0"/>
              <a:t> </a:t>
            </a:r>
            <a:r>
              <a:rPr lang="ru-RU" dirty="0" err="1" smtClean="0"/>
              <a:t>уповноваженим</a:t>
            </a:r>
            <a:r>
              <a:rPr lang="ru-RU" dirty="0" smtClean="0"/>
              <a:t> ним органом (особою), </a:t>
            </a:r>
            <a:r>
              <a:rPr lang="ru-RU" dirty="0" err="1" smtClean="0"/>
              <a:t>з</a:t>
            </a:r>
            <a:r>
              <a:rPr lang="ru-RU" dirty="0" smtClean="0"/>
              <a:t> </a:t>
            </a:r>
            <a:r>
              <a:rPr lang="ru-RU" dirty="0" err="1" smtClean="0"/>
              <a:t>однієї</a:t>
            </a:r>
            <a:r>
              <a:rPr lang="ru-RU" dirty="0" smtClean="0"/>
              <a:t> </a:t>
            </a:r>
            <a:r>
              <a:rPr lang="ru-RU" dirty="0" err="1" smtClean="0"/>
              <a:t>сторони</a:t>
            </a:r>
            <a:r>
              <a:rPr lang="ru-RU" dirty="0" smtClean="0"/>
              <a:t>, </a:t>
            </a:r>
            <a:r>
              <a:rPr lang="ru-RU" dirty="0" err="1" smtClean="0"/>
              <a:t>і</a:t>
            </a:r>
            <a:r>
              <a:rPr lang="ru-RU" dirty="0" smtClean="0"/>
              <a:t> </a:t>
            </a:r>
            <a:r>
              <a:rPr lang="ru-RU" dirty="0" err="1" smtClean="0"/>
              <a:t>первинною</a:t>
            </a:r>
            <a:r>
              <a:rPr lang="ru-RU" dirty="0" smtClean="0"/>
              <a:t> </a:t>
            </a:r>
            <a:r>
              <a:rPr lang="ru-RU" dirty="0" err="1" smtClean="0"/>
              <a:t>профспілковою</a:t>
            </a:r>
            <a:r>
              <a:rPr lang="ru-RU" dirty="0" smtClean="0"/>
              <a:t> </a:t>
            </a:r>
            <a:r>
              <a:rPr lang="ru-RU" dirty="0" err="1" smtClean="0"/>
              <a:t>організацією</a:t>
            </a:r>
            <a:r>
              <a:rPr lang="ru-RU" dirty="0" smtClean="0"/>
              <a:t>, </a:t>
            </a:r>
            <a:r>
              <a:rPr lang="ru-RU" dirty="0" err="1" smtClean="0"/>
              <a:t>які</a:t>
            </a:r>
            <a:r>
              <a:rPr lang="ru-RU" dirty="0" smtClean="0"/>
              <a:t> </a:t>
            </a:r>
            <a:r>
              <a:rPr lang="ru-RU" dirty="0" err="1" smtClean="0"/>
              <a:t>діють</a:t>
            </a:r>
            <a:r>
              <a:rPr lang="ru-RU" dirty="0" smtClean="0"/>
              <a:t> </a:t>
            </a:r>
            <a:r>
              <a:rPr lang="ru-RU" dirty="0" err="1" smtClean="0"/>
              <a:t>відповідно</a:t>
            </a:r>
            <a:r>
              <a:rPr lang="ru-RU" dirty="0" smtClean="0"/>
              <a:t> до </a:t>
            </a:r>
            <a:r>
              <a:rPr lang="ru-RU" dirty="0" err="1" smtClean="0"/>
              <a:t>своїх</a:t>
            </a:r>
            <a:r>
              <a:rPr lang="ru-RU" dirty="0" smtClean="0"/>
              <a:t> </a:t>
            </a:r>
            <a:r>
              <a:rPr lang="ru-RU" dirty="0" err="1" smtClean="0"/>
              <a:t>статутів</a:t>
            </a:r>
            <a:r>
              <a:rPr lang="ru-RU" dirty="0" smtClean="0"/>
              <a:t>, а у </a:t>
            </a:r>
            <a:r>
              <a:rPr lang="ru-RU" dirty="0" err="1" smtClean="0"/>
              <a:t>разі</a:t>
            </a:r>
            <a:r>
              <a:rPr lang="ru-RU" dirty="0" smtClean="0"/>
              <a:t> </a:t>
            </a:r>
            <a:r>
              <a:rPr lang="ru-RU" dirty="0" err="1" smtClean="0"/>
              <a:t>їх</a:t>
            </a:r>
            <a:r>
              <a:rPr lang="ru-RU" dirty="0" smtClean="0"/>
              <a:t> </a:t>
            </a:r>
            <a:r>
              <a:rPr lang="ru-RU" dirty="0" err="1" smtClean="0"/>
              <a:t>відсутності</a:t>
            </a:r>
            <a:r>
              <a:rPr lang="ru-RU" dirty="0" smtClean="0"/>
              <a:t> - </a:t>
            </a:r>
            <a:r>
              <a:rPr lang="ru-RU" dirty="0" err="1" smtClean="0"/>
              <a:t>представниками</a:t>
            </a:r>
            <a:r>
              <a:rPr lang="ru-RU" dirty="0" smtClean="0"/>
              <a:t>, </a:t>
            </a:r>
            <a:r>
              <a:rPr lang="ru-RU" dirty="0" err="1" smtClean="0"/>
              <a:t>вільно</a:t>
            </a:r>
            <a:r>
              <a:rPr lang="ru-RU" dirty="0" smtClean="0"/>
              <a:t> </a:t>
            </a:r>
            <a:r>
              <a:rPr lang="ru-RU" dirty="0" err="1" smtClean="0"/>
              <a:t>обраними</a:t>
            </a:r>
            <a:r>
              <a:rPr lang="ru-RU" dirty="0" smtClean="0"/>
              <a:t> на </a:t>
            </a:r>
            <a:r>
              <a:rPr lang="ru-RU" dirty="0" err="1" smtClean="0"/>
              <a:t>загальних</a:t>
            </a:r>
            <a:r>
              <a:rPr lang="ru-RU" dirty="0" smtClean="0"/>
              <a:t> </a:t>
            </a:r>
            <a:r>
              <a:rPr lang="ru-RU" dirty="0" err="1" smtClean="0"/>
              <a:t>зборах</a:t>
            </a:r>
            <a:r>
              <a:rPr lang="ru-RU" dirty="0" smtClean="0"/>
              <a:t> </a:t>
            </a:r>
            <a:r>
              <a:rPr lang="ru-RU" dirty="0" err="1" smtClean="0"/>
              <a:t>найманих</a:t>
            </a:r>
            <a:r>
              <a:rPr lang="ru-RU" dirty="0" smtClean="0"/>
              <a:t> </a:t>
            </a:r>
            <a:r>
              <a:rPr lang="ru-RU" dirty="0" err="1" smtClean="0"/>
              <a:t>працівників</a:t>
            </a:r>
            <a:r>
              <a:rPr lang="ru-RU" dirty="0" smtClean="0"/>
              <a:t> </a:t>
            </a:r>
            <a:r>
              <a:rPr lang="ru-RU" dirty="0" err="1" smtClean="0"/>
              <a:t>або</a:t>
            </a:r>
            <a:r>
              <a:rPr lang="ru-RU" dirty="0" smtClean="0"/>
              <a:t> </a:t>
            </a:r>
            <a:r>
              <a:rPr lang="ru-RU" dirty="0" err="1" smtClean="0"/>
              <a:t>уповноважених</a:t>
            </a:r>
            <a:r>
              <a:rPr lang="ru-RU" dirty="0" smtClean="0"/>
              <a:t> ними </a:t>
            </a:r>
            <a:r>
              <a:rPr lang="ru-RU" dirty="0" err="1" smtClean="0"/>
              <a:t>органів</a:t>
            </a:r>
            <a:r>
              <a:rPr lang="ru-RU" dirty="0" smtClean="0"/>
              <a:t>, </a:t>
            </a:r>
            <a:r>
              <a:rPr lang="ru-RU" dirty="0" err="1" smtClean="0"/>
              <a:t>з</a:t>
            </a:r>
            <a:r>
              <a:rPr lang="ru-RU" dirty="0" smtClean="0"/>
              <a:t> </a:t>
            </a:r>
            <a:r>
              <a:rPr lang="ru-RU" dirty="0" err="1" smtClean="0"/>
              <a:t>другої</a:t>
            </a:r>
            <a:r>
              <a:rPr lang="ru-RU" dirty="0" smtClean="0"/>
              <a:t> </a:t>
            </a:r>
            <a:r>
              <a:rPr lang="ru-RU" dirty="0" err="1" smtClean="0"/>
              <a:t>сторони</a:t>
            </a:r>
            <a:r>
              <a:rPr lang="ru-RU" dirty="0" smtClean="0"/>
              <a:t>.</a:t>
            </a:r>
            <a:endParaRPr lang="uk-UA" dirty="0" smtClean="0"/>
          </a:p>
          <a:p>
            <a:r>
              <a:rPr lang="ru-RU" dirty="0" err="1" smtClean="0"/>
              <a:t>Якщо</a:t>
            </a:r>
            <a:r>
              <a:rPr lang="ru-RU" dirty="0" smtClean="0"/>
              <a:t> на </a:t>
            </a:r>
            <a:r>
              <a:rPr lang="ru-RU" dirty="0" err="1" smtClean="0"/>
              <a:t>підприємстві</a:t>
            </a:r>
            <a:r>
              <a:rPr lang="ru-RU" dirty="0" smtClean="0"/>
              <a:t>, в </a:t>
            </a:r>
            <a:r>
              <a:rPr lang="ru-RU" dirty="0" err="1" smtClean="0"/>
              <a:t>установі</a:t>
            </a:r>
            <a:r>
              <a:rPr lang="ru-RU" dirty="0" smtClean="0"/>
              <a:t>, </a:t>
            </a:r>
            <a:r>
              <a:rPr lang="ru-RU" dirty="0" err="1" smtClean="0"/>
              <a:t>організації</a:t>
            </a:r>
            <a:r>
              <a:rPr lang="ru-RU" dirty="0" smtClean="0"/>
              <a:t> створено </a:t>
            </a:r>
            <a:r>
              <a:rPr lang="ru-RU" dirty="0" err="1" smtClean="0"/>
              <a:t>кілька</a:t>
            </a:r>
            <a:r>
              <a:rPr lang="ru-RU" dirty="0" smtClean="0"/>
              <a:t> </a:t>
            </a:r>
            <a:r>
              <a:rPr lang="ru-RU" dirty="0" err="1" smtClean="0"/>
              <a:t>первинних</a:t>
            </a:r>
            <a:r>
              <a:rPr lang="ru-RU" dirty="0" smtClean="0"/>
              <a:t> </a:t>
            </a:r>
            <a:r>
              <a:rPr lang="ru-RU" dirty="0" err="1" smtClean="0"/>
              <a:t>профспілкових</a:t>
            </a:r>
            <a:r>
              <a:rPr lang="ru-RU" dirty="0" smtClean="0"/>
              <a:t> </a:t>
            </a:r>
            <a:r>
              <a:rPr lang="ru-RU" dirty="0" err="1" smtClean="0"/>
              <a:t>організацій</a:t>
            </a:r>
            <a:r>
              <a:rPr lang="ru-RU" dirty="0" smtClean="0"/>
              <a:t>, вони </a:t>
            </a:r>
            <a:r>
              <a:rPr lang="ru-RU" dirty="0" err="1" smtClean="0"/>
              <a:t>повинні</a:t>
            </a:r>
            <a:r>
              <a:rPr lang="ru-RU" dirty="0" smtClean="0"/>
              <a:t> на засадах </a:t>
            </a:r>
            <a:r>
              <a:rPr lang="ru-RU" dirty="0" err="1" smtClean="0"/>
              <a:t>пропорційного</a:t>
            </a:r>
            <a:r>
              <a:rPr lang="ru-RU" dirty="0" smtClean="0"/>
              <a:t> </a:t>
            </a:r>
            <a:r>
              <a:rPr lang="ru-RU" dirty="0" err="1" smtClean="0"/>
              <a:t>представництва</a:t>
            </a:r>
            <a:r>
              <a:rPr lang="ru-RU" dirty="0" smtClean="0"/>
              <a:t> (</a:t>
            </a:r>
            <a:r>
              <a:rPr lang="ru-RU" dirty="0" err="1" smtClean="0"/>
              <a:t>згідно</a:t>
            </a:r>
            <a:r>
              <a:rPr lang="ru-RU" dirty="0" smtClean="0"/>
              <a:t> </a:t>
            </a:r>
            <a:r>
              <a:rPr lang="ru-RU" dirty="0" err="1" smtClean="0"/>
              <a:t>з</a:t>
            </a:r>
            <a:r>
              <a:rPr lang="ru-RU" dirty="0" smtClean="0"/>
              <a:t> </a:t>
            </a:r>
            <a:r>
              <a:rPr lang="ru-RU" dirty="0" err="1" smtClean="0"/>
              <a:t>кількістю</a:t>
            </a:r>
            <a:r>
              <a:rPr lang="ru-RU" dirty="0" smtClean="0"/>
              <a:t> </a:t>
            </a:r>
            <a:r>
              <a:rPr lang="ru-RU" dirty="0" err="1" smtClean="0"/>
              <a:t>членів</a:t>
            </a:r>
            <a:r>
              <a:rPr lang="ru-RU" dirty="0" smtClean="0"/>
              <a:t> </a:t>
            </a:r>
            <a:r>
              <a:rPr lang="ru-RU" dirty="0" err="1" smtClean="0"/>
              <a:t>кожної</a:t>
            </a:r>
            <a:r>
              <a:rPr lang="ru-RU" dirty="0" smtClean="0"/>
              <a:t> </a:t>
            </a:r>
            <a:r>
              <a:rPr lang="ru-RU" dirty="0" err="1" smtClean="0"/>
              <a:t>первинної</a:t>
            </a:r>
            <a:r>
              <a:rPr lang="ru-RU" dirty="0" smtClean="0"/>
              <a:t> </a:t>
            </a:r>
            <a:r>
              <a:rPr lang="ru-RU" dirty="0" err="1" smtClean="0"/>
              <a:t>профспілкової</a:t>
            </a:r>
            <a:r>
              <a:rPr lang="ru-RU" dirty="0" smtClean="0"/>
              <a:t> </a:t>
            </a:r>
            <a:r>
              <a:rPr lang="ru-RU" dirty="0" err="1" smtClean="0"/>
              <a:t>організації</a:t>
            </a:r>
            <a:r>
              <a:rPr lang="ru-RU" dirty="0" smtClean="0"/>
              <a:t>) </a:t>
            </a:r>
            <a:r>
              <a:rPr lang="ru-RU" dirty="0" err="1" smtClean="0"/>
              <a:t>утворити</a:t>
            </a:r>
            <a:r>
              <a:rPr lang="ru-RU" dirty="0" smtClean="0"/>
              <a:t> </a:t>
            </a:r>
            <a:r>
              <a:rPr lang="ru-RU" dirty="0" err="1" smtClean="0"/>
              <a:t>об'єднаний</a:t>
            </a:r>
            <a:r>
              <a:rPr lang="ru-RU" dirty="0" smtClean="0"/>
              <a:t> </a:t>
            </a:r>
            <a:r>
              <a:rPr lang="ru-RU" dirty="0" err="1" smtClean="0"/>
              <a:t>представницький</a:t>
            </a:r>
            <a:r>
              <a:rPr lang="ru-RU" dirty="0" smtClean="0"/>
              <a:t> орган для </a:t>
            </a:r>
            <a:r>
              <a:rPr lang="ru-RU" dirty="0" err="1" smtClean="0"/>
              <a:t>укладення</a:t>
            </a:r>
            <a:r>
              <a:rPr lang="ru-RU" dirty="0" smtClean="0"/>
              <a:t> </a:t>
            </a:r>
            <a:r>
              <a:rPr lang="ru-RU" dirty="0" err="1" smtClean="0"/>
              <a:t>колективного</a:t>
            </a:r>
            <a:r>
              <a:rPr lang="ru-RU" dirty="0" smtClean="0"/>
              <a:t> договору. В </a:t>
            </a:r>
            <a:r>
              <a:rPr lang="ru-RU" dirty="0" err="1" smtClean="0"/>
              <a:t>цьому</a:t>
            </a:r>
            <a:r>
              <a:rPr lang="ru-RU" dirty="0" smtClean="0"/>
              <a:t> </a:t>
            </a:r>
            <a:r>
              <a:rPr lang="ru-RU" dirty="0" err="1" smtClean="0"/>
              <a:t>разі</a:t>
            </a:r>
            <a:r>
              <a:rPr lang="ru-RU" dirty="0" smtClean="0"/>
              <a:t> </a:t>
            </a:r>
            <a:r>
              <a:rPr lang="ru-RU" dirty="0" err="1" smtClean="0"/>
              <a:t>кожна</a:t>
            </a:r>
            <a:r>
              <a:rPr lang="ru-RU" dirty="0" smtClean="0"/>
              <a:t> </a:t>
            </a:r>
            <a:r>
              <a:rPr lang="ru-RU" dirty="0" err="1" smtClean="0"/>
              <a:t>первинна</a:t>
            </a:r>
            <a:r>
              <a:rPr lang="ru-RU" dirty="0" smtClean="0"/>
              <a:t> </a:t>
            </a:r>
            <a:r>
              <a:rPr lang="ru-RU" dirty="0" err="1" smtClean="0"/>
              <a:t>профспілкова</a:t>
            </a:r>
            <a:r>
              <a:rPr lang="ru-RU" dirty="0" smtClean="0"/>
              <a:t> </a:t>
            </a:r>
            <a:r>
              <a:rPr lang="ru-RU" dirty="0" err="1" smtClean="0"/>
              <a:t>організація</a:t>
            </a:r>
            <a:r>
              <a:rPr lang="ru-RU" dirty="0" smtClean="0"/>
              <a:t> </a:t>
            </a:r>
            <a:r>
              <a:rPr lang="ru-RU" dirty="0" err="1" smtClean="0"/>
              <a:t>має</a:t>
            </a:r>
            <a:r>
              <a:rPr lang="ru-RU" dirty="0" smtClean="0"/>
              <a:t> </a:t>
            </a:r>
            <a:r>
              <a:rPr lang="ru-RU" dirty="0" err="1" smtClean="0"/>
              <a:t>визначитися</a:t>
            </a:r>
            <a:r>
              <a:rPr lang="ru-RU" dirty="0" smtClean="0"/>
              <a:t> </a:t>
            </a:r>
            <a:r>
              <a:rPr lang="ru-RU" dirty="0" err="1" smtClean="0"/>
              <a:t>щодо</a:t>
            </a:r>
            <a:r>
              <a:rPr lang="ru-RU" dirty="0" smtClean="0"/>
              <a:t> </a:t>
            </a:r>
            <a:r>
              <a:rPr lang="ru-RU" dirty="0" err="1" smtClean="0"/>
              <a:t>своїх</a:t>
            </a:r>
            <a:r>
              <a:rPr lang="ru-RU" dirty="0" smtClean="0"/>
              <a:t> </a:t>
            </a:r>
            <a:r>
              <a:rPr lang="ru-RU" dirty="0" err="1" smtClean="0"/>
              <a:t>конкретних</a:t>
            </a:r>
            <a:r>
              <a:rPr lang="ru-RU" dirty="0" smtClean="0"/>
              <a:t> </a:t>
            </a:r>
            <a:r>
              <a:rPr lang="ru-RU" dirty="0" err="1" smtClean="0"/>
              <a:t>зобов'язань</a:t>
            </a:r>
            <a:r>
              <a:rPr lang="ru-RU" dirty="0" smtClean="0"/>
              <a:t> за </a:t>
            </a:r>
            <a:r>
              <a:rPr lang="ru-RU" dirty="0" err="1" smtClean="0"/>
              <a:t>колективним</a:t>
            </a:r>
            <a:r>
              <a:rPr lang="ru-RU" dirty="0" smtClean="0"/>
              <a:t> договором та </a:t>
            </a:r>
            <a:r>
              <a:rPr lang="ru-RU" dirty="0" err="1" smtClean="0"/>
              <a:t>відповідальності</a:t>
            </a:r>
            <a:r>
              <a:rPr lang="ru-RU" dirty="0" smtClean="0"/>
              <a:t> за </a:t>
            </a:r>
            <a:r>
              <a:rPr lang="ru-RU" dirty="0" err="1" smtClean="0"/>
              <a:t>їх</a:t>
            </a:r>
            <a:r>
              <a:rPr lang="ru-RU" dirty="0" smtClean="0"/>
              <a:t> </a:t>
            </a:r>
            <a:r>
              <a:rPr lang="ru-RU" dirty="0" err="1" smtClean="0"/>
              <a:t>невиконання</a:t>
            </a:r>
            <a:r>
              <a:rPr lang="ru-RU" dirty="0" smtClean="0"/>
              <a:t>. </a:t>
            </a:r>
            <a:r>
              <a:rPr lang="ru-RU" dirty="0" err="1" smtClean="0"/>
              <a:t>Первинна</a:t>
            </a:r>
            <a:r>
              <a:rPr lang="ru-RU" dirty="0" smtClean="0"/>
              <a:t> </a:t>
            </a:r>
            <a:r>
              <a:rPr lang="ru-RU" dirty="0" err="1" smtClean="0"/>
              <a:t>профспілкова</a:t>
            </a:r>
            <a:r>
              <a:rPr lang="ru-RU" dirty="0" smtClean="0"/>
              <a:t> </a:t>
            </a:r>
            <a:r>
              <a:rPr lang="ru-RU" dirty="0" err="1" smtClean="0"/>
              <a:t>організація</a:t>
            </a:r>
            <a:r>
              <a:rPr lang="ru-RU" dirty="0" smtClean="0"/>
              <a:t>, </a:t>
            </a:r>
            <a:r>
              <a:rPr lang="ru-RU" dirty="0" err="1" smtClean="0"/>
              <a:t>що</a:t>
            </a:r>
            <a:r>
              <a:rPr lang="ru-RU" dirty="0" smtClean="0"/>
              <a:t> </a:t>
            </a:r>
            <a:r>
              <a:rPr lang="ru-RU" dirty="0" err="1" smtClean="0"/>
              <a:t>відмовилася</a:t>
            </a:r>
            <a:r>
              <a:rPr lang="ru-RU" dirty="0" smtClean="0"/>
              <a:t> </a:t>
            </a:r>
            <a:r>
              <a:rPr lang="ru-RU" dirty="0" err="1" smtClean="0"/>
              <a:t>від</a:t>
            </a:r>
            <a:r>
              <a:rPr lang="ru-RU" dirty="0" smtClean="0"/>
              <a:t> </a:t>
            </a:r>
            <a:r>
              <a:rPr lang="ru-RU" dirty="0" err="1" smtClean="0"/>
              <a:t>участі</a:t>
            </a:r>
            <a:r>
              <a:rPr lang="ru-RU" dirty="0" smtClean="0"/>
              <a:t> в </a:t>
            </a:r>
            <a:r>
              <a:rPr lang="ru-RU" dirty="0" err="1" smtClean="0"/>
              <a:t>об'єднаному</a:t>
            </a:r>
            <a:r>
              <a:rPr lang="ru-RU" dirty="0" smtClean="0"/>
              <a:t> </a:t>
            </a:r>
            <a:r>
              <a:rPr lang="ru-RU" dirty="0" err="1" smtClean="0"/>
              <a:t>представницькому</a:t>
            </a:r>
            <a:r>
              <a:rPr lang="ru-RU" dirty="0" smtClean="0"/>
              <a:t> </a:t>
            </a:r>
            <a:r>
              <a:rPr lang="ru-RU" dirty="0" err="1" smtClean="0"/>
              <a:t>органі</a:t>
            </a:r>
            <a:r>
              <a:rPr lang="ru-RU" dirty="0" smtClean="0"/>
              <a:t>, </a:t>
            </a:r>
            <a:r>
              <a:rPr lang="ru-RU" dirty="0" err="1" smtClean="0"/>
              <a:t>позбавляється</a:t>
            </a:r>
            <a:r>
              <a:rPr lang="ru-RU" dirty="0" smtClean="0"/>
              <a:t> права </a:t>
            </a:r>
            <a:r>
              <a:rPr lang="ru-RU" dirty="0" err="1" smtClean="0"/>
              <a:t>представляти</a:t>
            </a:r>
            <a:r>
              <a:rPr lang="ru-RU" dirty="0" smtClean="0"/>
              <a:t> </a:t>
            </a:r>
            <a:r>
              <a:rPr lang="ru-RU" dirty="0" err="1" smtClean="0"/>
              <a:t>інтереси</a:t>
            </a:r>
            <a:r>
              <a:rPr lang="ru-RU" dirty="0" smtClean="0"/>
              <a:t> </a:t>
            </a:r>
            <a:r>
              <a:rPr lang="ru-RU" dirty="0" err="1" smtClean="0"/>
              <a:t>працівників</a:t>
            </a:r>
            <a:r>
              <a:rPr lang="ru-RU" dirty="0" smtClean="0"/>
              <a:t> при </a:t>
            </a:r>
            <a:r>
              <a:rPr lang="ru-RU" dirty="0" err="1" smtClean="0"/>
              <a:t>підписанні</a:t>
            </a:r>
            <a:r>
              <a:rPr lang="ru-RU" dirty="0" smtClean="0"/>
              <a:t> </a:t>
            </a:r>
            <a:r>
              <a:rPr lang="ru-RU" dirty="0" err="1" smtClean="0"/>
              <a:t>колективного</a:t>
            </a:r>
            <a:r>
              <a:rPr lang="ru-RU" dirty="0" smtClean="0"/>
              <a:t> договору.</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25000" lnSpcReduction="20000"/>
          </a:bodyPr>
          <a:lstStyle/>
          <a:p>
            <a:r>
              <a:rPr lang="ru-RU" b="1" i="1" dirty="0" err="1" smtClean="0"/>
              <a:t>Зміст</a:t>
            </a:r>
            <a:r>
              <a:rPr lang="ru-RU" b="1" i="1" dirty="0" smtClean="0"/>
              <a:t> </a:t>
            </a:r>
            <a:r>
              <a:rPr lang="ru-RU" b="1" i="1" dirty="0" err="1" smtClean="0"/>
              <a:t>колективного</a:t>
            </a:r>
            <a:r>
              <a:rPr lang="ru-RU" b="1" i="1" dirty="0" smtClean="0"/>
              <a:t> договору</a:t>
            </a:r>
            <a:endParaRPr lang="uk-UA" dirty="0" smtClean="0"/>
          </a:p>
          <a:p>
            <a:r>
              <a:rPr lang="ru-RU" dirty="0" err="1" smtClean="0"/>
              <a:t>Зміст</a:t>
            </a:r>
            <a:r>
              <a:rPr lang="ru-RU" dirty="0" smtClean="0"/>
              <a:t> </a:t>
            </a:r>
            <a:r>
              <a:rPr lang="ru-RU" dirty="0" err="1" smtClean="0"/>
              <a:t>колективного</a:t>
            </a:r>
            <a:r>
              <a:rPr lang="ru-RU" dirty="0" smtClean="0"/>
              <a:t> договору </a:t>
            </a:r>
            <a:r>
              <a:rPr lang="ru-RU" dirty="0" err="1" smtClean="0"/>
              <a:t>визначається</a:t>
            </a:r>
            <a:r>
              <a:rPr lang="ru-RU" dirty="0" smtClean="0"/>
              <a:t> сторонами в межах </a:t>
            </a:r>
            <a:r>
              <a:rPr lang="ru-RU" dirty="0" err="1" smtClean="0"/>
              <a:t>їх</a:t>
            </a:r>
            <a:r>
              <a:rPr lang="ru-RU" dirty="0" smtClean="0"/>
              <a:t> </a:t>
            </a:r>
            <a:r>
              <a:rPr lang="ru-RU" dirty="0" err="1" smtClean="0"/>
              <a:t>компетенції</a:t>
            </a:r>
            <a:r>
              <a:rPr lang="ru-RU" dirty="0" smtClean="0"/>
              <a:t>.</a:t>
            </a:r>
            <a:endParaRPr lang="uk-UA" dirty="0" smtClean="0"/>
          </a:p>
          <a:p>
            <a:r>
              <a:rPr lang="ru-RU" dirty="0" smtClean="0"/>
              <a:t>У </a:t>
            </a:r>
            <a:r>
              <a:rPr lang="ru-RU" dirty="0" err="1" smtClean="0"/>
              <a:t>колективному</a:t>
            </a:r>
            <a:r>
              <a:rPr lang="ru-RU" dirty="0" smtClean="0"/>
              <a:t> </a:t>
            </a:r>
            <a:r>
              <a:rPr lang="ru-RU" dirty="0" err="1" smtClean="0"/>
              <a:t>договорі</a:t>
            </a:r>
            <a:r>
              <a:rPr lang="ru-RU" dirty="0" smtClean="0"/>
              <a:t> </a:t>
            </a:r>
            <a:r>
              <a:rPr lang="ru-RU" dirty="0" err="1" smtClean="0"/>
              <a:t>встановлюються</a:t>
            </a:r>
            <a:r>
              <a:rPr lang="ru-RU" dirty="0" smtClean="0"/>
              <a:t> </a:t>
            </a:r>
            <a:r>
              <a:rPr lang="ru-RU" dirty="0" err="1" smtClean="0"/>
              <a:t>взаємні</a:t>
            </a:r>
            <a:r>
              <a:rPr lang="ru-RU" dirty="0" smtClean="0"/>
              <a:t> </a:t>
            </a:r>
            <a:r>
              <a:rPr lang="ru-RU" dirty="0" err="1" smtClean="0"/>
              <a:t>зобов'язання</a:t>
            </a:r>
            <a:r>
              <a:rPr lang="ru-RU" dirty="0" smtClean="0"/>
              <a:t> </a:t>
            </a:r>
            <a:r>
              <a:rPr lang="ru-RU" dirty="0" err="1" smtClean="0"/>
              <a:t>сторін</a:t>
            </a:r>
            <a:r>
              <a:rPr lang="ru-RU" dirty="0" smtClean="0"/>
              <a:t> </a:t>
            </a:r>
            <a:r>
              <a:rPr lang="ru-RU" dirty="0" err="1" smtClean="0"/>
              <a:t>щодо</a:t>
            </a:r>
            <a:r>
              <a:rPr lang="ru-RU" dirty="0" smtClean="0"/>
              <a:t> </a:t>
            </a:r>
            <a:r>
              <a:rPr lang="ru-RU" dirty="0" err="1" smtClean="0"/>
              <a:t>регулювання</a:t>
            </a:r>
            <a:r>
              <a:rPr lang="ru-RU" dirty="0" smtClean="0"/>
              <a:t> </a:t>
            </a:r>
            <a:r>
              <a:rPr lang="ru-RU" dirty="0" err="1" smtClean="0"/>
              <a:t>виробничих</a:t>
            </a:r>
            <a:r>
              <a:rPr lang="ru-RU" dirty="0" smtClean="0"/>
              <a:t>, </a:t>
            </a:r>
            <a:r>
              <a:rPr lang="ru-RU" dirty="0" err="1" smtClean="0"/>
              <a:t>трудових</a:t>
            </a:r>
            <a:r>
              <a:rPr lang="ru-RU" dirty="0" smtClean="0"/>
              <a:t>, </a:t>
            </a:r>
            <a:r>
              <a:rPr lang="ru-RU" dirty="0" err="1" smtClean="0"/>
              <a:t>соціально-економічних</a:t>
            </a:r>
            <a:r>
              <a:rPr lang="ru-RU" dirty="0" smtClean="0"/>
              <a:t> </a:t>
            </a:r>
            <a:r>
              <a:rPr lang="ru-RU" dirty="0" err="1" smtClean="0"/>
              <a:t>відносин</a:t>
            </a:r>
            <a:r>
              <a:rPr lang="ru-RU" dirty="0" smtClean="0"/>
              <a:t>, </a:t>
            </a:r>
            <a:r>
              <a:rPr lang="ru-RU" dirty="0" err="1" smtClean="0"/>
              <a:t>зокрема</a:t>
            </a:r>
            <a:r>
              <a:rPr lang="ru-RU" dirty="0" smtClean="0"/>
              <a:t>:</a:t>
            </a:r>
            <a:endParaRPr lang="uk-UA" dirty="0" smtClean="0"/>
          </a:p>
          <a:p>
            <a:r>
              <a:rPr lang="ru-RU" dirty="0" smtClean="0"/>
              <a:t> - </a:t>
            </a:r>
            <a:r>
              <a:rPr lang="ru-RU" dirty="0" err="1" smtClean="0"/>
              <a:t>зміни</a:t>
            </a:r>
            <a:r>
              <a:rPr lang="ru-RU" dirty="0" smtClean="0"/>
              <a:t> в </a:t>
            </a:r>
            <a:r>
              <a:rPr lang="ru-RU" dirty="0" err="1" smtClean="0"/>
              <a:t>організації</a:t>
            </a:r>
            <a:r>
              <a:rPr lang="ru-RU" dirty="0" smtClean="0"/>
              <a:t> </a:t>
            </a:r>
            <a:r>
              <a:rPr lang="ru-RU" dirty="0" err="1" smtClean="0"/>
              <a:t>виробництва</a:t>
            </a:r>
            <a:r>
              <a:rPr lang="ru-RU" dirty="0" smtClean="0"/>
              <a:t> </a:t>
            </a:r>
            <a:r>
              <a:rPr lang="ru-RU" dirty="0" err="1" smtClean="0"/>
              <a:t>і</a:t>
            </a:r>
            <a:r>
              <a:rPr lang="ru-RU" dirty="0" smtClean="0"/>
              <a:t> </a:t>
            </a:r>
            <a:r>
              <a:rPr lang="ru-RU" dirty="0" err="1" smtClean="0"/>
              <a:t>праці</a:t>
            </a:r>
            <a:r>
              <a:rPr lang="ru-RU" dirty="0" smtClean="0"/>
              <a:t>;</a:t>
            </a:r>
            <a:endParaRPr lang="uk-UA" dirty="0" smtClean="0"/>
          </a:p>
          <a:p>
            <a:r>
              <a:rPr lang="ru-RU" dirty="0" smtClean="0"/>
              <a:t> - </a:t>
            </a:r>
            <a:r>
              <a:rPr lang="ru-RU" dirty="0" err="1" smtClean="0"/>
              <a:t>забезпечення</a:t>
            </a:r>
            <a:r>
              <a:rPr lang="ru-RU" dirty="0" smtClean="0"/>
              <a:t> </a:t>
            </a:r>
            <a:r>
              <a:rPr lang="ru-RU" dirty="0" err="1" smtClean="0"/>
              <a:t>продуктивної</a:t>
            </a:r>
            <a:r>
              <a:rPr lang="ru-RU" dirty="0" smtClean="0"/>
              <a:t> </a:t>
            </a:r>
            <a:r>
              <a:rPr lang="ru-RU" dirty="0" err="1" smtClean="0"/>
              <a:t>зайнятості</a:t>
            </a:r>
            <a:r>
              <a:rPr lang="ru-RU" dirty="0" smtClean="0"/>
              <a:t>;</a:t>
            </a:r>
            <a:endParaRPr lang="uk-UA" dirty="0" smtClean="0"/>
          </a:p>
          <a:p>
            <a:r>
              <a:rPr lang="ru-RU" dirty="0" smtClean="0"/>
              <a:t> - </a:t>
            </a:r>
            <a:r>
              <a:rPr lang="ru-RU" dirty="0" err="1" smtClean="0"/>
              <a:t>нормування</a:t>
            </a:r>
            <a:r>
              <a:rPr lang="ru-RU" dirty="0" smtClean="0"/>
              <a:t> </a:t>
            </a:r>
            <a:r>
              <a:rPr lang="ru-RU" dirty="0" err="1" smtClean="0"/>
              <a:t>і</a:t>
            </a:r>
            <a:r>
              <a:rPr lang="ru-RU" dirty="0" smtClean="0"/>
              <a:t> оплати </a:t>
            </a:r>
            <a:r>
              <a:rPr lang="ru-RU" dirty="0" err="1" smtClean="0"/>
              <a:t>праці</a:t>
            </a:r>
            <a:r>
              <a:rPr lang="ru-RU" dirty="0" smtClean="0"/>
              <a:t>, </a:t>
            </a:r>
            <a:r>
              <a:rPr lang="ru-RU" dirty="0" err="1" smtClean="0"/>
              <a:t>встановлення</a:t>
            </a:r>
            <a:r>
              <a:rPr lang="ru-RU" dirty="0" smtClean="0"/>
              <a:t> форм, </a:t>
            </a:r>
            <a:r>
              <a:rPr lang="ru-RU" dirty="0" err="1" smtClean="0"/>
              <a:t>системи</a:t>
            </a:r>
            <a:r>
              <a:rPr lang="ru-RU" dirty="0" smtClean="0"/>
              <a:t>, </a:t>
            </a:r>
            <a:r>
              <a:rPr lang="ru-RU" dirty="0" err="1" smtClean="0"/>
              <a:t>розмірів</a:t>
            </a:r>
            <a:r>
              <a:rPr lang="ru-RU" dirty="0" smtClean="0"/>
              <a:t> </a:t>
            </a:r>
            <a:r>
              <a:rPr lang="ru-RU" dirty="0" err="1" smtClean="0"/>
              <a:t>заробітної</a:t>
            </a:r>
            <a:r>
              <a:rPr lang="ru-RU" dirty="0" smtClean="0"/>
              <a:t> плати та </a:t>
            </a:r>
            <a:r>
              <a:rPr lang="ru-RU" dirty="0" err="1" smtClean="0"/>
              <a:t>інших</a:t>
            </a:r>
            <a:r>
              <a:rPr lang="ru-RU" dirty="0" smtClean="0"/>
              <a:t> </a:t>
            </a:r>
            <a:r>
              <a:rPr lang="ru-RU" dirty="0" err="1" smtClean="0"/>
              <a:t>видів</a:t>
            </a:r>
            <a:r>
              <a:rPr lang="ru-RU" dirty="0" smtClean="0"/>
              <a:t> </a:t>
            </a:r>
            <a:r>
              <a:rPr lang="ru-RU" dirty="0" err="1" smtClean="0"/>
              <a:t>трудових</a:t>
            </a:r>
            <a:r>
              <a:rPr lang="ru-RU" dirty="0" smtClean="0"/>
              <a:t> </a:t>
            </a:r>
            <a:r>
              <a:rPr lang="ru-RU" dirty="0" err="1" smtClean="0"/>
              <a:t>виплат</a:t>
            </a:r>
            <a:r>
              <a:rPr lang="ru-RU" dirty="0" smtClean="0"/>
              <a:t> (доплат, надбавок, </a:t>
            </a:r>
            <a:r>
              <a:rPr lang="ru-RU" dirty="0" err="1" smtClean="0"/>
              <a:t>премій</a:t>
            </a:r>
            <a:r>
              <a:rPr lang="ru-RU" dirty="0" smtClean="0"/>
              <a:t> та </a:t>
            </a:r>
            <a:r>
              <a:rPr lang="ru-RU" dirty="0" err="1" smtClean="0"/>
              <a:t>ін</a:t>
            </a:r>
            <a:r>
              <a:rPr lang="ru-RU" dirty="0" smtClean="0"/>
              <a:t>.);</a:t>
            </a:r>
            <a:endParaRPr lang="uk-UA" dirty="0" smtClean="0"/>
          </a:p>
          <a:p>
            <a:r>
              <a:rPr lang="ru-RU" dirty="0" smtClean="0"/>
              <a:t>- </a:t>
            </a:r>
            <a:r>
              <a:rPr lang="ru-RU" dirty="0" err="1" smtClean="0"/>
              <a:t>встановлення</a:t>
            </a:r>
            <a:r>
              <a:rPr lang="ru-RU" dirty="0" smtClean="0"/>
              <a:t> </a:t>
            </a:r>
            <a:r>
              <a:rPr lang="ru-RU" dirty="0" err="1" smtClean="0"/>
              <a:t>гарантій</a:t>
            </a:r>
            <a:r>
              <a:rPr lang="ru-RU" dirty="0" smtClean="0"/>
              <a:t>, </a:t>
            </a:r>
            <a:r>
              <a:rPr lang="ru-RU" dirty="0" err="1" smtClean="0"/>
              <a:t>компенсацій</a:t>
            </a:r>
            <a:r>
              <a:rPr lang="ru-RU" dirty="0" smtClean="0"/>
              <a:t>, </a:t>
            </a:r>
            <a:r>
              <a:rPr lang="ru-RU" dirty="0" err="1" smtClean="0"/>
              <a:t>пільг</a:t>
            </a:r>
            <a:r>
              <a:rPr lang="ru-RU" dirty="0" smtClean="0"/>
              <a:t>;</a:t>
            </a:r>
            <a:endParaRPr lang="uk-UA" dirty="0" smtClean="0"/>
          </a:p>
          <a:p>
            <a:r>
              <a:rPr lang="ru-RU" dirty="0" smtClean="0"/>
              <a:t>- </a:t>
            </a:r>
            <a:r>
              <a:rPr lang="ru-RU" dirty="0" err="1" smtClean="0"/>
              <a:t>участі</a:t>
            </a:r>
            <a:r>
              <a:rPr lang="ru-RU" dirty="0" smtClean="0"/>
              <a:t> трудового </a:t>
            </a:r>
            <a:r>
              <a:rPr lang="ru-RU" dirty="0" err="1" smtClean="0"/>
              <a:t>колективу</a:t>
            </a:r>
            <a:r>
              <a:rPr lang="ru-RU" dirty="0" smtClean="0"/>
              <a:t> у </a:t>
            </a:r>
            <a:r>
              <a:rPr lang="ru-RU" dirty="0" err="1" smtClean="0"/>
              <a:t>формуванні</a:t>
            </a:r>
            <a:r>
              <a:rPr lang="ru-RU" dirty="0" smtClean="0"/>
              <a:t>, </a:t>
            </a:r>
            <a:r>
              <a:rPr lang="ru-RU" dirty="0" err="1" smtClean="0"/>
              <a:t>розподілі</a:t>
            </a:r>
            <a:r>
              <a:rPr lang="ru-RU" dirty="0" smtClean="0"/>
              <a:t> </a:t>
            </a:r>
            <a:r>
              <a:rPr lang="ru-RU" dirty="0" err="1" smtClean="0"/>
              <a:t>і</a:t>
            </a:r>
            <a:r>
              <a:rPr lang="ru-RU" dirty="0" smtClean="0"/>
              <a:t> </a:t>
            </a:r>
            <a:r>
              <a:rPr lang="ru-RU" dirty="0" err="1" smtClean="0"/>
              <a:t>використанні</a:t>
            </a:r>
            <a:r>
              <a:rPr lang="ru-RU" dirty="0" smtClean="0"/>
              <a:t> </a:t>
            </a:r>
            <a:r>
              <a:rPr lang="ru-RU" dirty="0" err="1" smtClean="0"/>
              <a:t>прибутку</a:t>
            </a:r>
            <a:r>
              <a:rPr lang="ru-RU" dirty="0" smtClean="0"/>
              <a:t> </a:t>
            </a:r>
            <a:r>
              <a:rPr lang="ru-RU" dirty="0" err="1" smtClean="0"/>
              <a:t>підприємства</a:t>
            </a:r>
            <a:r>
              <a:rPr lang="ru-RU" dirty="0" smtClean="0"/>
              <a:t>, установи, </a:t>
            </a:r>
            <a:r>
              <a:rPr lang="ru-RU" dirty="0" err="1" smtClean="0"/>
              <a:t>організації</a:t>
            </a:r>
            <a:r>
              <a:rPr lang="ru-RU" dirty="0" smtClean="0"/>
              <a:t> (</a:t>
            </a:r>
            <a:r>
              <a:rPr lang="ru-RU" dirty="0" err="1" smtClean="0"/>
              <a:t>якщо</a:t>
            </a:r>
            <a:r>
              <a:rPr lang="ru-RU" dirty="0" smtClean="0"/>
              <a:t> </a:t>
            </a:r>
            <a:r>
              <a:rPr lang="ru-RU" dirty="0" err="1" smtClean="0"/>
              <a:t>це</a:t>
            </a:r>
            <a:r>
              <a:rPr lang="ru-RU" dirty="0" smtClean="0"/>
              <a:t> </a:t>
            </a:r>
            <a:r>
              <a:rPr lang="ru-RU" dirty="0" err="1" smtClean="0"/>
              <a:t>передбачено</a:t>
            </a:r>
            <a:r>
              <a:rPr lang="ru-RU" dirty="0" smtClean="0"/>
              <a:t> статутом);</a:t>
            </a:r>
            <a:endParaRPr lang="uk-UA" dirty="0" smtClean="0"/>
          </a:p>
          <a:p>
            <a:r>
              <a:rPr lang="ru-RU" dirty="0" smtClean="0"/>
              <a:t>- режиму </a:t>
            </a:r>
            <a:r>
              <a:rPr lang="ru-RU" dirty="0" err="1" smtClean="0"/>
              <a:t>роботи</a:t>
            </a:r>
            <a:r>
              <a:rPr lang="ru-RU" dirty="0" smtClean="0"/>
              <a:t>, </a:t>
            </a:r>
            <a:r>
              <a:rPr lang="ru-RU" dirty="0" err="1" smtClean="0"/>
              <a:t>тривалості</a:t>
            </a:r>
            <a:r>
              <a:rPr lang="ru-RU" dirty="0" smtClean="0"/>
              <a:t> </a:t>
            </a:r>
            <a:r>
              <a:rPr lang="ru-RU" dirty="0" err="1" smtClean="0"/>
              <a:t>робочого</a:t>
            </a:r>
            <a:r>
              <a:rPr lang="ru-RU" dirty="0" smtClean="0"/>
              <a:t> часу </a:t>
            </a:r>
            <a:r>
              <a:rPr lang="ru-RU" dirty="0" err="1" smtClean="0"/>
              <a:t>і</a:t>
            </a:r>
            <a:r>
              <a:rPr lang="ru-RU" dirty="0" smtClean="0"/>
              <a:t> </a:t>
            </a:r>
            <a:r>
              <a:rPr lang="ru-RU" dirty="0" err="1" smtClean="0"/>
              <a:t>відпочинку</a:t>
            </a:r>
            <a:r>
              <a:rPr lang="ru-RU" dirty="0" smtClean="0"/>
              <a:t>;</a:t>
            </a:r>
            <a:endParaRPr lang="uk-UA" dirty="0" smtClean="0"/>
          </a:p>
          <a:p>
            <a:r>
              <a:rPr lang="ru-RU" dirty="0" smtClean="0"/>
              <a:t>- умов </a:t>
            </a:r>
            <a:r>
              <a:rPr lang="ru-RU" dirty="0" err="1" smtClean="0"/>
              <a:t>і</a:t>
            </a:r>
            <a:r>
              <a:rPr lang="ru-RU" dirty="0" smtClean="0"/>
              <a:t> </a:t>
            </a:r>
            <a:r>
              <a:rPr lang="ru-RU" dirty="0" err="1" smtClean="0"/>
              <a:t>охорони</a:t>
            </a:r>
            <a:r>
              <a:rPr lang="ru-RU" dirty="0" smtClean="0"/>
              <a:t> </a:t>
            </a:r>
            <a:r>
              <a:rPr lang="ru-RU" dirty="0" err="1" smtClean="0"/>
              <a:t>праці</a:t>
            </a:r>
            <a:r>
              <a:rPr lang="ru-RU" dirty="0" smtClean="0"/>
              <a:t>;</a:t>
            </a:r>
            <a:endParaRPr lang="uk-UA" dirty="0" smtClean="0"/>
          </a:p>
          <a:p>
            <a:r>
              <a:rPr lang="ru-RU" dirty="0" smtClean="0"/>
              <a:t>- </a:t>
            </a:r>
            <a:r>
              <a:rPr lang="ru-RU" dirty="0" err="1" smtClean="0"/>
              <a:t>забезпечення</a:t>
            </a:r>
            <a:r>
              <a:rPr lang="ru-RU" dirty="0" smtClean="0"/>
              <a:t> </a:t>
            </a:r>
            <a:r>
              <a:rPr lang="ru-RU" dirty="0" err="1" smtClean="0"/>
              <a:t>житлово-побутового</a:t>
            </a:r>
            <a:r>
              <a:rPr lang="ru-RU" dirty="0" smtClean="0"/>
              <a:t>, культурного, </a:t>
            </a:r>
            <a:r>
              <a:rPr lang="ru-RU" dirty="0" err="1" smtClean="0"/>
              <a:t>медичного</a:t>
            </a:r>
            <a:r>
              <a:rPr lang="ru-RU" dirty="0" smtClean="0"/>
              <a:t> </a:t>
            </a:r>
            <a:r>
              <a:rPr lang="ru-RU" dirty="0" err="1" smtClean="0"/>
              <a:t>обслуговування</a:t>
            </a:r>
            <a:r>
              <a:rPr lang="ru-RU" dirty="0" smtClean="0"/>
              <a:t>, </a:t>
            </a:r>
            <a:r>
              <a:rPr lang="ru-RU" dirty="0" err="1" smtClean="0"/>
              <a:t>організації</a:t>
            </a:r>
            <a:r>
              <a:rPr lang="ru-RU" dirty="0" smtClean="0"/>
              <a:t> </a:t>
            </a:r>
            <a:r>
              <a:rPr lang="ru-RU" dirty="0" err="1" smtClean="0"/>
              <a:t>оздоровлення</a:t>
            </a:r>
            <a:r>
              <a:rPr lang="ru-RU" dirty="0" smtClean="0"/>
              <a:t> </a:t>
            </a:r>
            <a:r>
              <a:rPr lang="ru-RU" dirty="0" err="1" smtClean="0"/>
              <a:t>і</a:t>
            </a:r>
            <a:r>
              <a:rPr lang="ru-RU" dirty="0" smtClean="0"/>
              <a:t> </a:t>
            </a:r>
            <a:r>
              <a:rPr lang="ru-RU" dirty="0" err="1" smtClean="0"/>
              <a:t>відпочинку</a:t>
            </a:r>
            <a:r>
              <a:rPr lang="ru-RU" dirty="0" smtClean="0"/>
              <a:t> </a:t>
            </a:r>
            <a:r>
              <a:rPr lang="ru-RU" dirty="0" err="1" smtClean="0"/>
              <a:t>працівників</a:t>
            </a:r>
            <a:r>
              <a:rPr lang="ru-RU" dirty="0" smtClean="0"/>
              <a:t>;</a:t>
            </a:r>
            <a:endParaRPr lang="uk-UA" dirty="0" smtClean="0"/>
          </a:p>
          <a:p>
            <a:r>
              <a:rPr lang="ru-RU" dirty="0" smtClean="0"/>
              <a:t>- </a:t>
            </a:r>
            <a:r>
              <a:rPr lang="ru-RU" dirty="0" err="1" smtClean="0"/>
              <a:t>гарантій</a:t>
            </a:r>
            <a:r>
              <a:rPr lang="ru-RU" dirty="0" smtClean="0"/>
              <a:t> </a:t>
            </a:r>
            <a:r>
              <a:rPr lang="ru-RU" dirty="0" err="1" smtClean="0"/>
              <a:t>діяльності</a:t>
            </a:r>
            <a:r>
              <a:rPr lang="ru-RU" dirty="0" smtClean="0"/>
              <a:t> </a:t>
            </a:r>
            <a:r>
              <a:rPr lang="ru-RU" dirty="0" err="1" smtClean="0"/>
              <a:t>профспілкової</a:t>
            </a:r>
            <a:r>
              <a:rPr lang="ru-RU" dirty="0" smtClean="0"/>
              <a:t> </a:t>
            </a:r>
            <a:r>
              <a:rPr lang="ru-RU" dirty="0" err="1" smtClean="0"/>
              <a:t>чи</a:t>
            </a:r>
            <a:r>
              <a:rPr lang="ru-RU" dirty="0" smtClean="0"/>
              <a:t> </a:t>
            </a:r>
            <a:r>
              <a:rPr lang="ru-RU" dirty="0" err="1" smtClean="0"/>
              <a:t>інших</a:t>
            </a:r>
            <a:r>
              <a:rPr lang="ru-RU" dirty="0" smtClean="0"/>
              <a:t> </a:t>
            </a:r>
            <a:r>
              <a:rPr lang="ru-RU" dirty="0" err="1" smtClean="0"/>
              <a:t>представницьких</a:t>
            </a:r>
            <a:r>
              <a:rPr lang="ru-RU" dirty="0" smtClean="0"/>
              <a:t> </a:t>
            </a:r>
            <a:r>
              <a:rPr lang="ru-RU" dirty="0" err="1" smtClean="0"/>
              <a:t>організацій</a:t>
            </a:r>
            <a:r>
              <a:rPr lang="ru-RU" dirty="0" smtClean="0"/>
              <a:t> трудящих;</a:t>
            </a:r>
            <a:endParaRPr lang="uk-UA" dirty="0" smtClean="0"/>
          </a:p>
          <a:p>
            <a:r>
              <a:rPr lang="ru-RU" dirty="0" smtClean="0"/>
              <a:t>- умов </a:t>
            </a:r>
            <a:r>
              <a:rPr lang="ru-RU" dirty="0" err="1" smtClean="0"/>
              <a:t>регулювання</a:t>
            </a:r>
            <a:r>
              <a:rPr lang="ru-RU" dirty="0" smtClean="0"/>
              <a:t> </a:t>
            </a:r>
            <a:r>
              <a:rPr lang="ru-RU" dirty="0" err="1" smtClean="0"/>
              <a:t>фондів</a:t>
            </a:r>
            <a:r>
              <a:rPr lang="ru-RU" dirty="0" smtClean="0"/>
              <a:t> оплати </a:t>
            </a:r>
            <a:r>
              <a:rPr lang="ru-RU" dirty="0" err="1" smtClean="0"/>
              <a:t>праці</a:t>
            </a:r>
            <a:r>
              <a:rPr lang="ru-RU" dirty="0" smtClean="0"/>
              <a:t> та </a:t>
            </a:r>
            <a:r>
              <a:rPr lang="ru-RU" dirty="0" err="1" smtClean="0"/>
              <a:t>встановлення</a:t>
            </a:r>
            <a:r>
              <a:rPr lang="ru-RU" dirty="0" smtClean="0"/>
              <a:t> </a:t>
            </a:r>
            <a:r>
              <a:rPr lang="ru-RU" dirty="0" err="1" smtClean="0"/>
              <a:t>міжкваліфікаційних</a:t>
            </a:r>
            <a:r>
              <a:rPr lang="ru-RU" dirty="0" smtClean="0"/>
              <a:t> (</a:t>
            </a:r>
            <a:r>
              <a:rPr lang="ru-RU" dirty="0" err="1" smtClean="0"/>
              <a:t>міжпосадових</a:t>
            </a:r>
            <a:r>
              <a:rPr lang="ru-RU" dirty="0" smtClean="0"/>
              <a:t>) </a:t>
            </a:r>
            <a:r>
              <a:rPr lang="ru-RU" dirty="0" err="1" smtClean="0"/>
              <a:t>співвідношень</a:t>
            </a:r>
            <a:r>
              <a:rPr lang="ru-RU" dirty="0" smtClean="0"/>
              <a:t> в </a:t>
            </a:r>
            <a:r>
              <a:rPr lang="ru-RU" dirty="0" err="1" smtClean="0"/>
              <a:t>оплаті</a:t>
            </a:r>
            <a:r>
              <a:rPr lang="ru-RU" dirty="0" smtClean="0"/>
              <a:t> </a:t>
            </a:r>
            <a:r>
              <a:rPr lang="ru-RU" dirty="0" err="1" smtClean="0"/>
              <a:t>праці</a:t>
            </a:r>
            <a:r>
              <a:rPr lang="ru-RU" dirty="0" smtClean="0"/>
              <a:t>;</a:t>
            </a:r>
            <a:endParaRPr lang="uk-UA" dirty="0" smtClean="0"/>
          </a:p>
          <a:p>
            <a:r>
              <a:rPr lang="ru-RU" dirty="0" smtClean="0"/>
              <a:t>- </a:t>
            </a:r>
            <a:r>
              <a:rPr lang="ru-RU" dirty="0" err="1" smtClean="0"/>
              <a:t>забезпечення</a:t>
            </a:r>
            <a:r>
              <a:rPr lang="ru-RU" dirty="0" smtClean="0"/>
              <a:t> </a:t>
            </a:r>
            <a:r>
              <a:rPr lang="ru-RU" dirty="0" err="1" smtClean="0"/>
              <a:t>рівних</a:t>
            </a:r>
            <a:r>
              <a:rPr lang="ru-RU" dirty="0" smtClean="0"/>
              <a:t> прав та </a:t>
            </a:r>
            <a:r>
              <a:rPr lang="ru-RU" dirty="0" err="1" smtClean="0"/>
              <a:t>можливостей</a:t>
            </a:r>
            <a:r>
              <a:rPr lang="ru-RU" dirty="0" smtClean="0"/>
              <a:t> </a:t>
            </a:r>
            <a:r>
              <a:rPr lang="ru-RU" dirty="0" err="1" smtClean="0"/>
              <a:t>жінок</a:t>
            </a:r>
            <a:r>
              <a:rPr lang="ru-RU" dirty="0" smtClean="0"/>
              <a:t> </a:t>
            </a:r>
            <a:r>
              <a:rPr lang="ru-RU" dirty="0" err="1" smtClean="0"/>
              <a:t>і</a:t>
            </a:r>
            <a:r>
              <a:rPr lang="ru-RU" dirty="0" smtClean="0"/>
              <a:t> </a:t>
            </a:r>
            <a:r>
              <a:rPr lang="ru-RU" dirty="0" err="1" smtClean="0"/>
              <a:t>чоловіків</a:t>
            </a:r>
            <a:r>
              <a:rPr lang="ru-RU" dirty="0" smtClean="0"/>
              <a:t>.</a:t>
            </a:r>
            <a:endParaRPr lang="uk-UA" dirty="0" smtClean="0"/>
          </a:p>
          <a:p>
            <a:r>
              <a:rPr lang="ru-RU" dirty="0" err="1" smtClean="0"/>
              <a:t>Колективний</a:t>
            </a:r>
            <a:r>
              <a:rPr lang="ru-RU" dirty="0" smtClean="0"/>
              <a:t> </a:t>
            </a:r>
            <a:r>
              <a:rPr lang="ru-RU" dirty="0" err="1" smtClean="0"/>
              <a:t>договір</a:t>
            </a:r>
            <a:r>
              <a:rPr lang="ru-RU" dirty="0" smtClean="0"/>
              <a:t> </a:t>
            </a:r>
            <a:r>
              <a:rPr lang="ru-RU" dirty="0" err="1" smtClean="0"/>
              <a:t>може</a:t>
            </a:r>
            <a:r>
              <a:rPr lang="ru-RU" dirty="0" smtClean="0"/>
              <a:t> </a:t>
            </a:r>
            <a:r>
              <a:rPr lang="ru-RU" dirty="0" err="1" smtClean="0"/>
              <a:t>передбачати</a:t>
            </a:r>
            <a:r>
              <a:rPr lang="ru-RU" dirty="0" smtClean="0"/>
              <a:t> </a:t>
            </a:r>
            <a:r>
              <a:rPr lang="ru-RU" dirty="0" err="1" smtClean="0"/>
              <a:t>додаткові</a:t>
            </a:r>
            <a:r>
              <a:rPr lang="ru-RU" dirty="0" smtClean="0"/>
              <a:t> </a:t>
            </a:r>
            <a:r>
              <a:rPr lang="ru-RU" dirty="0" err="1" smtClean="0"/>
              <a:t>порівняно</a:t>
            </a:r>
            <a:r>
              <a:rPr lang="ru-RU" dirty="0" smtClean="0"/>
              <a:t> </a:t>
            </a:r>
            <a:r>
              <a:rPr lang="ru-RU" dirty="0" err="1" smtClean="0"/>
              <a:t>з</a:t>
            </a:r>
            <a:r>
              <a:rPr lang="ru-RU" dirty="0" smtClean="0"/>
              <a:t> </a:t>
            </a:r>
            <a:r>
              <a:rPr lang="ru-RU" dirty="0" err="1" smtClean="0"/>
              <a:t>чинним</a:t>
            </a:r>
            <a:r>
              <a:rPr lang="ru-RU" dirty="0" smtClean="0"/>
              <a:t> </a:t>
            </a:r>
            <a:r>
              <a:rPr lang="ru-RU" dirty="0" err="1" smtClean="0"/>
              <a:t>законодавством</a:t>
            </a:r>
            <a:r>
              <a:rPr lang="ru-RU" dirty="0" smtClean="0"/>
              <a:t> </a:t>
            </a:r>
            <a:r>
              <a:rPr lang="ru-RU" dirty="0" err="1" smtClean="0"/>
              <a:t>і</a:t>
            </a:r>
            <a:r>
              <a:rPr lang="ru-RU" dirty="0" smtClean="0"/>
              <a:t> </a:t>
            </a:r>
            <a:r>
              <a:rPr lang="ru-RU" dirty="0" err="1" smtClean="0"/>
              <a:t>угодами</a:t>
            </a:r>
            <a:r>
              <a:rPr lang="ru-RU" dirty="0" smtClean="0"/>
              <a:t> </a:t>
            </a:r>
            <a:r>
              <a:rPr lang="ru-RU" dirty="0" err="1" smtClean="0"/>
              <a:t>гарантії</a:t>
            </a:r>
            <a:r>
              <a:rPr lang="ru-RU" dirty="0" smtClean="0"/>
              <a:t>, </a:t>
            </a:r>
            <a:r>
              <a:rPr lang="ru-RU" dirty="0" err="1" smtClean="0"/>
              <a:t>соціально-побутові</a:t>
            </a:r>
            <a:r>
              <a:rPr lang="ru-RU" dirty="0" smtClean="0"/>
              <a:t> </a:t>
            </a:r>
            <a:r>
              <a:rPr lang="ru-RU" dirty="0" err="1" smtClean="0"/>
              <a:t>пільги</a:t>
            </a:r>
            <a:r>
              <a:rPr lang="ru-RU" dirty="0" smtClean="0"/>
              <a:t>.</a:t>
            </a:r>
            <a:endParaRPr lang="uk-UA" dirty="0" smtClean="0"/>
          </a:p>
          <a:p>
            <a:r>
              <a:rPr lang="ru-RU" dirty="0" smtClean="0"/>
              <a:t> </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ru-RU" b="1" i="1" dirty="0" smtClean="0"/>
              <a:t>Правила </a:t>
            </a:r>
            <a:r>
              <a:rPr lang="ru-RU" b="1" i="1" dirty="0" err="1" smtClean="0"/>
              <a:t>внутрішнього</a:t>
            </a:r>
            <a:r>
              <a:rPr lang="ru-RU" b="1" i="1" dirty="0" smtClean="0"/>
              <a:t> трудового </a:t>
            </a:r>
            <a:r>
              <a:rPr lang="ru-RU" b="1" i="1" dirty="0" err="1" smtClean="0"/>
              <a:t>розпорядку</a:t>
            </a:r>
            <a:r>
              <a:rPr lang="ru-RU" b="1" i="1" dirty="0" smtClean="0"/>
              <a:t> (ПВТР)</a:t>
            </a:r>
            <a:r>
              <a:rPr lang="ru-RU" dirty="0" smtClean="0"/>
              <a:t> — </a:t>
            </a:r>
            <a:r>
              <a:rPr lang="ru-RU" dirty="0" err="1" smtClean="0"/>
              <a:t>це</a:t>
            </a:r>
            <a:r>
              <a:rPr lang="ru-RU" dirty="0" smtClean="0"/>
              <a:t> </a:t>
            </a:r>
            <a:r>
              <a:rPr lang="ru-RU" dirty="0" err="1" smtClean="0"/>
              <a:t>локальний</a:t>
            </a:r>
            <a:r>
              <a:rPr lang="ru-RU" dirty="0" smtClean="0"/>
              <a:t> </a:t>
            </a:r>
            <a:r>
              <a:rPr lang="ru-RU" dirty="0" err="1" smtClean="0"/>
              <a:t>нормативний</a:t>
            </a:r>
            <a:r>
              <a:rPr lang="ru-RU" dirty="0" smtClean="0"/>
              <a:t> документ </a:t>
            </a:r>
            <a:r>
              <a:rPr lang="ru-RU" dirty="0" err="1" smtClean="0"/>
              <a:t>підприємства</a:t>
            </a:r>
            <a:r>
              <a:rPr lang="ru-RU" dirty="0" smtClean="0"/>
              <a:t>, </a:t>
            </a:r>
            <a:r>
              <a:rPr lang="ru-RU" dirty="0" err="1" smtClean="0"/>
              <a:t>який</a:t>
            </a:r>
            <a:r>
              <a:rPr lang="ru-RU" dirty="0" smtClean="0"/>
              <a:t> </a:t>
            </a:r>
            <a:r>
              <a:rPr lang="ru-RU" dirty="0" err="1" smtClean="0"/>
              <a:t>регламентує</a:t>
            </a:r>
            <a:r>
              <a:rPr lang="ru-RU" dirty="0" smtClean="0"/>
              <a:t> </a:t>
            </a:r>
            <a:r>
              <a:rPr lang="ru-RU" dirty="0" err="1" smtClean="0"/>
              <a:t>організацію</a:t>
            </a:r>
            <a:r>
              <a:rPr lang="ru-RU" dirty="0" smtClean="0"/>
              <a:t> </a:t>
            </a:r>
            <a:r>
              <a:rPr lang="ru-RU" dirty="0" err="1" smtClean="0"/>
              <a:t>праці</a:t>
            </a:r>
            <a:r>
              <a:rPr lang="ru-RU" dirty="0" smtClean="0"/>
              <a:t>, </a:t>
            </a:r>
            <a:r>
              <a:rPr lang="ru-RU" dirty="0" err="1" smtClean="0"/>
              <a:t>встановлює</a:t>
            </a:r>
            <a:r>
              <a:rPr lang="ru-RU" dirty="0" smtClean="0"/>
              <a:t> режим </a:t>
            </a:r>
            <a:r>
              <a:rPr lang="ru-RU" dirty="0" err="1" smtClean="0"/>
              <a:t>робочого</a:t>
            </a:r>
            <a:r>
              <a:rPr lang="ru-RU" dirty="0" smtClean="0"/>
              <a:t> дня та </a:t>
            </a:r>
            <a:r>
              <a:rPr lang="ru-RU" dirty="0" err="1" smtClean="0"/>
              <a:t>відпочинку</a:t>
            </a:r>
            <a:r>
              <a:rPr lang="ru-RU" dirty="0" smtClean="0"/>
              <a:t>, </a:t>
            </a:r>
            <a:r>
              <a:rPr lang="ru-RU" dirty="0" err="1" smtClean="0"/>
              <a:t>визначає</a:t>
            </a:r>
            <a:r>
              <a:rPr lang="ru-RU" dirty="0" smtClean="0"/>
              <a:t> </a:t>
            </a:r>
            <a:r>
              <a:rPr lang="ru-RU" dirty="0" err="1" smtClean="0"/>
              <a:t>обов’язки</a:t>
            </a:r>
            <a:r>
              <a:rPr lang="ru-RU" dirty="0" smtClean="0"/>
              <a:t> </a:t>
            </a:r>
            <a:r>
              <a:rPr lang="ru-RU" dirty="0" err="1" smtClean="0"/>
              <a:t>роботодавців</a:t>
            </a:r>
            <a:r>
              <a:rPr lang="ru-RU" dirty="0" smtClean="0"/>
              <a:t> </a:t>
            </a:r>
            <a:r>
              <a:rPr lang="ru-RU" dirty="0" err="1" smtClean="0"/>
              <a:t>і</a:t>
            </a:r>
            <a:r>
              <a:rPr lang="ru-RU" dirty="0" smtClean="0"/>
              <a:t> </a:t>
            </a:r>
            <a:r>
              <a:rPr lang="ru-RU" dirty="0" err="1" smtClean="0"/>
              <a:t>працівників</a:t>
            </a:r>
            <a:r>
              <a:rPr lang="ru-RU" dirty="0" smtClean="0"/>
              <a:t>.</a:t>
            </a:r>
            <a:endParaRPr lang="uk-UA" dirty="0" smtClean="0"/>
          </a:p>
          <a:p>
            <a:r>
              <a:rPr lang="ru-RU" dirty="0" err="1" smtClean="0"/>
              <a:t>Необхідність</a:t>
            </a:r>
            <a:r>
              <a:rPr lang="ru-RU" dirty="0" smtClean="0"/>
              <a:t> </a:t>
            </a:r>
            <a:r>
              <a:rPr lang="ru-RU" dirty="0" err="1" smtClean="0"/>
              <a:t>і</a:t>
            </a:r>
            <a:r>
              <a:rPr lang="ru-RU" dirty="0" smtClean="0"/>
              <a:t> </a:t>
            </a:r>
            <a:r>
              <a:rPr lang="ru-RU" dirty="0" err="1" smtClean="0"/>
              <a:t>обов’язкова</a:t>
            </a:r>
            <a:r>
              <a:rPr lang="ru-RU" dirty="0" smtClean="0"/>
              <a:t> </a:t>
            </a:r>
            <a:r>
              <a:rPr lang="ru-RU" dirty="0" err="1" smtClean="0"/>
              <a:t>наявність</a:t>
            </a:r>
            <a:r>
              <a:rPr lang="ru-RU" dirty="0" smtClean="0"/>
              <a:t> </a:t>
            </a:r>
            <a:r>
              <a:rPr lang="ru-RU" dirty="0" err="1" smtClean="0"/>
              <a:t>даного</a:t>
            </a:r>
            <a:r>
              <a:rPr lang="ru-RU" dirty="0" smtClean="0"/>
              <a:t> документу на </a:t>
            </a:r>
            <a:r>
              <a:rPr lang="ru-RU" dirty="0" err="1" smtClean="0"/>
              <a:t>підприємстві</a:t>
            </a:r>
            <a:r>
              <a:rPr lang="ru-RU" dirty="0" smtClean="0"/>
              <a:t>, в </a:t>
            </a:r>
            <a:r>
              <a:rPr lang="ru-RU" dirty="0" err="1" smtClean="0"/>
              <a:t>установі</a:t>
            </a:r>
            <a:r>
              <a:rPr lang="ru-RU" dirty="0" smtClean="0"/>
              <a:t> </a:t>
            </a:r>
            <a:r>
              <a:rPr lang="ru-RU" dirty="0" err="1" smtClean="0"/>
              <a:t>чи</a:t>
            </a:r>
            <a:r>
              <a:rPr lang="ru-RU" dirty="0" smtClean="0"/>
              <a:t> </a:t>
            </a:r>
            <a:r>
              <a:rPr lang="ru-RU" dirty="0" err="1" smtClean="0"/>
              <a:t>організації</a:t>
            </a:r>
            <a:r>
              <a:rPr lang="ru-RU" dirty="0" smtClean="0"/>
              <a:t> </a:t>
            </a:r>
            <a:r>
              <a:rPr lang="ru-RU" dirty="0" err="1" smtClean="0"/>
              <a:t>визначена</a:t>
            </a:r>
            <a:r>
              <a:rPr lang="ru-RU" dirty="0" smtClean="0"/>
              <a:t> в: </a:t>
            </a:r>
            <a:r>
              <a:rPr lang="ru-RU" dirty="0" err="1" smtClean="0"/>
              <a:t>КЗпП</a:t>
            </a:r>
            <a:r>
              <a:rPr lang="ru-RU" dirty="0" smtClean="0"/>
              <a:t> (</a:t>
            </a:r>
            <a:r>
              <a:rPr lang="ru-RU" dirty="0" err="1" smtClean="0"/>
              <a:t>стаття</a:t>
            </a:r>
            <a:r>
              <a:rPr lang="ru-RU" dirty="0" smtClean="0"/>
              <a:t> 21, </a:t>
            </a:r>
            <a:r>
              <a:rPr lang="ru-RU" dirty="0" err="1" smtClean="0"/>
              <a:t>стаття</a:t>
            </a:r>
            <a:r>
              <a:rPr lang="ru-RU" dirty="0" smtClean="0"/>
              <a:t> 142, </a:t>
            </a:r>
            <a:r>
              <a:rPr lang="ru-RU" dirty="0" err="1" smtClean="0"/>
              <a:t>стаття</a:t>
            </a:r>
            <a:r>
              <a:rPr lang="ru-RU" dirty="0" smtClean="0"/>
              <a:t> 29). </a:t>
            </a:r>
            <a:r>
              <a:rPr lang="ru-RU" dirty="0" err="1" smtClean="0"/>
              <a:t>Типові</a:t>
            </a:r>
            <a:r>
              <a:rPr lang="ru-RU" dirty="0" smtClean="0"/>
              <a:t> ПВТР </a:t>
            </a:r>
            <a:r>
              <a:rPr lang="ru-RU" dirty="0" err="1" smtClean="0"/>
              <a:t>затверджені</a:t>
            </a:r>
            <a:r>
              <a:rPr lang="ru-RU" dirty="0" smtClean="0"/>
              <a:t>: </a:t>
            </a:r>
            <a:r>
              <a:rPr lang="ru-RU" dirty="0" err="1" smtClean="0"/>
              <a:t>Постановою</a:t>
            </a:r>
            <a:r>
              <a:rPr lang="ru-RU" dirty="0" smtClean="0"/>
              <a:t> </a:t>
            </a:r>
            <a:r>
              <a:rPr lang="ru-RU" dirty="0" err="1" smtClean="0"/>
              <a:t>Держкомпраці</a:t>
            </a:r>
            <a:r>
              <a:rPr lang="ru-RU" dirty="0" smtClean="0"/>
              <a:t> СРСР «Про </a:t>
            </a:r>
            <a:r>
              <a:rPr lang="ru-RU" dirty="0" err="1" smtClean="0"/>
              <a:t>затвердження</a:t>
            </a:r>
            <a:r>
              <a:rPr lang="ru-RU" dirty="0" smtClean="0"/>
              <a:t> </a:t>
            </a:r>
            <a:r>
              <a:rPr lang="ru-RU" dirty="0" err="1" smtClean="0"/>
              <a:t>типових</a:t>
            </a:r>
            <a:r>
              <a:rPr lang="ru-RU" dirty="0" smtClean="0"/>
              <a:t> правил </a:t>
            </a:r>
            <a:r>
              <a:rPr lang="ru-RU" dirty="0" err="1" smtClean="0"/>
              <a:t>внутрішнього</a:t>
            </a:r>
            <a:r>
              <a:rPr lang="ru-RU" dirty="0" smtClean="0"/>
              <a:t> трудового </a:t>
            </a:r>
            <a:r>
              <a:rPr lang="ru-RU" dirty="0" err="1" smtClean="0"/>
              <a:t>розпорядку</a:t>
            </a:r>
            <a:r>
              <a:rPr lang="ru-RU" dirty="0" smtClean="0"/>
              <a:t> для </a:t>
            </a:r>
            <a:r>
              <a:rPr lang="ru-RU" dirty="0" err="1" smtClean="0"/>
              <a:t>робітників</a:t>
            </a:r>
            <a:r>
              <a:rPr lang="ru-RU" dirty="0" smtClean="0"/>
              <a:t> та </a:t>
            </a:r>
            <a:r>
              <a:rPr lang="ru-RU" dirty="0" err="1" smtClean="0"/>
              <a:t>службовців</a:t>
            </a:r>
            <a:r>
              <a:rPr lang="ru-RU" dirty="0" smtClean="0"/>
              <a:t> </a:t>
            </a:r>
            <a:r>
              <a:rPr lang="ru-RU" dirty="0" err="1" smtClean="0"/>
              <a:t>підприємств</a:t>
            </a:r>
            <a:r>
              <a:rPr lang="ru-RU" dirty="0" smtClean="0"/>
              <a:t>, </a:t>
            </a:r>
            <a:r>
              <a:rPr lang="ru-RU" dirty="0" err="1" smtClean="0"/>
              <a:t>установ</a:t>
            </a:r>
            <a:r>
              <a:rPr lang="ru-RU" dirty="0" smtClean="0"/>
              <a:t>, </a:t>
            </a:r>
            <a:r>
              <a:rPr lang="ru-RU" dirty="0" err="1" smtClean="0"/>
              <a:t>організацій</a:t>
            </a:r>
            <a:r>
              <a:rPr lang="ru-RU" dirty="0" smtClean="0"/>
              <a:t>» </a:t>
            </a:r>
            <a:r>
              <a:rPr lang="ru-RU" dirty="0" err="1" smtClean="0"/>
              <a:t>від</a:t>
            </a:r>
            <a:r>
              <a:rPr lang="ru-RU" dirty="0" smtClean="0"/>
              <a:t> 20 </a:t>
            </a:r>
            <a:r>
              <a:rPr lang="ru-RU" dirty="0" err="1" smtClean="0"/>
              <a:t>липня</a:t>
            </a:r>
            <a:r>
              <a:rPr lang="ru-RU" dirty="0" smtClean="0"/>
              <a:t> 1984 року № 213. Цей документ </a:t>
            </a:r>
            <a:r>
              <a:rPr lang="ru-RU" dirty="0" err="1" smtClean="0"/>
              <a:t>застосовується</a:t>
            </a:r>
            <a:r>
              <a:rPr lang="ru-RU" dirty="0" smtClean="0"/>
              <a:t> в </a:t>
            </a:r>
            <a:r>
              <a:rPr lang="ru-RU" dirty="0" err="1" smtClean="0"/>
              <a:t>частині</a:t>
            </a:r>
            <a:r>
              <a:rPr lang="ru-RU" dirty="0" smtClean="0"/>
              <a:t>, яка не </a:t>
            </a:r>
            <a:r>
              <a:rPr lang="ru-RU" dirty="0" err="1" smtClean="0"/>
              <a:t>протирічить</a:t>
            </a:r>
            <a:r>
              <a:rPr lang="ru-RU" dirty="0" smtClean="0"/>
              <a:t> </a:t>
            </a:r>
            <a:r>
              <a:rPr lang="ru-RU" dirty="0" err="1" smtClean="0"/>
              <a:t>Конституції</a:t>
            </a:r>
            <a:r>
              <a:rPr lang="ru-RU" dirty="0" smtClean="0"/>
              <a:t> та законам </a:t>
            </a:r>
            <a:r>
              <a:rPr lang="ru-RU" dirty="0" err="1" smtClean="0"/>
              <a:t>України</a:t>
            </a:r>
            <a:r>
              <a:rPr lang="ru-RU" dirty="0" smtClean="0"/>
              <a:t> (лист </a:t>
            </a:r>
            <a:r>
              <a:rPr lang="ru-RU" dirty="0" err="1" smtClean="0"/>
              <a:t>Мінпраці</a:t>
            </a:r>
            <a:r>
              <a:rPr lang="ru-RU" dirty="0" smtClean="0"/>
              <a:t> </a:t>
            </a:r>
            <a:r>
              <a:rPr lang="ru-RU" dirty="0" err="1" smtClean="0"/>
              <a:t>від</a:t>
            </a:r>
            <a:r>
              <a:rPr lang="ru-RU" dirty="0" smtClean="0"/>
              <a:t> 29 </a:t>
            </a:r>
            <a:r>
              <a:rPr lang="ru-RU" dirty="0" err="1" smtClean="0"/>
              <a:t>травня</a:t>
            </a:r>
            <a:r>
              <a:rPr lang="ru-RU" dirty="0" smtClean="0"/>
              <a:t> 2007 р. № 134/06/187-07.</a:t>
            </a:r>
            <a:endParaRPr lang="uk-UA" dirty="0" smtClean="0"/>
          </a:p>
          <a:p>
            <a:r>
              <a:rPr lang="ru-RU" dirty="0" err="1" smtClean="0"/>
              <a:t>Згідно</a:t>
            </a:r>
            <a:r>
              <a:rPr lang="ru-RU" dirty="0" smtClean="0"/>
              <a:t> </a:t>
            </a:r>
            <a:r>
              <a:rPr lang="ru-RU" dirty="0" err="1" smtClean="0"/>
              <a:t>із</a:t>
            </a:r>
            <a:r>
              <a:rPr lang="ru-RU" dirty="0" smtClean="0"/>
              <a:t> </a:t>
            </a:r>
            <a:r>
              <a:rPr lang="ru-RU" dirty="0" err="1" smtClean="0"/>
              <a:t>КЗпП</a:t>
            </a:r>
            <a:r>
              <a:rPr lang="ru-RU" dirty="0" smtClean="0"/>
              <a:t>:</a:t>
            </a:r>
            <a:endParaRPr lang="uk-UA" dirty="0" smtClean="0"/>
          </a:p>
          <a:p>
            <a:r>
              <a:rPr lang="ru-RU" dirty="0" err="1" smtClean="0"/>
              <a:t>Трудовий</a:t>
            </a:r>
            <a:r>
              <a:rPr lang="ru-RU" dirty="0" smtClean="0"/>
              <a:t> </a:t>
            </a:r>
            <a:r>
              <a:rPr lang="ru-RU" dirty="0" err="1" smtClean="0"/>
              <a:t>договір</a:t>
            </a:r>
            <a:r>
              <a:rPr lang="ru-RU" dirty="0" smtClean="0"/>
              <a:t> </a:t>
            </a:r>
            <a:r>
              <a:rPr lang="ru-RU" dirty="0" err="1" smtClean="0"/>
              <a:t>є</a:t>
            </a:r>
            <a:r>
              <a:rPr lang="ru-RU" dirty="0" smtClean="0"/>
              <a:t> угода </a:t>
            </a:r>
            <a:r>
              <a:rPr lang="ru-RU" dirty="0" err="1" smtClean="0"/>
              <a:t>між</a:t>
            </a:r>
            <a:r>
              <a:rPr lang="ru-RU" dirty="0" smtClean="0"/>
              <a:t> </a:t>
            </a:r>
            <a:r>
              <a:rPr lang="ru-RU" dirty="0" err="1" smtClean="0"/>
              <a:t>працівником</a:t>
            </a:r>
            <a:r>
              <a:rPr lang="ru-RU" dirty="0" smtClean="0"/>
              <a:t> </a:t>
            </a:r>
            <a:r>
              <a:rPr lang="ru-RU" dirty="0" err="1" smtClean="0"/>
              <a:t>і</a:t>
            </a:r>
            <a:r>
              <a:rPr lang="ru-RU" dirty="0" smtClean="0"/>
              <a:t> </a:t>
            </a:r>
            <a:r>
              <a:rPr lang="ru-RU" dirty="0" err="1" smtClean="0"/>
              <a:t>власником</a:t>
            </a:r>
            <a:r>
              <a:rPr lang="ru-RU" dirty="0" smtClean="0"/>
              <a:t> </a:t>
            </a:r>
            <a:r>
              <a:rPr lang="ru-RU" dirty="0" err="1" smtClean="0"/>
              <a:t>підприємства</a:t>
            </a:r>
            <a:r>
              <a:rPr lang="ru-RU" dirty="0" smtClean="0"/>
              <a:t>, установи, </a:t>
            </a:r>
            <a:r>
              <a:rPr lang="ru-RU" dirty="0" err="1" smtClean="0"/>
              <a:t>організації</a:t>
            </a:r>
            <a:r>
              <a:rPr lang="ru-RU" dirty="0" smtClean="0"/>
              <a:t> </a:t>
            </a:r>
            <a:r>
              <a:rPr lang="ru-RU" dirty="0" err="1" smtClean="0"/>
              <a:t>або</a:t>
            </a:r>
            <a:r>
              <a:rPr lang="ru-RU" dirty="0" smtClean="0"/>
              <a:t> </a:t>
            </a:r>
            <a:r>
              <a:rPr lang="ru-RU" dirty="0" err="1" smtClean="0"/>
              <a:t>уповноваженим</a:t>
            </a:r>
            <a:r>
              <a:rPr lang="ru-RU" dirty="0" smtClean="0"/>
              <a:t> ним органом </a:t>
            </a:r>
            <a:r>
              <a:rPr lang="ru-RU" dirty="0" err="1" smtClean="0"/>
              <a:t>чи</a:t>
            </a:r>
            <a:r>
              <a:rPr lang="ru-RU" dirty="0" smtClean="0"/>
              <a:t> </a:t>
            </a:r>
            <a:r>
              <a:rPr lang="ru-RU" dirty="0" err="1" smtClean="0"/>
              <a:t>фізичною</a:t>
            </a:r>
            <a:r>
              <a:rPr lang="ru-RU" dirty="0" smtClean="0"/>
              <a:t> особою, за </a:t>
            </a:r>
            <a:r>
              <a:rPr lang="ru-RU" dirty="0" err="1" smtClean="0"/>
              <a:t>якою</a:t>
            </a:r>
            <a:r>
              <a:rPr lang="ru-RU" dirty="0" smtClean="0"/>
              <a:t> </a:t>
            </a:r>
            <a:r>
              <a:rPr lang="ru-RU" dirty="0" err="1" smtClean="0"/>
              <a:t>працівник</a:t>
            </a:r>
            <a:r>
              <a:rPr lang="ru-RU" dirty="0" smtClean="0"/>
              <a:t> </a:t>
            </a:r>
            <a:r>
              <a:rPr lang="ru-RU" dirty="0" err="1" smtClean="0"/>
              <a:t>зобов’язується</a:t>
            </a:r>
            <a:r>
              <a:rPr lang="ru-RU" dirty="0" smtClean="0"/>
              <a:t> </a:t>
            </a:r>
            <a:r>
              <a:rPr lang="ru-RU" dirty="0" err="1" smtClean="0"/>
              <a:t>виконувати</a:t>
            </a:r>
            <a:r>
              <a:rPr lang="ru-RU" dirty="0" smtClean="0"/>
              <a:t> роботу, </a:t>
            </a:r>
            <a:r>
              <a:rPr lang="ru-RU" dirty="0" err="1" smtClean="0"/>
              <a:t>визначену</a:t>
            </a:r>
            <a:r>
              <a:rPr lang="ru-RU" dirty="0" smtClean="0"/>
              <a:t> </a:t>
            </a:r>
            <a:r>
              <a:rPr lang="ru-RU" dirty="0" err="1" smtClean="0"/>
              <a:t>цією</a:t>
            </a:r>
            <a:r>
              <a:rPr lang="ru-RU" dirty="0" smtClean="0"/>
              <a:t> угодою, </a:t>
            </a:r>
            <a:r>
              <a:rPr lang="ru-RU" dirty="0" err="1" smtClean="0"/>
              <a:t>з</a:t>
            </a:r>
            <a:r>
              <a:rPr lang="ru-RU" dirty="0" smtClean="0"/>
              <a:t> </a:t>
            </a:r>
            <a:r>
              <a:rPr lang="ru-RU" dirty="0" err="1" smtClean="0"/>
              <a:t>підляганням</a:t>
            </a:r>
            <a:r>
              <a:rPr lang="ru-RU" dirty="0" smtClean="0"/>
              <a:t> </a:t>
            </a:r>
            <a:r>
              <a:rPr lang="ru-RU" dirty="0" err="1" smtClean="0"/>
              <a:t>внутрішньому</a:t>
            </a:r>
            <a:r>
              <a:rPr lang="ru-RU" dirty="0" smtClean="0"/>
              <a:t> трудовому </a:t>
            </a:r>
            <a:r>
              <a:rPr lang="ru-RU" dirty="0" err="1" smtClean="0"/>
              <a:t>розпорядкові</a:t>
            </a:r>
            <a:r>
              <a:rPr lang="ru-RU" dirty="0" smtClean="0"/>
              <a:t> (</a:t>
            </a:r>
            <a:r>
              <a:rPr lang="ru-RU" dirty="0" err="1" smtClean="0"/>
              <a:t>Стаття</a:t>
            </a:r>
            <a:r>
              <a:rPr lang="ru-RU" dirty="0" smtClean="0"/>
              <a:t> 21 </a:t>
            </a:r>
            <a:r>
              <a:rPr lang="ru-RU" dirty="0" err="1" smtClean="0"/>
              <a:t>КЗпП</a:t>
            </a:r>
            <a:r>
              <a:rPr lang="ru-RU" dirty="0" smtClean="0"/>
              <a:t>).</a:t>
            </a:r>
            <a:endParaRPr lang="uk-UA" dirty="0" smtClean="0"/>
          </a:p>
          <a:p>
            <a:r>
              <a:rPr lang="ru-RU" dirty="0" err="1" smtClean="0"/>
              <a:t>Згідно</a:t>
            </a:r>
            <a:r>
              <a:rPr lang="ru-RU" dirty="0" smtClean="0"/>
              <a:t> </a:t>
            </a:r>
            <a:r>
              <a:rPr lang="ru-RU" dirty="0" err="1" smtClean="0"/>
              <a:t>з</a:t>
            </a:r>
            <a:r>
              <a:rPr lang="ru-RU" dirty="0" smtClean="0"/>
              <a:t> </a:t>
            </a:r>
            <a:r>
              <a:rPr lang="ru-RU" dirty="0" err="1" smtClean="0"/>
              <a:t>частиною</a:t>
            </a:r>
            <a:r>
              <a:rPr lang="ru-RU" dirty="0" smtClean="0"/>
              <a:t> </a:t>
            </a:r>
            <a:r>
              <a:rPr lang="ru-RU" dirty="0" err="1" smtClean="0"/>
              <a:t>першою</a:t>
            </a:r>
            <a:r>
              <a:rPr lang="ru-RU" dirty="0" smtClean="0"/>
              <a:t> </a:t>
            </a:r>
            <a:r>
              <a:rPr lang="ru-RU" dirty="0" err="1" smtClean="0"/>
              <a:t>статті</a:t>
            </a:r>
            <a:r>
              <a:rPr lang="ru-RU" dirty="0" smtClean="0"/>
              <a:t> 21 </a:t>
            </a:r>
            <a:r>
              <a:rPr lang="ru-RU" dirty="0" err="1" smtClean="0"/>
              <a:t>КЗпП</a:t>
            </a:r>
            <a:r>
              <a:rPr lang="ru-RU" dirty="0" smtClean="0"/>
              <a:t> </a:t>
            </a:r>
            <a:r>
              <a:rPr lang="ru-RU" dirty="0" err="1" smtClean="0"/>
              <a:t>України</a:t>
            </a:r>
            <a:r>
              <a:rPr lang="ru-RU" dirty="0" smtClean="0"/>
              <a:t> </a:t>
            </a:r>
            <a:r>
              <a:rPr lang="ru-RU" dirty="0" err="1" smtClean="0"/>
              <a:t>працівник</a:t>
            </a:r>
            <a:r>
              <a:rPr lang="ru-RU" dirty="0" smtClean="0"/>
              <a:t> </a:t>
            </a:r>
            <a:r>
              <a:rPr lang="ru-RU" dirty="0" err="1" smtClean="0"/>
              <a:t>зобов’язується</a:t>
            </a:r>
            <a:r>
              <a:rPr lang="ru-RU" dirty="0" smtClean="0"/>
              <a:t> </a:t>
            </a:r>
            <a:r>
              <a:rPr lang="ru-RU" dirty="0" err="1" smtClean="0"/>
              <a:t>виконувати</a:t>
            </a:r>
            <a:r>
              <a:rPr lang="ru-RU" dirty="0" smtClean="0"/>
              <a:t> роботу за </a:t>
            </a:r>
            <a:r>
              <a:rPr lang="ru-RU" dirty="0" err="1" smtClean="0"/>
              <a:t>трудовим</a:t>
            </a:r>
            <a:r>
              <a:rPr lang="ru-RU" dirty="0" smtClean="0"/>
              <a:t> договором </a:t>
            </a:r>
            <a:r>
              <a:rPr lang="ru-RU" dirty="0" err="1" smtClean="0"/>
              <a:t>і</a:t>
            </a:r>
            <a:r>
              <a:rPr lang="ru-RU" dirty="0" smtClean="0"/>
              <a:t> </a:t>
            </a:r>
            <a:r>
              <a:rPr lang="ru-RU" dirty="0" err="1" smtClean="0"/>
              <a:t>має</a:t>
            </a:r>
            <a:r>
              <a:rPr lang="ru-RU" dirty="0" smtClean="0"/>
              <a:t> </a:t>
            </a:r>
            <a:r>
              <a:rPr lang="ru-RU" dirty="0" err="1" smtClean="0"/>
              <a:t>дотримуватися</a:t>
            </a:r>
            <a:r>
              <a:rPr lang="ru-RU" dirty="0" smtClean="0"/>
              <a:t> </a:t>
            </a:r>
            <a:r>
              <a:rPr lang="ru-RU" dirty="0" err="1" smtClean="0"/>
              <a:t>внутрішнього</a:t>
            </a:r>
            <a:r>
              <a:rPr lang="ru-RU" dirty="0" smtClean="0"/>
              <a:t> трудового </a:t>
            </a:r>
            <a:r>
              <a:rPr lang="ru-RU" dirty="0" err="1" smtClean="0"/>
              <a:t>розпорядку</a:t>
            </a:r>
            <a:r>
              <a:rPr lang="ru-RU" dirty="0" smtClean="0"/>
              <a:t>.</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ru-RU" b="1" i="1" dirty="0" smtClean="0"/>
              <a:t>Процедура </a:t>
            </a:r>
            <a:r>
              <a:rPr lang="ru-RU" b="1" i="1" dirty="0" err="1" smtClean="0"/>
              <a:t>складання</a:t>
            </a:r>
            <a:endParaRPr lang="uk-UA" dirty="0" smtClean="0"/>
          </a:p>
          <a:p>
            <a:r>
              <a:rPr lang="ru-RU" dirty="0" smtClean="0"/>
              <a:t>До </a:t>
            </a:r>
            <a:r>
              <a:rPr lang="ru-RU" dirty="0" err="1" smtClean="0"/>
              <a:t>процедури</a:t>
            </a:r>
            <a:r>
              <a:rPr lang="ru-RU" dirty="0" smtClean="0"/>
              <a:t> </a:t>
            </a:r>
            <a:r>
              <a:rPr lang="ru-RU" dirty="0" err="1" smtClean="0"/>
              <a:t>складання</a:t>
            </a:r>
            <a:r>
              <a:rPr lang="ru-RU" dirty="0" smtClean="0"/>
              <a:t> ПВТР </a:t>
            </a:r>
            <a:r>
              <a:rPr lang="ru-RU" dirty="0" err="1" smtClean="0"/>
              <a:t>необхідно</a:t>
            </a:r>
            <a:r>
              <a:rPr lang="ru-RU" dirty="0" smtClean="0"/>
              <a:t> </a:t>
            </a:r>
            <a:r>
              <a:rPr lang="ru-RU" dirty="0" err="1" smtClean="0"/>
              <a:t>підійти</a:t>
            </a:r>
            <a:r>
              <a:rPr lang="ru-RU" dirty="0" smtClean="0"/>
              <a:t> </a:t>
            </a:r>
            <a:r>
              <a:rPr lang="ru-RU" dirty="0" err="1" smtClean="0"/>
              <a:t>з</a:t>
            </a:r>
            <a:r>
              <a:rPr lang="ru-RU" dirty="0" smtClean="0"/>
              <a:t> </a:t>
            </a:r>
            <a:r>
              <a:rPr lang="ru-RU" dirty="0" err="1" smtClean="0"/>
              <a:t>усією</a:t>
            </a:r>
            <a:r>
              <a:rPr lang="ru-RU" dirty="0" smtClean="0"/>
              <a:t> </a:t>
            </a:r>
            <a:r>
              <a:rPr lang="ru-RU" dirty="0" err="1" smtClean="0"/>
              <a:t>відповідальністю</a:t>
            </a:r>
            <a:r>
              <a:rPr lang="ru-RU" dirty="0" smtClean="0"/>
              <a:t>, </a:t>
            </a:r>
            <a:r>
              <a:rPr lang="ru-RU" dirty="0" err="1" smtClean="0"/>
              <a:t>адже</a:t>
            </a:r>
            <a:r>
              <a:rPr lang="ru-RU" dirty="0" smtClean="0"/>
              <a:t> вони не </a:t>
            </a:r>
            <a:r>
              <a:rPr lang="ru-RU" dirty="0" err="1" smtClean="0"/>
              <a:t>тільки</a:t>
            </a:r>
            <a:r>
              <a:rPr lang="ru-RU" dirty="0" smtClean="0"/>
              <a:t> </a:t>
            </a:r>
            <a:r>
              <a:rPr lang="ru-RU" dirty="0" err="1" smtClean="0"/>
              <a:t>регулюють</a:t>
            </a:r>
            <a:r>
              <a:rPr lang="ru-RU" dirty="0" smtClean="0"/>
              <a:t> </a:t>
            </a:r>
            <a:r>
              <a:rPr lang="ru-RU" dirty="0" err="1" smtClean="0"/>
              <a:t>трудові</a:t>
            </a:r>
            <a:r>
              <a:rPr lang="ru-RU" dirty="0" smtClean="0"/>
              <a:t> </a:t>
            </a:r>
            <a:r>
              <a:rPr lang="ru-RU" dirty="0" err="1" smtClean="0"/>
              <a:t>відносини</a:t>
            </a:r>
            <a:r>
              <a:rPr lang="ru-RU" dirty="0" smtClean="0"/>
              <a:t> </a:t>
            </a:r>
            <a:r>
              <a:rPr lang="ru-RU" dirty="0" err="1" smtClean="0"/>
              <a:t>між</a:t>
            </a:r>
            <a:r>
              <a:rPr lang="ru-RU" dirty="0" smtClean="0"/>
              <a:t> </a:t>
            </a:r>
            <a:r>
              <a:rPr lang="ru-RU" dirty="0" err="1" smtClean="0"/>
              <a:t>роботодавцем</a:t>
            </a:r>
            <a:r>
              <a:rPr lang="ru-RU" dirty="0" smtClean="0"/>
              <a:t> </a:t>
            </a:r>
            <a:r>
              <a:rPr lang="ru-RU" dirty="0" err="1" smtClean="0"/>
              <a:t>і</a:t>
            </a:r>
            <a:r>
              <a:rPr lang="ru-RU" dirty="0" smtClean="0"/>
              <a:t> </a:t>
            </a:r>
            <a:r>
              <a:rPr lang="ru-RU" dirty="0" err="1" smtClean="0"/>
              <a:t>працівниками</a:t>
            </a:r>
            <a:r>
              <a:rPr lang="ru-RU" dirty="0" smtClean="0"/>
              <a:t> </a:t>
            </a:r>
            <a:r>
              <a:rPr lang="ru-RU" dirty="0" err="1" smtClean="0"/>
              <a:t>відповідно</a:t>
            </a:r>
            <a:r>
              <a:rPr lang="ru-RU" dirty="0" smtClean="0"/>
              <a:t> до </a:t>
            </a:r>
            <a:r>
              <a:rPr lang="ru-RU" dirty="0" err="1" smtClean="0"/>
              <a:t>КЗпП</a:t>
            </a:r>
            <a:r>
              <a:rPr lang="ru-RU" dirty="0" smtClean="0"/>
              <a:t>, а </a:t>
            </a:r>
            <a:r>
              <a:rPr lang="ru-RU" dirty="0" err="1" smtClean="0"/>
              <a:t>й</a:t>
            </a:r>
            <a:r>
              <a:rPr lang="ru-RU" dirty="0" smtClean="0"/>
              <a:t> </a:t>
            </a:r>
            <a:r>
              <a:rPr lang="ru-RU" dirty="0" err="1" smtClean="0"/>
              <a:t>мають</a:t>
            </a:r>
            <a:r>
              <a:rPr lang="ru-RU" dirty="0" smtClean="0"/>
              <a:t> на </a:t>
            </a:r>
            <a:r>
              <a:rPr lang="ru-RU" dirty="0" err="1" smtClean="0"/>
              <a:t>меті</a:t>
            </a:r>
            <a:r>
              <a:rPr lang="ru-RU" dirty="0" smtClean="0"/>
              <a:t> </a:t>
            </a:r>
            <a:r>
              <a:rPr lang="ru-RU" dirty="0" err="1" smtClean="0"/>
              <a:t>сприяти</a:t>
            </a:r>
            <a:r>
              <a:rPr lang="ru-RU" dirty="0" smtClean="0"/>
              <a:t> </a:t>
            </a:r>
            <a:r>
              <a:rPr lang="ru-RU" dirty="0" err="1" smtClean="0"/>
              <a:t>виконанню</a:t>
            </a:r>
            <a:r>
              <a:rPr lang="ru-RU" dirty="0" smtClean="0"/>
              <a:t> </a:t>
            </a:r>
            <a:r>
              <a:rPr lang="ru-RU" dirty="0" err="1" smtClean="0"/>
              <a:t>основних</a:t>
            </a:r>
            <a:r>
              <a:rPr lang="ru-RU" dirty="0" smtClean="0"/>
              <a:t> </a:t>
            </a:r>
            <a:r>
              <a:rPr lang="ru-RU" dirty="0" err="1" smtClean="0"/>
              <a:t>завдань</a:t>
            </a:r>
            <a:r>
              <a:rPr lang="ru-RU" dirty="0" smtClean="0"/>
              <a:t> </a:t>
            </a:r>
            <a:r>
              <a:rPr lang="ru-RU" dirty="0" err="1" smtClean="0"/>
              <a:t>і</a:t>
            </a:r>
            <a:r>
              <a:rPr lang="ru-RU" dirty="0" smtClean="0"/>
              <a:t> </a:t>
            </a:r>
            <a:r>
              <a:rPr lang="ru-RU" dirty="0" err="1" smtClean="0"/>
              <a:t>функцій</a:t>
            </a:r>
            <a:r>
              <a:rPr lang="ru-RU" dirty="0" smtClean="0"/>
              <a:t> </a:t>
            </a:r>
            <a:r>
              <a:rPr lang="ru-RU" dirty="0" err="1" smtClean="0"/>
              <a:t>підприємства</a:t>
            </a:r>
            <a:r>
              <a:rPr lang="ru-RU" dirty="0" smtClean="0"/>
              <a:t>, </a:t>
            </a:r>
            <a:r>
              <a:rPr lang="ru-RU" dirty="0" err="1" smtClean="0"/>
              <a:t>підвищенню</a:t>
            </a:r>
            <a:r>
              <a:rPr lang="ru-RU" dirty="0" smtClean="0"/>
              <a:t> </a:t>
            </a:r>
            <a:r>
              <a:rPr lang="ru-RU" dirty="0" err="1" smtClean="0"/>
              <a:t>ефективності</a:t>
            </a:r>
            <a:r>
              <a:rPr lang="ru-RU" dirty="0" smtClean="0"/>
              <a:t> та </a:t>
            </a:r>
            <a:r>
              <a:rPr lang="ru-RU" dirty="0" err="1" smtClean="0"/>
              <a:t>якості</a:t>
            </a:r>
            <a:r>
              <a:rPr lang="ru-RU" dirty="0" smtClean="0"/>
              <a:t> </a:t>
            </a:r>
            <a:r>
              <a:rPr lang="ru-RU" dirty="0" err="1" smtClean="0"/>
              <a:t>роботи</a:t>
            </a:r>
            <a:r>
              <a:rPr lang="ru-RU" dirty="0" smtClean="0"/>
              <a:t>, </a:t>
            </a:r>
            <a:r>
              <a:rPr lang="ru-RU" dirty="0" err="1" smtClean="0"/>
              <a:t>зміцненню</a:t>
            </a:r>
            <a:r>
              <a:rPr lang="ru-RU" dirty="0" smtClean="0"/>
              <a:t> </a:t>
            </a:r>
            <a:r>
              <a:rPr lang="ru-RU" dirty="0" err="1" smtClean="0"/>
              <a:t>трудової</a:t>
            </a:r>
            <a:r>
              <a:rPr lang="ru-RU" dirty="0" smtClean="0"/>
              <a:t> </a:t>
            </a:r>
            <a:r>
              <a:rPr lang="ru-RU" dirty="0" err="1" smtClean="0"/>
              <a:t>дисципліни</a:t>
            </a:r>
            <a:r>
              <a:rPr lang="ru-RU" dirty="0" smtClean="0"/>
              <a:t>, </a:t>
            </a:r>
            <a:r>
              <a:rPr lang="ru-RU" dirty="0" err="1" smtClean="0"/>
              <a:t>раціональному</a:t>
            </a:r>
            <a:r>
              <a:rPr lang="ru-RU" dirty="0" smtClean="0"/>
              <a:t> </a:t>
            </a:r>
            <a:r>
              <a:rPr lang="ru-RU" dirty="0" err="1" smtClean="0"/>
              <a:t>використанню</a:t>
            </a:r>
            <a:r>
              <a:rPr lang="ru-RU" dirty="0" smtClean="0"/>
              <a:t> </a:t>
            </a:r>
            <a:r>
              <a:rPr lang="ru-RU" dirty="0" err="1" smtClean="0"/>
              <a:t>робочого</a:t>
            </a:r>
            <a:r>
              <a:rPr lang="ru-RU" dirty="0" smtClean="0"/>
              <a:t> часу.</a:t>
            </a:r>
            <a:endParaRPr lang="uk-UA" dirty="0" smtClean="0"/>
          </a:p>
          <a:p>
            <a:r>
              <a:rPr lang="ru-RU" dirty="0" smtClean="0"/>
              <a:t>ПВТР </a:t>
            </a:r>
            <a:r>
              <a:rPr lang="ru-RU" dirty="0" err="1" smtClean="0"/>
              <a:t>мають</a:t>
            </a:r>
            <a:r>
              <a:rPr lang="ru-RU" dirty="0" smtClean="0"/>
              <a:t> бути </a:t>
            </a:r>
            <a:r>
              <a:rPr lang="ru-RU" dirty="0" err="1" smtClean="0"/>
              <a:t>складені</a:t>
            </a:r>
            <a:r>
              <a:rPr lang="ru-RU" dirty="0" smtClean="0"/>
              <a:t> в </a:t>
            </a:r>
            <a:r>
              <a:rPr lang="ru-RU" dirty="0" err="1" smtClean="0"/>
              <a:t>письмовій</a:t>
            </a:r>
            <a:r>
              <a:rPr lang="ru-RU" dirty="0" smtClean="0"/>
              <a:t> </a:t>
            </a:r>
            <a:r>
              <a:rPr lang="ru-RU" dirty="0" err="1" smtClean="0"/>
              <a:t>формі</a:t>
            </a:r>
            <a:r>
              <a:rPr lang="ru-RU" dirty="0" smtClean="0"/>
              <a:t> та </a:t>
            </a:r>
            <a:r>
              <a:rPr lang="ru-RU" dirty="0" err="1" smtClean="0"/>
              <a:t>повинні</a:t>
            </a:r>
            <a:r>
              <a:rPr lang="ru-RU" dirty="0" smtClean="0"/>
              <a:t> </a:t>
            </a:r>
            <a:r>
              <a:rPr lang="ru-RU" dirty="0" err="1" smtClean="0"/>
              <a:t>мати</a:t>
            </a:r>
            <a:r>
              <a:rPr lang="ru-RU" dirty="0" smtClean="0"/>
              <a:t> </a:t>
            </a:r>
            <a:r>
              <a:rPr lang="ru-RU" dirty="0" err="1" smtClean="0"/>
              <a:t>обов’язково</a:t>
            </a:r>
            <a:r>
              <a:rPr lang="ru-RU" dirty="0" smtClean="0"/>
              <a:t> гриф </a:t>
            </a:r>
            <a:r>
              <a:rPr lang="ru-RU" dirty="0" err="1" smtClean="0"/>
              <a:t>затвердження</a:t>
            </a:r>
            <a:r>
              <a:rPr lang="ru-RU" dirty="0" smtClean="0"/>
              <a:t>.</a:t>
            </a:r>
            <a:endParaRPr lang="uk-UA" dirty="0" smtClean="0"/>
          </a:p>
          <a:p>
            <a:r>
              <a:rPr lang="ru-RU" dirty="0" smtClean="0"/>
              <a:t>У </a:t>
            </a:r>
            <a:r>
              <a:rPr lang="ru-RU" dirty="0" err="1" smtClean="0"/>
              <a:t>Додатку</a:t>
            </a:r>
            <a:r>
              <a:rPr lang="ru-RU" dirty="0" smtClean="0"/>
              <a:t> 1 наведено </a:t>
            </a:r>
            <a:r>
              <a:rPr lang="ru-RU" dirty="0" err="1" smtClean="0"/>
              <a:t>зразок</a:t>
            </a:r>
            <a:r>
              <a:rPr lang="ru-RU" dirty="0" smtClean="0"/>
              <a:t> </a:t>
            </a:r>
            <a:r>
              <a:rPr lang="ru-RU" dirty="0" err="1" smtClean="0"/>
              <a:t>оформлення</a:t>
            </a:r>
            <a:r>
              <a:rPr lang="ru-RU" dirty="0" smtClean="0"/>
              <a:t> та </a:t>
            </a:r>
            <a:r>
              <a:rPr lang="ru-RU" dirty="0" err="1" smtClean="0"/>
              <a:t>основний</a:t>
            </a:r>
            <a:r>
              <a:rPr lang="ru-RU" dirty="0" smtClean="0"/>
              <a:t> </a:t>
            </a:r>
            <a:r>
              <a:rPr lang="ru-RU" dirty="0" err="1" smtClean="0"/>
              <a:t>зміст</a:t>
            </a:r>
            <a:r>
              <a:rPr lang="ru-RU" dirty="0" smtClean="0"/>
              <a:t> правил на бланку </a:t>
            </a:r>
            <a:r>
              <a:rPr lang="ru-RU" dirty="0" err="1" smtClean="0"/>
              <a:t>підприємства</a:t>
            </a:r>
            <a:r>
              <a:rPr lang="ru-RU" dirty="0" smtClean="0"/>
              <a:t> </a:t>
            </a:r>
            <a:r>
              <a:rPr lang="ru-RU" dirty="0" err="1" smtClean="0"/>
              <a:t>з</a:t>
            </a:r>
            <a:r>
              <a:rPr lang="ru-RU" dirty="0" smtClean="0"/>
              <a:t> </a:t>
            </a:r>
            <a:r>
              <a:rPr lang="ru-RU" dirty="0" err="1" smtClean="0"/>
              <a:t>розташуванням</a:t>
            </a:r>
            <a:r>
              <a:rPr lang="ru-RU" dirty="0" smtClean="0"/>
              <a:t> </a:t>
            </a:r>
            <a:r>
              <a:rPr lang="ru-RU" dirty="0" err="1" smtClean="0"/>
              <a:t>постійних</a:t>
            </a:r>
            <a:r>
              <a:rPr lang="ru-RU" dirty="0" smtClean="0"/>
              <a:t> </a:t>
            </a:r>
            <a:r>
              <a:rPr lang="ru-RU" dirty="0" err="1" smtClean="0"/>
              <a:t>реквізитів</a:t>
            </a:r>
            <a:r>
              <a:rPr lang="ru-RU" dirty="0" smtClean="0"/>
              <a:t>.</a:t>
            </a:r>
            <a:endParaRPr lang="uk-UA" dirty="0" smtClean="0"/>
          </a:p>
          <a:p>
            <a:r>
              <a:rPr lang="ru-RU" dirty="0" smtClean="0"/>
              <a:t>У ПВТР </a:t>
            </a:r>
            <a:r>
              <a:rPr lang="ru-RU" dirty="0" err="1" smtClean="0"/>
              <a:t>доцільно</a:t>
            </a:r>
            <a:r>
              <a:rPr lang="ru-RU" dirty="0" smtClean="0"/>
              <a:t> </a:t>
            </a:r>
            <a:r>
              <a:rPr lang="ru-RU" dirty="0" err="1" smtClean="0"/>
              <a:t>описати</a:t>
            </a:r>
            <a:r>
              <a:rPr lang="ru-RU" dirty="0" smtClean="0"/>
              <a:t> </a:t>
            </a:r>
            <a:r>
              <a:rPr lang="ru-RU" dirty="0" err="1" smtClean="0"/>
              <a:t>основні</a:t>
            </a:r>
            <a:r>
              <a:rPr lang="ru-RU" dirty="0" smtClean="0"/>
              <a:t> </a:t>
            </a:r>
            <a:r>
              <a:rPr lang="ru-RU" dirty="0" err="1" smtClean="0"/>
              <a:t>моменти</a:t>
            </a:r>
            <a:r>
              <a:rPr lang="ru-RU" dirty="0" smtClean="0"/>
              <a:t> </a:t>
            </a:r>
            <a:r>
              <a:rPr lang="ru-RU" dirty="0" err="1" smtClean="0"/>
              <a:t>організації</a:t>
            </a:r>
            <a:r>
              <a:rPr lang="ru-RU" dirty="0" smtClean="0"/>
              <a:t> </a:t>
            </a:r>
            <a:r>
              <a:rPr lang="ru-RU" dirty="0" err="1" smtClean="0"/>
              <a:t>праці</a:t>
            </a:r>
            <a:r>
              <a:rPr lang="ru-RU" dirty="0" smtClean="0"/>
              <a:t> на </a:t>
            </a:r>
            <a:r>
              <a:rPr lang="ru-RU" dirty="0" err="1" smtClean="0"/>
              <a:t>підприємстві</a:t>
            </a:r>
            <a:r>
              <a:rPr lang="ru-RU" dirty="0" smtClean="0"/>
              <a:t>, в </a:t>
            </a:r>
            <a:r>
              <a:rPr lang="ru-RU" dirty="0" err="1" smtClean="0"/>
              <a:t>установі</a:t>
            </a:r>
            <a:r>
              <a:rPr lang="ru-RU" dirty="0" smtClean="0"/>
              <a:t> </a:t>
            </a:r>
            <a:r>
              <a:rPr lang="ru-RU" dirty="0" err="1" smtClean="0"/>
              <a:t>чи</a:t>
            </a:r>
            <a:r>
              <a:rPr lang="ru-RU" dirty="0" smtClean="0"/>
              <a:t> </a:t>
            </a:r>
            <a:r>
              <a:rPr lang="ru-RU" dirty="0" err="1" smtClean="0"/>
              <a:t>організації</a:t>
            </a:r>
            <a:r>
              <a:rPr lang="ru-RU" dirty="0" smtClean="0"/>
              <a:t>, а </a:t>
            </a:r>
            <a:r>
              <a:rPr lang="ru-RU" dirty="0" err="1" smtClean="0"/>
              <a:t>саме</a:t>
            </a:r>
            <a:r>
              <a:rPr lang="ru-RU" dirty="0" smtClean="0"/>
              <a:t>:</a:t>
            </a:r>
            <a:endParaRPr lang="uk-UA" dirty="0" smtClean="0"/>
          </a:p>
          <a:p>
            <a:r>
              <a:rPr lang="ru-RU" dirty="0" smtClean="0"/>
              <a:t>— </a:t>
            </a:r>
            <a:r>
              <a:rPr lang="ru-RU" dirty="0" err="1" smtClean="0"/>
              <a:t>загальні</a:t>
            </a:r>
            <a:r>
              <a:rPr lang="ru-RU" dirty="0" smtClean="0"/>
              <a:t> </a:t>
            </a:r>
            <a:r>
              <a:rPr lang="ru-RU" dirty="0" err="1" smtClean="0"/>
              <a:t>положення</a:t>
            </a:r>
            <a:r>
              <a:rPr lang="ru-RU" dirty="0" smtClean="0"/>
              <a:t> (</a:t>
            </a:r>
            <a:r>
              <a:rPr lang="ru-RU" dirty="0" err="1" smtClean="0"/>
              <a:t>поняття</a:t>
            </a:r>
            <a:r>
              <a:rPr lang="ru-RU" dirty="0" smtClean="0"/>
              <a:t>, мета та </a:t>
            </a:r>
            <a:r>
              <a:rPr lang="ru-RU" dirty="0" err="1" smtClean="0"/>
              <a:t>застосування</a:t>
            </a:r>
            <a:r>
              <a:rPr lang="ru-RU" dirty="0" smtClean="0"/>
              <a:t> Правил, на кого вони </a:t>
            </a:r>
            <a:r>
              <a:rPr lang="ru-RU" dirty="0" err="1" smtClean="0"/>
              <a:t>поширюються</a:t>
            </a:r>
            <a:r>
              <a:rPr lang="ru-RU" dirty="0" smtClean="0"/>
              <a:t> та </a:t>
            </a:r>
            <a:r>
              <a:rPr lang="ru-RU" dirty="0" err="1" smtClean="0"/>
              <a:t>інша</a:t>
            </a:r>
            <a:r>
              <a:rPr lang="ru-RU" dirty="0" smtClean="0"/>
              <a:t> </a:t>
            </a:r>
            <a:r>
              <a:rPr lang="ru-RU" dirty="0" err="1" smtClean="0"/>
              <a:t>загальна</a:t>
            </a:r>
            <a:r>
              <a:rPr lang="ru-RU" dirty="0" smtClean="0"/>
              <a:t> </a:t>
            </a:r>
            <a:r>
              <a:rPr lang="ru-RU" dirty="0" err="1" smtClean="0"/>
              <a:t>інформація</a:t>
            </a:r>
            <a:r>
              <a:rPr lang="ru-RU" dirty="0" smtClean="0"/>
              <a:t>);</a:t>
            </a:r>
            <a:endParaRPr lang="uk-UA" dirty="0" smtClean="0"/>
          </a:p>
          <a:p>
            <a:r>
              <a:rPr lang="ru-RU" dirty="0" smtClean="0"/>
              <a:t>— порядок </a:t>
            </a:r>
            <a:r>
              <a:rPr lang="ru-RU" dirty="0" err="1" smtClean="0"/>
              <a:t>прийняття</a:t>
            </a:r>
            <a:r>
              <a:rPr lang="ru-RU" dirty="0" smtClean="0"/>
              <a:t> на роботу, </a:t>
            </a:r>
            <a:r>
              <a:rPr lang="ru-RU" dirty="0" err="1" smtClean="0"/>
              <a:t>переведення</a:t>
            </a:r>
            <a:r>
              <a:rPr lang="ru-RU" dirty="0" smtClean="0"/>
              <a:t> та </a:t>
            </a:r>
            <a:r>
              <a:rPr lang="ru-RU" dirty="0" err="1" smtClean="0"/>
              <a:t>звільнення</a:t>
            </a:r>
            <a:r>
              <a:rPr lang="ru-RU" dirty="0" smtClean="0"/>
              <a:t> </a:t>
            </a:r>
            <a:r>
              <a:rPr lang="ru-RU" dirty="0" err="1" smtClean="0"/>
              <a:t>з</a:t>
            </a:r>
            <a:r>
              <a:rPr lang="ru-RU" dirty="0" smtClean="0"/>
              <a:t> </a:t>
            </a:r>
            <a:r>
              <a:rPr lang="ru-RU" dirty="0" err="1" smtClean="0"/>
              <a:t>роботи</a:t>
            </a:r>
            <a:r>
              <a:rPr lang="ru-RU" dirty="0" smtClean="0"/>
              <a:t> </a:t>
            </a:r>
            <a:r>
              <a:rPr lang="ru-RU" dirty="0" err="1" smtClean="0"/>
              <a:t>працівників</a:t>
            </a:r>
            <a:r>
              <a:rPr lang="ru-RU" dirty="0" smtClean="0"/>
              <a:t> (</a:t>
            </a:r>
            <a:r>
              <a:rPr lang="ru-RU" dirty="0" err="1" smtClean="0"/>
              <a:t>перелік</a:t>
            </a:r>
            <a:r>
              <a:rPr lang="ru-RU" dirty="0" smtClean="0"/>
              <a:t> </a:t>
            </a:r>
            <a:r>
              <a:rPr lang="ru-RU" dirty="0" err="1" smtClean="0"/>
              <a:t>документів</a:t>
            </a:r>
            <a:r>
              <a:rPr lang="ru-RU" dirty="0" smtClean="0"/>
              <a:t>, </a:t>
            </a:r>
            <a:r>
              <a:rPr lang="ru-RU" dirty="0" err="1" smtClean="0"/>
              <a:t>які</a:t>
            </a:r>
            <a:r>
              <a:rPr lang="ru-RU" dirty="0" smtClean="0"/>
              <a:t> </a:t>
            </a:r>
            <a:r>
              <a:rPr lang="ru-RU" dirty="0" err="1" smtClean="0"/>
              <a:t>працівник</a:t>
            </a:r>
            <a:r>
              <a:rPr lang="ru-RU" dirty="0" smtClean="0"/>
              <a:t> </a:t>
            </a:r>
            <a:r>
              <a:rPr lang="ru-RU" dirty="0" err="1" smtClean="0"/>
              <a:t>має</a:t>
            </a:r>
            <a:r>
              <a:rPr lang="ru-RU" dirty="0" smtClean="0"/>
              <a:t> </a:t>
            </a:r>
            <a:r>
              <a:rPr lang="ru-RU" dirty="0" err="1" smtClean="0"/>
              <a:t>подавати</a:t>
            </a:r>
            <a:r>
              <a:rPr lang="ru-RU" dirty="0" smtClean="0"/>
              <a:t>; </a:t>
            </a:r>
            <a:r>
              <a:rPr lang="ru-RU" dirty="0" err="1" smtClean="0"/>
              <a:t>опис</a:t>
            </a:r>
            <a:r>
              <a:rPr lang="ru-RU" dirty="0" smtClean="0"/>
              <a:t> </a:t>
            </a:r>
            <a:r>
              <a:rPr lang="ru-RU" dirty="0" err="1" smtClean="0"/>
              <a:t>процедури</a:t>
            </a:r>
            <a:r>
              <a:rPr lang="ru-RU" dirty="0" smtClean="0"/>
              <a:t> </a:t>
            </a:r>
            <a:r>
              <a:rPr lang="ru-RU" dirty="0" err="1" smtClean="0"/>
              <a:t>оформлення</a:t>
            </a:r>
            <a:r>
              <a:rPr lang="ru-RU" dirty="0" smtClean="0"/>
              <a:t> </a:t>
            </a:r>
            <a:r>
              <a:rPr lang="ru-RU" dirty="0" err="1" smtClean="0"/>
              <a:t>прийому</a:t>
            </a:r>
            <a:r>
              <a:rPr lang="ru-RU" dirty="0" smtClean="0"/>
              <a:t>, </a:t>
            </a:r>
            <a:r>
              <a:rPr lang="ru-RU" dirty="0" err="1" smtClean="0"/>
              <a:t>переведення</a:t>
            </a:r>
            <a:r>
              <a:rPr lang="ru-RU" dirty="0" smtClean="0"/>
              <a:t> </a:t>
            </a:r>
            <a:r>
              <a:rPr lang="ru-RU" dirty="0" err="1" smtClean="0"/>
              <a:t>та</a:t>
            </a:r>
            <a:r>
              <a:rPr lang="ru-RU" dirty="0" smtClean="0"/>
              <a:t> </a:t>
            </a:r>
            <a:r>
              <a:rPr lang="ru-RU" dirty="0" err="1" smtClean="0"/>
              <a:t>звільнення</a:t>
            </a:r>
            <a:r>
              <a:rPr lang="ru-RU" dirty="0" smtClean="0"/>
              <a:t> </a:t>
            </a:r>
            <a:r>
              <a:rPr lang="ru-RU" dirty="0" err="1" smtClean="0"/>
              <a:t>працівників</a:t>
            </a:r>
            <a:r>
              <a:rPr lang="ru-RU" dirty="0" smtClean="0"/>
              <a:t>; </a:t>
            </a:r>
            <a:r>
              <a:rPr lang="ru-RU" dirty="0" err="1" smtClean="0"/>
              <a:t>умови</a:t>
            </a:r>
            <a:r>
              <a:rPr lang="ru-RU" dirty="0" smtClean="0"/>
              <a:t> </a:t>
            </a:r>
            <a:r>
              <a:rPr lang="ru-RU" dirty="0" err="1" smtClean="0"/>
              <a:t>і</a:t>
            </a:r>
            <a:r>
              <a:rPr lang="ru-RU" dirty="0" smtClean="0"/>
              <a:t> строк </a:t>
            </a:r>
            <a:r>
              <a:rPr lang="ru-RU" dirty="0" err="1" smtClean="0"/>
              <a:t>випробування</a:t>
            </a:r>
            <a:r>
              <a:rPr lang="ru-RU" dirty="0" smtClean="0"/>
              <a:t>; </a:t>
            </a:r>
            <a:r>
              <a:rPr lang="ru-RU" dirty="0" err="1" smtClean="0"/>
              <a:t>підстави</a:t>
            </a:r>
            <a:r>
              <a:rPr lang="ru-RU" dirty="0" smtClean="0"/>
              <a:t> </a:t>
            </a:r>
            <a:r>
              <a:rPr lang="ru-RU" dirty="0" err="1" smtClean="0"/>
              <a:t>припинення</a:t>
            </a:r>
            <a:r>
              <a:rPr lang="ru-RU" dirty="0" smtClean="0"/>
              <a:t> трудового договору </a:t>
            </a:r>
            <a:r>
              <a:rPr lang="ru-RU" dirty="0" err="1" smtClean="0"/>
              <a:t>тощо</a:t>
            </a:r>
            <a:r>
              <a:rPr lang="ru-RU" dirty="0" smtClean="0"/>
              <a:t>);</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62500" lnSpcReduction="20000"/>
          </a:bodyPr>
          <a:lstStyle/>
          <a:p>
            <a:r>
              <a:rPr lang="ru-RU" dirty="0" smtClean="0"/>
              <a:t>— </a:t>
            </a:r>
            <a:r>
              <a:rPr lang="ru-RU" dirty="0" err="1" smtClean="0"/>
              <a:t>робочий</a:t>
            </a:r>
            <a:r>
              <a:rPr lang="ru-RU" dirty="0" smtClean="0"/>
              <a:t> час </a:t>
            </a:r>
            <a:r>
              <a:rPr lang="ru-RU" dirty="0" err="1" smtClean="0"/>
              <a:t>і</a:t>
            </a:r>
            <a:r>
              <a:rPr lang="ru-RU" dirty="0" smtClean="0"/>
              <a:t> </a:t>
            </a:r>
            <a:r>
              <a:rPr lang="ru-RU" dirty="0" err="1" smtClean="0"/>
              <a:t>час</a:t>
            </a:r>
            <a:r>
              <a:rPr lang="ru-RU" dirty="0" smtClean="0"/>
              <a:t> </a:t>
            </a:r>
            <a:r>
              <a:rPr lang="ru-RU" dirty="0" err="1" smtClean="0"/>
              <a:t>відпочинку</a:t>
            </a:r>
            <a:r>
              <a:rPr lang="ru-RU" dirty="0" smtClean="0"/>
              <a:t> (</a:t>
            </a:r>
            <a:r>
              <a:rPr lang="ru-RU" dirty="0" err="1" smtClean="0"/>
              <a:t>час</a:t>
            </a:r>
            <a:r>
              <a:rPr lang="ru-RU" dirty="0" smtClean="0"/>
              <a:t> початку </a:t>
            </a:r>
            <a:r>
              <a:rPr lang="ru-RU" dirty="0" err="1" smtClean="0"/>
              <a:t>і</a:t>
            </a:r>
            <a:r>
              <a:rPr lang="ru-RU" dirty="0" smtClean="0"/>
              <a:t> </a:t>
            </a:r>
            <a:r>
              <a:rPr lang="ru-RU" dirty="0" err="1" smtClean="0"/>
              <a:t>закінчення</a:t>
            </a:r>
            <a:r>
              <a:rPr lang="ru-RU" dirty="0" smtClean="0"/>
              <a:t> </a:t>
            </a:r>
            <a:r>
              <a:rPr lang="ru-RU" dirty="0" err="1" smtClean="0"/>
              <a:t>робочого</a:t>
            </a:r>
            <a:r>
              <a:rPr lang="ru-RU" dirty="0" smtClean="0"/>
              <a:t> дня (</a:t>
            </a:r>
            <a:r>
              <a:rPr lang="ru-RU" dirty="0" err="1" smtClean="0"/>
              <a:t>зміни</a:t>
            </a:r>
            <a:r>
              <a:rPr lang="ru-RU" dirty="0" smtClean="0"/>
              <a:t>), </a:t>
            </a:r>
            <a:r>
              <a:rPr lang="ru-RU" dirty="0" err="1" smtClean="0"/>
              <a:t>обідньої</a:t>
            </a:r>
            <a:r>
              <a:rPr lang="ru-RU" dirty="0" smtClean="0"/>
              <a:t> перерви; </a:t>
            </a:r>
            <a:r>
              <a:rPr lang="ru-RU" dirty="0" err="1" smtClean="0"/>
              <a:t>тривалість</a:t>
            </a:r>
            <a:r>
              <a:rPr lang="ru-RU" dirty="0" smtClean="0"/>
              <a:t> </a:t>
            </a:r>
            <a:r>
              <a:rPr lang="ru-RU" dirty="0" err="1" smtClean="0"/>
              <a:t>робочого</a:t>
            </a:r>
            <a:r>
              <a:rPr lang="ru-RU" dirty="0" smtClean="0"/>
              <a:t> дня (</a:t>
            </a:r>
            <a:r>
              <a:rPr lang="ru-RU" dirty="0" err="1" smtClean="0"/>
              <a:t>зміни</a:t>
            </a:r>
            <a:r>
              <a:rPr lang="ru-RU" dirty="0" smtClean="0"/>
              <a:t>) та </a:t>
            </a:r>
            <a:r>
              <a:rPr lang="ru-RU" dirty="0" err="1" smtClean="0"/>
              <a:t>робочого</a:t>
            </a:r>
            <a:r>
              <a:rPr lang="ru-RU" dirty="0" smtClean="0"/>
              <a:t> </a:t>
            </a:r>
            <a:r>
              <a:rPr lang="ru-RU" dirty="0" err="1" smtClean="0"/>
              <a:t>тижня</a:t>
            </a:r>
            <a:r>
              <a:rPr lang="ru-RU" dirty="0" smtClean="0"/>
              <a:t>; </a:t>
            </a:r>
            <a:r>
              <a:rPr lang="ru-RU" dirty="0" err="1" smtClean="0"/>
              <a:t>вихідні</a:t>
            </a:r>
            <a:r>
              <a:rPr lang="ru-RU" dirty="0" smtClean="0"/>
              <a:t> </a:t>
            </a:r>
            <a:r>
              <a:rPr lang="ru-RU" dirty="0" err="1" smtClean="0"/>
              <a:t>дні;вказується</a:t>
            </a:r>
            <a:r>
              <a:rPr lang="ru-RU" dirty="0" smtClean="0"/>
              <a:t> </a:t>
            </a:r>
            <a:r>
              <a:rPr lang="ru-RU" dirty="0" err="1" smtClean="0"/>
              <a:t>перелік</a:t>
            </a:r>
            <a:r>
              <a:rPr lang="ru-RU" dirty="0" smtClean="0"/>
              <a:t> посад </a:t>
            </a:r>
            <a:r>
              <a:rPr lang="ru-RU" dirty="0" err="1" smtClean="0"/>
              <a:t>працівників</a:t>
            </a:r>
            <a:r>
              <a:rPr lang="ru-RU" dirty="0" smtClean="0"/>
              <a:t> </a:t>
            </a:r>
            <a:r>
              <a:rPr lang="ru-RU" dirty="0" err="1" smtClean="0"/>
              <a:t>з</a:t>
            </a:r>
            <a:r>
              <a:rPr lang="ru-RU" dirty="0" smtClean="0"/>
              <a:t> </a:t>
            </a:r>
            <a:r>
              <a:rPr lang="ru-RU" dirty="0" err="1" smtClean="0"/>
              <a:t>ненормованим</a:t>
            </a:r>
            <a:r>
              <a:rPr lang="ru-RU" dirty="0" smtClean="0"/>
              <a:t> </a:t>
            </a:r>
            <a:r>
              <a:rPr lang="ru-RU" dirty="0" err="1" smtClean="0"/>
              <a:t>робочим</a:t>
            </a:r>
            <a:r>
              <a:rPr lang="ru-RU" dirty="0" smtClean="0"/>
              <a:t> днем (</a:t>
            </a:r>
            <a:r>
              <a:rPr lang="ru-RU" dirty="0" err="1" smtClean="0"/>
              <a:t>якщо</a:t>
            </a:r>
            <a:r>
              <a:rPr lang="ru-RU" dirty="0" smtClean="0"/>
              <a:t> </a:t>
            </a:r>
            <a:r>
              <a:rPr lang="ru-RU" dirty="0" err="1" smtClean="0"/>
              <a:t>такі</a:t>
            </a:r>
            <a:r>
              <a:rPr lang="ru-RU" dirty="0" smtClean="0"/>
              <a:t> </a:t>
            </a:r>
            <a:r>
              <a:rPr lang="ru-RU" dirty="0" err="1" smtClean="0"/>
              <a:t>є</a:t>
            </a:r>
            <a:r>
              <a:rPr lang="ru-RU" dirty="0" smtClean="0"/>
              <a:t> на </a:t>
            </a:r>
            <a:r>
              <a:rPr lang="ru-RU" dirty="0" err="1" smtClean="0"/>
              <a:t>підприємстві</a:t>
            </a:r>
            <a:r>
              <a:rPr lang="ru-RU" dirty="0" smtClean="0"/>
              <a:t>); </a:t>
            </a:r>
            <a:r>
              <a:rPr lang="ru-RU" dirty="0" err="1" smtClean="0"/>
              <a:t>тривалість</a:t>
            </a:r>
            <a:r>
              <a:rPr lang="ru-RU" dirty="0" smtClean="0"/>
              <a:t> </a:t>
            </a:r>
            <a:r>
              <a:rPr lang="ru-RU" dirty="0" err="1" smtClean="0"/>
              <a:t>і</a:t>
            </a:r>
            <a:r>
              <a:rPr lang="ru-RU" dirty="0" smtClean="0"/>
              <a:t> </a:t>
            </a:r>
            <a:r>
              <a:rPr lang="ru-RU" dirty="0" err="1" smtClean="0"/>
              <a:t>підстави</a:t>
            </a:r>
            <a:r>
              <a:rPr lang="ru-RU" dirty="0" smtClean="0"/>
              <a:t> </a:t>
            </a:r>
            <a:r>
              <a:rPr lang="ru-RU" dirty="0" err="1" smtClean="0"/>
              <a:t>надання</a:t>
            </a:r>
            <a:r>
              <a:rPr lang="ru-RU" dirty="0" smtClean="0"/>
              <a:t> </a:t>
            </a:r>
            <a:r>
              <a:rPr lang="ru-RU" dirty="0" err="1" smtClean="0"/>
              <a:t>щорічних</a:t>
            </a:r>
            <a:r>
              <a:rPr lang="ru-RU" dirty="0" smtClean="0"/>
              <a:t> </a:t>
            </a:r>
            <a:r>
              <a:rPr lang="ru-RU" dirty="0" err="1" smtClean="0"/>
              <a:t>відпусток</a:t>
            </a:r>
            <a:r>
              <a:rPr lang="ru-RU" dirty="0" smtClean="0"/>
              <a:t>);</a:t>
            </a:r>
            <a:endParaRPr lang="uk-UA" dirty="0" smtClean="0"/>
          </a:p>
          <a:p>
            <a:r>
              <a:rPr lang="ru-RU" dirty="0" smtClean="0"/>
              <a:t>— </a:t>
            </a:r>
            <a:r>
              <a:rPr lang="ru-RU" dirty="0" err="1" smtClean="0"/>
              <a:t>основні</a:t>
            </a:r>
            <a:r>
              <a:rPr lang="ru-RU" dirty="0" smtClean="0"/>
              <a:t> права </a:t>
            </a:r>
            <a:r>
              <a:rPr lang="ru-RU" dirty="0" err="1" smtClean="0"/>
              <a:t>й</a:t>
            </a:r>
            <a:r>
              <a:rPr lang="ru-RU" dirty="0" smtClean="0"/>
              <a:t> </a:t>
            </a:r>
            <a:r>
              <a:rPr lang="ru-RU" dirty="0" err="1" smtClean="0"/>
              <a:t>обов’язки</a:t>
            </a:r>
            <a:r>
              <a:rPr lang="ru-RU" dirty="0" smtClean="0"/>
              <a:t> </a:t>
            </a:r>
            <a:r>
              <a:rPr lang="ru-RU" dirty="0" err="1" smtClean="0"/>
              <a:t>працівників</a:t>
            </a:r>
            <a:r>
              <a:rPr lang="ru-RU" dirty="0" smtClean="0"/>
              <a:t>;</a:t>
            </a:r>
            <a:endParaRPr lang="uk-UA" dirty="0" smtClean="0"/>
          </a:p>
          <a:p>
            <a:r>
              <a:rPr lang="ru-RU" dirty="0" smtClean="0"/>
              <a:t>— </a:t>
            </a:r>
            <a:r>
              <a:rPr lang="ru-RU" dirty="0" err="1" smtClean="0"/>
              <a:t>основні</a:t>
            </a:r>
            <a:r>
              <a:rPr lang="ru-RU" dirty="0" smtClean="0"/>
              <a:t> права </a:t>
            </a:r>
            <a:r>
              <a:rPr lang="ru-RU" dirty="0" err="1" smtClean="0"/>
              <a:t>й</a:t>
            </a:r>
            <a:r>
              <a:rPr lang="ru-RU" dirty="0" smtClean="0"/>
              <a:t> </a:t>
            </a:r>
            <a:r>
              <a:rPr lang="ru-RU" dirty="0" err="1" smtClean="0"/>
              <a:t>обов’язки</a:t>
            </a:r>
            <a:r>
              <a:rPr lang="ru-RU" dirty="0" smtClean="0"/>
              <a:t> </a:t>
            </a:r>
            <a:r>
              <a:rPr lang="ru-RU" dirty="0" err="1" smtClean="0"/>
              <a:t>роботодавця</a:t>
            </a:r>
            <a:r>
              <a:rPr lang="ru-RU" dirty="0" smtClean="0"/>
              <a:t>;</a:t>
            </a:r>
            <a:endParaRPr lang="uk-UA" dirty="0" smtClean="0"/>
          </a:p>
          <a:p>
            <a:r>
              <a:rPr lang="ru-RU" dirty="0" smtClean="0"/>
              <a:t>— </a:t>
            </a:r>
            <a:r>
              <a:rPr lang="ru-RU" dirty="0" err="1" smtClean="0"/>
              <a:t>періодичність</a:t>
            </a:r>
            <a:r>
              <a:rPr lang="ru-RU" dirty="0" smtClean="0"/>
              <a:t> </a:t>
            </a:r>
            <a:r>
              <a:rPr lang="ru-RU" dirty="0" err="1" smtClean="0"/>
              <a:t>і</a:t>
            </a:r>
            <a:r>
              <a:rPr lang="ru-RU" dirty="0" smtClean="0"/>
              <a:t> строки </a:t>
            </a:r>
            <a:r>
              <a:rPr lang="ru-RU" dirty="0" err="1" smtClean="0"/>
              <a:t>видачі</a:t>
            </a:r>
            <a:r>
              <a:rPr lang="ru-RU" dirty="0" smtClean="0"/>
              <a:t> </a:t>
            </a:r>
            <a:r>
              <a:rPr lang="ru-RU" dirty="0" err="1" smtClean="0"/>
              <a:t>заробітної</a:t>
            </a:r>
            <a:r>
              <a:rPr lang="ru-RU" dirty="0" smtClean="0"/>
              <a:t> плати;</a:t>
            </a:r>
            <a:endParaRPr lang="uk-UA" dirty="0" smtClean="0"/>
          </a:p>
          <a:p>
            <a:r>
              <a:rPr lang="ru-RU" dirty="0" smtClean="0"/>
              <a:t>— </a:t>
            </a:r>
            <a:r>
              <a:rPr lang="ru-RU" dirty="0" err="1" smtClean="0"/>
              <a:t>соціальні</a:t>
            </a:r>
            <a:r>
              <a:rPr lang="ru-RU" dirty="0" smtClean="0"/>
              <a:t> </a:t>
            </a:r>
            <a:r>
              <a:rPr lang="ru-RU" dirty="0" err="1" smtClean="0"/>
              <a:t>гарантії</a:t>
            </a:r>
            <a:r>
              <a:rPr lang="ru-RU" dirty="0" smtClean="0"/>
              <a:t> та </a:t>
            </a:r>
            <a:r>
              <a:rPr lang="ru-RU" dirty="0" err="1" smtClean="0"/>
              <a:t>компенсації</a:t>
            </a:r>
            <a:r>
              <a:rPr lang="ru-RU" dirty="0" smtClean="0"/>
              <a:t> (порядок </a:t>
            </a:r>
            <a:r>
              <a:rPr lang="ru-RU" dirty="0" err="1" smtClean="0"/>
              <a:t>застосування</a:t>
            </a:r>
            <a:r>
              <a:rPr lang="ru-RU" dirty="0" smtClean="0"/>
              <a:t> </a:t>
            </a:r>
            <a:r>
              <a:rPr lang="ru-RU" dirty="0" err="1" smtClean="0"/>
              <a:t>заходів</a:t>
            </a:r>
            <a:r>
              <a:rPr lang="ru-RU" dirty="0" smtClean="0"/>
              <a:t> </a:t>
            </a:r>
            <a:r>
              <a:rPr lang="ru-RU" dirty="0" err="1" smtClean="0"/>
              <a:t>заохочення</a:t>
            </a:r>
            <a:r>
              <a:rPr lang="ru-RU" dirty="0" smtClean="0"/>
              <a:t>);</a:t>
            </a:r>
            <a:endParaRPr lang="uk-UA" dirty="0" smtClean="0"/>
          </a:p>
          <a:p>
            <a:r>
              <a:rPr lang="ru-RU" dirty="0" smtClean="0"/>
              <a:t>— </a:t>
            </a:r>
            <a:r>
              <a:rPr lang="ru-RU" dirty="0" err="1" smtClean="0"/>
              <a:t>відповідальність</a:t>
            </a:r>
            <a:r>
              <a:rPr lang="ru-RU" dirty="0" smtClean="0"/>
              <a:t> </a:t>
            </a:r>
            <a:r>
              <a:rPr lang="ru-RU" dirty="0" err="1" smtClean="0"/>
              <a:t>працівників</a:t>
            </a:r>
            <a:r>
              <a:rPr lang="ru-RU" dirty="0" smtClean="0"/>
              <a:t> за </a:t>
            </a:r>
            <a:r>
              <a:rPr lang="ru-RU" dirty="0" err="1" smtClean="0"/>
              <a:t>порушення</a:t>
            </a:r>
            <a:r>
              <a:rPr lang="ru-RU" dirty="0" smtClean="0"/>
              <a:t> </a:t>
            </a:r>
            <a:r>
              <a:rPr lang="ru-RU" dirty="0" err="1" smtClean="0"/>
              <a:t>трудової</a:t>
            </a:r>
            <a:r>
              <a:rPr lang="ru-RU" dirty="0" smtClean="0"/>
              <a:t> </a:t>
            </a:r>
            <a:r>
              <a:rPr lang="ru-RU" dirty="0" err="1" smtClean="0"/>
              <a:t>дисципліни</a:t>
            </a:r>
            <a:r>
              <a:rPr lang="ru-RU" dirty="0" smtClean="0"/>
              <a:t> (</a:t>
            </a:r>
            <a:r>
              <a:rPr lang="ru-RU" dirty="0" err="1" smtClean="0"/>
              <a:t>перелік</a:t>
            </a:r>
            <a:r>
              <a:rPr lang="ru-RU" dirty="0" smtClean="0"/>
              <a:t> </a:t>
            </a:r>
            <a:r>
              <a:rPr lang="ru-RU" dirty="0" err="1" smtClean="0"/>
              <a:t>порушень</a:t>
            </a:r>
            <a:r>
              <a:rPr lang="ru-RU" dirty="0" smtClean="0"/>
              <a:t>, </a:t>
            </a:r>
            <a:r>
              <a:rPr lang="ru-RU" dirty="0" err="1" smtClean="0"/>
              <a:t>за</a:t>
            </a:r>
            <a:r>
              <a:rPr lang="ru-RU" dirty="0" smtClean="0"/>
              <a:t> </a:t>
            </a:r>
            <a:r>
              <a:rPr lang="ru-RU" dirty="0" err="1" smtClean="0"/>
              <a:t>які</a:t>
            </a:r>
            <a:r>
              <a:rPr lang="ru-RU" dirty="0" smtClean="0"/>
              <a:t> </a:t>
            </a:r>
            <a:r>
              <a:rPr lang="ru-RU" dirty="0" err="1" smtClean="0"/>
              <a:t>передбачено</a:t>
            </a:r>
            <a:r>
              <a:rPr lang="ru-RU" dirty="0" smtClean="0"/>
              <a:t> </a:t>
            </a:r>
            <a:r>
              <a:rPr lang="ru-RU" dirty="0" err="1" smtClean="0"/>
              <a:t>дисциплінарні</a:t>
            </a:r>
            <a:r>
              <a:rPr lang="ru-RU" dirty="0" smtClean="0"/>
              <a:t> </a:t>
            </a:r>
            <a:r>
              <a:rPr lang="ru-RU" dirty="0" err="1" smtClean="0"/>
              <a:t>стягнення</a:t>
            </a:r>
            <a:r>
              <a:rPr lang="ru-RU" dirty="0" smtClean="0"/>
              <a:t> та порядок </a:t>
            </a:r>
            <a:r>
              <a:rPr lang="ru-RU" dirty="0" err="1" smtClean="0"/>
              <a:t>їх</a:t>
            </a:r>
            <a:r>
              <a:rPr lang="ru-RU" dirty="0" smtClean="0"/>
              <a:t> </a:t>
            </a:r>
            <a:r>
              <a:rPr lang="ru-RU" dirty="0" err="1" smtClean="0"/>
              <a:t>застосування</a:t>
            </a:r>
            <a:r>
              <a:rPr lang="ru-RU" dirty="0" smtClean="0"/>
              <a:t>).</a:t>
            </a:r>
            <a:endParaRPr lang="uk-UA" dirty="0" smtClean="0"/>
          </a:p>
          <a:p>
            <a:r>
              <a:rPr lang="ru-RU" dirty="0" err="1" smtClean="0"/>
              <a:t>Звичайно</a:t>
            </a:r>
            <a:r>
              <a:rPr lang="ru-RU" dirty="0" smtClean="0"/>
              <a:t>, у </a:t>
            </a:r>
            <a:r>
              <a:rPr lang="ru-RU" dirty="0" err="1" smtClean="0"/>
              <a:t>даному</a:t>
            </a:r>
            <a:r>
              <a:rPr lang="ru-RU" dirty="0" smtClean="0"/>
              <a:t> </a:t>
            </a:r>
            <a:r>
              <a:rPr lang="ru-RU" dirty="0" err="1" smtClean="0"/>
              <a:t>документі</a:t>
            </a:r>
            <a:r>
              <a:rPr lang="ru-RU" dirty="0" smtClean="0"/>
              <a:t> </a:t>
            </a:r>
            <a:r>
              <a:rPr lang="ru-RU" dirty="0" err="1" smtClean="0"/>
              <a:t>можна</a:t>
            </a:r>
            <a:r>
              <a:rPr lang="ru-RU" dirty="0" smtClean="0"/>
              <a:t> </a:t>
            </a:r>
            <a:r>
              <a:rPr lang="ru-RU" dirty="0" err="1" smtClean="0"/>
              <a:t>висвітлити</a:t>
            </a:r>
            <a:r>
              <a:rPr lang="ru-RU" dirty="0" smtClean="0"/>
              <a:t> </a:t>
            </a:r>
            <a:r>
              <a:rPr lang="ru-RU" dirty="0" err="1" smtClean="0"/>
              <a:t>ще</a:t>
            </a:r>
            <a:r>
              <a:rPr lang="ru-RU" dirty="0" smtClean="0"/>
              <a:t> ряд </a:t>
            </a:r>
            <a:r>
              <a:rPr lang="ru-RU" dirty="0" err="1" smtClean="0"/>
              <a:t>важливих</a:t>
            </a:r>
            <a:r>
              <a:rPr lang="ru-RU" dirty="0" smtClean="0"/>
              <a:t> </a:t>
            </a:r>
            <a:r>
              <a:rPr lang="ru-RU" dirty="0" err="1" smtClean="0"/>
              <a:t>питань</a:t>
            </a:r>
            <a:r>
              <a:rPr lang="ru-RU" dirty="0" smtClean="0"/>
              <a:t>, </a:t>
            </a:r>
            <a:r>
              <a:rPr lang="ru-RU" dirty="0" err="1" smtClean="0"/>
              <a:t>які</a:t>
            </a:r>
            <a:r>
              <a:rPr lang="ru-RU" dirty="0" smtClean="0"/>
              <a:t> </a:t>
            </a:r>
            <a:r>
              <a:rPr lang="ru-RU" dirty="0" err="1" smtClean="0"/>
              <a:t>пов’язані</a:t>
            </a:r>
            <a:r>
              <a:rPr lang="ru-RU" dirty="0" smtClean="0"/>
              <a:t> </a:t>
            </a:r>
            <a:r>
              <a:rPr lang="ru-RU" dirty="0" err="1" smtClean="0"/>
              <a:t>з</a:t>
            </a:r>
            <a:r>
              <a:rPr lang="ru-RU" dirty="0" smtClean="0"/>
              <a:t> </a:t>
            </a:r>
            <a:r>
              <a:rPr lang="ru-RU" dirty="0" err="1" smtClean="0"/>
              <a:t>організацією</a:t>
            </a:r>
            <a:r>
              <a:rPr lang="ru-RU" dirty="0" smtClean="0"/>
              <a:t> </a:t>
            </a:r>
            <a:r>
              <a:rPr lang="ru-RU" dirty="0" err="1" smtClean="0"/>
              <a:t>праці</a:t>
            </a:r>
            <a:r>
              <a:rPr lang="ru-RU" dirty="0" smtClean="0"/>
              <a:t> на конкретному </a:t>
            </a:r>
            <a:r>
              <a:rPr lang="ru-RU" dirty="0" err="1" smtClean="0"/>
              <a:t>підприємстві</a:t>
            </a:r>
            <a:r>
              <a:rPr lang="ru-RU" dirty="0" smtClean="0"/>
              <a:t>, </a:t>
            </a:r>
            <a:r>
              <a:rPr lang="ru-RU" dirty="0" err="1" smtClean="0"/>
              <a:t>наприклад</a:t>
            </a:r>
            <a:r>
              <a:rPr lang="ru-RU" dirty="0" smtClean="0"/>
              <a:t> </a:t>
            </a:r>
            <a:r>
              <a:rPr lang="ru-RU" dirty="0" err="1" smtClean="0"/>
              <a:t>розмістити</a:t>
            </a:r>
            <a:r>
              <a:rPr lang="ru-RU" dirty="0" smtClean="0"/>
              <a:t> </a:t>
            </a:r>
            <a:r>
              <a:rPr lang="ru-RU" dirty="0" err="1" smtClean="0"/>
              <a:t>відомості</a:t>
            </a:r>
            <a:r>
              <a:rPr lang="ru-RU" dirty="0" smtClean="0"/>
              <a:t> про: порядок </a:t>
            </a:r>
            <a:r>
              <a:rPr lang="ru-RU" dirty="0" err="1" smtClean="0"/>
              <a:t>використання</a:t>
            </a:r>
            <a:r>
              <a:rPr lang="ru-RU" dirty="0" smtClean="0"/>
              <a:t> корпоративного </a:t>
            </a:r>
            <a:r>
              <a:rPr lang="ru-RU" dirty="0" err="1" smtClean="0"/>
              <a:t>обладнання</a:t>
            </a:r>
            <a:r>
              <a:rPr lang="ru-RU" dirty="0" smtClean="0"/>
              <a:t>, </a:t>
            </a:r>
            <a:r>
              <a:rPr lang="ru-RU" dirty="0" err="1" smtClean="0"/>
              <a:t>захист</a:t>
            </a:r>
            <a:r>
              <a:rPr lang="ru-RU" dirty="0" smtClean="0"/>
              <a:t> </a:t>
            </a:r>
            <a:r>
              <a:rPr lang="ru-RU" dirty="0" err="1" smtClean="0"/>
              <a:t>персональних</a:t>
            </a:r>
            <a:r>
              <a:rPr lang="ru-RU" dirty="0" smtClean="0"/>
              <a:t> </a:t>
            </a:r>
            <a:r>
              <a:rPr lang="ru-RU" dirty="0" err="1" smtClean="0"/>
              <a:t>даних</a:t>
            </a:r>
            <a:r>
              <a:rPr lang="ru-RU" dirty="0" smtClean="0"/>
              <a:t>, </a:t>
            </a:r>
            <a:r>
              <a:rPr lang="ru-RU" dirty="0" err="1" smtClean="0"/>
              <a:t>загальні</a:t>
            </a:r>
            <a:r>
              <a:rPr lang="ru-RU" dirty="0" smtClean="0"/>
              <a:t> правила </a:t>
            </a:r>
            <a:r>
              <a:rPr lang="ru-RU" dirty="0" err="1" smtClean="0"/>
              <a:t>користування</a:t>
            </a:r>
            <a:r>
              <a:rPr lang="ru-RU" dirty="0" smtClean="0"/>
              <a:t> </a:t>
            </a:r>
            <a:r>
              <a:rPr lang="ru-RU" dirty="0" err="1" smtClean="0"/>
              <a:t>електронною</a:t>
            </a:r>
            <a:r>
              <a:rPr lang="ru-RU" dirty="0" smtClean="0"/>
              <a:t> </a:t>
            </a:r>
            <a:r>
              <a:rPr lang="ru-RU" dirty="0" err="1" smtClean="0"/>
              <a:t>поштою</a:t>
            </a:r>
            <a:r>
              <a:rPr lang="ru-RU" dirty="0" smtClean="0"/>
              <a:t> та приватною </a:t>
            </a:r>
            <a:r>
              <a:rPr lang="ru-RU" dirty="0" err="1" smtClean="0"/>
              <a:t>інформацією</a:t>
            </a:r>
            <a:r>
              <a:rPr lang="ru-RU" dirty="0" smtClean="0"/>
              <a:t>, правила </a:t>
            </a:r>
            <a:r>
              <a:rPr lang="ru-RU" dirty="0" err="1" smtClean="0"/>
              <a:t>спілкування</a:t>
            </a:r>
            <a:r>
              <a:rPr lang="ru-RU" dirty="0" smtClean="0"/>
              <a:t> </a:t>
            </a:r>
            <a:r>
              <a:rPr lang="ru-RU" dirty="0" err="1" smtClean="0"/>
              <a:t>між</a:t>
            </a:r>
            <a:r>
              <a:rPr lang="ru-RU" dirty="0" smtClean="0"/>
              <a:t> </a:t>
            </a:r>
            <a:r>
              <a:rPr lang="ru-RU" dirty="0" err="1" smtClean="0"/>
              <a:t>працівниками</a:t>
            </a:r>
            <a:r>
              <a:rPr lang="ru-RU" dirty="0" smtClean="0"/>
              <a:t> (Кодекс </a:t>
            </a:r>
            <a:r>
              <a:rPr lang="ru-RU" dirty="0" err="1" smtClean="0"/>
              <a:t>ділової</a:t>
            </a:r>
            <a:r>
              <a:rPr lang="ru-RU" dirty="0" smtClean="0"/>
              <a:t> </a:t>
            </a:r>
            <a:r>
              <a:rPr lang="ru-RU" dirty="0" err="1" smtClean="0"/>
              <a:t>поведінки</a:t>
            </a:r>
            <a:r>
              <a:rPr lang="ru-RU" dirty="0" smtClean="0"/>
              <a:t>), а </a:t>
            </a:r>
            <a:r>
              <a:rPr lang="ru-RU" dirty="0" err="1" smtClean="0"/>
              <a:t>також</a:t>
            </a:r>
            <a:r>
              <a:rPr lang="ru-RU" dirty="0" smtClean="0"/>
              <a:t> </a:t>
            </a:r>
            <a:r>
              <a:rPr lang="ru-RU" dirty="0" err="1" smtClean="0"/>
              <a:t>захист</a:t>
            </a:r>
            <a:r>
              <a:rPr lang="ru-RU" dirty="0" smtClean="0"/>
              <a:t> </a:t>
            </a:r>
            <a:r>
              <a:rPr lang="ru-RU" dirty="0" err="1" smtClean="0"/>
              <a:t>конфіденційної</a:t>
            </a:r>
            <a:r>
              <a:rPr lang="ru-RU" dirty="0" smtClean="0"/>
              <a:t> </a:t>
            </a:r>
            <a:r>
              <a:rPr lang="ru-RU" dirty="0" err="1" smtClean="0"/>
              <a:t>інформації</a:t>
            </a:r>
            <a:r>
              <a:rPr lang="ru-RU" dirty="0" smtClean="0"/>
              <a:t> та </a:t>
            </a:r>
            <a:r>
              <a:rPr lang="ru-RU" dirty="0" err="1" smtClean="0"/>
              <a:t>інтелектуальної</a:t>
            </a:r>
            <a:r>
              <a:rPr lang="ru-RU" dirty="0" smtClean="0"/>
              <a:t> </a:t>
            </a:r>
            <a:r>
              <a:rPr lang="ru-RU" dirty="0" err="1" smtClean="0"/>
              <a:t>власності</a:t>
            </a:r>
            <a:r>
              <a:rPr lang="ru-RU" dirty="0" smtClean="0"/>
              <a:t> </a:t>
            </a:r>
            <a:r>
              <a:rPr lang="ru-RU" dirty="0" err="1" smtClean="0"/>
              <a:t>тощо</a:t>
            </a:r>
            <a:r>
              <a:rPr lang="ru-RU" dirty="0" smtClean="0"/>
              <a:t>. </a:t>
            </a:r>
            <a:r>
              <a:rPr lang="ru-RU" dirty="0" err="1" smtClean="0"/>
              <a:t>Проте</a:t>
            </a:r>
            <a:r>
              <a:rPr lang="ru-RU" dirty="0" smtClean="0"/>
              <a:t> </a:t>
            </a:r>
            <a:r>
              <a:rPr lang="ru-RU" dirty="0" err="1" smtClean="0"/>
              <a:t>бажано</a:t>
            </a:r>
            <a:r>
              <a:rPr lang="ru-RU" dirty="0" smtClean="0"/>
              <a:t> </a:t>
            </a:r>
            <a:r>
              <a:rPr lang="ru-RU" dirty="0" err="1" smtClean="0"/>
              <a:t>Положення</a:t>
            </a:r>
            <a:r>
              <a:rPr lang="ru-RU" dirty="0" smtClean="0"/>
              <a:t> про </a:t>
            </a:r>
            <a:r>
              <a:rPr lang="ru-RU" dirty="0" err="1" smtClean="0"/>
              <a:t>конфіденційну</a:t>
            </a:r>
            <a:r>
              <a:rPr lang="ru-RU" dirty="0" smtClean="0"/>
              <a:t> </a:t>
            </a:r>
            <a:r>
              <a:rPr lang="ru-RU" dirty="0" err="1" smtClean="0"/>
              <a:t>інформацію</a:t>
            </a:r>
            <a:r>
              <a:rPr lang="ru-RU" dirty="0" smtClean="0"/>
              <a:t>, Кодекс </a:t>
            </a:r>
            <a:r>
              <a:rPr lang="ru-RU" dirty="0" err="1" smtClean="0"/>
              <a:t>ділової</a:t>
            </a:r>
            <a:r>
              <a:rPr lang="ru-RU" dirty="0" smtClean="0"/>
              <a:t> </a:t>
            </a:r>
            <a:r>
              <a:rPr lang="ru-RU" dirty="0" err="1" smtClean="0"/>
              <a:t>поведінки</a:t>
            </a:r>
            <a:r>
              <a:rPr lang="ru-RU" dirty="0" smtClean="0"/>
              <a:t> </a:t>
            </a:r>
            <a:r>
              <a:rPr lang="ru-RU" dirty="0" err="1" smtClean="0"/>
              <a:t>затверджувати</a:t>
            </a:r>
            <a:r>
              <a:rPr lang="ru-RU" dirty="0" smtClean="0"/>
              <a:t> </a:t>
            </a:r>
            <a:r>
              <a:rPr lang="ru-RU" dirty="0" err="1" smtClean="0"/>
              <a:t>окремими</a:t>
            </a:r>
            <a:r>
              <a:rPr lang="ru-RU" dirty="0" smtClean="0"/>
              <a:t> </a:t>
            </a:r>
            <a:r>
              <a:rPr lang="ru-RU" dirty="0" err="1" smtClean="0"/>
              <a:t>локальними</a:t>
            </a:r>
            <a:r>
              <a:rPr lang="ru-RU" dirty="0" smtClean="0"/>
              <a:t> </a:t>
            </a:r>
            <a:r>
              <a:rPr lang="ru-RU" dirty="0" err="1" smtClean="0"/>
              <a:t>нормативними</a:t>
            </a:r>
            <a:r>
              <a:rPr lang="ru-RU" dirty="0" smtClean="0"/>
              <a:t> актами</a:t>
            </a:r>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ru-RU" b="1" i="1" dirty="0" smtClean="0"/>
              <a:t>Порядок </a:t>
            </a:r>
            <a:r>
              <a:rPr lang="ru-RU" b="1" i="1" dirty="0" err="1" smtClean="0"/>
              <a:t>затвердження</a:t>
            </a:r>
            <a:r>
              <a:rPr lang="ru-RU" b="1" i="1" dirty="0" smtClean="0"/>
              <a:t> та </a:t>
            </a:r>
            <a:r>
              <a:rPr lang="ru-RU" b="1" i="1" dirty="0" err="1" smtClean="0"/>
              <a:t>ознайомлення</a:t>
            </a:r>
            <a:endParaRPr lang="uk-UA" dirty="0" smtClean="0"/>
          </a:p>
          <a:p>
            <a:r>
              <a:rPr lang="ru-RU" dirty="0" smtClean="0"/>
              <a:t>ПВТР </a:t>
            </a:r>
            <a:r>
              <a:rPr lang="ru-RU" dirty="0" err="1" smtClean="0"/>
              <a:t>затверджуються</a:t>
            </a:r>
            <a:r>
              <a:rPr lang="ru-RU" dirty="0" smtClean="0"/>
              <a:t> </a:t>
            </a:r>
            <a:r>
              <a:rPr lang="ru-RU" dirty="0" err="1" smtClean="0"/>
              <a:t>зборами</a:t>
            </a:r>
            <a:r>
              <a:rPr lang="ru-RU" dirty="0" smtClean="0"/>
              <a:t> трудового </a:t>
            </a:r>
            <a:r>
              <a:rPr lang="ru-RU" dirty="0" err="1" smtClean="0"/>
              <a:t>колективу</a:t>
            </a:r>
            <a:r>
              <a:rPr lang="ru-RU" dirty="0" smtClean="0"/>
              <a:t> </a:t>
            </a:r>
            <a:r>
              <a:rPr lang="ru-RU" dirty="0" err="1" smtClean="0"/>
              <a:t>підприємства</a:t>
            </a:r>
            <a:r>
              <a:rPr lang="ru-RU" dirty="0" smtClean="0"/>
              <a:t> за </a:t>
            </a:r>
            <a:r>
              <a:rPr lang="ru-RU" dirty="0" err="1" smtClean="0"/>
              <a:t>поданням</a:t>
            </a:r>
            <a:r>
              <a:rPr lang="ru-RU" dirty="0" smtClean="0"/>
              <a:t> </a:t>
            </a:r>
            <a:r>
              <a:rPr lang="ru-RU" dirty="0" err="1" smtClean="0"/>
              <a:t>роботодавця</a:t>
            </a:r>
            <a:r>
              <a:rPr lang="ru-RU" dirty="0" smtClean="0"/>
              <a:t> та </a:t>
            </a:r>
            <a:r>
              <a:rPr lang="ru-RU" dirty="0" err="1" smtClean="0"/>
              <a:t>виборного</a:t>
            </a:r>
            <a:r>
              <a:rPr lang="ru-RU" dirty="0" smtClean="0"/>
              <a:t> органу </a:t>
            </a:r>
            <a:r>
              <a:rPr lang="ru-RU" dirty="0" err="1" smtClean="0"/>
              <a:t>профспілкової</a:t>
            </a:r>
            <a:r>
              <a:rPr lang="ru-RU" dirty="0" smtClean="0"/>
              <a:t> </a:t>
            </a:r>
            <a:r>
              <a:rPr lang="ru-RU" dirty="0" err="1" smtClean="0"/>
              <a:t>організації</a:t>
            </a:r>
            <a:r>
              <a:rPr lang="ru-RU" dirty="0" smtClean="0"/>
              <a:t>, а в </a:t>
            </a:r>
            <a:r>
              <a:rPr lang="ru-RU" dirty="0" err="1" smtClean="0"/>
              <a:t>разі</a:t>
            </a:r>
            <a:r>
              <a:rPr lang="ru-RU" dirty="0" smtClean="0"/>
              <a:t> </a:t>
            </a:r>
            <a:r>
              <a:rPr lang="ru-RU" dirty="0" err="1" smtClean="0"/>
              <a:t>його</a:t>
            </a:r>
            <a:r>
              <a:rPr lang="ru-RU" dirty="0" smtClean="0"/>
              <a:t> </a:t>
            </a:r>
            <a:r>
              <a:rPr lang="ru-RU" dirty="0" err="1" smtClean="0"/>
              <a:t>відсутності</a:t>
            </a:r>
            <a:r>
              <a:rPr lang="ru-RU" dirty="0" smtClean="0"/>
              <a:t> — </a:t>
            </a:r>
            <a:r>
              <a:rPr lang="ru-RU" dirty="0" err="1" smtClean="0"/>
              <a:t>іншими</a:t>
            </a:r>
            <a:r>
              <a:rPr lang="ru-RU" dirty="0" smtClean="0"/>
              <a:t> </a:t>
            </a:r>
            <a:r>
              <a:rPr lang="ru-RU" dirty="0" err="1" smtClean="0"/>
              <a:t>вільно</a:t>
            </a:r>
            <a:r>
              <a:rPr lang="ru-RU" dirty="0" smtClean="0"/>
              <a:t> </a:t>
            </a:r>
            <a:r>
              <a:rPr lang="ru-RU" dirty="0" err="1" smtClean="0"/>
              <a:t>обраними</a:t>
            </a:r>
            <a:r>
              <a:rPr lang="ru-RU" dirty="0" smtClean="0"/>
              <a:t> </a:t>
            </a:r>
            <a:r>
              <a:rPr lang="ru-RU" dirty="0" err="1" smtClean="0"/>
              <a:t>працівниками</a:t>
            </a:r>
            <a:r>
              <a:rPr lang="ru-RU" dirty="0" smtClean="0"/>
              <a:t>. </a:t>
            </a:r>
            <a:r>
              <a:rPr lang="ru-RU" dirty="0" err="1" smtClean="0"/>
              <a:t>Таке</a:t>
            </a:r>
            <a:r>
              <a:rPr lang="ru-RU" dirty="0" smtClean="0"/>
              <a:t> </a:t>
            </a:r>
            <a:r>
              <a:rPr lang="ru-RU" dirty="0" err="1" smtClean="0"/>
              <a:t>рішення</a:t>
            </a:r>
            <a:r>
              <a:rPr lang="ru-RU" dirty="0" smtClean="0"/>
              <a:t> </a:t>
            </a:r>
            <a:r>
              <a:rPr lang="ru-RU" dirty="0" err="1" smtClean="0"/>
              <a:t>оформлюється</a:t>
            </a:r>
            <a:r>
              <a:rPr lang="ru-RU" dirty="0" smtClean="0"/>
              <a:t> протоколом </a:t>
            </a:r>
            <a:r>
              <a:rPr lang="ru-RU" dirty="0" err="1" smtClean="0"/>
              <a:t>загальних</a:t>
            </a:r>
            <a:r>
              <a:rPr lang="ru-RU" dirty="0" smtClean="0"/>
              <a:t> </a:t>
            </a:r>
            <a:r>
              <a:rPr lang="ru-RU" dirty="0" err="1" smtClean="0"/>
              <a:t>зборів</a:t>
            </a:r>
            <a:r>
              <a:rPr lang="ru-RU" dirty="0" smtClean="0"/>
              <a:t> трудового </a:t>
            </a:r>
            <a:r>
              <a:rPr lang="ru-RU" dirty="0" err="1" smtClean="0"/>
              <a:t>колективу</a:t>
            </a:r>
            <a:r>
              <a:rPr lang="ru-RU" dirty="0" smtClean="0"/>
              <a:t>.</a:t>
            </a:r>
            <a:endParaRPr lang="uk-UA" dirty="0" smtClean="0"/>
          </a:p>
          <a:p>
            <a:r>
              <a:rPr lang="ru-RU" dirty="0" err="1" smtClean="0"/>
              <a:t>Зрозуміло</a:t>
            </a:r>
            <a:r>
              <a:rPr lang="ru-RU" dirty="0" smtClean="0"/>
              <a:t>, </a:t>
            </a:r>
            <a:r>
              <a:rPr lang="ru-RU" dirty="0" err="1" smtClean="0"/>
              <a:t>що</a:t>
            </a:r>
            <a:r>
              <a:rPr lang="ru-RU" dirty="0" smtClean="0"/>
              <a:t> до </a:t>
            </a:r>
            <a:r>
              <a:rPr lang="ru-RU" dirty="0" err="1" smtClean="0"/>
              <a:t>проведення</a:t>
            </a:r>
            <a:r>
              <a:rPr lang="ru-RU" dirty="0" smtClean="0"/>
              <a:t> </a:t>
            </a:r>
            <a:r>
              <a:rPr lang="ru-RU" dirty="0" err="1" smtClean="0"/>
              <a:t>зборів</a:t>
            </a:r>
            <a:r>
              <a:rPr lang="ru-RU" dirty="0" smtClean="0"/>
              <a:t> </a:t>
            </a:r>
            <a:r>
              <a:rPr lang="ru-RU" dirty="0" err="1" smtClean="0"/>
              <a:t>необхідно</a:t>
            </a:r>
            <a:r>
              <a:rPr lang="ru-RU" dirty="0" smtClean="0"/>
              <a:t> </a:t>
            </a:r>
            <a:r>
              <a:rPr lang="ru-RU" dirty="0" err="1" smtClean="0"/>
              <a:t>надати</a:t>
            </a:r>
            <a:r>
              <a:rPr lang="ru-RU" dirty="0" smtClean="0"/>
              <a:t> проект ПВТР </a:t>
            </a:r>
            <a:r>
              <a:rPr lang="ru-RU" dirty="0" err="1" smtClean="0"/>
              <a:t>працівникам</a:t>
            </a:r>
            <a:r>
              <a:rPr lang="ru-RU" dirty="0" smtClean="0"/>
              <a:t> </a:t>
            </a:r>
            <a:r>
              <a:rPr lang="ru-RU" dirty="0" err="1" smtClean="0"/>
              <a:t>підприємства</a:t>
            </a:r>
            <a:r>
              <a:rPr lang="ru-RU" dirty="0" smtClean="0"/>
              <a:t> для </a:t>
            </a:r>
            <a:r>
              <a:rPr lang="ru-RU" dirty="0" err="1" smtClean="0"/>
              <a:t>ознайомлення</a:t>
            </a:r>
            <a:r>
              <a:rPr lang="ru-RU" dirty="0" smtClean="0"/>
              <a:t> </a:t>
            </a:r>
            <a:r>
              <a:rPr lang="ru-RU" dirty="0" err="1" smtClean="0"/>
              <a:t>з</a:t>
            </a:r>
            <a:r>
              <a:rPr lang="ru-RU" dirty="0" smtClean="0"/>
              <a:t> ним </a:t>
            </a:r>
            <a:r>
              <a:rPr lang="ru-RU" dirty="0" err="1" smtClean="0"/>
              <a:t>і</a:t>
            </a:r>
            <a:r>
              <a:rPr lang="ru-RU" dirty="0" smtClean="0"/>
              <a:t> </a:t>
            </a:r>
            <a:r>
              <a:rPr lang="ru-RU" dirty="0" err="1" smtClean="0"/>
              <a:t>внесення</a:t>
            </a:r>
            <a:r>
              <a:rPr lang="ru-RU" dirty="0" smtClean="0"/>
              <a:t> </a:t>
            </a:r>
            <a:r>
              <a:rPr lang="ru-RU" dirty="0" err="1" smtClean="0"/>
              <a:t>пропозицій</a:t>
            </a:r>
            <a:r>
              <a:rPr lang="ru-RU" dirty="0" smtClean="0"/>
              <a:t>, а </a:t>
            </a:r>
            <a:r>
              <a:rPr lang="ru-RU" dirty="0" err="1" smtClean="0"/>
              <a:t>також</a:t>
            </a:r>
            <a:r>
              <a:rPr lang="ru-RU" dirty="0" smtClean="0"/>
              <a:t> </a:t>
            </a:r>
            <a:r>
              <a:rPr lang="ru-RU" dirty="0" err="1" smtClean="0"/>
              <a:t>узгодити</a:t>
            </a:r>
            <a:r>
              <a:rPr lang="ru-RU" dirty="0" smtClean="0"/>
              <a:t> </a:t>
            </a:r>
            <a:r>
              <a:rPr lang="ru-RU" dirty="0" err="1" smtClean="0"/>
              <a:t>з</a:t>
            </a:r>
            <a:r>
              <a:rPr lang="ru-RU" dirty="0" smtClean="0"/>
              <a:t> </a:t>
            </a:r>
            <a:r>
              <a:rPr lang="ru-RU" dirty="0" err="1" smtClean="0"/>
              <a:t>інспектором</a:t>
            </a:r>
            <a:r>
              <a:rPr lang="ru-RU" dirty="0" smtClean="0"/>
              <a:t> </a:t>
            </a:r>
            <a:r>
              <a:rPr lang="ru-RU" dirty="0" err="1" smtClean="0"/>
              <a:t>з</a:t>
            </a:r>
            <a:r>
              <a:rPr lang="ru-RU" dirty="0" smtClean="0"/>
              <a:t> </a:t>
            </a:r>
            <a:r>
              <a:rPr lang="ru-RU" dirty="0" err="1" smtClean="0"/>
              <a:t>охорони</a:t>
            </a:r>
            <a:r>
              <a:rPr lang="ru-RU" dirty="0" smtClean="0"/>
              <a:t> </a:t>
            </a:r>
            <a:r>
              <a:rPr lang="ru-RU" dirty="0" err="1" smtClean="0"/>
              <a:t>праці</a:t>
            </a:r>
            <a:r>
              <a:rPr lang="ru-RU" dirty="0" smtClean="0"/>
              <a:t>, </a:t>
            </a:r>
            <a:r>
              <a:rPr lang="ru-RU" dirty="0" err="1" smtClean="0"/>
              <a:t>який</a:t>
            </a:r>
            <a:r>
              <a:rPr lang="ru-RU" dirty="0" smtClean="0"/>
              <a:t> </a:t>
            </a:r>
            <a:r>
              <a:rPr lang="ru-RU" dirty="0" err="1" smtClean="0"/>
              <a:t>перевіряє</a:t>
            </a:r>
            <a:r>
              <a:rPr lang="ru-RU" dirty="0" smtClean="0"/>
              <a:t> </a:t>
            </a:r>
            <a:r>
              <a:rPr lang="ru-RU" dirty="0" err="1" smtClean="0"/>
              <a:t>їх</a:t>
            </a:r>
            <a:r>
              <a:rPr lang="ru-RU" dirty="0" smtClean="0"/>
              <a:t> </a:t>
            </a:r>
            <a:r>
              <a:rPr lang="ru-RU" dirty="0" err="1" smtClean="0"/>
              <a:t>відповідність</a:t>
            </a:r>
            <a:r>
              <a:rPr lang="ru-RU" dirty="0" smtClean="0"/>
              <a:t> нормам </a:t>
            </a:r>
            <a:r>
              <a:rPr lang="ru-RU" dirty="0" err="1" smtClean="0"/>
              <a:t>законодавства</a:t>
            </a:r>
            <a:r>
              <a:rPr lang="ru-RU" dirty="0" smtClean="0"/>
              <a:t> про </a:t>
            </a:r>
            <a:r>
              <a:rPr lang="ru-RU" dirty="0" err="1" smtClean="0"/>
              <a:t>охорону</a:t>
            </a:r>
            <a:r>
              <a:rPr lang="ru-RU" dirty="0" smtClean="0"/>
              <a:t> </a:t>
            </a:r>
            <a:r>
              <a:rPr lang="ru-RU" dirty="0" err="1" smtClean="0"/>
              <a:t>праці</a:t>
            </a:r>
            <a:r>
              <a:rPr lang="ru-RU" dirty="0" smtClean="0"/>
              <a:t>.</a:t>
            </a:r>
            <a:endParaRPr lang="uk-UA" dirty="0" smtClean="0"/>
          </a:p>
          <a:p>
            <a:r>
              <a:rPr lang="ru-RU" dirty="0" smtClean="0"/>
              <a:t>УВАГА! </a:t>
            </a:r>
            <a:r>
              <a:rPr lang="ru-RU" dirty="0" err="1" smtClean="0"/>
              <a:t>Законодавство</a:t>
            </a:r>
            <a:r>
              <a:rPr lang="ru-RU" dirty="0" smtClean="0"/>
              <a:t> не </a:t>
            </a:r>
            <a:r>
              <a:rPr lang="ru-RU" dirty="0" err="1" smtClean="0"/>
              <a:t>містить</a:t>
            </a:r>
            <a:r>
              <a:rPr lang="ru-RU" dirty="0" smtClean="0"/>
              <a:t> </a:t>
            </a:r>
            <a:r>
              <a:rPr lang="ru-RU" dirty="0" err="1" smtClean="0"/>
              <a:t>вимоги</a:t>
            </a:r>
            <a:r>
              <a:rPr lang="ru-RU" dirty="0" smtClean="0"/>
              <a:t> до </a:t>
            </a:r>
            <a:r>
              <a:rPr lang="ru-RU" dirty="0" err="1" smtClean="0"/>
              <a:t>роботодавця</a:t>
            </a:r>
            <a:r>
              <a:rPr lang="ru-RU" dirty="0" smtClean="0"/>
              <a:t> в </a:t>
            </a:r>
            <a:r>
              <a:rPr lang="ru-RU" dirty="0" err="1" smtClean="0"/>
              <a:t>обов’язковому</a:t>
            </a:r>
            <a:r>
              <a:rPr lang="ru-RU" dirty="0" smtClean="0"/>
              <a:t> порядку </a:t>
            </a:r>
            <a:r>
              <a:rPr lang="ru-RU" dirty="0" err="1" smtClean="0"/>
              <a:t>враховувати</a:t>
            </a:r>
            <a:r>
              <a:rPr lang="ru-RU" dirty="0" smtClean="0"/>
              <a:t> </a:t>
            </a:r>
            <a:r>
              <a:rPr lang="ru-RU" dirty="0" err="1" smtClean="0"/>
              <a:t>всі</a:t>
            </a:r>
            <a:r>
              <a:rPr lang="ru-RU" dirty="0" smtClean="0"/>
              <a:t> </a:t>
            </a:r>
            <a:r>
              <a:rPr lang="ru-RU" dirty="0" err="1" smtClean="0"/>
              <a:t>пропозиції</a:t>
            </a:r>
            <a:r>
              <a:rPr lang="ru-RU" dirty="0" smtClean="0"/>
              <a:t>, </a:t>
            </a:r>
            <a:r>
              <a:rPr lang="ru-RU" dirty="0" err="1" smtClean="0"/>
              <a:t>внесені</a:t>
            </a:r>
            <a:r>
              <a:rPr lang="ru-RU" dirty="0" smtClean="0"/>
              <a:t> </a:t>
            </a:r>
            <a:r>
              <a:rPr lang="ru-RU" dirty="0" err="1" smtClean="0"/>
              <a:t>працівниками</a:t>
            </a:r>
            <a:r>
              <a:rPr lang="ru-RU" dirty="0" smtClean="0"/>
              <a:t> </a:t>
            </a:r>
            <a:r>
              <a:rPr lang="ru-RU" dirty="0" err="1" smtClean="0"/>
              <a:t>підприємства</a:t>
            </a:r>
            <a:r>
              <a:rPr lang="ru-RU" dirty="0" smtClean="0"/>
              <a:t> до проекту ПВТР.</a:t>
            </a:r>
            <a:endParaRPr lang="uk-UA" dirty="0" smtClean="0"/>
          </a:p>
          <a:p>
            <a:r>
              <a:rPr lang="ru-RU" dirty="0" err="1" smtClean="0"/>
              <a:t>Із</a:t>
            </a:r>
            <a:r>
              <a:rPr lang="ru-RU" dirty="0" smtClean="0"/>
              <a:t> </a:t>
            </a:r>
            <a:r>
              <a:rPr lang="ru-RU" dirty="0" err="1" smtClean="0"/>
              <a:t>затвердженими</a:t>
            </a:r>
            <a:r>
              <a:rPr lang="ru-RU" dirty="0" smtClean="0"/>
              <a:t> Правилами </a:t>
            </a:r>
            <a:r>
              <a:rPr lang="ru-RU" dirty="0" err="1" smtClean="0"/>
              <a:t>необхідно</a:t>
            </a:r>
            <a:r>
              <a:rPr lang="ru-RU" dirty="0" smtClean="0"/>
              <a:t> </a:t>
            </a:r>
            <a:r>
              <a:rPr lang="ru-RU" dirty="0" err="1" smtClean="0"/>
              <a:t>ознайомити</a:t>
            </a:r>
            <a:r>
              <a:rPr lang="ru-RU" dirty="0" smtClean="0"/>
              <a:t> </a:t>
            </a:r>
            <a:r>
              <a:rPr lang="ru-RU" dirty="0" err="1" smtClean="0"/>
              <a:t>всіх</a:t>
            </a:r>
            <a:r>
              <a:rPr lang="ru-RU" dirty="0" smtClean="0"/>
              <a:t> </a:t>
            </a:r>
            <a:r>
              <a:rPr lang="ru-RU" dirty="0" err="1" smtClean="0"/>
              <a:t>працівників</a:t>
            </a:r>
            <a:r>
              <a:rPr lang="ru-RU" dirty="0" smtClean="0"/>
              <a:t> </a:t>
            </a:r>
            <a:r>
              <a:rPr lang="ru-RU" dirty="0" err="1" smtClean="0"/>
              <a:t>під</a:t>
            </a:r>
            <a:r>
              <a:rPr lang="ru-RU" dirty="0" smtClean="0"/>
              <a:t> </a:t>
            </a:r>
            <a:r>
              <a:rPr lang="ru-RU" dirty="0" err="1" smtClean="0"/>
              <a:t>підпис</a:t>
            </a:r>
            <a:r>
              <a:rPr lang="ru-RU" dirty="0" smtClean="0"/>
              <a:t>. Для </a:t>
            </a:r>
            <a:r>
              <a:rPr lang="ru-RU" dirty="0" err="1" smtClean="0"/>
              <a:t>цього</a:t>
            </a:r>
            <a:r>
              <a:rPr lang="ru-RU" dirty="0" smtClean="0"/>
              <a:t> </a:t>
            </a:r>
            <a:r>
              <a:rPr lang="ru-RU" dirty="0" err="1" smtClean="0"/>
              <a:t>можна</a:t>
            </a:r>
            <a:r>
              <a:rPr lang="ru-RU" dirty="0" smtClean="0"/>
              <a:t> </a:t>
            </a:r>
            <a:r>
              <a:rPr lang="ru-RU" dirty="0" err="1" smtClean="0"/>
              <a:t>або</a:t>
            </a:r>
            <a:r>
              <a:rPr lang="ru-RU" dirty="0" smtClean="0"/>
              <a:t> завести </a:t>
            </a:r>
            <a:r>
              <a:rPr lang="ru-RU" dirty="0" err="1" smtClean="0"/>
              <a:t>окремий</a:t>
            </a:r>
            <a:r>
              <a:rPr lang="ru-RU" dirty="0" smtClean="0"/>
              <a:t> журнал, </a:t>
            </a:r>
            <a:r>
              <a:rPr lang="ru-RU" dirty="0" err="1" smtClean="0"/>
              <a:t>або</a:t>
            </a:r>
            <a:r>
              <a:rPr lang="ru-RU" dirty="0" smtClean="0"/>
              <a:t> </a:t>
            </a:r>
            <a:r>
              <a:rPr lang="ru-RU" dirty="0" err="1" smtClean="0"/>
              <a:t>якщо</a:t>
            </a:r>
            <a:r>
              <a:rPr lang="ru-RU" dirty="0" smtClean="0"/>
              <a:t> </a:t>
            </a:r>
            <a:r>
              <a:rPr lang="ru-RU" dirty="0" err="1" smtClean="0"/>
              <a:t>підприємство</a:t>
            </a:r>
            <a:r>
              <a:rPr lang="ru-RU" dirty="0" smtClean="0"/>
              <a:t> </a:t>
            </a:r>
            <a:r>
              <a:rPr lang="ru-RU" dirty="0" err="1" smtClean="0"/>
              <a:t>невелике</a:t>
            </a:r>
            <a:r>
              <a:rPr lang="ru-RU" dirty="0" smtClean="0"/>
              <a:t> </a:t>
            </a:r>
            <a:r>
              <a:rPr lang="ru-RU" dirty="0" err="1" smtClean="0"/>
              <a:t>прикріпити</a:t>
            </a:r>
            <a:r>
              <a:rPr lang="ru-RU" dirty="0" smtClean="0"/>
              <a:t> до документа так </a:t>
            </a:r>
            <a:r>
              <a:rPr lang="ru-RU" dirty="0" err="1" smtClean="0"/>
              <a:t>звану</a:t>
            </a:r>
            <a:r>
              <a:rPr lang="ru-RU" dirty="0" smtClean="0"/>
              <a:t> </a:t>
            </a:r>
            <a:r>
              <a:rPr lang="ru-RU" dirty="0" err="1" smtClean="0"/>
              <a:t>відомість</a:t>
            </a:r>
            <a:r>
              <a:rPr lang="ru-RU" dirty="0" smtClean="0"/>
              <a:t> </a:t>
            </a:r>
            <a:r>
              <a:rPr lang="ru-RU" dirty="0" err="1" smtClean="0"/>
              <a:t>ознайомлення</a:t>
            </a:r>
            <a:r>
              <a:rPr lang="ru-RU" dirty="0" smtClean="0"/>
              <a:t>. Особи, </a:t>
            </a:r>
            <a:r>
              <a:rPr lang="ru-RU" dirty="0" err="1" smtClean="0"/>
              <a:t>які</a:t>
            </a:r>
            <a:r>
              <a:rPr lang="ru-RU" dirty="0" smtClean="0"/>
              <a:t> </a:t>
            </a:r>
            <a:r>
              <a:rPr lang="ru-RU" dirty="0" err="1" smtClean="0"/>
              <a:t>прийняті</a:t>
            </a:r>
            <a:r>
              <a:rPr lang="ru-RU" dirty="0" smtClean="0"/>
              <a:t> на роботу </a:t>
            </a:r>
            <a:r>
              <a:rPr lang="ru-RU" dirty="0" err="1" smtClean="0"/>
              <a:t>після</a:t>
            </a:r>
            <a:r>
              <a:rPr lang="ru-RU" dirty="0" smtClean="0"/>
              <a:t> </a:t>
            </a:r>
            <a:r>
              <a:rPr lang="ru-RU" dirty="0" err="1" smtClean="0"/>
              <a:t>затвердження</a:t>
            </a:r>
            <a:r>
              <a:rPr lang="ru-RU" dirty="0" smtClean="0"/>
              <a:t> ПВТР, </a:t>
            </a:r>
            <a:r>
              <a:rPr lang="ru-RU" dirty="0" err="1" smtClean="0"/>
              <a:t>підтверджують</a:t>
            </a:r>
            <a:r>
              <a:rPr lang="ru-RU" dirty="0" smtClean="0"/>
              <a:t> факт </a:t>
            </a:r>
            <a:r>
              <a:rPr lang="ru-RU" dirty="0" err="1" smtClean="0"/>
              <a:t>свого</a:t>
            </a:r>
            <a:r>
              <a:rPr lang="ru-RU" dirty="0" smtClean="0"/>
              <a:t> </a:t>
            </a:r>
            <a:r>
              <a:rPr lang="ru-RU" dirty="0" err="1" smtClean="0"/>
              <a:t>ознайомлення</a:t>
            </a:r>
            <a:r>
              <a:rPr lang="ru-RU" dirty="0" smtClean="0"/>
              <a:t> </a:t>
            </a:r>
            <a:r>
              <a:rPr lang="ru-RU" dirty="0" err="1" smtClean="0"/>
              <a:t>під</a:t>
            </a:r>
            <a:r>
              <a:rPr lang="ru-RU" dirty="0" smtClean="0"/>
              <a:t> час </a:t>
            </a:r>
            <a:r>
              <a:rPr lang="ru-RU" dirty="0" err="1" smtClean="0"/>
              <a:t>укладення</a:t>
            </a:r>
            <a:r>
              <a:rPr lang="ru-RU" dirty="0" smtClean="0"/>
              <a:t> трудового договору, </a:t>
            </a:r>
            <a:r>
              <a:rPr lang="ru-RU" dirty="0" err="1" smtClean="0"/>
              <a:t>зазначаючи</a:t>
            </a:r>
            <a:r>
              <a:rPr lang="ru-RU" dirty="0" smtClean="0"/>
              <a:t> про </a:t>
            </a:r>
            <a:r>
              <a:rPr lang="ru-RU" dirty="0" err="1" smtClean="0"/>
              <a:t>це</a:t>
            </a:r>
            <a:r>
              <a:rPr lang="ru-RU" dirty="0" smtClean="0"/>
              <a:t> в </a:t>
            </a:r>
            <a:r>
              <a:rPr lang="ru-RU" dirty="0" err="1" smtClean="0"/>
              <a:t>наказі</a:t>
            </a:r>
            <a:r>
              <a:rPr lang="ru-RU" dirty="0" smtClean="0"/>
              <a:t> про </a:t>
            </a:r>
            <a:r>
              <a:rPr lang="ru-RU" dirty="0" err="1" smtClean="0"/>
              <a:t>прийняття</a:t>
            </a:r>
            <a:r>
              <a:rPr lang="ru-RU" dirty="0" smtClean="0"/>
              <a:t> на роботу </a:t>
            </a:r>
            <a:r>
              <a:rPr lang="ru-RU" dirty="0" err="1" smtClean="0"/>
              <a:t>або</a:t>
            </a:r>
            <a:r>
              <a:rPr lang="ru-RU" dirty="0" smtClean="0"/>
              <a:t> у </a:t>
            </a:r>
            <a:r>
              <a:rPr lang="ru-RU" dirty="0" err="1" smtClean="0"/>
              <a:t>відповідному</a:t>
            </a:r>
            <a:r>
              <a:rPr lang="ru-RU" dirty="0" smtClean="0"/>
              <a:t> </a:t>
            </a:r>
            <a:r>
              <a:rPr lang="ru-RU" dirty="0" err="1" smtClean="0"/>
              <a:t>журналі</a:t>
            </a:r>
            <a:r>
              <a:rPr lang="ru-RU" dirty="0" smtClean="0"/>
              <a:t>.</a:t>
            </a:r>
            <a:endParaRPr lang="uk-UA" dirty="0" smtClean="0"/>
          </a:p>
          <a:p>
            <a:r>
              <a:rPr lang="ru-RU" dirty="0" err="1" smtClean="0"/>
              <a:t>Слід</a:t>
            </a:r>
            <a:r>
              <a:rPr lang="ru-RU" dirty="0" smtClean="0"/>
              <a:t> </a:t>
            </a:r>
            <a:r>
              <a:rPr lang="ru-RU" dirty="0" err="1" smtClean="0"/>
              <a:t>зазначити</a:t>
            </a:r>
            <a:r>
              <a:rPr lang="ru-RU" dirty="0" smtClean="0"/>
              <a:t>, </a:t>
            </a:r>
            <a:r>
              <a:rPr lang="ru-RU" dirty="0" err="1" smtClean="0"/>
              <a:t>що</a:t>
            </a:r>
            <a:r>
              <a:rPr lang="ru-RU" dirty="0" smtClean="0"/>
              <a:t> правила </a:t>
            </a:r>
            <a:r>
              <a:rPr lang="ru-RU" dirty="0" err="1" smtClean="0"/>
              <a:t>внутрішнього</a:t>
            </a:r>
            <a:r>
              <a:rPr lang="ru-RU" dirty="0" smtClean="0"/>
              <a:t> трудового </a:t>
            </a:r>
            <a:r>
              <a:rPr lang="ru-RU" dirty="0" err="1" smtClean="0"/>
              <a:t>розпорядку</a:t>
            </a:r>
            <a:r>
              <a:rPr lang="ru-RU" dirty="0" smtClean="0"/>
              <a:t> </a:t>
            </a:r>
            <a:r>
              <a:rPr lang="ru-RU" dirty="0" err="1" smtClean="0"/>
              <a:t>затверджуються</a:t>
            </a:r>
            <a:r>
              <a:rPr lang="ru-RU" dirty="0" smtClean="0"/>
              <a:t> на </a:t>
            </a:r>
            <a:r>
              <a:rPr lang="ru-RU" dirty="0" err="1" smtClean="0"/>
              <a:t>кілька</a:t>
            </a:r>
            <a:r>
              <a:rPr lang="ru-RU" dirty="0" smtClean="0"/>
              <a:t> </a:t>
            </a:r>
            <a:r>
              <a:rPr lang="ru-RU" dirty="0" err="1" smtClean="0"/>
              <a:t>років</a:t>
            </a:r>
            <a:r>
              <a:rPr lang="ru-RU" dirty="0" smtClean="0"/>
              <a:t>, а </a:t>
            </a:r>
            <a:r>
              <a:rPr lang="ru-RU" dirty="0" err="1" smtClean="0"/>
              <a:t>зміни</a:t>
            </a:r>
            <a:r>
              <a:rPr lang="ru-RU" dirty="0" smtClean="0"/>
              <a:t> до них </a:t>
            </a:r>
            <a:r>
              <a:rPr lang="ru-RU" dirty="0" err="1" smtClean="0"/>
              <a:t>вносяться</a:t>
            </a:r>
            <a:r>
              <a:rPr lang="ru-RU" dirty="0" smtClean="0"/>
              <a:t> за потреби, </a:t>
            </a:r>
            <a:r>
              <a:rPr lang="ru-RU" dirty="0" err="1" smtClean="0"/>
              <a:t>зазвичай</a:t>
            </a:r>
            <a:r>
              <a:rPr lang="ru-RU" dirty="0" smtClean="0"/>
              <a:t> </a:t>
            </a:r>
            <a:r>
              <a:rPr lang="ru-RU" dirty="0" err="1" smtClean="0"/>
              <a:t>після</a:t>
            </a:r>
            <a:r>
              <a:rPr lang="ru-RU" dirty="0" smtClean="0"/>
              <a:t> </a:t>
            </a:r>
            <a:r>
              <a:rPr lang="ru-RU" dirty="0" err="1" smtClean="0"/>
              <a:t>внесення</a:t>
            </a:r>
            <a:r>
              <a:rPr lang="ru-RU" dirty="0" smtClean="0"/>
              <a:t> </a:t>
            </a:r>
            <a:r>
              <a:rPr lang="ru-RU" dirty="0" err="1" smtClean="0"/>
              <a:t>змін</a:t>
            </a:r>
            <a:r>
              <a:rPr lang="ru-RU" dirty="0" smtClean="0"/>
              <a:t> до </a:t>
            </a:r>
            <a:r>
              <a:rPr lang="ru-RU" dirty="0" err="1" smtClean="0"/>
              <a:t>колективного</a:t>
            </a:r>
            <a:r>
              <a:rPr lang="ru-RU" dirty="0" smtClean="0"/>
              <a:t> договору </a:t>
            </a:r>
            <a:r>
              <a:rPr lang="ru-RU" dirty="0" err="1" smtClean="0"/>
              <a:t>підприємства</a:t>
            </a:r>
            <a:r>
              <a:rPr lang="ru-RU" dirty="0" smtClean="0"/>
              <a:t>.</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ru-RU" b="1" dirty="0" err="1" smtClean="0"/>
              <a:t>Трудові</a:t>
            </a:r>
            <a:r>
              <a:rPr lang="ru-RU" b="1" dirty="0" smtClean="0"/>
              <a:t> </a:t>
            </a:r>
            <a:r>
              <a:rPr lang="ru-RU" b="1" dirty="0" err="1" smtClean="0"/>
              <a:t>погодження</a:t>
            </a:r>
            <a:r>
              <a:rPr lang="ru-RU" b="1" dirty="0" smtClean="0"/>
              <a:t>. Правила </a:t>
            </a:r>
            <a:r>
              <a:rPr lang="ru-RU" b="1" dirty="0" err="1" smtClean="0"/>
              <a:t>внутрішнього</a:t>
            </a:r>
            <a:r>
              <a:rPr lang="ru-RU" b="1" dirty="0" smtClean="0"/>
              <a:t> трудового </a:t>
            </a:r>
            <a:r>
              <a:rPr lang="ru-RU" b="1" dirty="0" err="1" smtClean="0"/>
              <a:t>розпорядку</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7500" lnSpcReduction="20000"/>
          </a:bodyPr>
          <a:lstStyle/>
          <a:p>
            <a:r>
              <a:rPr lang="uk-UA" u="sng" dirty="0" smtClean="0"/>
              <a:t>Відшкодування підприємствам, громадянам і державі збитків. завданих порушенням вимог щодо охорони праці.</a:t>
            </a:r>
            <a:endParaRPr lang="uk-UA" dirty="0" smtClean="0"/>
          </a:p>
          <a:p>
            <a:r>
              <a:rPr lang="uk-UA" dirty="0" smtClean="0"/>
              <a:t>Крім відшкодування шкоди працівникам (стаття 11 Закону України «Про охорону праці») власник повністю відшкодовує збитки  іншим підприємствам, громадянам і державі на загальних підставах у зв'язку з завданням шкоди при порушенні вимог щодо охорони праці.</a:t>
            </a:r>
          </a:p>
          <a:p>
            <a:r>
              <a:rPr lang="uk-UA" dirty="0" smtClean="0"/>
              <a:t>Власник зобов’язаний  відшкодувати працівникові шкоду, заподіяну йому каліцтвом  або іншими ушкодженнями здоров’я, пов’язаними з виконанням трудових обов'язків у повному розмірі втраченого заробітку відповідно до законодавства, а також сплатити потерпілому (членам сім'ї та утриманцям потерпілого) одноразову допомогу. При цьому пенсії та інші доходи, одержувані працівником, не враховуються. </a:t>
            </a:r>
          </a:p>
          <a:p>
            <a:r>
              <a:rPr lang="uk-UA" dirty="0" smtClean="0"/>
              <a:t>Розмір одноразової допомоги встановлюється колективним  договором (угодою, трудовим договором). Якщо відповідно до  медичного висновку у потерпілого встановлено стійку втрату працездатності, ця допомога повинна бути не менше суми, визначеної з розрахунку середньомісячного заробітку потерпілого за кожен процент втрати ним професійної працездатності.</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pPr lvl="0"/>
            <a:r>
              <a:rPr lang="uk-UA" b="1" dirty="0" smtClean="0"/>
              <a:t>Відповідальність за порушення законодавства</a:t>
            </a:r>
            <a:endParaRPr lang="uk-UA" dirty="0"/>
          </a:p>
        </p:txBody>
      </p:sp>
    </p:spTree>
    <p:extLst>
      <p:ext uri="{BB962C8B-B14F-4D97-AF65-F5344CB8AC3E}">
        <p14:creationId xmlns:p14="http://schemas.microsoft.com/office/powerpoint/2010/main" xmlns="" val="2698446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uk-UA" dirty="0" smtClean="0"/>
              <a:t>• штрафи, що накладаються на підприємство органами державного нагляду за охороною праці;</a:t>
            </a:r>
          </a:p>
          <a:p>
            <a:r>
              <a:rPr lang="uk-UA" dirty="0" smtClean="0"/>
              <a:t>• штрафи за кожний нещасний випадок на виробництві або професійне захворювання;</a:t>
            </a:r>
          </a:p>
          <a:p>
            <a:r>
              <a:rPr lang="uk-UA" dirty="0" smtClean="0"/>
              <a:t>• відшкодування шкоди, одноразову допомогу та всі інші виплати особам, котрі потерпіли на виробництві, або членам сімей та утриманцям загиблих.</a:t>
            </a:r>
          </a:p>
          <a:p>
            <a:r>
              <a:rPr lang="uk-UA" dirty="0" smtClean="0"/>
              <a:t> • виплати тим підприємствам, установам, яким завдано  шкоду (внаслідок випуску небезпечної техніки,  неякісного проектування виробничого об'єкта,нового устаткування тощо);</a:t>
            </a:r>
          </a:p>
          <a:p>
            <a:r>
              <a:rPr lang="uk-UA" dirty="0" smtClean="0"/>
              <a:t>• компенсацію лікарням,  іншим   медичним та оздоровчим закладам витрат на лікування та реабілітацію потерпілих працівників, на надання їм санаторно-курортних послуг тощо;</a:t>
            </a:r>
          </a:p>
          <a:p>
            <a:r>
              <a:rPr lang="uk-UA" dirty="0" smtClean="0"/>
              <a:t>• компенсацію витрат органів соціального забезпечення на виплату пенсій інвалідам праці;</a:t>
            </a:r>
          </a:p>
          <a:p>
            <a:r>
              <a:rPr lang="uk-UA" dirty="0" smtClean="0"/>
              <a:t> • витрати на проведення рятувальних робіт під час аварій та нещасних випадків, на проведення розслідування та експертизи їх причин, на ритуальні послуги під час поховання загиблих, на складання санітарно-гігієнічної характеристики робочого місця працівника, котрий одержав професійне захворювання тощо.</a:t>
            </a:r>
          </a:p>
          <a:p>
            <a:r>
              <a:rPr lang="uk-UA" dirty="0" smtClean="0"/>
              <a:t> </a:t>
            </a:r>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pPr lvl="0"/>
            <a:r>
              <a:rPr lang="uk-UA" b="1" dirty="0" smtClean="0"/>
              <a:t>Відповідальність за порушення законодавства</a:t>
            </a:r>
            <a:endParaRPr lang="uk-UA" dirty="0"/>
          </a:p>
        </p:txBody>
      </p:sp>
    </p:spTree>
    <p:extLst>
      <p:ext uri="{BB962C8B-B14F-4D97-AF65-F5344CB8AC3E}">
        <p14:creationId xmlns:p14="http://schemas.microsoft.com/office/powerpoint/2010/main" xmlns="" val="2698446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85000" lnSpcReduction="20000"/>
          </a:bodyPr>
          <a:lstStyle/>
          <a:p>
            <a:r>
              <a:rPr lang="uk-UA" dirty="0" smtClean="0"/>
              <a:t>Закон України «Про загальнообов’язкове державне соціальне страхування» № 1105-</a:t>
            </a:r>
            <a:r>
              <a:rPr lang="ru-RU" dirty="0" smtClean="0"/>
              <a:t>XIV</a:t>
            </a:r>
            <a:r>
              <a:rPr lang="uk-UA" dirty="0" smtClean="0"/>
              <a:t> від 23.09.1999 р. відповідно до Конституції України (254к/96-ВР) та Основ   законодавства  України  про  загальнообов'язкове  державне соціальне страхування (16/98-ВР)  визначає  правову   основу, економічний  механізм  та   організаційну структуру  загальнообов'язкового державного соціального страхування  громадян від нещасного випадку на виробництві та професійного захворювання, які призвели до втрати працездатності або  загибелі  застрахованих на виробництві (далі - страхування від нещасного випадку). </a:t>
            </a:r>
          </a:p>
          <a:p>
            <a:r>
              <a:rPr lang="uk-UA" dirty="0" smtClean="0"/>
              <a:t>Страхування від нещасного випадку є самостійним видом загальнообов'язкового державного  соціального   страхування,   за допомогою якого здійснюється соціальний захист,  охорона життя та здоров'я громадян у процесі їх трудової діяльності.</a:t>
            </a:r>
          </a:p>
          <a:p>
            <a:r>
              <a:rPr lang="uk-UA" i="1" dirty="0" smtClean="0"/>
              <a:t>Закон України «Про загальнообов’язкове державне соціальне страхування» № 1105-XIV від 23.09.1999 р. Розділ V загальнообов’язкове державне соціальне страхування від нещасного випадку на виробництві та професійного захворювання, які спричинили втрату працездатності</a:t>
            </a:r>
            <a:endParaRPr lang="uk-UA" dirty="0" smtClean="0"/>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normAutofit fontScale="90000"/>
          </a:bodyPr>
          <a:lstStyle/>
          <a:p>
            <a:r>
              <a:rPr lang="ru-RU" b="1" dirty="0" err="1" smtClean="0"/>
              <a:t>Державне</a:t>
            </a:r>
            <a:r>
              <a:rPr lang="ru-RU" b="1" dirty="0" smtClean="0"/>
              <a:t> </a:t>
            </a:r>
            <a:r>
              <a:rPr lang="ru-RU" b="1" dirty="0" err="1" smtClean="0"/>
              <a:t>соціальне</a:t>
            </a:r>
            <a:r>
              <a:rPr lang="ru-RU" b="1" dirty="0" smtClean="0"/>
              <a:t> </a:t>
            </a:r>
            <a:r>
              <a:rPr lang="ru-RU" b="1" dirty="0" err="1" smtClean="0"/>
              <a:t>страхування</a:t>
            </a:r>
            <a:r>
              <a:rPr lang="ru-RU" b="1" dirty="0" smtClean="0"/>
              <a:t> </a:t>
            </a:r>
            <a:r>
              <a:rPr lang="ru-RU" b="1" dirty="0" err="1" smtClean="0"/>
              <a:t>від</a:t>
            </a:r>
            <a:r>
              <a:rPr lang="ru-RU" b="1" dirty="0" smtClean="0"/>
              <a:t> </a:t>
            </a:r>
            <a:r>
              <a:rPr lang="ru-RU" b="1" dirty="0" err="1" smtClean="0"/>
              <a:t>нещасних</a:t>
            </a:r>
            <a:r>
              <a:rPr lang="ru-RU" b="1" dirty="0" smtClean="0"/>
              <a:t> </a:t>
            </a:r>
            <a:r>
              <a:rPr lang="ru-RU" b="1" dirty="0" err="1" smtClean="0"/>
              <a:t>випадків</a:t>
            </a:r>
            <a:r>
              <a:rPr lang="ru-RU" b="1" dirty="0" smtClean="0"/>
              <a:t> та </a:t>
            </a:r>
            <a:r>
              <a:rPr lang="ru-RU" b="1" dirty="0" err="1" smtClean="0"/>
              <a:t>професійних</a:t>
            </a:r>
            <a:r>
              <a:rPr lang="ru-RU" b="1" dirty="0" smtClean="0"/>
              <a:t> </a:t>
            </a:r>
            <a:r>
              <a:rPr lang="ru-RU" b="1" dirty="0" err="1" smtClean="0"/>
              <a:t>захворювань</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85000" lnSpcReduction="20000"/>
          </a:bodyPr>
          <a:lstStyle/>
          <a:p>
            <a:r>
              <a:rPr lang="uk-UA" b="1" i="1" dirty="0" smtClean="0"/>
              <a:t>Особи, які підлягають страхуванню від нещасного випадку</a:t>
            </a:r>
            <a:endParaRPr lang="uk-UA" dirty="0" smtClean="0"/>
          </a:p>
          <a:p>
            <a:r>
              <a:rPr lang="uk-UA" dirty="0" smtClean="0"/>
              <a:t>1) особи, які працюють на умовах трудового договору (контракту);</a:t>
            </a:r>
          </a:p>
          <a:p>
            <a:r>
              <a:rPr lang="uk-UA" dirty="0" smtClean="0"/>
              <a:t>2) учні та студенти навчальних закладів, клінічні ординатори, аспіранти, докторанти, залучені до будь-яких робіт під час, перед або після занять; під час занять, коли вони набувають професійних навичок; у період проходження виробничої практики (стажування), виконання робіт на підприємствах;</a:t>
            </a:r>
          </a:p>
          <a:p>
            <a:r>
              <a:rPr lang="uk-UA" dirty="0" smtClean="0"/>
              <a:t>3) особи, які утримуються у виправних закладах та залучаються до трудової діяльності на виробництві цих установ або на інших підприємствах за спеціальними договорами.</a:t>
            </a:r>
          </a:p>
          <a:p>
            <a:r>
              <a:rPr lang="ru-RU" dirty="0" err="1" smtClean="0"/>
              <a:t>Заподіяння</a:t>
            </a:r>
            <a:r>
              <a:rPr lang="ru-RU" dirty="0" smtClean="0"/>
              <a:t> </a:t>
            </a:r>
            <a:r>
              <a:rPr lang="ru-RU" dirty="0" err="1" smtClean="0"/>
              <a:t>шкоди</a:t>
            </a:r>
            <a:r>
              <a:rPr lang="ru-RU" dirty="0" smtClean="0"/>
              <a:t> </a:t>
            </a:r>
            <a:r>
              <a:rPr lang="ru-RU" dirty="0" err="1" smtClean="0"/>
              <a:t>зародку</a:t>
            </a:r>
            <a:r>
              <a:rPr lang="ru-RU" dirty="0" smtClean="0"/>
              <a:t> </a:t>
            </a:r>
            <a:r>
              <a:rPr lang="ru-RU" dirty="0" err="1" smtClean="0"/>
              <a:t>внаслідок</a:t>
            </a:r>
            <a:r>
              <a:rPr lang="ru-RU" dirty="0" smtClean="0"/>
              <a:t> </a:t>
            </a:r>
            <a:r>
              <a:rPr lang="ru-RU" dirty="0" err="1" smtClean="0"/>
              <a:t>травмування</a:t>
            </a:r>
            <a:r>
              <a:rPr lang="ru-RU" dirty="0" smtClean="0"/>
              <a:t> на </a:t>
            </a:r>
            <a:r>
              <a:rPr lang="ru-RU" dirty="0" err="1" smtClean="0"/>
              <a:t>виробництві</a:t>
            </a:r>
            <a:r>
              <a:rPr lang="ru-RU" dirty="0" smtClean="0"/>
              <a:t> </a:t>
            </a:r>
            <a:r>
              <a:rPr lang="ru-RU" dirty="0" err="1" smtClean="0"/>
              <a:t>або</a:t>
            </a:r>
            <a:r>
              <a:rPr lang="ru-RU" dirty="0" smtClean="0"/>
              <a:t> </a:t>
            </a:r>
            <a:r>
              <a:rPr lang="ru-RU" dirty="0" err="1" smtClean="0"/>
              <a:t>професійного</a:t>
            </a:r>
            <a:r>
              <a:rPr lang="ru-RU" dirty="0" smtClean="0"/>
              <a:t> </a:t>
            </a:r>
            <a:r>
              <a:rPr lang="ru-RU" dirty="0" err="1" smtClean="0"/>
              <a:t>захворювання</a:t>
            </a:r>
            <a:r>
              <a:rPr lang="ru-RU" dirty="0" smtClean="0"/>
              <a:t> </a:t>
            </a:r>
            <a:r>
              <a:rPr lang="ru-RU" dirty="0" err="1" smtClean="0"/>
              <a:t>жінки</a:t>
            </a:r>
            <a:r>
              <a:rPr lang="ru-RU" dirty="0" smtClean="0"/>
              <a:t> </a:t>
            </a:r>
            <a:r>
              <a:rPr lang="ru-RU" dirty="0" err="1" smtClean="0"/>
              <a:t>під</a:t>
            </a:r>
            <a:r>
              <a:rPr lang="ru-RU" dirty="0" smtClean="0"/>
              <a:t> час </a:t>
            </a:r>
            <a:r>
              <a:rPr lang="ru-RU" dirty="0" err="1" smtClean="0"/>
              <a:t>її</a:t>
            </a:r>
            <a:r>
              <a:rPr lang="ru-RU" dirty="0" smtClean="0"/>
              <a:t> </a:t>
            </a:r>
            <a:r>
              <a:rPr lang="ru-RU" dirty="0" err="1" smtClean="0"/>
              <a:t>вагітності</a:t>
            </a:r>
            <a:r>
              <a:rPr lang="ru-RU" dirty="0" smtClean="0"/>
              <a:t>, у </a:t>
            </a:r>
            <a:r>
              <a:rPr lang="ru-RU" dirty="0" err="1" smtClean="0"/>
              <a:t>зв’язку</a:t>
            </a:r>
            <a:r>
              <a:rPr lang="ru-RU" dirty="0" smtClean="0"/>
              <a:t> </a:t>
            </a:r>
            <a:r>
              <a:rPr lang="ru-RU" dirty="0" err="1" smtClean="0"/>
              <a:t>з</a:t>
            </a:r>
            <a:r>
              <a:rPr lang="ru-RU" dirty="0" smtClean="0"/>
              <a:t> </a:t>
            </a:r>
            <a:r>
              <a:rPr lang="ru-RU" dirty="0" err="1" smtClean="0"/>
              <a:t>чим</a:t>
            </a:r>
            <a:r>
              <a:rPr lang="ru-RU" dirty="0" smtClean="0"/>
              <a:t> </a:t>
            </a:r>
            <a:r>
              <a:rPr lang="ru-RU" dirty="0" err="1" smtClean="0"/>
              <a:t>дитина</a:t>
            </a:r>
            <a:r>
              <a:rPr lang="ru-RU" dirty="0" smtClean="0"/>
              <a:t> </a:t>
            </a:r>
            <a:r>
              <a:rPr lang="ru-RU" dirty="0" err="1" smtClean="0"/>
              <a:t>народилася</a:t>
            </a:r>
            <a:r>
              <a:rPr lang="ru-RU" dirty="0" smtClean="0"/>
              <a:t> </a:t>
            </a:r>
            <a:r>
              <a:rPr lang="ru-RU" dirty="0" err="1" smtClean="0"/>
              <a:t>інвалідом</a:t>
            </a:r>
            <a:r>
              <a:rPr lang="ru-RU" dirty="0" smtClean="0"/>
              <a:t>, </a:t>
            </a:r>
            <a:r>
              <a:rPr lang="ru-RU" dirty="0" err="1" smtClean="0"/>
              <a:t>прирівнюється</a:t>
            </a:r>
            <a:r>
              <a:rPr lang="ru-RU" dirty="0" smtClean="0"/>
              <a:t> до </a:t>
            </a:r>
            <a:r>
              <a:rPr lang="ru-RU" dirty="0" err="1" smtClean="0"/>
              <a:t>нещасного</a:t>
            </a:r>
            <a:r>
              <a:rPr lang="ru-RU" dirty="0" smtClean="0"/>
              <a:t> </a:t>
            </a:r>
            <a:r>
              <a:rPr lang="ru-RU" dirty="0" err="1" smtClean="0"/>
              <a:t>випадку</a:t>
            </a:r>
            <a:r>
              <a:rPr lang="ru-RU" dirty="0" smtClean="0"/>
              <a:t>, </a:t>
            </a:r>
            <a:r>
              <a:rPr lang="ru-RU" dirty="0" err="1" smtClean="0"/>
              <a:t>який</a:t>
            </a:r>
            <a:r>
              <a:rPr lang="ru-RU" dirty="0" smtClean="0"/>
              <a:t> </a:t>
            </a:r>
            <a:r>
              <a:rPr lang="ru-RU" dirty="0" err="1" smtClean="0"/>
              <a:t>трапився</a:t>
            </a:r>
            <a:r>
              <a:rPr lang="ru-RU" dirty="0" smtClean="0"/>
              <a:t> </a:t>
            </a:r>
            <a:r>
              <a:rPr lang="ru-RU" dirty="0" err="1" smtClean="0"/>
              <a:t>із</a:t>
            </a:r>
            <a:r>
              <a:rPr lang="ru-RU" dirty="0" smtClean="0"/>
              <a:t> </a:t>
            </a:r>
            <a:r>
              <a:rPr lang="ru-RU" dirty="0" err="1" smtClean="0"/>
              <a:t>застрахованим</a:t>
            </a:r>
            <a:r>
              <a:rPr lang="ru-RU" dirty="0" smtClean="0"/>
              <a:t>. </a:t>
            </a:r>
            <a:r>
              <a:rPr lang="ru-RU" dirty="0" err="1" smtClean="0"/>
              <a:t>Така</a:t>
            </a:r>
            <a:r>
              <a:rPr lang="ru-RU" dirty="0" smtClean="0"/>
              <a:t> </a:t>
            </a:r>
            <a:r>
              <a:rPr lang="ru-RU" dirty="0" err="1" smtClean="0"/>
              <a:t>дитина</a:t>
            </a:r>
            <a:r>
              <a:rPr lang="ru-RU" dirty="0" smtClean="0"/>
              <a:t> </a:t>
            </a:r>
            <a:r>
              <a:rPr lang="ru-RU" dirty="0" err="1" smtClean="0"/>
              <a:t>відповідно</a:t>
            </a:r>
            <a:r>
              <a:rPr lang="ru-RU" dirty="0" smtClean="0"/>
              <a:t> до </a:t>
            </a:r>
            <a:r>
              <a:rPr lang="ru-RU" dirty="0" err="1" smtClean="0"/>
              <a:t>медичного</a:t>
            </a:r>
            <a:r>
              <a:rPr lang="ru-RU" dirty="0" smtClean="0"/>
              <a:t> </a:t>
            </a:r>
            <a:r>
              <a:rPr lang="ru-RU" dirty="0" err="1" smtClean="0"/>
              <a:t>висновку</a:t>
            </a:r>
            <a:r>
              <a:rPr lang="ru-RU" dirty="0" smtClean="0"/>
              <a:t> </a:t>
            </a:r>
            <a:r>
              <a:rPr lang="ru-RU" dirty="0" err="1" smtClean="0"/>
              <a:t>вважається</a:t>
            </a:r>
            <a:r>
              <a:rPr lang="ru-RU" dirty="0" smtClean="0"/>
              <a:t> </a:t>
            </a:r>
            <a:r>
              <a:rPr lang="ru-RU" dirty="0" err="1" smtClean="0"/>
              <a:t>застрахованою</a:t>
            </a:r>
            <a:r>
              <a:rPr lang="ru-RU" dirty="0" smtClean="0"/>
              <a:t> </a:t>
            </a:r>
            <a:r>
              <a:rPr lang="ru-RU" dirty="0" err="1" smtClean="0"/>
              <a:t>і</a:t>
            </a:r>
            <a:r>
              <a:rPr lang="ru-RU" dirty="0" smtClean="0"/>
              <a:t> </a:t>
            </a:r>
            <a:r>
              <a:rPr lang="ru-RU" dirty="0" err="1" smtClean="0"/>
              <a:t>до</a:t>
            </a:r>
            <a:r>
              <a:rPr lang="ru-RU" dirty="0" smtClean="0"/>
              <a:t> 18 </a:t>
            </a:r>
            <a:r>
              <a:rPr lang="ru-RU" dirty="0" err="1" smtClean="0"/>
              <a:t>років</a:t>
            </a:r>
            <a:r>
              <a:rPr lang="ru-RU" dirty="0" smtClean="0"/>
              <a:t> </a:t>
            </a:r>
            <a:r>
              <a:rPr lang="ru-RU" dirty="0" err="1" smtClean="0"/>
              <a:t>або</a:t>
            </a:r>
            <a:r>
              <a:rPr lang="ru-RU" dirty="0" smtClean="0"/>
              <a:t> до </a:t>
            </a:r>
            <a:r>
              <a:rPr lang="ru-RU" dirty="0" err="1" smtClean="0"/>
              <a:t>закінчення</a:t>
            </a:r>
            <a:r>
              <a:rPr lang="ru-RU" dirty="0" smtClean="0"/>
              <a:t> </a:t>
            </a:r>
            <a:r>
              <a:rPr lang="ru-RU" dirty="0" err="1" smtClean="0"/>
              <a:t>навчання</a:t>
            </a:r>
            <a:r>
              <a:rPr lang="ru-RU" dirty="0" smtClean="0"/>
              <a:t>, </a:t>
            </a:r>
            <a:r>
              <a:rPr lang="ru-RU" dirty="0" err="1" smtClean="0"/>
              <a:t>але</a:t>
            </a:r>
            <a:r>
              <a:rPr lang="ru-RU" dirty="0" smtClean="0"/>
              <a:t> не </a:t>
            </a:r>
            <a:r>
              <a:rPr lang="ru-RU" dirty="0" err="1" smtClean="0"/>
              <a:t>більш</a:t>
            </a:r>
            <a:r>
              <a:rPr lang="ru-RU" dirty="0" smtClean="0"/>
              <a:t> як до </a:t>
            </a:r>
            <a:r>
              <a:rPr lang="ru-RU" dirty="0" err="1" smtClean="0"/>
              <a:t>досягнення</a:t>
            </a:r>
            <a:r>
              <a:rPr lang="ru-RU" dirty="0" smtClean="0"/>
              <a:t> нею 23 </a:t>
            </a:r>
            <a:r>
              <a:rPr lang="ru-RU" dirty="0" err="1" smtClean="0"/>
              <a:t>років</a:t>
            </a:r>
            <a:r>
              <a:rPr lang="ru-RU" dirty="0" smtClean="0"/>
              <a:t>, </a:t>
            </a:r>
            <a:r>
              <a:rPr lang="ru-RU" dirty="0" err="1" smtClean="0"/>
              <a:t>їй</a:t>
            </a:r>
            <a:r>
              <a:rPr lang="ru-RU" dirty="0" smtClean="0"/>
              <a:t> </a:t>
            </a:r>
            <a:r>
              <a:rPr lang="ru-RU" dirty="0" err="1" smtClean="0"/>
              <a:t>надається</a:t>
            </a:r>
            <a:r>
              <a:rPr lang="ru-RU" dirty="0" smtClean="0"/>
              <a:t> </a:t>
            </a:r>
            <a:r>
              <a:rPr lang="ru-RU" dirty="0" err="1" smtClean="0"/>
              <a:t>допомога</a:t>
            </a:r>
            <a:r>
              <a:rPr lang="ru-RU" dirty="0" smtClean="0"/>
              <a:t> Фонду.</a:t>
            </a:r>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normAutofit fontScale="90000"/>
          </a:bodyPr>
          <a:lstStyle/>
          <a:p>
            <a:r>
              <a:rPr lang="ru-RU" b="1" dirty="0" err="1" smtClean="0"/>
              <a:t>Державне</a:t>
            </a:r>
            <a:r>
              <a:rPr lang="ru-RU" b="1" dirty="0" smtClean="0"/>
              <a:t> </a:t>
            </a:r>
            <a:r>
              <a:rPr lang="ru-RU" b="1" dirty="0" err="1" smtClean="0"/>
              <a:t>соціальне</a:t>
            </a:r>
            <a:r>
              <a:rPr lang="ru-RU" b="1" dirty="0" smtClean="0"/>
              <a:t> </a:t>
            </a:r>
            <a:r>
              <a:rPr lang="ru-RU" b="1" dirty="0" err="1" smtClean="0"/>
              <a:t>страхування</a:t>
            </a:r>
            <a:r>
              <a:rPr lang="ru-RU" b="1" dirty="0" smtClean="0"/>
              <a:t> </a:t>
            </a:r>
            <a:r>
              <a:rPr lang="ru-RU" b="1" dirty="0" err="1" smtClean="0"/>
              <a:t>від</a:t>
            </a:r>
            <a:r>
              <a:rPr lang="ru-RU" b="1" dirty="0" smtClean="0"/>
              <a:t> </a:t>
            </a:r>
            <a:r>
              <a:rPr lang="ru-RU" b="1" dirty="0" err="1" smtClean="0"/>
              <a:t>нещасних</a:t>
            </a:r>
            <a:r>
              <a:rPr lang="ru-RU" b="1" dirty="0" smtClean="0"/>
              <a:t> </a:t>
            </a:r>
            <a:r>
              <a:rPr lang="ru-RU" b="1" dirty="0" err="1" smtClean="0"/>
              <a:t>випадків</a:t>
            </a:r>
            <a:r>
              <a:rPr lang="ru-RU" b="1" dirty="0" smtClean="0"/>
              <a:t> та </a:t>
            </a:r>
            <a:r>
              <a:rPr lang="ru-RU" b="1" dirty="0" err="1" smtClean="0"/>
              <a:t>професійних</a:t>
            </a:r>
            <a:r>
              <a:rPr lang="ru-RU" b="1" dirty="0" smtClean="0"/>
              <a:t> </a:t>
            </a:r>
            <a:r>
              <a:rPr lang="ru-RU" b="1" dirty="0" err="1" smtClean="0"/>
              <a:t>захворювань</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uk-UA" i="1" dirty="0" smtClean="0"/>
              <a:t>Добровільно від нещасного випадку можуть застрахуватися:</a:t>
            </a:r>
            <a:endParaRPr lang="uk-UA" dirty="0" smtClean="0"/>
          </a:p>
          <a:p>
            <a:r>
              <a:rPr lang="uk-UA" dirty="0" smtClean="0"/>
              <a:t>1) особи, які забезпечують себе роботою самостійно, - займаються адвокатською, нотаріальною, творчою та іншою діяльністю, пов’язаною з отриманням доходу безпосередньо від цієї діяльності, члени фермерського господарства, особистого селянського господарства, якщо вони не є найманими працівниками;</a:t>
            </a:r>
          </a:p>
          <a:p>
            <a:r>
              <a:rPr lang="uk-UA" dirty="0" smtClean="0"/>
              <a:t>2) громадяни - суб’єкти підприємницької діяльності.</a:t>
            </a:r>
          </a:p>
          <a:p>
            <a:r>
              <a:rPr lang="uk-UA" b="1" i="1" dirty="0" smtClean="0"/>
              <a:t>Страхові виплати</a:t>
            </a:r>
            <a:endParaRPr lang="uk-UA" dirty="0" smtClean="0"/>
          </a:p>
          <a:p>
            <a:r>
              <a:rPr lang="uk-UA" dirty="0" smtClean="0"/>
              <a:t>Страховими виплатами є грошові суми, які Фонд виплачує застрахованому чи особам, які мають на це право, у разі настання страхового випадку.</a:t>
            </a:r>
          </a:p>
          <a:p>
            <a:r>
              <a:rPr lang="uk-UA" dirty="0" smtClean="0"/>
              <a:t>Факт нещасного випадку на виробництві або професійного захворювання розслідується в порядку, затвердженому Кабінетом Міністрів України, відповідно до Закону України "Про охорону праці".</a:t>
            </a:r>
          </a:p>
          <a:p>
            <a:r>
              <a:rPr lang="uk-UA" dirty="0" smtClean="0"/>
              <a:t>Підставою для оплати потерпілому витрат на медичну допомогу, проведення медичної, професійної та соціальної реабілітації, а також страхових виплат є акт розслідування нещасного випадку або акт розслідування професійного захворювання (отруєння) за встановленими формами.</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normAutofit fontScale="90000"/>
          </a:bodyPr>
          <a:lstStyle/>
          <a:p>
            <a:r>
              <a:rPr lang="ru-RU" b="1" dirty="0" err="1" smtClean="0"/>
              <a:t>Державне</a:t>
            </a:r>
            <a:r>
              <a:rPr lang="ru-RU" b="1" dirty="0" smtClean="0"/>
              <a:t> </a:t>
            </a:r>
            <a:r>
              <a:rPr lang="ru-RU" b="1" dirty="0" err="1" smtClean="0"/>
              <a:t>соціальне</a:t>
            </a:r>
            <a:r>
              <a:rPr lang="ru-RU" b="1" dirty="0" smtClean="0"/>
              <a:t> </a:t>
            </a:r>
            <a:r>
              <a:rPr lang="ru-RU" b="1" dirty="0" err="1" smtClean="0"/>
              <a:t>страхування</a:t>
            </a:r>
            <a:r>
              <a:rPr lang="ru-RU" b="1" dirty="0" smtClean="0"/>
              <a:t> </a:t>
            </a:r>
            <a:r>
              <a:rPr lang="ru-RU" b="1" dirty="0" err="1" smtClean="0"/>
              <a:t>від</a:t>
            </a:r>
            <a:r>
              <a:rPr lang="ru-RU" b="1" dirty="0" smtClean="0"/>
              <a:t> </a:t>
            </a:r>
            <a:r>
              <a:rPr lang="ru-RU" b="1" dirty="0" err="1" smtClean="0"/>
              <a:t>нещасних</a:t>
            </a:r>
            <a:r>
              <a:rPr lang="ru-RU" b="1" dirty="0" smtClean="0"/>
              <a:t> </a:t>
            </a:r>
            <a:r>
              <a:rPr lang="ru-RU" b="1" dirty="0" err="1" smtClean="0"/>
              <a:t>випадків</a:t>
            </a:r>
            <a:r>
              <a:rPr lang="ru-RU" b="1" dirty="0" smtClean="0"/>
              <a:t> та </a:t>
            </a:r>
            <a:r>
              <a:rPr lang="ru-RU" b="1" dirty="0" err="1" smtClean="0"/>
              <a:t>професійних</a:t>
            </a:r>
            <a:r>
              <a:rPr lang="ru-RU" b="1" dirty="0" smtClean="0"/>
              <a:t> </a:t>
            </a:r>
            <a:r>
              <a:rPr lang="ru-RU" b="1" dirty="0" err="1" smtClean="0"/>
              <a:t>захворювань</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85000" lnSpcReduction="10000"/>
          </a:bodyPr>
          <a:lstStyle/>
          <a:p>
            <a:r>
              <a:rPr lang="uk-UA" b="1" i="1" dirty="0" smtClean="0"/>
              <a:t>Перерахування розміру страхових виплат</a:t>
            </a:r>
            <a:endParaRPr lang="uk-UA" dirty="0" smtClean="0"/>
          </a:p>
          <a:p>
            <a:r>
              <a:rPr lang="uk-UA" dirty="0" smtClean="0"/>
              <a:t>Перерахування сум щомісячних страхових виплат і витрат на медичну та соціальну допомогу провадиться в разі:</a:t>
            </a:r>
          </a:p>
          <a:p>
            <a:r>
              <a:rPr lang="uk-UA" dirty="0" smtClean="0"/>
              <a:t>1) зміни ступеня втрати професійної працездатності;</a:t>
            </a:r>
          </a:p>
          <a:p>
            <a:r>
              <a:rPr lang="uk-UA" dirty="0" smtClean="0"/>
              <a:t>2) зміни складу сім’ї померлого.</a:t>
            </a:r>
          </a:p>
          <a:p>
            <a:r>
              <a:rPr lang="uk-UA" dirty="0" smtClean="0"/>
              <a:t>Перерахування сум щомісячних страхових виплат провадиться також у разі зростання у попередньому календарному році середньої заробітної плати. Таке перерахування провадиться з 1 березня наступного року відповідно до коефіцієнта, затвердженого Кабінетом Міністрів України на підставі даних центрального органу виконавчої влади, що реалізує державну політику у сфері статистики.</a:t>
            </a:r>
          </a:p>
          <a:p>
            <a:r>
              <a:rPr lang="uk-UA" dirty="0" smtClean="0"/>
              <a:t>Визначена раніше сума щомісячної страхової виплати зменшенню не підлягає.</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normAutofit fontScale="90000"/>
          </a:bodyPr>
          <a:lstStyle/>
          <a:p>
            <a:r>
              <a:rPr lang="ru-RU" b="1" dirty="0" err="1" smtClean="0"/>
              <a:t>Державне</a:t>
            </a:r>
            <a:r>
              <a:rPr lang="ru-RU" b="1" dirty="0" smtClean="0"/>
              <a:t> </a:t>
            </a:r>
            <a:r>
              <a:rPr lang="ru-RU" b="1" dirty="0" err="1" smtClean="0"/>
              <a:t>соціальне</a:t>
            </a:r>
            <a:r>
              <a:rPr lang="ru-RU" b="1" dirty="0" smtClean="0"/>
              <a:t> </a:t>
            </a:r>
            <a:r>
              <a:rPr lang="ru-RU" b="1" dirty="0" err="1" smtClean="0"/>
              <a:t>страхування</a:t>
            </a:r>
            <a:r>
              <a:rPr lang="ru-RU" b="1" dirty="0" smtClean="0"/>
              <a:t> </a:t>
            </a:r>
            <a:r>
              <a:rPr lang="ru-RU" b="1" dirty="0" err="1" smtClean="0"/>
              <a:t>від</a:t>
            </a:r>
            <a:r>
              <a:rPr lang="ru-RU" b="1" dirty="0" smtClean="0"/>
              <a:t> </a:t>
            </a:r>
            <a:r>
              <a:rPr lang="ru-RU" b="1" dirty="0" err="1" smtClean="0"/>
              <a:t>нещасних</a:t>
            </a:r>
            <a:r>
              <a:rPr lang="ru-RU" b="1" dirty="0" smtClean="0"/>
              <a:t> </a:t>
            </a:r>
            <a:r>
              <a:rPr lang="ru-RU" b="1" dirty="0" err="1" smtClean="0"/>
              <a:t>випадків</a:t>
            </a:r>
            <a:r>
              <a:rPr lang="ru-RU" b="1" dirty="0" smtClean="0"/>
              <a:t> та </a:t>
            </a:r>
            <a:r>
              <a:rPr lang="ru-RU" b="1" dirty="0" err="1" smtClean="0"/>
              <a:t>професійних</a:t>
            </a:r>
            <a:r>
              <a:rPr lang="ru-RU" b="1" dirty="0" smtClean="0"/>
              <a:t> </a:t>
            </a:r>
            <a:r>
              <a:rPr lang="ru-RU" b="1" dirty="0" err="1" smtClean="0"/>
              <a:t>захворювань</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7500" lnSpcReduction="20000"/>
          </a:bodyPr>
          <a:lstStyle/>
          <a:p>
            <a:r>
              <a:rPr lang="uk-UA" b="1" i="1" dirty="0" smtClean="0"/>
              <a:t>Визначення ступеня втрати працездатності потерпілим</a:t>
            </a:r>
            <a:endParaRPr lang="uk-UA" dirty="0" smtClean="0"/>
          </a:p>
          <a:p>
            <a:r>
              <a:rPr lang="uk-UA" dirty="0" smtClean="0"/>
              <a:t>Ступінь втрати працездатності потерпілим установлюється МСЕК за участю Фонду і визначається у відсотках професійної працездатності, яку мав потерпілий до ушкодження здоров’я. МСЕК установлює обмеження рівня життєдіяльності потерпілого, визначає професію, з якою пов’язане ушкодження здоров’я, причину, час настання та групу інвалідності у зв’язку з ушкодженням здоров’я, а також необхідні види медичної та соціальної допомоги.</a:t>
            </a:r>
          </a:p>
          <a:p>
            <a:r>
              <a:rPr lang="uk-UA" dirty="0" smtClean="0"/>
              <a:t>Огляд потерпілого, складання та корегування індивідуальної програми реабілітації інваліда, в якій визначаються види реабілітаційних заходів та строки їх виконання, проводиться МСЕК за умови подання акта про нещасний випадок на виробництві, акта розслідування професійного захворювання за встановленими формами, висновку спеціалізованого медичного закладу (науково-дослідного інституту </a:t>
            </a:r>
            <a:r>
              <a:rPr lang="uk-UA" dirty="0" err="1" smtClean="0"/>
              <a:t>профпатології</a:t>
            </a:r>
            <a:r>
              <a:rPr lang="uk-UA" dirty="0" smtClean="0"/>
              <a:t> чи його відділення) про професійний характер захворювання, направлення лікувально-профілактичного закладу або роботодавця чи профспілкового органу підприємства, на якому потерпілий одержав травму чи професійне захворювання, або робочого органу виконавчої дирекції Фонду, суду чи прокуратури.</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normAutofit fontScale="90000"/>
          </a:bodyPr>
          <a:lstStyle/>
          <a:p>
            <a:r>
              <a:rPr lang="ru-RU" b="1" dirty="0" err="1" smtClean="0"/>
              <a:t>Державне</a:t>
            </a:r>
            <a:r>
              <a:rPr lang="ru-RU" b="1" dirty="0" smtClean="0"/>
              <a:t> </a:t>
            </a:r>
            <a:r>
              <a:rPr lang="ru-RU" b="1" dirty="0" err="1" smtClean="0"/>
              <a:t>соціальне</a:t>
            </a:r>
            <a:r>
              <a:rPr lang="ru-RU" b="1" dirty="0" smtClean="0"/>
              <a:t> </a:t>
            </a:r>
            <a:r>
              <a:rPr lang="ru-RU" b="1" dirty="0" err="1" smtClean="0"/>
              <a:t>страхування</a:t>
            </a:r>
            <a:r>
              <a:rPr lang="ru-RU" b="1" dirty="0" smtClean="0"/>
              <a:t> </a:t>
            </a:r>
            <a:r>
              <a:rPr lang="ru-RU" b="1" dirty="0" err="1" smtClean="0"/>
              <a:t>від</a:t>
            </a:r>
            <a:r>
              <a:rPr lang="ru-RU" b="1" dirty="0" smtClean="0"/>
              <a:t> </a:t>
            </a:r>
            <a:r>
              <a:rPr lang="ru-RU" b="1" dirty="0" err="1" smtClean="0"/>
              <a:t>нещасних</a:t>
            </a:r>
            <a:r>
              <a:rPr lang="ru-RU" b="1" dirty="0" smtClean="0"/>
              <a:t> </a:t>
            </a:r>
            <a:r>
              <a:rPr lang="ru-RU" b="1" dirty="0" err="1" smtClean="0"/>
              <a:t>випадків</a:t>
            </a:r>
            <a:r>
              <a:rPr lang="ru-RU" b="1" dirty="0" smtClean="0"/>
              <a:t> та </a:t>
            </a:r>
            <a:r>
              <a:rPr lang="ru-RU" b="1" dirty="0" err="1" smtClean="0"/>
              <a:t>професійних</a:t>
            </a:r>
            <a:r>
              <a:rPr lang="ru-RU" b="1" dirty="0" smtClean="0"/>
              <a:t> </a:t>
            </a:r>
            <a:r>
              <a:rPr lang="ru-RU" b="1" dirty="0" err="1" smtClean="0"/>
              <a:t>захворювань</a:t>
            </a:r>
            <a:r>
              <a:rPr lang="ru-RU" b="1" dirty="0" smtClean="0"/>
              <a:t>.</a:t>
            </a:r>
            <a:endParaRPr lang="x-none" dirty="0"/>
          </a:p>
        </p:txBody>
      </p:sp>
    </p:spTree>
    <p:extLst>
      <p:ext uri="{BB962C8B-B14F-4D97-AF65-F5344CB8AC3E}">
        <p14:creationId xmlns:p14="http://schemas.microsoft.com/office/powerpoint/2010/main" xmlns="" val="2698446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DC846A9F-B7ED-45D2-A18F-1D4A62871E10}"/>
              </a:ext>
            </a:extLst>
          </p:cNvPr>
          <p:cNvSpPr>
            <a:spLocks noGrp="1"/>
          </p:cNvSpPr>
          <p:nvPr>
            <p:ph idx="1"/>
          </p:nvPr>
        </p:nvSpPr>
        <p:spPr/>
        <p:txBody>
          <a:bodyPr>
            <a:normAutofit fontScale="70000" lnSpcReduction="20000"/>
          </a:bodyPr>
          <a:lstStyle/>
          <a:p>
            <a:r>
              <a:rPr lang="ru-RU" i="1" dirty="0" err="1" smtClean="0"/>
              <a:t>література</a:t>
            </a:r>
            <a:r>
              <a:rPr lang="ru-RU" i="1" dirty="0" smtClean="0"/>
              <a:t>:</a:t>
            </a:r>
            <a:endParaRPr lang="uk-UA" dirty="0" smtClean="0"/>
          </a:p>
          <a:p>
            <a:pPr lvl="0"/>
            <a:r>
              <a:rPr lang="uk-UA" dirty="0" smtClean="0"/>
              <a:t>Охорона праці у фармацевтичній галузі: навчальний посібник / О.В. </a:t>
            </a:r>
            <a:r>
              <a:rPr lang="uk-UA" dirty="0" err="1" smtClean="0"/>
              <a:t>Жуковіна</a:t>
            </a:r>
            <a:r>
              <a:rPr lang="uk-UA" dirty="0" smtClean="0"/>
              <a:t>, О.І. Зайцев, О.І. </a:t>
            </a:r>
            <a:r>
              <a:rPr lang="uk-UA" dirty="0" err="1" smtClean="0"/>
              <a:t>Жуковін</a:t>
            </a:r>
            <a:r>
              <a:rPr lang="uk-UA" dirty="0" smtClean="0"/>
              <a:t>, Г.А. Грецька. – К.: Медицина, 2009.- 432с.</a:t>
            </a:r>
          </a:p>
          <a:p>
            <a:pPr lvl="0"/>
            <a:r>
              <a:rPr lang="uk-UA" dirty="0" smtClean="0"/>
              <a:t>Закон України «Про охорону праці» № 2694-XII. від 14.10.1992 р. (зі змінами)</a:t>
            </a:r>
          </a:p>
          <a:p>
            <a:pPr lvl="0"/>
            <a:r>
              <a:rPr lang="uk-UA" dirty="0" smtClean="0"/>
              <a:t>Закон України  «Основи законодавства України про охорону здоров'я» № 2801-XII від 19.11.1992 р. (зі змінами)</a:t>
            </a:r>
          </a:p>
          <a:p>
            <a:pPr lvl="0"/>
            <a:r>
              <a:rPr lang="uk-UA" dirty="0" smtClean="0"/>
              <a:t>Закон України «Про забезпечення санітарного та епідемічного благополуччя населення» № 4004-XII  від 24.02.1994 р. (зі змінами)</a:t>
            </a:r>
          </a:p>
          <a:p>
            <a:pPr lvl="0"/>
            <a:r>
              <a:rPr lang="uk-UA" dirty="0" smtClean="0"/>
              <a:t>Закон України «Про загальнообов’язкове державне соціальне страхування» №1105-XIV від 23.09.1999 р. (зі змінами)</a:t>
            </a:r>
          </a:p>
          <a:p>
            <a:pPr lvl="0"/>
            <a:r>
              <a:rPr lang="uk-UA" dirty="0" smtClean="0"/>
              <a:t>Кодекс цивільного захисту України № 5403-VI  від 02.10.2012 р. (зі змінами)</a:t>
            </a:r>
          </a:p>
          <a:p>
            <a:pPr lvl="0"/>
            <a:r>
              <a:rPr lang="ru-RU" dirty="0" smtClean="0"/>
              <a:t>Закон </a:t>
            </a:r>
            <a:r>
              <a:rPr lang="ru-RU" dirty="0" err="1" smtClean="0"/>
              <a:t>України</a:t>
            </a:r>
            <a:r>
              <a:rPr lang="ru-RU" dirty="0" smtClean="0"/>
              <a:t> «Про </a:t>
            </a:r>
            <a:r>
              <a:rPr lang="ru-RU" dirty="0" err="1" smtClean="0"/>
              <a:t>основні</a:t>
            </a:r>
            <a:r>
              <a:rPr lang="ru-RU" dirty="0" smtClean="0"/>
              <a:t> засади </a:t>
            </a:r>
            <a:r>
              <a:rPr lang="ru-RU" dirty="0" err="1" smtClean="0"/>
              <a:t>держнагляду</a:t>
            </a:r>
            <a:r>
              <a:rPr lang="ru-RU" dirty="0" smtClean="0"/>
              <a:t> за </a:t>
            </a:r>
            <a:r>
              <a:rPr lang="ru-RU" dirty="0" err="1" smtClean="0"/>
              <a:t>суб’єктами</a:t>
            </a:r>
            <a:r>
              <a:rPr lang="ru-RU" dirty="0" smtClean="0"/>
              <a:t> </a:t>
            </a:r>
            <a:r>
              <a:rPr lang="ru-RU" dirty="0" err="1" smtClean="0"/>
              <a:t>господарювання</a:t>
            </a:r>
            <a:r>
              <a:rPr lang="ru-RU" dirty="0" smtClean="0"/>
              <a:t>» № 877-V </a:t>
            </a:r>
            <a:r>
              <a:rPr lang="ru-RU" dirty="0" err="1" smtClean="0"/>
              <a:t>від</a:t>
            </a:r>
            <a:r>
              <a:rPr lang="ru-RU" dirty="0" smtClean="0"/>
              <a:t> 05.04.2007 р. </a:t>
            </a:r>
            <a:r>
              <a:rPr lang="uk-UA" smtClean="0"/>
              <a:t>(зі змінами)</a:t>
            </a:r>
          </a:p>
          <a:p>
            <a:endParaRPr lang="x-none" dirty="0"/>
          </a:p>
        </p:txBody>
      </p:sp>
      <p:sp>
        <p:nvSpPr>
          <p:cNvPr id="3" name="Заголовок 2">
            <a:extLst>
              <a:ext uri="{FF2B5EF4-FFF2-40B4-BE49-F238E27FC236}">
                <a16:creationId xmlns:a16="http://schemas.microsoft.com/office/drawing/2014/main" xmlns="" id="{E9C75557-A44D-42F5-AB2F-B44ECEE090A1}"/>
              </a:ext>
            </a:extLst>
          </p:cNvPr>
          <p:cNvSpPr>
            <a:spLocks noGrp="1"/>
          </p:cNvSpPr>
          <p:nvPr>
            <p:ph type="title"/>
          </p:nvPr>
        </p:nvSpPr>
        <p:spPr/>
        <p:txBody>
          <a:bodyPr/>
          <a:lstStyle/>
          <a:p>
            <a:r>
              <a:rPr lang="uk-UA" b="1" dirty="0" smtClean="0"/>
              <a:t>Матеріали для самопідготовки студентів</a:t>
            </a:r>
            <a:endParaRPr lang="x-none" dirty="0"/>
          </a:p>
        </p:txBody>
      </p:sp>
    </p:spTree>
    <p:extLst>
      <p:ext uri="{BB962C8B-B14F-4D97-AF65-F5344CB8AC3E}">
        <p14:creationId xmlns:p14="http://schemas.microsoft.com/office/powerpoint/2010/main" xmlns="" val="2698446957"/>
      </p:ext>
    </p:extLst>
  </p:cSld>
  <p:clrMapOvr>
    <a:masterClrMapping/>
  </p:clrMapOvr>
</p:sld>
</file>

<file path=ppt/theme/theme1.xml><?xml version="1.0" encoding="utf-8"?>
<a:theme xmlns:a="http://schemas.openxmlformats.org/drawingml/2006/main" name="РетроспективаVTI">
  <a:themeElements>
    <a:clrScheme name="Brights">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Office_42167610_TF66722518.potx" id="{99535A38-7086-4F19-BA2D-7114A7639216}" vid="{E1E69E6A-375F-4B0F-8CE5-93EFF684DE41}"/>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7FA506-1E93-4CA4-B270-1F08FD18C366}">
  <ds:schemaRefs>
    <ds:schemaRef ds:uri="http://schemas.microsoft.com/sharepoint/v3/contenttype/forms"/>
  </ds:schemaRefs>
</ds:datastoreItem>
</file>

<file path=customXml/itemProps2.xml><?xml version="1.0" encoding="utf-8"?>
<ds:datastoreItem xmlns:ds="http://schemas.openxmlformats.org/officeDocument/2006/customXml" ds:itemID="{38F4328E-77DF-41E8-952F-124AE19F1F7C}">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F2FE978-FCBC-4C90-A410-B547AA706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Простая презентация продаж</Template>
  <TotalTime>47</TotalTime>
  <Words>3857</Words>
  <Application>Microsoft Office PowerPoint</Application>
  <PresentationFormat>Произвольный</PresentationFormat>
  <Paragraphs>183</Paragraphs>
  <Slides>28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РетроспективаVTI</vt:lpstr>
      <vt:lpstr>Навчальна дисципліна «Охорона праці у галузі»</vt:lpstr>
      <vt:lpstr>Лекція №1</vt:lpstr>
      <vt:lpstr>Актуальність теми</vt:lpstr>
      <vt:lpstr>Цілі лекції (мета): </vt:lpstr>
      <vt:lpstr>Основні законодавчі акти про охорону праці</vt:lpstr>
      <vt:lpstr>Основні законодавчі акти про охорону праці</vt:lpstr>
      <vt:lpstr>Основні законодавчі акти про охорону праці</vt:lpstr>
      <vt:lpstr>Основні законодавчі акти про охорону праці</vt:lpstr>
      <vt:lpstr>Основні законодавчі акти про охорону праці</vt:lpstr>
      <vt:lpstr>Основні законодавчі акти про охорону праці</vt:lpstr>
      <vt:lpstr>Основні законодавчі акти про охорону праці</vt:lpstr>
      <vt:lpstr>Основні законодавчі акти про охорону праці</vt:lpstr>
      <vt:lpstr>Трудові погодження. Правила внутрішнього трудового розпорядку.</vt:lpstr>
      <vt:lpstr>Трудові погодження. Правила внутрішнього трудового розпорядку.</vt:lpstr>
      <vt:lpstr>Трудові погодження. Правила внутрішнього трудового розпорядку.</vt:lpstr>
      <vt:lpstr>Трудові погодження. Правила внутрішнього трудового розпорядку.</vt:lpstr>
      <vt:lpstr>Трудові погодження. Правила внутрішнього трудового розпорядку.</vt:lpstr>
      <vt:lpstr>Трудові погодження. Правила внутрішнього трудового розпорядку.</vt:lpstr>
      <vt:lpstr>Трудові погодження. Правила внутрішнього трудового розпорядку.</vt:lpstr>
      <vt:lpstr>Трудові погодження. Правила внутрішнього трудового розпорядку.</vt:lpstr>
      <vt:lpstr>Відповідальність за порушення законодавства</vt:lpstr>
      <vt:lpstr>Відповідальність за порушення законодавства</vt:lpstr>
      <vt:lpstr>Державне соціальне страхування від нещасних випадків та професійних захворювань.</vt:lpstr>
      <vt:lpstr>Державне соціальне страхування від нещасних випадків та професійних захворювань.</vt:lpstr>
      <vt:lpstr>Державне соціальне страхування від нещасних випадків та професійних захворювань.</vt:lpstr>
      <vt:lpstr>Державне соціальне страхування від нещасних випадків та професійних захворювань.</vt:lpstr>
      <vt:lpstr>Державне соціальне страхування від нещасних випадків та професійних захворювань.</vt:lpstr>
      <vt:lpstr>Матеріали для самопідготовки студентів</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Навчальна дисципліна «Вступ у фармацію»</dc:title>
  <dc:creator>Fear</dc:creator>
  <cp:lastModifiedBy>унгурян</cp:lastModifiedBy>
  <cp:revision>23</cp:revision>
  <dcterms:created xsi:type="dcterms:W3CDTF">2020-09-28T19:09:06Z</dcterms:created>
  <dcterms:modified xsi:type="dcterms:W3CDTF">2020-09-29T10:41:06Z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