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4"/>
  </p:sldMasterIdLst>
  <p:notesMasterIdLst>
    <p:notesMasterId r:id="rId23"/>
  </p:notesMasterIdLst>
  <p:handoutMasterIdLst>
    <p:handoutMasterId r:id="rId24"/>
  </p:handoutMasterIdLst>
  <p:sldIdLst>
    <p:sldId id="348" r:id="rId5"/>
    <p:sldId id="349" r:id="rId6"/>
    <p:sldId id="351" r:id="rId7"/>
    <p:sldId id="352" r:id="rId8"/>
    <p:sldId id="353" r:id="rId9"/>
    <p:sldId id="355" r:id="rId10"/>
    <p:sldId id="356" r:id="rId11"/>
    <p:sldId id="357" r:id="rId12"/>
    <p:sldId id="358" r:id="rId13"/>
    <p:sldId id="360" r:id="rId14"/>
    <p:sldId id="361" r:id="rId15"/>
    <p:sldId id="359" r:id="rId16"/>
    <p:sldId id="362" r:id="rId17"/>
    <p:sldId id="363" r:id="rId18"/>
    <p:sldId id="364" r:id="rId19"/>
    <p:sldId id="365" r:id="rId20"/>
    <p:sldId id="366" r:id="rId21"/>
    <p:sldId id="367" r:id="rId2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2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34" autoAdjust="0"/>
  </p:normalViewPr>
  <p:slideViewPr>
    <p:cSldViewPr snapToGrid="0">
      <p:cViewPr varScale="1">
        <p:scale>
          <a:sx n="73" d="100"/>
          <a:sy n="73" d="100"/>
        </p:scale>
        <p:origin x="-63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EB596BA-F330-4785-8461-F74708FFCA50}" type="datetime1">
              <a:rPr lang="ru-RU" smtClean="0"/>
              <a:pPr rtl="0"/>
              <a:t>29.09.2020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A83F606-8A8B-426E-A649-E6072AD6EE3A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6876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7E9F4-7ED8-495D-B52D-5485A5BC0ACA}" type="datetime1">
              <a:rPr lang="ru-RU" noProof="0" smtClean="0"/>
              <a:pPr/>
              <a:t>29.09.2020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4DD8812-632B-44E3-B183-D20ADC793C3A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390637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4DD8812-632B-44E3-B183-D20ADC793C3A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17611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4DD8812-632B-44E3-B183-D20ADC793C3A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4733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13000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F2DED7-F6AC-4866-8138-11B328ED7527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=""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68EC5FC9-F7D0-0141-850B-7623CA81A77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B8F839E6-7F1F-6E4D-B83C-F5DA99E98229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5EACA50E-A3A8-9D41-B30C-03B00FB2DEF0}"/>
              </a:ext>
            </a:extLst>
          </p:cNvPr>
          <p:cNvSpPr/>
          <p:nvPr userDrawn="1"/>
        </p:nvSpPr>
        <p:spPr>
          <a:xfrm>
            <a:off x="5664569" y="541205"/>
            <a:ext cx="283407" cy="283407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EA92073B-F20B-034A-BC3A-9B993F0DD0BA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C4091F50-D240-B145-B0B1-DAEDDFDE34AD}"/>
              </a:ext>
            </a:extLst>
          </p:cNvPr>
          <p:cNvSpPr/>
          <p:nvPr userDrawn="1"/>
        </p:nvSpPr>
        <p:spPr>
          <a:xfrm>
            <a:off x="0" y="-1994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D0CC0D-F4E8-4EB2-A425-24C0A08BF2ED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=""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7A2141DD-8D8D-FA43-BD4F-2CFC93C87782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2" name="Овал 21">
              <a:extLst>
                <a:ext uri="{FF2B5EF4-FFF2-40B4-BE49-F238E27FC236}">
                  <a16:creationId xmlns="" xmlns:a16="http://schemas.microsoft.com/office/drawing/2014/main" id="{71A62821-5E0F-DE41-B5C2-17A3A7277F4E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="" xmlns:a16="http://schemas.microsoft.com/office/drawing/2014/main" id="{C311AE14-D8F0-1D4C-9D8D-60383658279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="" xmlns:a16="http://schemas.microsoft.com/office/drawing/2014/main" id="{1F2BE645-D4F2-304C-9AFA-473D8F888A85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="" xmlns:a16="http://schemas.microsoft.com/office/drawing/2014/main" id="{93640330-30A6-6948-87A7-9DE6D41794F5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="" xmlns:a16="http://schemas.microsoft.com/office/drawing/2014/main" id="{ADFB6548-D83C-1D4E-AE87-2E8F1D3D0FA7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7" name="Овал 26">
              <a:extLst>
                <a:ext uri="{FF2B5EF4-FFF2-40B4-BE49-F238E27FC236}">
                  <a16:creationId xmlns="" xmlns:a16="http://schemas.microsoft.com/office/drawing/2014/main" id="{D97C7400-7EDC-8845-AB5A-80FB8175C1E2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8" name="Заголовок 1">
            <a:extLst>
              <a:ext uri="{FF2B5EF4-FFF2-40B4-BE49-F238E27FC236}">
                <a16:creationId xmlns="" xmlns:a16="http://schemas.microsoft.com/office/drawing/2014/main" id="{BC941C44-9B96-0040-8C71-D8364EB57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="" xmlns:a16="http://schemas.microsoft.com/office/drawing/2014/main" id="{E014993B-5057-2A4C-9CA0-383DC5504020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Овал 30">
            <a:extLst>
              <a:ext uri="{FF2B5EF4-FFF2-40B4-BE49-F238E27FC236}">
                <a16:creationId xmlns="" xmlns:a16="http://schemas.microsoft.com/office/drawing/2014/main" id="{43B110E8-1FE2-BC47-A5AE-4C698B688B65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Овал 31">
            <a:extLst>
              <a:ext uri="{FF2B5EF4-FFF2-40B4-BE49-F238E27FC236}">
                <a16:creationId xmlns="" xmlns:a16="http://schemas.microsoft.com/office/drawing/2014/main" id="{87DACF2F-5D4D-434D-8786-E4DF0385E6F6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CFE816CC-CBCA-7946-B9E5-E9649EF369BE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01827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D365CB-744A-4AFA-AFC9-892345BE9421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=""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4" name="Рисунок 3">
            <a:extLst>
              <a:ext uri="{FF2B5EF4-FFF2-40B4-BE49-F238E27FC236}">
                <a16:creationId xmlns="" xmlns:a16="http://schemas.microsoft.com/office/drawing/2014/main" id="{C950F4E3-11A9-2549-A00D-601AEF6E4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3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3">
            <a:extLst>
              <a:ext uri="{FF2B5EF4-FFF2-40B4-BE49-F238E27FC236}">
                <a16:creationId xmlns="" xmlns:a16="http://schemas.microsoft.com/office/drawing/2014/main" id="{21B5A175-E633-E74F-AE3B-DF58F989F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6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3">
            <a:extLst>
              <a:ext uri="{FF2B5EF4-FFF2-40B4-BE49-F238E27FC236}">
                <a16:creationId xmlns="" xmlns:a16="http://schemas.microsoft.com/office/drawing/2014/main" id="{261D2778-BA56-D247-9B2C-28D010C9D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1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3" name="Текст 3">
            <a:extLst>
              <a:ext uri="{FF2B5EF4-FFF2-40B4-BE49-F238E27FC236}">
                <a16:creationId xmlns="" xmlns:a16="http://schemas.microsoft.com/office/drawing/2014/main" id="{2DAF6EFF-134E-BA40-8B51-917FDE13C07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="" xmlns:a16="http://schemas.microsoft.com/office/drawing/2014/main" id="{188BF917-678C-1249-95B9-7FD2AC7B223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5" name="Текст 3">
            <a:extLst>
              <a:ext uri="{FF2B5EF4-FFF2-40B4-BE49-F238E27FC236}">
                <a16:creationId xmlns="" xmlns:a16="http://schemas.microsoft.com/office/drawing/2014/main" id="{BAFF17AE-3EA2-2D47-BCDD-E5587B127062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="" xmlns:a16="http://schemas.microsoft.com/office/drawing/2014/main" id="{F2D7EDB7-7C02-0245-8A1F-553F094A442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7" name="Овал 26">
              <a:extLst>
                <a:ext uri="{FF2B5EF4-FFF2-40B4-BE49-F238E27FC236}">
                  <a16:creationId xmlns="" xmlns:a16="http://schemas.microsoft.com/office/drawing/2014/main" id="{8CF5D165-4F6F-2447-8B9E-8B0D94808ED3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="" xmlns:a16="http://schemas.microsoft.com/office/drawing/2014/main" id="{146C35C7-7133-4C43-BBF7-575440F7BAD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="" xmlns:a16="http://schemas.microsoft.com/office/drawing/2014/main" id="{D33DD7BE-C379-5C42-9FB0-EF72161049F4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="" xmlns:a16="http://schemas.microsoft.com/office/drawing/2014/main" id="{743DFC41-C6DE-7942-9358-E23A1EE8759D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="" xmlns:a16="http://schemas.microsoft.com/office/drawing/2014/main" id="{A2ABB593-7229-9548-8BCC-C947B1BF8D93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Овал 31">
              <a:extLst>
                <a:ext uri="{FF2B5EF4-FFF2-40B4-BE49-F238E27FC236}">
                  <a16:creationId xmlns="" xmlns:a16="http://schemas.microsoft.com/office/drawing/2014/main" id="{986D2413-D60D-484E-ACAB-31891AFDA133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86090E0F-345E-3D4B-8886-95D8A4A77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325868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3566160"/>
          </a:xfrm>
          <a:prstGeom prst="rect">
            <a:avLst/>
          </a:prstGeom>
        </p:spPr>
        <p:txBody>
          <a:bodyPr rtlCol="0" anchor="b" anchorCtr="0">
            <a:normAutofit/>
          </a:bodyPr>
          <a:lstStyle>
            <a:lvl1pPr algn="ctr">
              <a:lnSpc>
                <a:spcPct val="9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17873" y="4663440"/>
            <a:ext cx="7356255" cy="114300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158240" y="4485132"/>
            <a:ext cx="98755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B89D9-0013-4DF9-B570-27DC755C2F3F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=""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8675A452-E352-BE40-9E44-7C0E90F4DBC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72E00246-7C7C-8E48-B95E-02BE89F197F5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EBF1652A-A323-BC48-9A00-7ECF1C4E1DA4}"/>
              </a:ext>
            </a:extLst>
          </p:cNvPr>
          <p:cNvSpPr/>
          <p:nvPr userDrawn="1"/>
        </p:nvSpPr>
        <p:spPr>
          <a:xfrm>
            <a:off x="11634902" y="2565781"/>
            <a:ext cx="283407" cy="28340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F733BC29-8FD1-CB45-8FF6-0C7CC3CB423D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4C67EB1F-C984-B840-BD1F-FD174D01A3AF}"/>
              </a:ext>
            </a:extLst>
          </p:cNvPr>
          <p:cNvSpPr/>
          <p:nvPr userDrawn="1"/>
        </p:nvSpPr>
        <p:spPr>
          <a:xfrm>
            <a:off x="6135" y="0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="" xmlns:a16="http://schemas.microsoft.com/office/drawing/2014/main" id="{9D75F8B1-A294-E349-BD08-B06B2954212A}"/>
              </a:ext>
            </a:extLst>
          </p:cNvPr>
          <p:cNvGrpSpPr/>
          <p:nvPr userDrawn="1"/>
        </p:nvGrpSpPr>
        <p:grpSpPr>
          <a:xfrm>
            <a:off x="495300" y="0"/>
            <a:ext cx="11201400" cy="6880860"/>
            <a:chOff x="495300" y="0"/>
            <a:chExt cx="11201400" cy="6880860"/>
          </a:xfrm>
        </p:grpSpPr>
        <p:sp>
          <p:nvSpPr>
            <p:cNvPr id="33" name="Полилиния 32">
              <a:extLst>
                <a:ext uri="{FF2B5EF4-FFF2-40B4-BE49-F238E27FC236}">
                  <a16:creationId xmlns="" xmlns:a16="http://schemas.microsoft.com/office/drawing/2014/main" id="{5942EFAD-842E-9C46-9853-C0F135D24007}"/>
                </a:ext>
              </a:extLst>
            </p:cNvPr>
            <p:cNvSpPr/>
            <p:nvPr userDrawn="1"/>
          </p:nvSpPr>
          <p:spPr>
            <a:xfrm>
              <a:off x="495300" y="0"/>
              <a:ext cx="1337265" cy="6880860"/>
            </a:xfrm>
            <a:custGeom>
              <a:avLst/>
              <a:gdLst>
                <a:gd name="connsiteX0" fmla="*/ 1173967 w 1337265"/>
                <a:gd name="connsiteY0" fmla="*/ 0 h 6880860"/>
                <a:gd name="connsiteX1" fmla="*/ 1319300 w 1337265"/>
                <a:gd name="connsiteY1" fmla="*/ 0 h 6880860"/>
                <a:gd name="connsiteX2" fmla="*/ 1204253 w 1337265"/>
                <a:gd name="connsiteY2" fmla="*/ 146399 h 6880860"/>
                <a:gd name="connsiteX3" fmla="*/ 114300 w 1337265"/>
                <a:gd name="connsiteY3" fmla="*/ 3429000 h 6880860"/>
                <a:gd name="connsiteX4" fmla="*/ 1204253 w 1337265"/>
                <a:gd name="connsiteY4" fmla="*/ 6711601 h 6880860"/>
                <a:gd name="connsiteX5" fmla="*/ 1337265 w 1337265"/>
                <a:gd name="connsiteY5" fmla="*/ 6880860 h 6880860"/>
                <a:gd name="connsiteX6" fmla="*/ 1191931 w 1337265"/>
                <a:gd name="connsiteY6" fmla="*/ 6880860 h 6880860"/>
                <a:gd name="connsiteX7" fmla="*/ 1112661 w 1337265"/>
                <a:gd name="connsiteY7" fmla="*/ 6779988 h 6880860"/>
                <a:gd name="connsiteX8" fmla="*/ 0 w 1337265"/>
                <a:gd name="connsiteY8" fmla="*/ 3429000 h 6880860"/>
                <a:gd name="connsiteX9" fmla="*/ 1112661 w 1337265"/>
                <a:gd name="connsiteY9" fmla="*/ 78012 h 6880860"/>
                <a:gd name="connsiteX10" fmla="*/ 1173967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173967" y="0"/>
                  </a:moveTo>
                  <a:lnTo>
                    <a:pt x="1319300" y="0"/>
                  </a:lnTo>
                  <a:lnTo>
                    <a:pt x="1204253" y="146399"/>
                  </a:lnTo>
                  <a:cubicBezTo>
                    <a:pt x="519693" y="1061765"/>
                    <a:pt x="114300" y="2198040"/>
                    <a:pt x="114300" y="3429000"/>
                  </a:cubicBezTo>
                  <a:cubicBezTo>
                    <a:pt x="114300" y="4659960"/>
                    <a:pt x="519693" y="5796235"/>
                    <a:pt x="1204253" y="6711601"/>
                  </a:cubicBezTo>
                  <a:lnTo>
                    <a:pt x="1337265" y="6880860"/>
                  </a:lnTo>
                  <a:lnTo>
                    <a:pt x="1191931" y="6880860"/>
                  </a:lnTo>
                  <a:lnTo>
                    <a:pt x="1112661" y="6779988"/>
                  </a:lnTo>
                  <a:cubicBezTo>
                    <a:pt x="413839" y="5845552"/>
                    <a:pt x="0" y="4685605"/>
                    <a:pt x="0" y="3429000"/>
                  </a:cubicBezTo>
                  <a:cubicBezTo>
                    <a:pt x="0" y="2172395"/>
                    <a:pt x="413839" y="1012448"/>
                    <a:pt x="1112661" y="78012"/>
                  </a:cubicBezTo>
                  <a:lnTo>
                    <a:pt x="1173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Полилиния 31">
              <a:extLst>
                <a:ext uri="{FF2B5EF4-FFF2-40B4-BE49-F238E27FC236}">
                  <a16:creationId xmlns="" xmlns:a16="http://schemas.microsoft.com/office/drawing/2014/main" id="{BE0B7AF7-52C0-EB45-93DE-79DFF44F5AAE}"/>
                </a:ext>
              </a:extLst>
            </p:cNvPr>
            <p:cNvSpPr/>
            <p:nvPr userDrawn="1"/>
          </p:nvSpPr>
          <p:spPr>
            <a:xfrm>
              <a:off x="10359435" y="0"/>
              <a:ext cx="1337265" cy="6880860"/>
            </a:xfrm>
            <a:custGeom>
              <a:avLst/>
              <a:gdLst>
                <a:gd name="connsiteX0" fmla="*/ 17965 w 1337265"/>
                <a:gd name="connsiteY0" fmla="*/ 0 h 6880860"/>
                <a:gd name="connsiteX1" fmla="*/ 163299 w 1337265"/>
                <a:gd name="connsiteY1" fmla="*/ 0 h 6880860"/>
                <a:gd name="connsiteX2" fmla="*/ 224604 w 1337265"/>
                <a:gd name="connsiteY2" fmla="*/ 78012 h 6880860"/>
                <a:gd name="connsiteX3" fmla="*/ 1337265 w 1337265"/>
                <a:gd name="connsiteY3" fmla="*/ 3429000 h 6880860"/>
                <a:gd name="connsiteX4" fmla="*/ 224604 w 1337265"/>
                <a:gd name="connsiteY4" fmla="*/ 6779988 h 6880860"/>
                <a:gd name="connsiteX5" fmla="*/ 145334 w 1337265"/>
                <a:gd name="connsiteY5" fmla="*/ 6880860 h 6880860"/>
                <a:gd name="connsiteX6" fmla="*/ 0 w 1337265"/>
                <a:gd name="connsiteY6" fmla="*/ 6880860 h 6880860"/>
                <a:gd name="connsiteX7" fmla="*/ 133012 w 1337265"/>
                <a:gd name="connsiteY7" fmla="*/ 6711601 h 6880860"/>
                <a:gd name="connsiteX8" fmla="*/ 1222965 w 1337265"/>
                <a:gd name="connsiteY8" fmla="*/ 3429000 h 6880860"/>
                <a:gd name="connsiteX9" fmla="*/ 133012 w 1337265"/>
                <a:gd name="connsiteY9" fmla="*/ 146399 h 6880860"/>
                <a:gd name="connsiteX10" fmla="*/ 17965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7965" y="0"/>
                  </a:moveTo>
                  <a:lnTo>
                    <a:pt x="163299" y="0"/>
                  </a:lnTo>
                  <a:lnTo>
                    <a:pt x="224604" y="78012"/>
                  </a:lnTo>
                  <a:cubicBezTo>
                    <a:pt x="923426" y="1012448"/>
                    <a:pt x="1337265" y="2172395"/>
                    <a:pt x="1337265" y="3429000"/>
                  </a:cubicBezTo>
                  <a:cubicBezTo>
                    <a:pt x="1337265" y="4685605"/>
                    <a:pt x="923426" y="5845552"/>
                    <a:pt x="224604" y="6779988"/>
                  </a:cubicBezTo>
                  <a:lnTo>
                    <a:pt x="145334" y="6880860"/>
                  </a:lnTo>
                  <a:lnTo>
                    <a:pt x="0" y="6880860"/>
                  </a:lnTo>
                  <a:lnTo>
                    <a:pt x="133012" y="6711601"/>
                  </a:lnTo>
                  <a:cubicBezTo>
                    <a:pt x="817572" y="5796235"/>
                    <a:pt x="1222965" y="4659960"/>
                    <a:pt x="1222965" y="3429000"/>
                  </a:cubicBezTo>
                  <a:cubicBezTo>
                    <a:pt x="1222965" y="2198040"/>
                    <a:pt x="817572" y="1061765"/>
                    <a:pt x="133012" y="146399"/>
                  </a:cubicBezTo>
                  <a:lnTo>
                    <a:pt x="179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A79461-147E-4321-BCEB-239C620C895A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=""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D06E6D77-4CA3-764C-99E1-7D2CFE6B929E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2" name="Овал 11">
              <a:extLst>
                <a:ext uri="{FF2B5EF4-FFF2-40B4-BE49-F238E27FC236}">
                  <a16:creationId xmlns="" xmlns:a16="http://schemas.microsoft.com/office/drawing/2014/main" id="{1D155117-8A2A-414B-9598-C2919DF747DC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="" xmlns:a16="http://schemas.microsoft.com/office/drawing/2014/main" id="{53838F88-99DE-9246-A83B-9C7DB6AE99EF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D031FBA2-FD0D-7346-8941-4861923E15CF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022D5D5E-3339-5D47-9E1C-8897082672DB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="" xmlns:a16="http://schemas.microsoft.com/office/drawing/2014/main" id="{13BE7267-458F-A141-8480-10E9FB55367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A71A438B-57BE-F445-AFBB-BBB2270E9BB4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040C74AA-3663-2A49-AA62-C9207F22B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8E70AAE0-F405-8C4D-B2F2-BC73ABD2560F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FC72AC8A-19AA-5641-88DA-414732A1A643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B0FF4153-FE4A-204C-B4B4-F331F8058F73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C0910027-B57E-5C4C-B196-C2CF16EB6B83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3879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74DA27-089F-41DB-9018-6804069C0386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=""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DD896C11-7092-DD43-9676-23A81081B75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D39FB8D4-533A-0C44-89B5-487470B0B82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C642B0AB-C322-C14B-B2A1-E9F144473219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="" xmlns:a16="http://schemas.microsoft.com/office/drawing/2014/main" id="{47ABE4C7-7926-3949-9205-07E33FB2D2CE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E1B43F26-6C7C-4D43-9D1C-A0F792F54874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C53D175F-F9D4-DD4E-81B9-495A2E867249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852D03A0-BBCF-2042-832A-8082F1377835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E2831508-70C2-2F43-998D-55CE4837B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5232ACE3-4E65-6243-9416-19BFA39FD92C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6A372105-F1CB-9149-A4B9-C151B3CCB9B4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="" xmlns:a16="http://schemas.microsoft.com/office/drawing/2014/main" id="{CAE2DDF3-5C18-5644-8994-8CD902656DE8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0383F4E3-E6C1-BB40-90E6-290C140F9A07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195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=""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F5337F-F302-414C-9999-654EC56929E7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=""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=""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=""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7B23D2B0-E152-D14D-8154-8DD47BD10DF3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8A3BEDF6-5ABA-3B42-99BB-4438813B1A4B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A9CF8BE7-F2AC-AB4C-900F-F64D55111EFC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Овал 26">
            <a:extLst>
              <a:ext uri="{FF2B5EF4-FFF2-40B4-BE49-F238E27FC236}">
                <a16:creationId xmlns="" xmlns:a16="http://schemas.microsoft.com/office/drawing/2014/main" id="{5EF4254B-D281-684E-BD0B-63AEC0AC197C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18001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=""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63DE5C-7286-415E-BD66-0312B5E1AB50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=""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=""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=""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5751389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="" xmlns:a16="http://schemas.microsoft.com/office/drawing/2014/main" id="{384D173E-9054-4C40-98EA-A6EAC4D85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1641" y="0"/>
            <a:ext cx="4270360" cy="6858001"/>
          </a:xfrm>
          <a:custGeom>
            <a:avLst/>
            <a:gdLst>
              <a:gd name="connsiteX0" fmla="*/ 1904091 w 4305219"/>
              <a:gd name="connsiteY0" fmla="*/ 0 h 6913983"/>
              <a:gd name="connsiteX1" fmla="*/ 4305219 w 4305219"/>
              <a:gd name="connsiteY1" fmla="*/ 0 h 6913983"/>
              <a:gd name="connsiteX2" fmla="*/ 4305219 w 4305219"/>
              <a:gd name="connsiteY2" fmla="*/ 6913983 h 6913983"/>
              <a:gd name="connsiteX3" fmla="*/ 1818156 w 4305219"/>
              <a:gd name="connsiteY3" fmla="*/ 6913983 h 6913983"/>
              <a:gd name="connsiteX4" fmla="*/ 1507580 w 4305219"/>
              <a:gd name="connsiteY4" fmla="*/ 6681739 h 6913983"/>
              <a:gd name="connsiteX5" fmla="*/ 0 w 4305219"/>
              <a:gd name="connsiteY5" fmla="*/ 3484983 h 6913983"/>
              <a:gd name="connsiteX6" fmla="*/ 1826504 w 4305219"/>
              <a:gd name="connsiteY6" fmla="*/ 49741 h 6913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5219" h="6913983">
                <a:moveTo>
                  <a:pt x="1904091" y="0"/>
                </a:moveTo>
                <a:lnTo>
                  <a:pt x="4305219" y="0"/>
                </a:lnTo>
                <a:lnTo>
                  <a:pt x="4305219" y="6913983"/>
                </a:lnTo>
                <a:lnTo>
                  <a:pt x="1818156" y="6913983"/>
                </a:lnTo>
                <a:lnTo>
                  <a:pt x="1507580" y="6681739"/>
                </a:lnTo>
                <a:cubicBezTo>
                  <a:pt x="586863" y="5921896"/>
                  <a:pt x="0" y="4771974"/>
                  <a:pt x="0" y="3484983"/>
                </a:cubicBezTo>
                <a:cubicBezTo>
                  <a:pt x="0" y="2054993"/>
                  <a:pt x="724522" y="794225"/>
                  <a:pt x="1826504" y="497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881322FE-E286-E344-B332-CF37E6CAD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2322728"/>
            <a:ext cx="5751389" cy="4032225"/>
          </a:xfrm>
        </p:spPr>
        <p:txBody>
          <a:bodyPr rtlCol="0"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82998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F888F6-BA81-4650-96F1-E4BE1E5DDAE1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=""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0105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AB14CD44-37FB-48CC-A24D-89C3A643DD86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22" r:id="rId3"/>
    <p:sldLayoutId id="2147483708" r:id="rId4"/>
    <p:sldLayoutId id="2147483709" r:id="rId5"/>
    <p:sldLayoutId id="2147483716" r:id="rId6"/>
    <p:sldLayoutId id="2147483710" r:id="rId7"/>
    <p:sldLayoutId id="2147483724" r:id="rId8"/>
    <p:sldLayoutId id="2147483711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time-management-clock-efficiency-1966421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elskajabiblioteka.blogspot.com/2013/11/2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F50278-9A9A-0F4E-BDCF-6351BE1732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ru-RU" sz="6600" dirty="0" err="1"/>
              <a:t>Навчальна</a:t>
            </a:r>
            <a:r>
              <a:rPr lang="ru-RU" sz="6600" dirty="0"/>
              <a:t> </a:t>
            </a:r>
            <a:r>
              <a:rPr lang="ru-RU" sz="6600" dirty="0" err="1"/>
              <a:t>дисципліна</a:t>
            </a:r>
            <a:r>
              <a:rPr lang="ru-RU" sz="6600" dirty="0"/>
              <a:t> </a:t>
            </a:r>
            <a:r>
              <a:rPr lang="uk-UA" sz="6600" dirty="0" smtClean="0"/>
              <a:t>«</a:t>
            </a:r>
            <a:r>
              <a:rPr lang="uk-UA" sz="6600" u="sng" dirty="0" smtClean="0"/>
              <a:t>Охорона праці у галузі»</a:t>
            </a:r>
            <a:endParaRPr lang="ru-RU" sz="6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17F481B-9C2C-084A-8DF1-0582D2DA4B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Курс 1 Факультет </a:t>
            </a:r>
            <a:r>
              <a:rPr lang="ru-RU" dirty="0" err="1"/>
              <a:t>фармацевтичний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27693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1B00C7-0803-8A43-A9F3-6FF24BDC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2990927"/>
          </a:xfrm>
        </p:spPr>
        <p:txBody>
          <a:bodyPr rtlCol="0">
            <a:normAutofit/>
          </a:bodyPr>
          <a:lstStyle/>
          <a:p>
            <a:pPr rtl="0"/>
            <a:r>
              <a:rPr lang="x-none" sz="7200" dirty="0"/>
              <a:t>Л</a:t>
            </a:r>
            <a:r>
              <a:rPr lang="ru-RU" sz="7200" dirty="0" err="1"/>
              <a:t>екція</a:t>
            </a:r>
            <a:r>
              <a:rPr lang="ru-RU" sz="7200" dirty="0"/>
              <a:t> </a:t>
            </a:r>
            <a:r>
              <a:rPr lang="ru-RU" sz="7200" dirty="0" smtClean="0"/>
              <a:t>№</a:t>
            </a:r>
            <a:r>
              <a:rPr lang="x-none" sz="7200" dirty="0" smtClean="0"/>
              <a:t>2</a:t>
            </a:r>
            <a:endParaRPr lang="ru-RU" sz="7200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CFCA704-4032-7441-8B97-38C90F96D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r>
              <a:rPr lang="uk-UA" u="sng" dirty="0" smtClean="0"/>
              <a:t>«Умови праці та їх аналіз»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3908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B2D6DBC9-0317-4E83-879B-12E7025A6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7811828" cy="3760891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err="1" smtClean="0"/>
              <a:t>Передумовою</a:t>
            </a:r>
            <a:r>
              <a:rPr lang="ru-RU" dirty="0" smtClean="0"/>
              <a:t> </a:t>
            </a:r>
            <a:r>
              <a:rPr lang="ru-RU" dirty="0" err="1" smtClean="0"/>
              <a:t>організації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сприятливих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об'єктивна</a:t>
            </a:r>
            <a:r>
              <a:rPr lang="ru-RU" dirty="0" smtClean="0"/>
              <a:t> </a:t>
            </a:r>
            <a:r>
              <a:rPr lang="ru-RU" dirty="0" err="1" smtClean="0"/>
              <a:t>оцінка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фактичного стану. При </a:t>
            </a:r>
            <a:r>
              <a:rPr lang="ru-RU" dirty="0" err="1" smtClean="0"/>
              <a:t>цьому</a:t>
            </a:r>
            <a:r>
              <a:rPr lang="ru-RU" dirty="0" smtClean="0"/>
              <a:t>, разом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аналізом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оцінкою</a:t>
            </a:r>
            <a:r>
              <a:rPr lang="ru-RU" dirty="0" smtClean="0"/>
              <a:t>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впливають</a:t>
            </a:r>
            <a:r>
              <a:rPr lang="ru-RU" dirty="0" smtClean="0"/>
              <a:t> на </a:t>
            </a:r>
            <a:r>
              <a:rPr lang="ru-RU" dirty="0" err="1" smtClean="0"/>
              <a:t>формування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важливо</a:t>
            </a:r>
            <a:r>
              <a:rPr lang="ru-RU" dirty="0" smtClean="0"/>
              <a:t> </a:t>
            </a:r>
            <a:r>
              <a:rPr lang="ru-RU" dirty="0" err="1" smtClean="0"/>
              <a:t>висловити</a:t>
            </a:r>
            <a:r>
              <a:rPr lang="ru-RU" dirty="0" smtClean="0"/>
              <a:t> все </a:t>
            </a:r>
            <a:r>
              <a:rPr lang="ru-RU" dirty="0" err="1" smtClean="0"/>
              <a:t>різноманіття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єдиного</a:t>
            </a:r>
            <a:r>
              <a:rPr lang="ru-RU" dirty="0" smtClean="0"/>
              <a:t>, </a:t>
            </a:r>
            <a:r>
              <a:rPr lang="ru-RU" dirty="0" err="1" smtClean="0"/>
              <a:t>інтегрального</a:t>
            </a:r>
            <a:r>
              <a:rPr lang="ru-RU" dirty="0" smtClean="0"/>
              <a:t> </a:t>
            </a:r>
            <a:r>
              <a:rPr lang="ru-RU" dirty="0" err="1" smtClean="0"/>
              <a:t>показника</a:t>
            </a:r>
            <a:r>
              <a:rPr lang="ru-RU" dirty="0" smtClean="0"/>
              <a:t>. </a:t>
            </a:r>
            <a:endParaRPr lang="uk-UA" dirty="0" smtClean="0"/>
          </a:p>
          <a:p>
            <a:r>
              <a:rPr lang="ru-RU" dirty="0" err="1" smtClean="0"/>
              <a:t>Кількісна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якісна</a:t>
            </a:r>
            <a:r>
              <a:rPr lang="ru-RU" dirty="0" smtClean="0"/>
              <a:t> </a:t>
            </a:r>
            <a:r>
              <a:rPr lang="ru-RU" dirty="0" err="1" smtClean="0"/>
              <a:t>оцінка</a:t>
            </a:r>
            <a:r>
              <a:rPr lang="ru-RU" dirty="0" smtClean="0"/>
              <a:t> </a:t>
            </a:r>
            <a:r>
              <a:rPr lang="ru-RU" dirty="0" err="1" smtClean="0"/>
              <a:t>сукупного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 на </a:t>
            </a:r>
            <a:r>
              <a:rPr lang="ru-RU" dirty="0" err="1" smtClean="0"/>
              <a:t>працездатність</a:t>
            </a:r>
            <a:r>
              <a:rPr lang="en-US" dirty="0" smtClean="0"/>
              <a:t>, </a:t>
            </a:r>
            <a:r>
              <a:rPr lang="ru-RU" dirty="0" smtClean="0"/>
              <a:t>здоров</a:t>
            </a:r>
            <a:r>
              <a:rPr lang="en-US" dirty="0" smtClean="0"/>
              <a:t>'</a:t>
            </a:r>
            <a:r>
              <a:rPr lang="ru-RU" dirty="0" smtClean="0"/>
              <a:t>я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життєдіяльність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знаходить</a:t>
            </a:r>
            <a:r>
              <a:rPr lang="ru-RU" dirty="0" smtClean="0"/>
              <a:t> </a:t>
            </a:r>
            <a:r>
              <a:rPr lang="ru-RU" dirty="0" err="1" smtClean="0"/>
              <a:t>вираження</a:t>
            </a:r>
            <a:r>
              <a:rPr lang="ru-RU" dirty="0" smtClean="0"/>
              <a:t> у </a:t>
            </a:r>
            <a:r>
              <a:rPr lang="ru-RU" dirty="0" err="1" smtClean="0"/>
              <a:t>показнику</a:t>
            </a:r>
            <a:r>
              <a:rPr lang="ru-RU" dirty="0" smtClean="0"/>
              <a:t> </a:t>
            </a:r>
            <a:r>
              <a:rPr lang="ru-RU" dirty="0" err="1" smtClean="0"/>
              <a:t>важкості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en-US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 </a:t>
            </a:r>
            <a:r>
              <a:rPr lang="ru-RU" dirty="0" err="1" smtClean="0"/>
              <a:t>застосовне</a:t>
            </a:r>
            <a:r>
              <a:rPr lang="ru-RU" dirty="0" smtClean="0"/>
              <a:t> як до </a:t>
            </a:r>
            <a:r>
              <a:rPr lang="ru-RU" dirty="0" err="1" smtClean="0"/>
              <a:t>фізичної</a:t>
            </a:r>
            <a:r>
              <a:rPr lang="ru-RU" dirty="0" smtClean="0"/>
              <a:t>, так </a:t>
            </a:r>
            <a:r>
              <a:rPr lang="ru-RU" dirty="0" err="1" smtClean="0"/>
              <a:t>і</a:t>
            </a:r>
            <a:r>
              <a:rPr lang="ru-RU" dirty="0" smtClean="0"/>
              <a:t> до </a:t>
            </a:r>
            <a:r>
              <a:rPr lang="ru-RU" dirty="0" err="1" smtClean="0"/>
              <a:t>розумової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.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впливом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формуються</a:t>
            </a:r>
            <a:r>
              <a:rPr lang="ru-RU" dirty="0" smtClean="0"/>
              <a:t> три </a:t>
            </a:r>
            <a:r>
              <a:rPr lang="ru-RU" dirty="0" err="1" smtClean="0"/>
              <a:t>основних</a:t>
            </a:r>
            <a:r>
              <a:rPr lang="ru-RU" dirty="0" smtClean="0"/>
              <a:t> </a:t>
            </a:r>
            <a:r>
              <a:rPr lang="ru-RU" dirty="0" err="1" smtClean="0"/>
              <a:t>функціональних</a:t>
            </a:r>
            <a:r>
              <a:rPr lang="ru-RU" dirty="0" smtClean="0"/>
              <a:t> стану </a:t>
            </a:r>
            <a:r>
              <a:rPr lang="ru-RU" dirty="0" err="1" smtClean="0"/>
              <a:t>організму</a:t>
            </a:r>
            <a:r>
              <a:rPr lang="ru-RU" dirty="0" smtClean="0"/>
              <a:t>: </a:t>
            </a:r>
            <a:r>
              <a:rPr lang="ru-RU" dirty="0" err="1" smtClean="0"/>
              <a:t>нормальне</a:t>
            </a:r>
            <a:r>
              <a:rPr lang="ru-RU" dirty="0" smtClean="0"/>
              <a:t>, </a:t>
            </a:r>
            <a:r>
              <a:rPr lang="ru-RU" dirty="0" err="1" smtClean="0"/>
              <a:t>прикордонне</a:t>
            </a:r>
            <a:r>
              <a:rPr lang="ru-RU" dirty="0" smtClean="0"/>
              <a:t> (</a:t>
            </a:r>
            <a:r>
              <a:rPr lang="ru-RU" dirty="0" err="1" smtClean="0"/>
              <a:t>між</a:t>
            </a:r>
            <a:r>
              <a:rPr lang="ru-RU" dirty="0" smtClean="0"/>
              <a:t> нормою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патологією</a:t>
            </a:r>
            <a:r>
              <a:rPr lang="ru-RU" dirty="0" smtClean="0"/>
              <a:t>)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патологічне</a:t>
            </a:r>
            <a:r>
              <a:rPr lang="ru-RU" dirty="0" smtClean="0"/>
              <a:t>. </a:t>
            </a:r>
            <a:endParaRPr lang="uk-UA" dirty="0" smtClean="0"/>
          </a:p>
          <a:p>
            <a:r>
              <a:rPr lang="ru-RU" dirty="0" err="1" smtClean="0"/>
              <a:t>Кожен</a:t>
            </a:r>
            <a:r>
              <a:rPr lang="ru-RU" dirty="0" smtClean="0"/>
              <a:t> стан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відмінні</a:t>
            </a:r>
            <a:r>
              <a:rPr lang="ru-RU" dirty="0" smtClean="0"/>
              <a:t> </a:t>
            </a:r>
            <a:r>
              <a:rPr lang="ru-RU" dirty="0" err="1" smtClean="0"/>
              <a:t>ознаки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того, в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них </a:t>
            </a:r>
            <a:r>
              <a:rPr lang="ru-RU" dirty="0" err="1" smtClean="0"/>
              <a:t>знаходиться</a:t>
            </a:r>
            <a:r>
              <a:rPr lang="ru-RU" dirty="0" smtClean="0"/>
              <a:t>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залежать</a:t>
            </a:r>
            <a:r>
              <a:rPr lang="ru-RU" dirty="0" smtClean="0"/>
              <a:t> </a:t>
            </a:r>
            <a:r>
              <a:rPr lang="ru-RU" dirty="0" err="1" smtClean="0"/>
              <a:t>результати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трудової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здоров'я</a:t>
            </a:r>
            <a:r>
              <a:rPr lang="ru-RU" dirty="0" smtClean="0"/>
              <a:t>. </a:t>
            </a:r>
            <a:endParaRPr lang="uk-UA" dirty="0" smtClean="0"/>
          </a:p>
          <a:p>
            <a:r>
              <a:rPr lang="ru-RU" dirty="0" err="1" smtClean="0"/>
              <a:t>Виконання</a:t>
            </a:r>
            <a:r>
              <a:rPr lang="ru-RU" dirty="0" smtClean="0"/>
              <a:t> будь</a:t>
            </a:r>
            <a:r>
              <a:rPr lang="en-US" dirty="0" smtClean="0"/>
              <a:t>-</a:t>
            </a:r>
            <a:r>
              <a:rPr lang="ru-RU" dirty="0" err="1" smtClean="0"/>
              <a:t>якої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тривалого</a:t>
            </a:r>
            <a:r>
              <a:rPr lang="ru-RU" dirty="0" smtClean="0"/>
              <a:t> часу </a:t>
            </a:r>
            <a:r>
              <a:rPr lang="ru-RU" dirty="0" err="1" smtClean="0"/>
              <a:t>супроводжується</a:t>
            </a:r>
            <a:r>
              <a:rPr lang="ru-RU" dirty="0" smtClean="0"/>
              <a:t> </a:t>
            </a:r>
            <a:r>
              <a:rPr lang="ru-RU" dirty="0" err="1" smtClean="0"/>
              <a:t>стомленням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en-US" dirty="0" smtClean="0"/>
              <a:t>, </a:t>
            </a:r>
            <a:r>
              <a:rPr lang="ru-RU" dirty="0" err="1" smtClean="0"/>
              <a:t>проявляється</a:t>
            </a:r>
            <a:r>
              <a:rPr lang="ru-RU" dirty="0" smtClean="0"/>
              <a:t> в </a:t>
            </a:r>
            <a:r>
              <a:rPr lang="ru-RU" dirty="0" err="1" smtClean="0"/>
              <a:t>зниженні</a:t>
            </a:r>
            <a:r>
              <a:rPr lang="ru-RU" dirty="0" smtClean="0"/>
              <a:t> </a:t>
            </a:r>
            <a:r>
              <a:rPr lang="ru-RU" dirty="0" err="1" smtClean="0"/>
              <a:t>працездатності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en-US" dirty="0" smtClean="0"/>
              <a:t>. </a:t>
            </a:r>
            <a:r>
              <a:rPr lang="ru-RU" dirty="0" err="1" smtClean="0"/>
              <a:t>Поряд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фізичною</a:t>
            </a:r>
            <a:r>
              <a:rPr lang="ru-RU" dirty="0" smtClean="0"/>
              <a:t> та </a:t>
            </a:r>
            <a:r>
              <a:rPr lang="ru-RU" dirty="0" err="1" smtClean="0"/>
              <a:t>розумовою</a:t>
            </a:r>
            <a:r>
              <a:rPr lang="ru-RU" dirty="0" smtClean="0"/>
              <a:t> </a:t>
            </a:r>
            <a:r>
              <a:rPr lang="ru-RU" dirty="0" err="1" smtClean="0"/>
              <a:t>роботою</a:t>
            </a:r>
            <a:r>
              <a:rPr lang="ru-RU" dirty="0" smtClean="0"/>
              <a:t> </a:t>
            </a:r>
            <a:r>
              <a:rPr lang="ru-RU" dirty="0" err="1" smtClean="0"/>
              <a:t>значну</a:t>
            </a:r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на </a:t>
            </a:r>
            <a:r>
              <a:rPr lang="ru-RU" dirty="0" err="1" smtClean="0"/>
              <a:t>стомлення</a:t>
            </a:r>
            <a:r>
              <a:rPr lang="ru-RU" dirty="0" smtClean="0"/>
              <a:t> </a:t>
            </a:r>
            <a:r>
              <a:rPr lang="ru-RU" dirty="0" err="1" smtClean="0"/>
              <a:t>робить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навколишнє</a:t>
            </a:r>
            <a:r>
              <a:rPr lang="ru-RU" dirty="0" smtClean="0"/>
              <a:t> </a:t>
            </a:r>
            <a:r>
              <a:rPr lang="ru-RU" dirty="0" err="1" smtClean="0"/>
              <a:t>виробниче</a:t>
            </a:r>
            <a:r>
              <a:rPr lang="ru-RU" dirty="0" smtClean="0"/>
              <a:t> </a:t>
            </a:r>
            <a:r>
              <a:rPr lang="ru-RU" dirty="0" err="1" smtClean="0"/>
              <a:t>середовище</a:t>
            </a:r>
            <a:r>
              <a:rPr lang="en-US" dirty="0" smtClean="0"/>
              <a:t>, 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en-US" dirty="0" smtClean="0"/>
              <a:t>, </a:t>
            </a:r>
            <a:r>
              <a:rPr lang="ru-RU" dirty="0" smtClean="0"/>
              <a:t>в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протікає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робота</a:t>
            </a:r>
            <a:r>
              <a:rPr lang="en-US" dirty="0" smtClean="0"/>
              <a:t>. 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A511CF0-50D7-4D60-ACB0-5B2D9116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Актуальність теми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0310F44-E8CF-4C95-B90D-BCFDF8511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99384" y="1670109"/>
            <a:ext cx="3312952" cy="33129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5509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B2D6DBC9-0317-4E83-879B-12E7025A6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94576"/>
            <a:ext cx="6075307" cy="4655889"/>
          </a:xfrm>
        </p:spPr>
        <p:txBody>
          <a:bodyPr>
            <a:normAutofit/>
          </a:bodyPr>
          <a:lstStyle/>
          <a:p>
            <a:r>
              <a:rPr lang="uk-UA" sz="1800" i="1" dirty="0" smtClean="0"/>
              <a:t>- навчальні</a:t>
            </a:r>
            <a:endParaRPr lang="uk-UA" sz="1800" dirty="0" smtClean="0"/>
          </a:p>
          <a:p>
            <a:r>
              <a:rPr lang="uk-UA" sz="1800" dirty="0" smtClean="0"/>
              <a:t>студенти повинні оволодіти знаннями за напрямами: загальна характеристика умов праці; гігієнічна класифікація умов праці; вимоги до умов праці; методика аналізу умов праці; атестація робочих місць; пільги та компенсації за умови праці; звітність фармацевтичних закладів з питань охорони праці;</a:t>
            </a:r>
          </a:p>
          <a:p>
            <a:r>
              <a:rPr lang="uk-UA" sz="1800" i="1" dirty="0" err="1" smtClean="0"/>
              <a:t>-виховні</a:t>
            </a:r>
            <a:r>
              <a:rPr lang="uk-UA" sz="1800" i="1" dirty="0" smtClean="0"/>
              <a:t>:</a:t>
            </a:r>
            <a:endParaRPr lang="uk-UA" sz="1800" dirty="0" smtClean="0"/>
          </a:p>
          <a:p>
            <a:r>
              <a:rPr lang="uk-UA" sz="1800" dirty="0" smtClean="0"/>
              <a:t>виховання у студентів  поваги до  права України про охорону праці у фармацевтичній галузі;  забез­пе­чення засвоєння студентами провідного значення юридичних аспектів питань охорони праці у фармацевтичній діяльності.</a:t>
            </a:r>
            <a:endParaRPr lang="uk-UA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A511CF0-50D7-4D60-ACB0-5B2D91167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21817"/>
            <a:ext cx="5420966" cy="1369074"/>
          </a:xfrm>
        </p:spPr>
        <p:txBody>
          <a:bodyPr/>
          <a:lstStyle/>
          <a:p>
            <a:r>
              <a:rPr lang="uk-UA" dirty="0"/>
              <a:t>Цілі лекції (мета): 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0B117DC-DF3C-457D-9CFF-4F095997B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99756" y="1560836"/>
            <a:ext cx="3894818" cy="38920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59082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Характеристикою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урахуванням</a:t>
            </a:r>
            <a:r>
              <a:rPr lang="ru-RU" dirty="0" smtClean="0"/>
              <a:t> </a:t>
            </a:r>
            <a:r>
              <a:rPr lang="ru-RU" dirty="0" err="1" smtClean="0"/>
              <a:t>особливостей</a:t>
            </a:r>
            <a:r>
              <a:rPr lang="ru-RU" dirty="0" smtClean="0"/>
              <a:t> </a:t>
            </a:r>
            <a:r>
              <a:rPr lang="ru-RU" dirty="0" err="1" smtClean="0"/>
              <a:t>технологічних</a:t>
            </a:r>
            <a:r>
              <a:rPr lang="ru-RU" dirty="0" smtClean="0"/>
              <a:t>,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трудових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різноманітних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негативно </a:t>
            </a:r>
            <a:r>
              <a:rPr lang="ru-RU" dirty="0" err="1" smtClean="0"/>
              <a:t>впливають</a:t>
            </a:r>
            <a:r>
              <a:rPr lang="ru-RU" dirty="0" smtClean="0"/>
              <a:t> на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Умовами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сукупність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 та трудового </a:t>
            </a:r>
            <a:r>
              <a:rPr lang="ru-RU" dirty="0" err="1" smtClean="0"/>
              <a:t>процесу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впливають</a:t>
            </a:r>
            <a:r>
              <a:rPr lang="ru-RU" dirty="0" smtClean="0"/>
              <a:t> на </a:t>
            </a:r>
            <a:r>
              <a:rPr lang="ru-RU" dirty="0" err="1" smtClean="0"/>
              <a:t>здоров'я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працездатність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в </a:t>
            </a:r>
            <a:r>
              <a:rPr lang="ru-RU" dirty="0" err="1" smtClean="0"/>
              <a:t>процесі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професійної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Безпечними</a:t>
            </a:r>
            <a:r>
              <a:rPr lang="ru-RU" b="1" dirty="0" smtClean="0"/>
              <a:t> </a:t>
            </a:r>
            <a:r>
              <a:rPr lang="ru-RU" b="1" dirty="0" err="1" smtClean="0"/>
              <a:t>умовами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вважають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, за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небезпечних</a:t>
            </a:r>
            <a:r>
              <a:rPr lang="ru-RU" dirty="0" smtClean="0"/>
              <a:t>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 на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 err="1" smtClean="0"/>
              <a:t>неможливий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рівні</a:t>
            </a:r>
            <a:r>
              <a:rPr lang="ru-RU" dirty="0" smtClean="0"/>
              <a:t> не </a:t>
            </a:r>
            <a:r>
              <a:rPr lang="ru-RU" dirty="0" err="1" smtClean="0"/>
              <a:t>перевищують</a:t>
            </a:r>
            <a:r>
              <a:rPr lang="ru-RU" dirty="0" smtClean="0"/>
              <a:t> </a:t>
            </a:r>
            <a:r>
              <a:rPr lang="ru-RU" dirty="0" err="1" smtClean="0"/>
              <a:t>гігієнічних</a:t>
            </a:r>
            <a:r>
              <a:rPr lang="ru-RU" dirty="0" smtClean="0"/>
              <a:t> </a:t>
            </a:r>
            <a:r>
              <a:rPr lang="ru-RU" dirty="0" err="1" smtClean="0"/>
              <a:t>нормативів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Виробничі</a:t>
            </a:r>
            <a:r>
              <a:rPr lang="ru-RU" b="1" dirty="0" smtClean="0"/>
              <a:t> </a:t>
            </a:r>
            <a:r>
              <a:rPr lang="ru-RU" b="1" dirty="0" err="1" smtClean="0"/>
              <a:t>умови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r>
              <a:rPr lang="ru-RU" b="1" dirty="0" smtClean="0"/>
              <a:t> </a:t>
            </a:r>
            <a:r>
              <a:rPr lang="ru-RU" b="1" dirty="0" err="1" smtClean="0"/>
              <a:t>поділяють</a:t>
            </a:r>
            <a:r>
              <a:rPr lang="ru-RU" b="1" dirty="0" smtClean="0"/>
              <a:t> на </a:t>
            </a:r>
            <a:r>
              <a:rPr lang="ru-RU" b="1" dirty="0" err="1" smtClean="0"/>
              <a:t>такі</a:t>
            </a:r>
            <a:r>
              <a:rPr lang="ru-RU" b="1" dirty="0" smtClean="0"/>
              <a:t> </a:t>
            </a:r>
            <a:r>
              <a:rPr lang="ru-RU" b="1" dirty="0" err="1" smtClean="0"/>
              <a:t>групи</a:t>
            </a:r>
            <a:r>
              <a:rPr lang="ru-RU" dirty="0" smtClean="0"/>
              <a:t>: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загальні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технічні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санітарно-гігієпічпі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психофізіологічні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естетичні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Загальна </a:t>
            </a:r>
            <a:r>
              <a:rPr lang="ru-RU" b="1" dirty="0" smtClean="0"/>
              <a:t>характеристика умов </a:t>
            </a:r>
            <a:r>
              <a:rPr lang="ru-RU" b="1" dirty="0" err="1" smtClean="0"/>
              <a:t>праці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 err="1" smtClean="0"/>
              <a:t>Загальні</a:t>
            </a:r>
            <a:r>
              <a:rPr lang="ru-RU" b="1" dirty="0" smtClean="0"/>
              <a:t> </a:t>
            </a:r>
            <a:r>
              <a:rPr lang="ru-RU" b="1" dirty="0" err="1" smtClean="0"/>
              <a:t>умови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визначають</a:t>
            </a:r>
            <a:r>
              <a:rPr lang="ru-RU" dirty="0" smtClean="0"/>
              <a:t> режим </a:t>
            </a:r>
            <a:r>
              <a:rPr lang="ru-RU" dirty="0" err="1" smtClean="0"/>
              <a:t>праці</a:t>
            </a:r>
            <a:r>
              <a:rPr lang="ru-RU" dirty="0" smtClean="0"/>
              <a:t> та </a:t>
            </a:r>
            <a:r>
              <a:rPr lang="ru-RU" dirty="0" err="1" smtClean="0"/>
              <a:t>відпочинку</a:t>
            </a:r>
            <a:r>
              <a:rPr lang="ru-RU" dirty="0" smtClean="0"/>
              <a:t>, стан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побутових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r>
              <a:rPr lang="ru-RU" dirty="0" smtClean="0"/>
              <a:t>, </a:t>
            </a:r>
            <a:r>
              <a:rPr lang="ru-RU" dirty="0" err="1" smtClean="0"/>
              <a:t>організацію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оснащення</a:t>
            </a:r>
            <a:r>
              <a:rPr lang="ru-RU" dirty="0" smtClean="0"/>
              <a:t>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 </a:t>
            </a:r>
            <a:r>
              <a:rPr lang="ru-RU" dirty="0" err="1" smtClean="0"/>
              <a:t>відпочинку</a:t>
            </a:r>
            <a:r>
              <a:rPr lang="ru-RU" dirty="0" smtClean="0"/>
              <a:t>, </a:t>
            </a:r>
            <a:r>
              <a:rPr lang="ru-RU" dirty="0" err="1" smtClean="0"/>
              <a:t>забезпечення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313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Технічні</a:t>
            </a:r>
            <a:r>
              <a:rPr lang="ru-RU" b="1" dirty="0" smtClean="0"/>
              <a:t> </a:t>
            </a:r>
            <a:r>
              <a:rPr lang="ru-RU" b="1" dirty="0" err="1" smtClean="0"/>
              <a:t>умови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характеризуються</a:t>
            </a:r>
            <a:r>
              <a:rPr lang="ru-RU" dirty="0" smtClean="0"/>
              <a:t> </a:t>
            </a:r>
            <a:r>
              <a:rPr lang="ru-RU" dirty="0" err="1" smtClean="0"/>
              <a:t>технічним</a:t>
            </a:r>
            <a:r>
              <a:rPr lang="ru-RU" dirty="0" smtClean="0"/>
              <a:t> </a:t>
            </a:r>
            <a:r>
              <a:rPr lang="ru-RU" dirty="0" err="1" smtClean="0"/>
              <a:t>рівнем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станом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досконалістю</a:t>
            </a:r>
            <a:r>
              <a:rPr lang="ru-RU" dirty="0" smtClean="0"/>
              <a:t> </a:t>
            </a:r>
            <a:r>
              <a:rPr lang="ru-RU" dirty="0" err="1" smtClean="0"/>
              <a:t>технологічних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.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 smtClean="0"/>
              <a:t>показники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автоматизації</a:t>
            </a:r>
            <a:r>
              <a:rPr lang="ru-RU" dirty="0" smtClean="0"/>
              <a:t>, </a:t>
            </a:r>
            <a:r>
              <a:rPr lang="ru-RU" dirty="0" err="1" smtClean="0"/>
              <a:t>механізації</a:t>
            </a:r>
            <a:r>
              <a:rPr lang="ru-RU" dirty="0" smtClean="0"/>
              <a:t> та </a:t>
            </a:r>
            <a:r>
              <a:rPr lang="ru-RU" dirty="0" err="1" smtClean="0"/>
              <a:t>комп'ютеризації</a:t>
            </a:r>
            <a:r>
              <a:rPr lang="ru-RU" dirty="0" smtClean="0"/>
              <a:t> </a:t>
            </a:r>
            <a:r>
              <a:rPr lang="ru-RU" dirty="0" err="1" smtClean="0"/>
              <a:t>виробництва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частка</a:t>
            </a:r>
            <a:r>
              <a:rPr lang="ru-RU" dirty="0" smtClean="0"/>
              <a:t> </a:t>
            </a:r>
            <a:r>
              <a:rPr lang="ru-RU" dirty="0" err="1" smtClean="0"/>
              <a:t>ручної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Умови</a:t>
            </a:r>
            <a:r>
              <a:rPr lang="ru-RU" b="1" dirty="0" smtClean="0"/>
              <a:t> </a:t>
            </a:r>
            <a:r>
              <a:rPr lang="ru-RU" b="1" dirty="0" err="1" smtClean="0"/>
              <a:t>безпеки</a:t>
            </a:r>
            <a:r>
              <a:rPr lang="ru-RU" dirty="0" smtClean="0"/>
              <a:t> </a:t>
            </a:r>
            <a:r>
              <a:rPr lang="ru-RU" dirty="0" err="1" smtClean="0"/>
              <a:t>визначають</a:t>
            </a:r>
            <a:r>
              <a:rPr lang="ru-RU" dirty="0" smtClean="0"/>
              <a:t> </a:t>
            </a:r>
            <a:r>
              <a:rPr lang="ru-RU" dirty="0" err="1" smtClean="0"/>
              <a:t>ступінь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обладнання</a:t>
            </a:r>
            <a:r>
              <a:rPr lang="ru-RU" dirty="0" smtClean="0"/>
              <a:t>, </a:t>
            </a:r>
            <a:r>
              <a:rPr lang="ru-RU" dirty="0" err="1" smtClean="0"/>
              <a:t>устаткування</a:t>
            </a:r>
            <a:r>
              <a:rPr lang="ru-RU" dirty="0" smtClean="0"/>
              <a:t> та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. </a:t>
            </a:r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 smtClean="0"/>
              <a:t>показники</a:t>
            </a:r>
            <a:r>
              <a:rPr lang="ru-RU" dirty="0" smtClean="0"/>
              <a:t> умов </a:t>
            </a:r>
            <a:r>
              <a:rPr lang="ru-RU" dirty="0" err="1" smtClean="0"/>
              <a:t>безпеки</a:t>
            </a:r>
            <a:r>
              <a:rPr lang="ru-RU" dirty="0" smtClean="0"/>
              <a:t> —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аварійності</a:t>
            </a:r>
            <a:r>
              <a:rPr lang="ru-RU" dirty="0" smtClean="0"/>
              <a:t>, </a:t>
            </a:r>
            <a:r>
              <a:rPr lang="ru-RU" dirty="0" err="1" smtClean="0"/>
              <a:t>нещасних</a:t>
            </a:r>
            <a:r>
              <a:rPr lang="ru-RU" dirty="0" smtClean="0"/>
              <a:t> </a:t>
            </a:r>
            <a:r>
              <a:rPr lang="ru-RU" dirty="0" err="1" smtClean="0"/>
              <a:t>випадків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професійних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Санітарно-гігіенічні</a:t>
            </a:r>
            <a:r>
              <a:rPr lang="ru-RU" b="1" dirty="0" smtClean="0"/>
              <a:t> </a:t>
            </a:r>
            <a:r>
              <a:rPr lang="ru-RU" b="1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характеризуються</a:t>
            </a:r>
            <a:r>
              <a:rPr lang="ru-RU" dirty="0" smtClean="0"/>
              <a:t> станом </a:t>
            </a:r>
            <a:r>
              <a:rPr lang="ru-RU" dirty="0" err="1" smtClean="0"/>
              <a:t>повітряного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 </a:t>
            </a:r>
            <a:r>
              <a:rPr lang="ru-RU" dirty="0" err="1" smtClean="0"/>
              <a:t>робочої</a:t>
            </a:r>
            <a:r>
              <a:rPr lang="ru-RU" dirty="0" smtClean="0"/>
              <a:t> </a:t>
            </a:r>
            <a:r>
              <a:rPr lang="ru-RU" dirty="0" err="1" smtClean="0"/>
              <a:t>зони</a:t>
            </a:r>
            <a:r>
              <a:rPr lang="ru-RU" dirty="0" smtClean="0"/>
              <a:t>, </a:t>
            </a:r>
            <a:r>
              <a:rPr lang="ru-RU" dirty="0" err="1" smtClean="0"/>
              <a:t>освітленістю</a:t>
            </a:r>
            <a:r>
              <a:rPr lang="ru-RU" dirty="0" smtClean="0"/>
              <a:t>, </a:t>
            </a:r>
            <a:r>
              <a:rPr lang="ru-RU" dirty="0" err="1" smtClean="0"/>
              <a:t>рівнем</a:t>
            </a:r>
            <a:r>
              <a:rPr lang="ru-RU" dirty="0" smtClean="0"/>
              <a:t> шуму, </a:t>
            </a:r>
            <a:r>
              <a:rPr lang="ru-RU" dirty="0" err="1" smtClean="0"/>
              <a:t>вібрації</a:t>
            </a:r>
            <a:r>
              <a:rPr lang="ru-RU" dirty="0" smtClean="0"/>
              <a:t>, </a:t>
            </a:r>
            <a:r>
              <a:rPr lang="ru-RU" dirty="0" err="1" smtClean="0"/>
              <a:t>випромінювань</a:t>
            </a:r>
            <a:r>
              <a:rPr lang="ru-RU" dirty="0" smtClean="0"/>
              <a:t>, </a:t>
            </a:r>
            <a:r>
              <a:rPr lang="ru-RU" dirty="0" err="1" smtClean="0"/>
              <a:t>лікувально-профілактичним</a:t>
            </a:r>
            <a:r>
              <a:rPr lang="ru-RU" dirty="0" smtClean="0"/>
              <a:t> </a:t>
            </a:r>
            <a:r>
              <a:rPr lang="ru-RU" dirty="0" err="1" smtClean="0"/>
              <a:t>обслуговуванням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 smtClean="0"/>
              <a:t>показники</a:t>
            </a:r>
            <a:r>
              <a:rPr lang="ru-RU" dirty="0" smtClean="0"/>
              <a:t> — стан </a:t>
            </a:r>
            <a:r>
              <a:rPr lang="ru-RU" dirty="0" err="1" smtClean="0"/>
              <a:t>здоров'я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, </a:t>
            </a:r>
            <a:r>
              <a:rPr lang="ru-RU" dirty="0" err="1" smtClean="0"/>
              <a:t>працездатність</a:t>
            </a:r>
            <a:r>
              <a:rPr lang="ru-RU" dirty="0" smtClean="0"/>
              <a:t>, </a:t>
            </a:r>
            <a:r>
              <a:rPr lang="ru-RU" dirty="0" err="1" smtClean="0"/>
              <a:t>продуктивність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професійних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Психофізіологічні</a:t>
            </a:r>
            <a:r>
              <a:rPr lang="ru-RU" b="1" dirty="0" smtClean="0"/>
              <a:t> </a:t>
            </a:r>
            <a:r>
              <a:rPr lang="ru-RU" b="1" dirty="0" err="1" smtClean="0"/>
              <a:t>умови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визначають</a:t>
            </a:r>
            <a:r>
              <a:rPr lang="ru-RU" dirty="0" smtClean="0"/>
              <a:t> </a:t>
            </a:r>
            <a:r>
              <a:rPr lang="ru-RU" dirty="0" err="1" smtClean="0"/>
              <a:t>ступінь</a:t>
            </a:r>
            <a:r>
              <a:rPr lang="ru-RU" dirty="0" smtClean="0"/>
              <a:t> </a:t>
            </a:r>
            <a:r>
              <a:rPr lang="ru-RU" dirty="0" err="1" smtClean="0"/>
              <a:t>важкості</a:t>
            </a:r>
            <a:r>
              <a:rPr lang="ru-RU" dirty="0" smtClean="0"/>
              <a:t> та </a:t>
            </a:r>
            <a:r>
              <a:rPr lang="ru-RU" dirty="0" err="1" smtClean="0"/>
              <a:t>напруженості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навантаження</a:t>
            </a:r>
            <a:r>
              <a:rPr lang="ru-RU" dirty="0" smtClean="0"/>
              <a:t> на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роботи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Важкість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характеристика трудового </a:t>
            </a:r>
            <a:r>
              <a:rPr lang="ru-RU" dirty="0" err="1" smtClean="0"/>
              <a:t>процесу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відображає</a:t>
            </a:r>
            <a:r>
              <a:rPr lang="ru-RU" dirty="0" smtClean="0"/>
              <a:t> </a:t>
            </a:r>
            <a:r>
              <a:rPr lang="ru-RU" dirty="0" err="1" smtClean="0"/>
              <a:t>ступінь</a:t>
            </a:r>
            <a:r>
              <a:rPr lang="ru-RU" dirty="0" smtClean="0"/>
              <a:t> </a:t>
            </a:r>
            <a:r>
              <a:rPr lang="ru-RU" dirty="0" err="1" smtClean="0"/>
              <a:t>загальних</a:t>
            </a:r>
            <a:r>
              <a:rPr lang="ru-RU" dirty="0" smtClean="0"/>
              <a:t> </a:t>
            </a:r>
            <a:r>
              <a:rPr lang="ru-RU" dirty="0" err="1" smtClean="0"/>
              <a:t>енерговитрат</a:t>
            </a:r>
            <a:r>
              <a:rPr lang="ru-RU" dirty="0" smtClean="0"/>
              <a:t>, </a:t>
            </a:r>
            <a:r>
              <a:rPr lang="ru-RU" dirty="0" err="1" smtClean="0"/>
              <a:t>навантаження</a:t>
            </a:r>
            <a:r>
              <a:rPr lang="ru-RU" dirty="0" smtClean="0"/>
              <a:t> на </a:t>
            </a:r>
            <a:r>
              <a:rPr lang="ru-RU" dirty="0" err="1" smtClean="0"/>
              <a:t>опорно-руховий</a:t>
            </a:r>
            <a:r>
              <a:rPr lang="ru-RU" dirty="0" smtClean="0"/>
              <a:t> </a:t>
            </a:r>
            <a:r>
              <a:rPr lang="ru-RU" dirty="0" err="1" smtClean="0"/>
              <a:t>апарат</a:t>
            </a:r>
            <a:r>
              <a:rPr lang="ru-RU" dirty="0" smtClean="0"/>
              <a:t>, </a:t>
            </a:r>
            <a:r>
              <a:rPr lang="ru-RU" dirty="0" err="1" smtClean="0"/>
              <a:t>серцево-судинну</a:t>
            </a:r>
            <a:r>
              <a:rPr lang="ru-RU" dirty="0" smtClean="0"/>
              <a:t> та </a:t>
            </a:r>
            <a:r>
              <a:rPr lang="ru-RU" dirty="0" err="1" smtClean="0"/>
              <a:t>дихальну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працівника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Напруженість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r>
              <a:rPr lang="ru-RU" dirty="0" smtClean="0"/>
              <a:t> — </a:t>
            </a:r>
            <a:r>
              <a:rPr lang="ru-RU" dirty="0" err="1" smtClean="0"/>
              <a:t>ознака</a:t>
            </a:r>
            <a:r>
              <a:rPr lang="ru-RU" dirty="0" smtClean="0"/>
              <a:t> трудового </a:t>
            </a:r>
            <a:r>
              <a:rPr lang="ru-RU" dirty="0" err="1" smtClean="0"/>
              <a:t>процесу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відображає</a:t>
            </a:r>
            <a:r>
              <a:rPr lang="ru-RU" dirty="0" smtClean="0"/>
              <a:t> </a:t>
            </a:r>
            <a:r>
              <a:rPr lang="ru-RU" dirty="0" err="1" smtClean="0"/>
              <a:t>навантаження</a:t>
            </a:r>
            <a:r>
              <a:rPr lang="ru-RU" dirty="0" smtClean="0"/>
              <a:t> на </a:t>
            </a:r>
            <a:r>
              <a:rPr lang="ru-RU" dirty="0" err="1" smtClean="0"/>
              <a:t>центральну</a:t>
            </a:r>
            <a:r>
              <a:rPr lang="ru-RU" dirty="0" smtClean="0"/>
              <a:t> </a:t>
            </a:r>
            <a:r>
              <a:rPr lang="ru-RU" dirty="0" err="1" smtClean="0"/>
              <a:t>нервову</a:t>
            </a:r>
            <a:r>
              <a:rPr lang="ru-RU" dirty="0" smtClean="0"/>
              <a:t> систему (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уваги</a:t>
            </a:r>
            <a:r>
              <a:rPr lang="ru-RU" dirty="0" smtClean="0"/>
              <a:t>, </a:t>
            </a:r>
            <a:r>
              <a:rPr lang="ru-RU" dirty="0" err="1" smtClean="0"/>
              <a:t>емоціональна</a:t>
            </a:r>
            <a:r>
              <a:rPr lang="ru-RU" dirty="0" smtClean="0"/>
              <a:t> та </a:t>
            </a:r>
            <a:r>
              <a:rPr lang="ru-RU" dirty="0" err="1" smtClean="0"/>
              <a:t>інтелектуальна</a:t>
            </a:r>
            <a:r>
              <a:rPr lang="ru-RU" dirty="0" smtClean="0"/>
              <a:t> </a:t>
            </a:r>
            <a:r>
              <a:rPr lang="ru-RU" dirty="0" err="1" smtClean="0"/>
              <a:t>напруженість</a:t>
            </a:r>
            <a:r>
              <a:rPr lang="ru-RU" dirty="0" smtClean="0"/>
              <a:t>) </a:t>
            </a:r>
            <a:r>
              <a:rPr lang="ru-RU" dirty="0" err="1" smtClean="0"/>
              <a:t>працівника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Естетичні</a:t>
            </a:r>
            <a:r>
              <a:rPr lang="ru-RU" b="1" dirty="0" smtClean="0"/>
              <a:t> </a:t>
            </a:r>
            <a:r>
              <a:rPr lang="ru-RU" b="1" dirty="0" err="1" smtClean="0"/>
              <a:t>умови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включають</a:t>
            </a:r>
            <a:r>
              <a:rPr lang="ru-RU" dirty="0" smtClean="0"/>
              <a:t> </a:t>
            </a:r>
            <a:r>
              <a:rPr lang="ru-RU" dirty="0" err="1" smtClean="0"/>
              <a:t>оформлення</a:t>
            </a:r>
            <a:r>
              <a:rPr lang="ru-RU" dirty="0" smtClean="0"/>
              <a:t> та </a:t>
            </a:r>
            <a:r>
              <a:rPr lang="ru-RU" dirty="0" err="1" smtClean="0"/>
              <a:t>інтер'єр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r>
              <a:rPr lang="ru-RU" dirty="0" smtClean="0"/>
              <a:t>, форму та </a:t>
            </a:r>
            <a:r>
              <a:rPr lang="ru-RU" dirty="0" err="1" smtClean="0"/>
              <a:t>колір</a:t>
            </a:r>
            <a:r>
              <a:rPr lang="ru-RU" dirty="0" smtClean="0"/>
              <a:t> </a:t>
            </a:r>
            <a:r>
              <a:rPr lang="ru-RU" dirty="0" err="1" smtClean="0"/>
              <a:t>обладнання</a:t>
            </a:r>
            <a:r>
              <a:rPr lang="ru-RU" dirty="0" smtClean="0"/>
              <a:t>, </a:t>
            </a:r>
            <a:r>
              <a:rPr lang="ru-RU" dirty="0" err="1" smtClean="0"/>
              <a:t>зручність</a:t>
            </a:r>
            <a:r>
              <a:rPr lang="ru-RU" dirty="0" smtClean="0"/>
              <a:t> </a:t>
            </a:r>
            <a:r>
              <a:rPr lang="ru-RU" dirty="0" err="1" smtClean="0"/>
              <a:t>робочого</a:t>
            </a:r>
            <a:r>
              <a:rPr lang="ru-RU" dirty="0" smtClean="0"/>
              <a:t> </a:t>
            </a:r>
            <a:r>
              <a:rPr lang="ru-RU" dirty="0" err="1" smtClean="0"/>
              <a:t>одягу</a:t>
            </a:r>
            <a:r>
              <a:rPr lang="ru-RU" dirty="0" smtClean="0"/>
              <a:t>, </a:t>
            </a:r>
            <a:r>
              <a:rPr lang="ru-RU" dirty="0" err="1" smtClean="0"/>
              <a:t>облаштування</a:t>
            </a:r>
            <a:r>
              <a:rPr lang="ru-RU" dirty="0" smtClean="0"/>
              <a:t> </a:t>
            </a:r>
            <a:r>
              <a:rPr lang="ru-RU" dirty="0" err="1" smtClean="0"/>
              <a:t>куточків</a:t>
            </a:r>
            <a:r>
              <a:rPr lang="ru-RU" dirty="0" smtClean="0"/>
              <a:t> </a:t>
            </a:r>
            <a:r>
              <a:rPr lang="ru-RU" dirty="0" err="1" smtClean="0"/>
              <a:t>живої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заходи</a:t>
            </a:r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Загальна </a:t>
            </a:r>
            <a:r>
              <a:rPr lang="ru-RU" b="1" dirty="0" smtClean="0"/>
              <a:t>характеристика умов </a:t>
            </a:r>
            <a:r>
              <a:rPr lang="ru-RU" b="1" dirty="0" err="1" smtClean="0"/>
              <a:t>праці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Згідно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параметрами трудового </a:t>
            </a:r>
            <a:r>
              <a:rPr lang="ru-RU" dirty="0" err="1" smtClean="0"/>
              <a:t>процесу</a:t>
            </a:r>
            <a:r>
              <a:rPr lang="ru-RU" dirty="0" smtClean="0"/>
              <a:t>, за </a:t>
            </a:r>
            <a:r>
              <a:rPr lang="ru-RU" dirty="0" err="1" smtClean="0"/>
              <a:t>ступенем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 на </a:t>
            </a:r>
            <a:r>
              <a:rPr lang="ru-RU" dirty="0" err="1" smtClean="0"/>
              <a:t>функціональний</a:t>
            </a:r>
            <a:r>
              <a:rPr lang="ru-RU" dirty="0" smtClean="0"/>
              <a:t> стан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здоров'я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 err="1" smtClean="0"/>
              <a:t>запропоновано</a:t>
            </a:r>
            <a:r>
              <a:rPr lang="ru-RU" dirty="0" smtClean="0"/>
              <a:t> </a:t>
            </a:r>
            <a:r>
              <a:rPr lang="ru-RU" dirty="0" err="1" smtClean="0"/>
              <a:t>гігієнічну</a:t>
            </a:r>
            <a:r>
              <a:rPr lang="ru-RU" dirty="0" smtClean="0"/>
              <a:t> </a:t>
            </a:r>
            <a:r>
              <a:rPr lang="ru-RU" dirty="0" err="1" smtClean="0"/>
              <a:t>класифікацію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i="1" dirty="0" err="1" smtClean="0"/>
              <a:t>Умови</a:t>
            </a:r>
            <a:r>
              <a:rPr lang="ru-RU" i="1" dirty="0" smtClean="0"/>
              <a:t> </a:t>
            </a:r>
            <a:r>
              <a:rPr lang="ru-RU" i="1" dirty="0" err="1" smtClean="0"/>
              <a:t>праці</a:t>
            </a:r>
            <a:r>
              <a:rPr lang="ru-RU" i="1" dirty="0" smtClean="0"/>
              <a:t> </a:t>
            </a:r>
            <a:r>
              <a:rPr lang="ru-RU" i="1" dirty="0" err="1" smtClean="0"/>
              <a:t>розподіляють</a:t>
            </a:r>
            <a:r>
              <a:rPr lang="ru-RU" i="1" dirty="0" smtClean="0"/>
              <a:t> на </a:t>
            </a:r>
            <a:r>
              <a:rPr lang="ru-RU" i="1" dirty="0" err="1" smtClean="0"/>
              <a:t>чотири</a:t>
            </a:r>
            <a:r>
              <a:rPr lang="ru-RU" i="1" dirty="0" smtClean="0"/>
              <a:t> </a:t>
            </a:r>
            <a:r>
              <a:rPr lang="ru-RU" i="1" dirty="0" err="1" smtClean="0"/>
              <a:t>класи</a:t>
            </a:r>
            <a:r>
              <a:rPr lang="ru-RU" i="1" dirty="0" smtClean="0"/>
              <a:t>:</a:t>
            </a:r>
            <a:endParaRPr lang="uk-UA" dirty="0" smtClean="0"/>
          </a:p>
          <a:p>
            <a:r>
              <a:rPr lang="ru-RU" dirty="0" smtClean="0"/>
              <a:t>I        </a:t>
            </a:r>
            <a:r>
              <a:rPr lang="ru-RU" dirty="0" err="1" smtClean="0"/>
              <a:t>клас</a:t>
            </a:r>
            <a:r>
              <a:rPr lang="ru-RU" dirty="0" smtClean="0"/>
              <a:t> — </a:t>
            </a:r>
            <a:r>
              <a:rPr lang="ru-RU" dirty="0" err="1" smtClean="0"/>
              <a:t>оптимальні</a:t>
            </a:r>
            <a:r>
              <a:rPr lang="ru-RU" dirty="0" smtClean="0"/>
              <a:t> —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дають</a:t>
            </a:r>
            <a:r>
              <a:rPr lang="ru-RU" dirty="0" smtClean="0"/>
              <a:t> </a:t>
            </a:r>
            <a:r>
              <a:rPr lang="ru-RU" dirty="0" err="1" smtClean="0"/>
              <a:t>змогу</a:t>
            </a:r>
            <a:r>
              <a:rPr lang="ru-RU" dirty="0" smtClean="0"/>
              <a:t> </a:t>
            </a:r>
            <a:r>
              <a:rPr lang="ru-RU" dirty="0" err="1" smtClean="0"/>
              <a:t>зберегти</a:t>
            </a:r>
            <a:r>
              <a:rPr lang="ru-RU" dirty="0" smtClean="0"/>
              <a:t> </a:t>
            </a:r>
            <a:r>
              <a:rPr lang="ru-RU" dirty="0" err="1" smtClean="0"/>
              <a:t>здоров'я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створити</a:t>
            </a:r>
            <a:r>
              <a:rPr lang="ru-RU" dirty="0" smtClean="0"/>
              <a:t> </a:t>
            </a:r>
            <a:r>
              <a:rPr lang="ru-RU" dirty="0" err="1" smtClean="0"/>
              <a:t>передумови</a:t>
            </a:r>
            <a:r>
              <a:rPr lang="ru-RU" dirty="0" smtClean="0"/>
              <a:t> для </a:t>
            </a:r>
            <a:r>
              <a:rPr lang="ru-RU" dirty="0" err="1" smtClean="0"/>
              <a:t>підтримання</a:t>
            </a:r>
            <a:r>
              <a:rPr lang="ru-RU" dirty="0" smtClean="0"/>
              <a:t> </a:t>
            </a:r>
            <a:r>
              <a:rPr lang="ru-RU" dirty="0" err="1" smtClean="0"/>
              <a:t>високого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працездатності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II       </a:t>
            </a:r>
            <a:r>
              <a:rPr lang="ru-RU" dirty="0" err="1" smtClean="0"/>
              <a:t>клас</a:t>
            </a:r>
            <a:r>
              <a:rPr lang="ru-RU" dirty="0" smtClean="0"/>
              <a:t> — </a:t>
            </a:r>
            <a:r>
              <a:rPr lang="ru-RU" dirty="0" err="1" smtClean="0"/>
              <a:t>допустимі</a:t>
            </a:r>
            <a:r>
              <a:rPr lang="ru-RU" dirty="0" smtClean="0"/>
              <a:t> — </a:t>
            </a:r>
            <a:r>
              <a:rPr lang="ru-RU" dirty="0" err="1" smtClean="0"/>
              <a:t>характеризуються</a:t>
            </a:r>
            <a:r>
              <a:rPr lang="ru-RU" dirty="0" smtClean="0"/>
              <a:t> такими </a:t>
            </a:r>
            <a:r>
              <a:rPr lang="ru-RU" dirty="0" err="1" smtClean="0"/>
              <a:t>рівнями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 та трудового </a:t>
            </a:r>
            <a:r>
              <a:rPr lang="ru-RU" dirty="0" err="1" smtClean="0"/>
              <a:t>процесу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не </a:t>
            </a:r>
            <a:r>
              <a:rPr lang="ru-RU" dirty="0" err="1" smtClean="0"/>
              <a:t>перевищують</a:t>
            </a:r>
            <a:r>
              <a:rPr lang="ru-RU" dirty="0" smtClean="0"/>
              <a:t> </a:t>
            </a:r>
            <a:r>
              <a:rPr lang="ru-RU" dirty="0" err="1" smtClean="0"/>
              <a:t>встановлені</a:t>
            </a:r>
            <a:r>
              <a:rPr lang="ru-RU" dirty="0" smtClean="0"/>
              <a:t> </a:t>
            </a:r>
            <a:r>
              <a:rPr lang="ru-RU" dirty="0" err="1" smtClean="0"/>
              <a:t>гігієнічні</a:t>
            </a:r>
            <a:r>
              <a:rPr lang="ru-RU" dirty="0" smtClean="0"/>
              <a:t> </a:t>
            </a:r>
            <a:r>
              <a:rPr lang="ru-RU" dirty="0" err="1" smtClean="0"/>
              <a:t>нормативи</a:t>
            </a:r>
            <a:r>
              <a:rPr lang="ru-RU" dirty="0" smtClean="0"/>
              <a:t> для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за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функціональний</a:t>
            </a:r>
            <a:r>
              <a:rPr lang="ru-RU" dirty="0" smtClean="0"/>
              <a:t> стан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відновлюється</a:t>
            </a:r>
            <a:r>
              <a:rPr lang="ru-RU" dirty="0" smtClean="0"/>
              <a:t> за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відпочинку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до початку </a:t>
            </a:r>
            <a:r>
              <a:rPr lang="ru-RU" dirty="0" err="1" smtClean="0"/>
              <a:t>іншої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не </a:t>
            </a:r>
            <a:r>
              <a:rPr lang="ru-RU" dirty="0" err="1" smtClean="0"/>
              <a:t>справляють</a:t>
            </a:r>
            <a:r>
              <a:rPr lang="ru-RU" dirty="0" smtClean="0"/>
              <a:t> </a:t>
            </a:r>
            <a:r>
              <a:rPr lang="ru-RU" dirty="0" err="1" smtClean="0"/>
              <a:t>несприятливого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 па </a:t>
            </a:r>
            <a:r>
              <a:rPr lang="ru-RU" dirty="0" err="1" smtClean="0"/>
              <a:t>здоров'я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та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нащадків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III      </a:t>
            </a:r>
            <a:r>
              <a:rPr lang="ru-RU" dirty="0" err="1" smtClean="0"/>
              <a:t>клас</a:t>
            </a:r>
            <a:r>
              <a:rPr lang="ru-RU" dirty="0" smtClean="0"/>
              <a:t> — </a:t>
            </a:r>
            <a:r>
              <a:rPr lang="ru-RU" dirty="0" err="1" smtClean="0"/>
              <a:t>шкідливі</a:t>
            </a:r>
            <a:r>
              <a:rPr lang="ru-RU" dirty="0" smtClean="0"/>
              <a:t> — за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шкідливі</a:t>
            </a:r>
            <a:r>
              <a:rPr lang="ru-RU" dirty="0" smtClean="0"/>
              <a:t> </a:t>
            </a:r>
            <a:r>
              <a:rPr lang="ru-RU" dirty="0" err="1" smtClean="0"/>
              <a:t>виробничі</a:t>
            </a:r>
            <a:r>
              <a:rPr lang="ru-RU" dirty="0" smtClean="0"/>
              <a:t> </a:t>
            </a:r>
            <a:r>
              <a:rPr lang="ru-RU" dirty="0" err="1" smtClean="0"/>
              <a:t>чинники</a:t>
            </a:r>
            <a:r>
              <a:rPr lang="ru-RU" dirty="0" smtClean="0"/>
              <a:t> </a:t>
            </a:r>
            <a:r>
              <a:rPr lang="ru-RU" dirty="0" err="1" smtClean="0"/>
              <a:t>перевищують</a:t>
            </a:r>
            <a:r>
              <a:rPr lang="ru-RU" dirty="0" smtClean="0"/>
              <a:t> </a:t>
            </a:r>
            <a:r>
              <a:rPr lang="ru-RU" dirty="0" err="1" smtClean="0"/>
              <a:t>гігієнічні</a:t>
            </a:r>
            <a:r>
              <a:rPr lang="ru-RU" dirty="0" smtClean="0"/>
              <a:t> </a:t>
            </a:r>
            <a:r>
              <a:rPr lang="ru-RU" dirty="0" err="1" smtClean="0"/>
              <a:t>нормативи</a:t>
            </a:r>
            <a:r>
              <a:rPr lang="ru-RU" dirty="0" smtClean="0"/>
              <a:t> та </a:t>
            </a:r>
            <a:r>
              <a:rPr lang="ru-RU" dirty="0" err="1" smtClean="0"/>
              <a:t>здатні</a:t>
            </a:r>
            <a:r>
              <a:rPr lang="ru-RU" dirty="0" smtClean="0"/>
              <a:t> </a:t>
            </a:r>
            <a:r>
              <a:rPr lang="ru-RU" dirty="0" err="1" smtClean="0"/>
              <a:t>несприятливо</a:t>
            </a:r>
            <a:r>
              <a:rPr lang="ru-RU" dirty="0" smtClean="0"/>
              <a:t> </a:t>
            </a:r>
            <a:r>
              <a:rPr lang="ru-RU" dirty="0" err="1" smtClean="0"/>
              <a:t>позначитися</a:t>
            </a:r>
            <a:r>
              <a:rPr lang="ru-RU" dirty="0" smtClean="0"/>
              <a:t> на </a:t>
            </a:r>
            <a:r>
              <a:rPr lang="ru-RU" dirty="0" err="1" smtClean="0"/>
              <a:t>організмі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нащадків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Гігієнічна</a:t>
            </a:r>
            <a:r>
              <a:rPr lang="ru-RU" b="1" dirty="0" smtClean="0"/>
              <a:t> </a:t>
            </a:r>
            <a:r>
              <a:rPr lang="ru-RU" b="1" dirty="0" err="1" smtClean="0"/>
              <a:t>класифікація</a:t>
            </a:r>
            <a:r>
              <a:rPr lang="ru-RU" b="1" dirty="0" smtClean="0"/>
              <a:t> умов </a:t>
            </a:r>
            <a:r>
              <a:rPr lang="ru-RU" b="1" dirty="0" err="1" smtClean="0"/>
              <a:t>праці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 err="1" smtClean="0"/>
              <a:t>Шкідливі</a:t>
            </a:r>
            <a:r>
              <a:rPr lang="ru-RU" i="1" dirty="0" smtClean="0"/>
              <a:t> </a:t>
            </a:r>
            <a:r>
              <a:rPr lang="ru-RU" i="1" dirty="0" err="1" smtClean="0"/>
              <a:t>умови</a:t>
            </a:r>
            <a:r>
              <a:rPr lang="ru-RU" i="1" dirty="0" smtClean="0"/>
              <a:t> </a:t>
            </a:r>
            <a:r>
              <a:rPr lang="ru-RU" i="1" dirty="0" err="1" smtClean="0"/>
              <a:t>праці</a:t>
            </a:r>
            <a:r>
              <a:rPr lang="ru-RU" i="1" dirty="0" smtClean="0"/>
              <a:t> за </a:t>
            </a:r>
            <a:r>
              <a:rPr lang="ru-RU" i="1" dirty="0" err="1" smtClean="0"/>
              <a:t>рівнем</a:t>
            </a:r>
            <a:r>
              <a:rPr lang="ru-RU" i="1" dirty="0" smtClean="0"/>
              <a:t> </a:t>
            </a:r>
            <a:r>
              <a:rPr lang="ru-RU" i="1" dirty="0" err="1" smtClean="0"/>
              <a:t>перевищення</a:t>
            </a:r>
            <a:r>
              <a:rPr lang="ru-RU" i="1" dirty="0" smtClean="0"/>
              <a:t> </a:t>
            </a:r>
            <a:r>
              <a:rPr lang="ru-RU" i="1" dirty="0" err="1" smtClean="0"/>
              <a:t>гігієнічних</a:t>
            </a:r>
            <a:r>
              <a:rPr lang="ru-RU" i="1" dirty="0" smtClean="0"/>
              <a:t> </a:t>
            </a:r>
            <a:r>
              <a:rPr lang="ru-RU" i="1" dirty="0" err="1" smtClean="0"/>
              <a:t>нормативів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змін</a:t>
            </a:r>
            <a:r>
              <a:rPr lang="ru-RU" i="1" dirty="0" smtClean="0"/>
              <a:t> в </a:t>
            </a:r>
            <a:r>
              <a:rPr lang="ru-RU" i="1" dirty="0" err="1" smtClean="0"/>
              <a:t>організмі</a:t>
            </a:r>
            <a:r>
              <a:rPr lang="ru-RU" i="1" dirty="0" smtClean="0"/>
              <a:t> </a:t>
            </a:r>
            <a:r>
              <a:rPr lang="ru-RU" i="1" dirty="0" err="1" smtClean="0"/>
              <a:t>працівників</a:t>
            </a:r>
            <a:r>
              <a:rPr lang="ru-RU" i="1" dirty="0" smtClean="0"/>
              <a:t> </a:t>
            </a:r>
            <a:r>
              <a:rPr lang="ru-RU" i="1" dirty="0" err="1" smtClean="0"/>
              <a:t>поділяють</a:t>
            </a:r>
            <a:r>
              <a:rPr lang="ru-RU" i="1" dirty="0" smtClean="0"/>
              <a:t> на </a:t>
            </a:r>
            <a:r>
              <a:rPr lang="ru-RU" i="1" dirty="0" err="1" smtClean="0"/>
              <a:t>чотири</a:t>
            </a:r>
            <a:r>
              <a:rPr lang="ru-RU" i="1" dirty="0" smtClean="0"/>
              <a:t> </a:t>
            </a:r>
            <a:r>
              <a:rPr lang="ru-RU" i="1" dirty="0" err="1" smtClean="0"/>
              <a:t>ступеня</a:t>
            </a:r>
            <a:r>
              <a:rPr lang="ru-RU" i="1" dirty="0" smtClean="0"/>
              <a:t>:</a:t>
            </a:r>
            <a:endParaRPr lang="uk-UA" dirty="0" smtClean="0"/>
          </a:p>
          <a:p>
            <a:r>
              <a:rPr lang="ru-RU" dirty="0" smtClean="0"/>
              <a:t>I        </a:t>
            </a:r>
            <a:r>
              <a:rPr lang="ru-RU" dirty="0" err="1" smtClean="0"/>
              <a:t>ступінь</a:t>
            </a:r>
            <a:r>
              <a:rPr lang="ru-RU" dirty="0" smtClean="0"/>
              <a:t> — </a:t>
            </a:r>
            <a:r>
              <a:rPr lang="ru-RU" dirty="0" err="1" smtClean="0"/>
              <a:t>відхилення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гігієнічних</a:t>
            </a:r>
            <a:r>
              <a:rPr lang="ru-RU" dirty="0" smtClean="0"/>
              <a:t> </a:t>
            </a:r>
            <a:r>
              <a:rPr lang="ru-RU" dirty="0" err="1" smtClean="0"/>
              <a:t>нормативів</a:t>
            </a:r>
            <a:r>
              <a:rPr lang="ru-RU" dirty="0" smtClean="0"/>
              <a:t> </a:t>
            </a:r>
            <a:r>
              <a:rPr lang="ru-RU" dirty="0" err="1" smtClean="0"/>
              <a:t>спричинюють</a:t>
            </a:r>
            <a:r>
              <a:rPr lang="ru-RU" dirty="0" smtClean="0"/>
              <a:t> </a:t>
            </a:r>
            <a:r>
              <a:rPr lang="ru-RU" dirty="0" err="1" smtClean="0"/>
              <a:t>функціональні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та </a:t>
            </a:r>
            <a:r>
              <a:rPr lang="ru-RU" dirty="0" err="1" smtClean="0"/>
              <a:t>сприяють</a:t>
            </a:r>
            <a:r>
              <a:rPr lang="ru-RU" dirty="0" smtClean="0"/>
              <a:t> </a:t>
            </a:r>
            <a:r>
              <a:rPr lang="ru-RU" dirty="0" err="1" smtClean="0"/>
              <a:t>зростанню</a:t>
            </a:r>
            <a:r>
              <a:rPr lang="ru-RU" dirty="0" smtClean="0"/>
              <a:t> </a:t>
            </a:r>
            <a:r>
              <a:rPr lang="ru-RU" dirty="0" err="1" smtClean="0"/>
              <a:t>показників</a:t>
            </a:r>
            <a:r>
              <a:rPr lang="ru-RU" dirty="0" smtClean="0"/>
              <a:t> </a:t>
            </a:r>
            <a:r>
              <a:rPr lang="ru-RU" dirty="0" err="1" smtClean="0"/>
              <a:t>захворюваності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тимчасовою</a:t>
            </a:r>
            <a:r>
              <a:rPr lang="ru-RU" dirty="0" smtClean="0"/>
              <a:t> </a:t>
            </a:r>
            <a:r>
              <a:rPr lang="ru-RU" dirty="0" err="1" smtClean="0"/>
              <a:t>втратою</a:t>
            </a:r>
            <a:r>
              <a:rPr lang="ru-RU" dirty="0" smtClean="0"/>
              <a:t> </a:t>
            </a:r>
            <a:r>
              <a:rPr lang="ru-RU" dirty="0" err="1" smtClean="0"/>
              <a:t>працездатності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II       </a:t>
            </a:r>
            <a:r>
              <a:rPr lang="ru-RU" dirty="0" err="1" smtClean="0"/>
              <a:t>ступінь</a:t>
            </a:r>
            <a:r>
              <a:rPr lang="ru-RU" dirty="0" smtClean="0"/>
              <a:t> — </a:t>
            </a:r>
            <a:r>
              <a:rPr lang="ru-RU" dirty="0" err="1" smtClean="0"/>
              <a:t>виробничі</a:t>
            </a:r>
            <a:r>
              <a:rPr lang="ru-RU" dirty="0" smtClean="0"/>
              <a:t> </a:t>
            </a:r>
            <a:r>
              <a:rPr lang="ru-RU" dirty="0" err="1" smtClean="0"/>
              <a:t>чинники</a:t>
            </a:r>
            <a:r>
              <a:rPr lang="ru-RU" dirty="0" smtClean="0"/>
              <a:t> </a:t>
            </a:r>
            <a:r>
              <a:rPr lang="ru-RU" dirty="0" err="1" smtClean="0"/>
              <a:t>здатні</a:t>
            </a:r>
            <a:r>
              <a:rPr lang="ru-RU" dirty="0" smtClean="0"/>
              <a:t> </a:t>
            </a:r>
            <a:r>
              <a:rPr lang="ru-RU" dirty="0" err="1" smtClean="0"/>
              <a:t>зумовити</a:t>
            </a:r>
            <a:r>
              <a:rPr lang="ru-RU" dirty="0" smtClean="0"/>
              <a:t> </a:t>
            </a:r>
            <a:r>
              <a:rPr lang="ru-RU" dirty="0" err="1" smtClean="0"/>
              <a:t>стійкі</a:t>
            </a:r>
            <a:r>
              <a:rPr lang="ru-RU" dirty="0" smtClean="0"/>
              <a:t> </a:t>
            </a:r>
            <a:r>
              <a:rPr lang="ru-RU" dirty="0" err="1" smtClean="0"/>
              <a:t>функціональні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призвести</a:t>
            </a:r>
            <a:r>
              <a:rPr lang="ru-RU" dirty="0" smtClean="0"/>
              <a:t> до </a:t>
            </a:r>
            <a:r>
              <a:rPr lang="ru-RU" dirty="0" err="1" smtClean="0"/>
              <a:t>зростання</a:t>
            </a:r>
            <a:r>
              <a:rPr lang="ru-RU" dirty="0" smtClean="0"/>
              <a:t> </a:t>
            </a:r>
            <a:r>
              <a:rPr lang="ru-RU" dirty="0" err="1" smtClean="0"/>
              <a:t>захворюваності</a:t>
            </a:r>
            <a:r>
              <a:rPr lang="ru-RU" dirty="0" smtClean="0"/>
              <a:t> та </a:t>
            </a:r>
            <a:r>
              <a:rPr lang="ru-RU" dirty="0" err="1" smtClean="0"/>
              <a:t>появи</a:t>
            </a:r>
            <a:r>
              <a:rPr lang="ru-RU" dirty="0" smtClean="0"/>
              <a:t>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ознак</a:t>
            </a:r>
            <a:r>
              <a:rPr lang="ru-RU" dirty="0" smtClean="0"/>
              <a:t> </a:t>
            </a:r>
            <a:r>
              <a:rPr lang="ru-RU" dirty="0" err="1" smtClean="0"/>
              <a:t>професійної</a:t>
            </a:r>
            <a:r>
              <a:rPr lang="ru-RU" dirty="0" smtClean="0"/>
              <a:t> </a:t>
            </a:r>
            <a:r>
              <a:rPr lang="ru-RU" dirty="0" err="1" smtClean="0"/>
              <a:t>патології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III      </a:t>
            </a:r>
            <a:r>
              <a:rPr lang="ru-RU" dirty="0" err="1" smtClean="0"/>
              <a:t>ступінь</a:t>
            </a:r>
            <a:r>
              <a:rPr lang="ru-RU" dirty="0" smtClean="0"/>
              <a:t> —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призводять</a:t>
            </a:r>
            <a:r>
              <a:rPr lang="ru-RU" dirty="0" smtClean="0"/>
              <a:t> до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захворюваності</a:t>
            </a:r>
            <a:r>
              <a:rPr lang="ru-RU" dirty="0" smtClean="0"/>
              <a:t> та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початкових</a:t>
            </a:r>
            <a:r>
              <a:rPr lang="ru-RU" dirty="0" smtClean="0"/>
              <a:t> </a:t>
            </a:r>
            <a:r>
              <a:rPr lang="ru-RU" dirty="0" err="1" smtClean="0"/>
              <a:t>стадій</a:t>
            </a:r>
            <a:r>
              <a:rPr lang="ru-RU" dirty="0" smtClean="0"/>
              <a:t> </a:t>
            </a:r>
            <a:r>
              <a:rPr lang="ru-RU" dirty="0" err="1" smtClean="0"/>
              <a:t>професійної</a:t>
            </a:r>
            <a:r>
              <a:rPr lang="ru-RU" dirty="0" smtClean="0"/>
              <a:t> </a:t>
            </a:r>
            <a:r>
              <a:rPr lang="ru-RU" dirty="0" err="1" smtClean="0"/>
              <a:t>патології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IV     </a:t>
            </a:r>
            <a:r>
              <a:rPr lang="ru-RU" dirty="0" err="1" smtClean="0"/>
              <a:t>ступінь</a:t>
            </a:r>
            <a:r>
              <a:rPr lang="ru-RU" dirty="0" smtClean="0"/>
              <a:t> —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за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розвинутися</a:t>
            </a:r>
            <a:r>
              <a:rPr lang="ru-RU" dirty="0" smtClean="0"/>
              <a:t> </a:t>
            </a:r>
            <a:r>
              <a:rPr lang="ru-RU" dirty="0" err="1" smtClean="0"/>
              <a:t>виражені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 err="1" smtClean="0"/>
              <a:t>професійних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 </a:t>
            </a:r>
            <a:r>
              <a:rPr lang="ru-RU" dirty="0" err="1" smtClean="0"/>
              <a:t>значно</a:t>
            </a:r>
            <a:r>
              <a:rPr lang="ru-RU" dirty="0" smtClean="0"/>
              <a:t> </a:t>
            </a:r>
            <a:r>
              <a:rPr lang="ru-RU" dirty="0" err="1" smtClean="0"/>
              <a:t>зростати</a:t>
            </a:r>
            <a:r>
              <a:rPr lang="ru-RU" dirty="0" smtClean="0"/>
              <a:t> </a:t>
            </a:r>
            <a:r>
              <a:rPr lang="ru-RU" dirty="0" err="1" smtClean="0"/>
              <a:t>показники</a:t>
            </a:r>
            <a:r>
              <a:rPr lang="ru-RU" dirty="0" smtClean="0"/>
              <a:t> </a:t>
            </a:r>
            <a:r>
              <a:rPr lang="ru-RU" dirty="0" err="1" smtClean="0"/>
              <a:t>хронічної</a:t>
            </a:r>
            <a:r>
              <a:rPr lang="ru-RU" dirty="0" smtClean="0"/>
              <a:t> </a:t>
            </a:r>
            <a:r>
              <a:rPr lang="ru-RU" dirty="0" err="1" smtClean="0"/>
              <a:t>патології</a:t>
            </a:r>
            <a:r>
              <a:rPr lang="ru-RU" dirty="0" smtClean="0"/>
              <a:t> та </a:t>
            </a:r>
            <a:r>
              <a:rPr lang="ru-RU" dirty="0" err="1" smtClean="0"/>
              <a:t>захворюваності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тимчасовою</a:t>
            </a:r>
            <a:r>
              <a:rPr lang="ru-RU" dirty="0" smtClean="0"/>
              <a:t> </a:t>
            </a:r>
            <a:r>
              <a:rPr lang="ru-RU" dirty="0" err="1" smtClean="0"/>
              <a:t>втратою</a:t>
            </a:r>
            <a:r>
              <a:rPr lang="ru-RU" dirty="0" smtClean="0"/>
              <a:t> </a:t>
            </a:r>
            <a:r>
              <a:rPr lang="ru-RU" dirty="0" err="1" smtClean="0"/>
              <a:t>працездатності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IV </a:t>
            </a:r>
            <a:r>
              <a:rPr lang="ru-RU" dirty="0" err="1" smtClean="0"/>
              <a:t>клас</a:t>
            </a:r>
            <a:r>
              <a:rPr lang="ru-RU" dirty="0" smtClean="0"/>
              <a:t> — </a:t>
            </a:r>
            <a:r>
              <a:rPr lang="ru-RU" dirty="0" err="1" smtClean="0"/>
              <a:t>небезпечні</a:t>
            </a:r>
            <a:r>
              <a:rPr lang="ru-RU" dirty="0" smtClean="0"/>
              <a:t> (</a:t>
            </a:r>
            <a:r>
              <a:rPr lang="ru-RU" dirty="0" err="1" smtClean="0"/>
              <a:t>екстремальні</a:t>
            </a:r>
            <a:r>
              <a:rPr lang="ru-RU" dirty="0" smtClean="0"/>
              <a:t>) —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характеризуються</a:t>
            </a:r>
            <a:r>
              <a:rPr lang="ru-RU" dirty="0" smtClean="0"/>
              <a:t> такими </a:t>
            </a:r>
            <a:r>
              <a:rPr lang="ru-RU" dirty="0" err="1" smtClean="0"/>
              <a:t>рівнями</a:t>
            </a:r>
            <a:r>
              <a:rPr lang="ru-RU" dirty="0" smtClean="0"/>
              <a:t>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, </a:t>
            </a:r>
            <a:r>
              <a:rPr lang="ru-RU" dirty="0" err="1" smtClean="0"/>
              <a:t>вплив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робочої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</a:t>
            </a:r>
            <a:r>
              <a:rPr lang="ru-RU" dirty="0" err="1" smtClean="0"/>
              <a:t>створює</a:t>
            </a:r>
            <a:r>
              <a:rPr lang="ru-RU" dirty="0" smtClean="0"/>
              <a:t> </a:t>
            </a:r>
            <a:r>
              <a:rPr lang="ru-RU" dirty="0" err="1" smtClean="0"/>
              <a:t>високий</a:t>
            </a:r>
            <a:r>
              <a:rPr lang="ru-RU" dirty="0" smtClean="0"/>
              <a:t>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виникнення</a:t>
            </a:r>
            <a:r>
              <a:rPr lang="ru-RU" dirty="0" smtClean="0"/>
              <a:t> тяжких форм </a:t>
            </a:r>
            <a:r>
              <a:rPr lang="ru-RU" dirty="0" err="1" smtClean="0"/>
              <a:t>гострих</a:t>
            </a:r>
            <a:r>
              <a:rPr lang="ru-RU" dirty="0" smtClean="0"/>
              <a:t> </a:t>
            </a:r>
            <a:r>
              <a:rPr lang="ru-RU" dirty="0" err="1" smtClean="0"/>
              <a:t>уражень</a:t>
            </a:r>
            <a:r>
              <a:rPr lang="ru-RU" dirty="0" smtClean="0"/>
              <a:t>, </a:t>
            </a:r>
            <a:r>
              <a:rPr lang="ru-RU" dirty="0" err="1" smtClean="0"/>
              <a:t>отруєнь</a:t>
            </a:r>
            <a:r>
              <a:rPr lang="ru-RU" dirty="0" smtClean="0"/>
              <a:t>, </a:t>
            </a:r>
            <a:r>
              <a:rPr lang="ru-RU" dirty="0" err="1" smtClean="0"/>
              <a:t>каліцтва</a:t>
            </a:r>
            <a:r>
              <a:rPr lang="ru-RU" dirty="0" smtClean="0"/>
              <a:t>, а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загрожує</a:t>
            </a:r>
            <a:r>
              <a:rPr lang="ru-RU" dirty="0" smtClean="0"/>
              <a:t> </a:t>
            </a:r>
            <a:r>
              <a:rPr lang="ru-RU" dirty="0" err="1" smtClean="0"/>
              <a:t>життю</a:t>
            </a:r>
            <a:r>
              <a:rPr lang="ru-RU" dirty="0" smtClean="0"/>
              <a:t> </a:t>
            </a:r>
            <a:r>
              <a:rPr lang="ru-RU" dirty="0" err="1" smtClean="0"/>
              <a:t>працівника</a:t>
            </a:r>
            <a:r>
              <a:rPr lang="ru-RU" dirty="0" smtClean="0"/>
              <a:t>.</a:t>
            </a:r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Гігієнічна</a:t>
            </a:r>
            <a:r>
              <a:rPr lang="ru-RU" b="1" dirty="0" smtClean="0"/>
              <a:t> </a:t>
            </a:r>
            <a:r>
              <a:rPr lang="ru-RU" b="1" dirty="0" err="1" smtClean="0"/>
              <a:t>класифікація</a:t>
            </a:r>
            <a:r>
              <a:rPr lang="ru-RU" b="1" dirty="0" smtClean="0"/>
              <a:t> умов </a:t>
            </a:r>
            <a:r>
              <a:rPr lang="ru-RU" b="1" dirty="0" err="1" smtClean="0"/>
              <a:t>праці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 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задовольняти</a:t>
            </a:r>
            <a:r>
              <a:rPr lang="ru-RU" dirty="0" smtClean="0"/>
              <a:t> </a:t>
            </a:r>
            <a:r>
              <a:rPr lang="ru-RU" dirty="0" err="1" smtClean="0"/>
              <a:t>вимогам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дають</a:t>
            </a:r>
            <a:r>
              <a:rPr lang="ru-RU" dirty="0" smtClean="0"/>
              <a:t> </a:t>
            </a:r>
            <a:r>
              <a:rPr lang="ru-RU" dirty="0" err="1" smtClean="0"/>
              <a:t>змогу</a:t>
            </a:r>
            <a:r>
              <a:rPr lang="ru-RU" dirty="0" smtClean="0"/>
              <a:t> </a:t>
            </a:r>
            <a:r>
              <a:rPr lang="ru-RU" dirty="0" err="1" smtClean="0"/>
              <a:t>виконувати</a:t>
            </a:r>
            <a:r>
              <a:rPr lang="ru-RU" dirty="0" smtClean="0"/>
              <a:t> </a:t>
            </a:r>
            <a:r>
              <a:rPr lang="ru-RU" dirty="0" err="1" smtClean="0"/>
              <a:t>робочі</a:t>
            </a:r>
            <a:r>
              <a:rPr lang="ru-RU" dirty="0" smtClean="0"/>
              <a:t> </a:t>
            </a:r>
            <a:r>
              <a:rPr lang="ru-RU" dirty="0" err="1" smtClean="0"/>
              <a:t>обов'язки</a:t>
            </a:r>
            <a:r>
              <a:rPr lang="ru-RU" dirty="0" smtClean="0"/>
              <a:t> без </a:t>
            </a:r>
            <a:r>
              <a:rPr lang="ru-RU" dirty="0" err="1" smtClean="0"/>
              <a:t>шкоди</a:t>
            </a:r>
            <a:r>
              <a:rPr lang="ru-RU" dirty="0" smtClean="0"/>
              <a:t> для </a:t>
            </a:r>
            <a:r>
              <a:rPr lang="ru-RU" dirty="0" err="1" smtClean="0"/>
              <a:t>здоров'я</a:t>
            </a:r>
            <a:r>
              <a:rPr lang="ru-RU" dirty="0" smtClean="0"/>
              <a:t>, </a:t>
            </a:r>
            <a:r>
              <a:rPr lang="ru-RU" dirty="0" err="1" smtClean="0"/>
              <a:t>уникати</a:t>
            </a:r>
            <a:r>
              <a:rPr lang="ru-RU" dirty="0" smtClean="0"/>
              <a:t> </a:t>
            </a:r>
            <a:r>
              <a:rPr lang="ru-RU" dirty="0" err="1" smtClean="0"/>
              <a:t>перевтоми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забезпечують</a:t>
            </a:r>
            <a:r>
              <a:rPr lang="ru-RU" dirty="0" smtClean="0"/>
              <a:t> </a:t>
            </a:r>
            <a:r>
              <a:rPr lang="ru-RU" dirty="0" err="1" smtClean="0"/>
              <a:t>високу</a:t>
            </a:r>
            <a:r>
              <a:rPr lang="ru-RU" dirty="0" smtClean="0"/>
              <a:t> </a:t>
            </a:r>
            <a:r>
              <a:rPr lang="ru-RU" dirty="0" err="1" smtClean="0"/>
              <a:t>продуктивність</a:t>
            </a:r>
            <a:r>
              <a:rPr lang="ru-RU" dirty="0" smtClean="0"/>
              <a:t>, а </a:t>
            </a:r>
            <a:r>
              <a:rPr lang="ru-RU" dirty="0" err="1" smtClean="0"/>
              <a:t>саме</a:t>
            </a:r>
            <a:r>
              <a:rPr lang="ru-RU" dirty="0" smtClean="0"/>
              <a:t>: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вимогам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фізіологічним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гігієнічним</a:t>
            </a:r>
            <a:r>
              <a:rPr lang="ru-RU" dirty="0" smtClean="0"/>
              <a:t> </a:t>
            </a:r>
            <a:r>
              <a:rPr lang="ru-RU" dirty="0" err="1" smtClean="0"/>
              <a:t>вимогам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психологічним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ергономічним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 </a:t>
            </a:r>
            <a:r>
              <a:rPr lang="ru-RU" b="1" dirty="0" err="1" smtClean="0"/>
              <a:t>враховують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небезпечних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дію</a:t>
            </a:r>
            <a:r>
              <a:rPr lang="ru-RU" dirty="0" smtClean="0"/>
              <a:t> на </a:t>
            </a:r>
            <a:r>
              <a:rPr lang="ru-RU" dirty="0" err="1" smtClean="0"/>
              <a:t>людину</a:t>
            </a:r>
            <a:r>
              <a:rPr lang="ru-RU" dirty="0" smtClean="0"/>
              <a:t>, </a:t>
            </a:r>
            <a:r>
              <a:rPr lang="ru-RU" dirty="0" err="1" smtClean="0"/>
              <a:t>ефективність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Основна</a:t>
            </a:r>
            <a:r>
              <a:rPr lang="ru-RU" b="1" dirty="0" smtClean="0"/>
              <a:t> мета </a:t>
            </a:r>
            <a:r>
              <a:rPr lang="ru-RU" b="1" dirty="0" err="1" smtClean="0"/>
              <a:t>цих</a:t>
            </a:r>
            <a:r>
              <a:rPr lang="ru-RU" b="1" dirty="0" smtClean="0"/>
              <a:t> </a:t>
            </a:r>
            <a:r>
              <a:rPr lang="ru-RU" b="1" dirty="0" err="1" smtClean="0"/>
              <a:t>вимог</a:t>
            </a:r>
            <a:r>
              <a:rPr lang="ru-RU" dirty="0" smtClean="0"/>
              <a:t> — </a:t>
            </a:r>
            <a:r>
              <a:rPr lang="ru-RU" dirty="0" err="1" smtClean="0"/>
              <a:t>запобігання</a:t>
            </a:r>
            <a:r>
              <a:rPr lang="ru-RU" dirty="0" smtClean="0"/>
              <a:t> </a:t>
            </a:r>
            <a:r>
              <a:rPr lang="ru-RU" dirty="0" err="1" smtClean="0"/>
              <a:t>нещасним</a:t>
            </a:r>
            <a:r>
              <a:rPr lang="ru-RU" dirty="0" smtClean="0"/>
              <a:t> </a:t>
            </a:r>
            <a:r>
              <a:rPr lang="ru-RU" dirty="0" err="1" smtClean="0"/>
              <a:t>випадкам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професійним</a:t>
            </a:r>
            <a:r>
              <a:rPr lang="ru-RU" dirty="0" smtClean="0"/>
              <a:t> </a:t>
            </a:r>
            <a:r>
              <a:rPr lang="ru-RU" dirty="0" err="1" smtClean="0"/>
              <a:t>захворюванням</a:t>
            </a:r>
            <a:r>
              <a:rPr lang="ru-RU" dirty="0" smtClean="0"/>
              <a:t>. У законах </a:t>
            </a:r>
            <a:r>
              <a:rPr lang="ru-RU" dirty="0" err="1" smtClean="0"/>
              <a:t>і</a:t>
            </a:r>
            <a:r>
              <a:rPr lang="ru-RU" dirty="0" smtClean="0"/>
              <a:t> нормативно- </a:t>
            </a:r>
            <a:r>
              <a:rPr lang="ru-RU" dirty="0" err="1" smtClean="0"/>
              <a:t>технічній</a:t>
            </a:r>
            <a:r>
              <a:rPr lang="ru-RU" dirty="0" smtClean="0"/>
              <a:t> </a:t>
            </a:r>
            <a:r>
              <a:rPr lang="ru-RU" dirty="0" err="1" smtClean="0"/>
              <a:t>документації</a:t>
            </a:r>
            <a:r>
              <a:rPr lang="ru-RU" dirty="0" smtClean="0"/>
              <a:t> </a:t>
            </a:r>
            <a:r>
              <a:rPr lang="ru-RU" dirty="0" err="1" smtClean="0"/>
              <a:t>визначено</a:t>
            </a:r>
            <a:r>
              <a:rPr lang="ru-RU" dirty="0" smtClean="0"/>
              <a:t> </a:t>
            </a:r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 для </a:t>
            </a:r>
            <a:r>
              <a:rPr lang="ru-RU" dirty="0" err="1" smtClean="0"/>
              <a:t>небезпечних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,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обладнання</a:t>
            </a:r>
            <a:r>
              <a:rPr lang="ru-RU" dirty="0" smtClean="0"/>
              <a:t>,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,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захисту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, </a:t>
            </a:r>
            <a:r>
              <a:rPr lang="ru-RU" dirty="0" err="1" smtClean="0"/>
              <a:t>будівель</a:t>
            </a:r>
            <a:r>
              <a:rPr lang="ru-RU" dirty="0" smtClean="0"/>
              <a:t>, </a:t>
            </a:r>
            <a:r>
              <a:rPr lang="ru-RU" dirty="0" err="1" smtClean="0"/>
              <a:t>споруд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Фізіологічні</a:t>
            </a:r>
            <a:r>
              <a:rPr lang="ru-RU" b="1" dirty="0" smtClean="0"/>
              <a:t> та </a:t>
            </a:r>
            <a:r>
              <a:rPr lang="ru-RU" b="1" dirty="0" err="1" smtClean="0"/>
              <a:t>гігієнічні</a:t>
            </a:r>
            <a:r>
              <a:rPr lang="ru-RU" dirty="0" smtClean="0"/>
              <a:t> </a:t>
            </a:r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 err="1" smtClean="0"/>
              <a:t>враховують</a:t>
            </a:r>
            <a:r>
              <a:rPr lang="ru-RU" dirty="0" smtClean="0"/>
              <a:t> </a:t>
            </a:r>
            <a:r>
              <a:rPr lang="ru-RU" dirty="0" err="1" smtClean="0"/>
              <a:t>функціональні</a:t>
            </a:r>
            <a:r>
              <a:rPr lang="ru-RU" dirty="0" smtClean="0"/>
              <a:t> </a:t>
            </a:r>
            <a:r>
              <a:rPr lang="ru-RU" dirty="0" err="1" smtClean="0"/>
              <a:t>можливості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</a:t>
            </a:r>
            <a:r>
              <a:rPr lang="ru-RU" dirty="0" err="1" smtClean="0"/>
              <a:t>фізіологічних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впливом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предметом </a:t>
            </a:r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фізіології</a:t>
            </a:r>
            <a:r>
              <a:rPr lang="ru-RU" dirty="0" smtClean="0"/>
              <a:t> та </a:t>
            </a:r>
            <a:r>
              <a:rPr lang="ru-RU" dirty="0" err="1" smtClean="0"/>
              <a:t>гігієни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Вимоги</a:t>
            </a:r>
            <a:r>
              <a:rPr lang="ru-RU" b="1" dirty="0" smtClean="0"/>
              <a:t> до умов </a:t>
            </a:r>
            <a:r>
              <a:rPr lang="ru-RU" b="1" dirty="0" err="1" smtClean="0"/>
              <a:t>праці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Психологічні</a:t>
            </a:r>
            <a:r>
              <a:rPr lang="ru-RU" b="1" dirty="0" smtClean="0"/>
              <a:t> </a:t>
            </a:r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 err="1" smtClean="0"/>
              <a:t>визначають</a:t>
            </a:r>
            <a:r>
              <a:rPr lang="ru-RU" dirty="0" smtClean="0"/>
              <a:t> </a:t>
            </a:r>
            <a:r>
              <a:rPr lang="ru-RU" dirty="0" err="1" smtClean="0"/>
              <a:t>закономірності</a:t>
            </a:r>
            <a:r>
              <a:rPr lang="ru-RU" dirty="0" smtClean="0"/>
              <a:t> </a:t>
            </a:r>
            <a:r>
              <a:rPr lang="ru-RU" dirty="0" err="1" smtClean="0"/>
              <a:t>психічної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можливості</a:t>
            </a:r>
            <a:r>
              <a:rPr lang="ru-RU" dirty="0" smtClean="0"/>
              <a:t> </a:t>
            </a:r>
            <a:r>
              <a:rPr lang="ru-RU" dirty="0" err="1" smtClean="0"/>
              <a:t>сприйняття</a:t>
            </a:r>
            <a:r>
              <a:rPr lang="ru-RU" dirty="0" smtClean="0"/>
              <a:t> </a:t>
            </a:r>
            <a:r>
              <a:rPr lang="ru-RU" dirty="0" err="1" smtClean="0"/>
              <a:t>інформації</a:t>
            </a:r>
            <a:r>
              <a:rPr lang="ru-RU" dirty="0" smtClean="0"/>
              <a:t>, </a:t>
            </a:r>
            <a:r>
              <a:rPr lang="ru-RU" dirty="0" err="1" smtClean="0"/>
              <a:t>пам'яті</a:t>
            </a:r>
            <a:r>
              <a:rPr lang="ru-RU" dirty="0" smtClean="0"/>
              <a:t> та </a:t>
            </a:r>
            <a:r>
              <a:rPr lang="ru-RU" dirty="0" err="1" smtClean="0"/>
              <a:t>мислення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предметом </a:t>
            </a:r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психології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Ергономічні</a:t>
            </a:r>
            <a:r>
              <a:rPr lang="ru-RU" dirty="0" smtClean="0"/>
              <a:t> </a:t>
            </a:r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 err="1" smtClean="0"/>
              <a:t>враховують</a:t>
            </a:r>
            <a:r>
              <a:rPr lang="ru-RU" dirty="0" smtClean="0"/>
              <a:t> </a:t>
            </a:r>
            <a:r>
              <a:rPr lang="ru-RU" dirty="0" err="1" smtClean="0"/>
              <a:t>антропометричні</a:t>
            </a:r>
            <a:r>
              <a:rPr lang="ru-RU" dirty="0" smtClean="0"/>
              <a:t> та </a:t>
            </a:r>
            <a:r>
              <a:rPr lang="ru-RU" dirty="0" err="1" smtClean="0"/>
              <a:t>біомеханічні</a:t>
            </a:r>
            <a:r>
              <a:rPr lang="ru-RU" dirty="0" smtClean="0"/>
              <a:t> характеристики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особливості</a:t>
            </a:r>
            <a:r>
              <a:rPr lang="ru-RU" dirty="0" smtClean="0"/>
              <a:t> </a:t>
            </a:r>
            <a:r>
              <a:rPr lang="ru-RU" dirty="0" err="1" smtClean="0"/>
              <a:t>робочої</a:t>
            </a:r>
            <a:r>
              <a:rPr lang="ru-RU" dirty="0" smtClean="0"/>
              <a:t> </a:t>
            </a:r>
            <a:r>
              <a:rPr lang="ru-RU" dirty="0" err="1" smtClean="0"/>
              <a:t>пози</a:t>
            </a:r>
            <a:r>
              <a:rPr lang="ru-RU" dirty="0" smtClean="0"/>
              <a:t>, </a:t>
            </a:r>
            <a:r>
              <a:rPr lang="ru-RU" dirty="0" err="1" smtClean="0"/>
              <a:t>встановлюють</a:t>
            </a:r>
            <a:r>
              <a:rPr lang="ru-RU" dirty="0" smtClean="0"/>
              <a:t> </a:t>
            </a:r>
            <a:r>
              <a:rPr lang="ru-RU" dirty="0" err="1" smtClean="0"/>
              <a:t>відповідність</a:t>
            </a:r>
            <a:r>
              <a:rPr lang="ru-RU" dirty="0" smtClean="0"/>
              <a:t> </a:t>
            </a:r>
            <a:r>
              <a:rPr lang="ru-RU" dirty="0" err="1" smtClean="0"/>
              <a:t>знарядь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управління</a:t>
            </a:r>
            <a:r>
              <a:rPr lang="ru-RU" dirty="0" smtClean="0"/>
              <a:t>,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 </a:t>
            </a:r>
            <a:r>
              <a:rPr lang="ru-RU" dirty="0" err="1" smtClean="0"/>
              <a:t>розмірам</a:t>
            </a:r>
            <a:r>
              <a:rPr lang="ru-RU" dirty="0" smtClean="0"/>
              <a:t>, </a:t>
            </a:r>
            <a:r>
              <a:rPr lang="ru-RU" dirty="0" err="1" smtClean="0"/>
              <a:t>формі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масі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силі</a:t>
            </a:r>
            <a:r>
              <a:rPr lang="ru-RU" dirty="0" smtClean="0"/>
              <a:t> та </a:t>
            </a:r>
            <a:r>
              <a:rPr lang="ru-RU" dirty="0" err="1" smtClean="0"/>
              <a:t>напрямку</a:t>
            </a:r>
            <a:r>
              <a:rPr lang="ru-RU" dirty="0" smtClean="0"/>
              <a:t> </a:t>
            </a:r>
            <a:r>
              <a:rPr lang="ru-RU" dirty="0" err="1" smtClean="0"/>
              <a:t>рухів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 err="1" smtClean="0"/>
              <a:t>вивчає</a:t>
            </a:r>
            <a:r>
              <a:rPr lang="ru-RU" dirty="0" smtClean="0"/>
              <a:t> </a:t>
            </a:r>
            <a:r>
              <a:rPr lang="ru-RU" dirty="0" err="1" smtClean="0"/>
              <a:t>ергономіка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Вимоги</a:t>
            </a:r>
            <a:r>
              <a:rPr lang="ru-RU" b="1" dirty="0" smtClean="0"/>
              <a:t> до умов </a:t>
            </a:r>
            <a:r>
              <a:rPr lang="ru-RU" b="1" dirty="0" err="1" smtClean="0"/>
              <a:t>праці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Метою </a:t>
            </a:r>
            <a:r>
              <a:rPr lang="ru-RU" b="1" dirty="0" err="1" smtClean="0"/>
              <a:t>аналізу</a:t>
            </a:r>
            <a:r>
              <a:rPr lang="ru-RU" b="1" dirty="0" smtClean="0"/>
              <a:t> умов </a:t>
            </a:r>
            <a:r>
              <a:rPr lang="ru-RU" b="1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небезпечних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 </a:t>
            </a:r>
            <a:r>
              <a:rPr lang="ru-RU" dirty="0" err="1" smtClean="0"/>
              <a:t>виробництва</a:t>
            </a:r>
            <a:r>
              <a:rPr lang="ru-RU" dirty="0" smtClean="0"/>
              <a:t> та потреби в </a:t>
            </a:r>
            <a:r>
              <a:rPr lang="ru-RU" dirty="0" err="1" smtClean="0"/>
              <a:t>розробленні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заходів</a:t>
            </a:r>
            <a:r>
              <a:rPr lang="ru-RU" dirty="0" smtClean="0"/>
              <a:t> для </a:t>
            </a:r>
            <a:r>
              <a:rPr lang="ru-RU" dirty="0" err="1" smtClean="0"/>
              <a:t>усунення</a:t>
            </a:r>
            <a:r>
              <a:rPr lang="ru-RU" dirty="0" smtClean="0"/>
              <a:t> </a:t>
            </a:r>
            <a:r>
              <a:rPr lang="ru-RU" dirty="0" err="1" smtClean="0"/>
              <a:t>ризику</a:t>
            </a:r>
            <a:r>
              <a:rPr lang="ru-RU" dirty="0" smtClean="0"/>
              <a:t> </a:t>
            </a:r>
            <a:r>
              <a:rPr lang="ru-RU" dirty="0" err="1" smtClean="0"/>
              <a:t>травмування</a:t>
            </a:r>
            <a:r>
              <a:rPr lang="ru-RU" dirty="0" smtClean="0"/>
              <a:t> та </a:t>
            </a:r>
            <a:r>
              <a:rPr lang="ru-RU" dirty="0" err="1" smtClean="0"/>
              <a:t>професійних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 умов для </a:t>
            </a:r>
            <a:r>
              <a:rPr lang="ru-RU" dirty="0" err="1" smtClean="0"/>
              <a:t>високопродуктивної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Для </a:t>
            </a:r>
            <a:r>
              <a:rPr lang="ru-RU" dirty="0" err="1" smtClean="0"/>
              <a:t>повноти</a:t>
            </a:r>
            <a:r>
              <a:rPr lang="ru-RU" dirty="0" smtClean="0"/>
              <a:t> </a:t>
            </a:r>
            <a:r>
              <a:rPr lang="ru-RU" dirty="0" err="1" smtClean="0"/>
              <a:t>аналізу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 на </a:t>
            </a:r>
            <a:r>
              <a:rPr lang="ru-RU" dirty="0" err="1" smtClean="0"/>
              <a:t>підприємстві</a:t>
            </a:r>
            <a:r>
              <a:rPr lang="ru-RU" dirty="0" smtClean="0"/>
              <a:t> </a:t>
            </a:r>
            <a:r>
              <a:rPr lang="ru-RU" dirty="0" err="1" smtClean="0"/>
              <a:t>варто</a:t>
            </a:r>
            <a:r>
              <a:rPr lang="ru-RU" dirty="0" smtClean="0"/>
              <a:t> </a:t>
            </a:r>
            <a:r>
              <a:rPr lang="ru-RU" dirty="0" err="1" smtClean="0"/>
              <a:t>розглядати</a:t>
            </a:r>
            <a:r>
              <a:rPr lang="ru-RU" dirty="0" smtClean="0"/>
              <a:t> </a:t>
            </a:r>
            <a:r>
              <a:rPr lang="ru-RU" dirty="0" err="1" smtClean="0"/>
              <a:t>організацію</a:t>
            </a:r>
            <a:r>
              <a:rPr lang="ru-RU" dirty="0" smtClean="0"/>
              <a:t> </a:t>
            </a:r>
            <a:r>
              <a:rPr lang="ru-RU" dirty="0" err="1" smtClean="0"/>
              <a:t>виробництва</a:t>
            </a:r>
            <a:r>
              <a:rPr lang="ru-RU" dirty="0" smtClean="0"/>
              <a:t>, стан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,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,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обладнання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дасть</a:t>
            </a:r>
            <a:r>
              <a:rPr lang="ru-RU" dirty="0" smtClean="0"/>
              <a:t> </a:t>
            </a:r>
            <a:r>
              <a:rPr lang="ru-RU" dirty="0" err="1" smtClean="0"/>
              <a:t>змогу</a:t>
            </a:r>
            <a:r>
              <a:rPr lang="ru-RU" dirty="0" smtClean="0"/>
              <a:t> </a:t>
            </a:r>
            <a:r>
              <a:rPr lang="ru-RU" dirty="0" err="1" smtClean="0"/>
              <a:t>ідентифікувати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небезпечні</a:t>
            </a:r>
            <a:r>
              <a:rPr lang="ru-RU" dirty="0" smtClean="0"/>
              <a:t> та </a:t>
            </a:r>
            <a:r>
              <a:rPr lang="ru-RU" dirty="0" err="1" smtClean="0"/>
              <a:t>шкідливі</a:t>
            </a:r>
            <a:r>
              <a:rPr lang="ru-RU" dirty="0" smtClean="0"/>
              <a:t> </a:t>
            </a:r>
            <a:r>
              <a:rPr lang="ru-RU" dirty="0" err="1" smtClean="0"/>
              <a:t>чинники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Існують</a:t>
            </a:r>
            <a:r>
              <a:rPr lang="ru-RU" dirty="0" smtClean="0"/>
              <a:t> </a:t>
            </a:r>
            <a:r>
              <a:rPr lang="ru-RU" dirty="0" err="1" smtClean="0"/>
              <a:t>дві</a:t>
            </a:r>
            <a:r>
              <a:rPr lang="ru-RU" dirty="0" smtClean="0"/>
              <a:t> методики </a:t>
            </a:r>
            <a:r>
              <a:rPr lang="ru-RU" dirty="0" err="1" smtClean="0"/>
              <a:t>аналізу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:</a:t>
            </a:r>
            <a:endParaRPr lang="uk-UA" dirty="0" smtClean="0"/>
          </a:p>
          <a:p>
            <a:r>
              <a:rPr lang="ru-RU" dirty="0" smtClean="0"/>
              <a:t>—      за </a:t>
            </a:r>
            <a:r>
              <a:rPr lang="ru-RU" dirty="0" err="1" smtClean="0"/>
              <a:t>окремими</a:t>
            </a:r>
            <a:r>
              <a:rPr lang="ru-RU" dirty="0" smtClean="0"/>
              <a:t> </a:t>
            </a:r>
            <a:r>
              <a:rPr lang="ru-RU" dirty="0" err="1" smtClean="0"/>
              <a:t>елементами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за </a:t>
            </a:r>
            <a:r>
              <a:rPr lang="ru-RU" dirty="0" err="1" smtClean="0"/>
              <a:t>інтегральною</a:t>
            </a:r>
            <a:r>
              <a:rPr lang="ru-RU" dirty="0" smtClean="0"/>
              <a:t> </a:t>
            </a:r>
            <a:r>
              <a:rPr lang="ru-RU" dirty="0" err="1" smtClean="0"/>
              <a:t>оцінкою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Методика </a:t>
            </a:r>
            <a:r>
              <a:rPr lang="ru-RU" b="1" dirty="0" err="1" smtClean="0"/>
              <a:t>аналізу</a:t>
            </a:r>
            <a:r>
              <a:rPr lang="ru-RU" b="1" dirty="0" smtClean="0"/>
              <a:t> умов </a:t>
            </a:r>
            <a:r>
              <a:rPr lang="ru-RU" b="1" dirty="0" err="1" smtClean="0"/>
              <a:t>праці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сучасних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r>
              <a:rPr lang="ru-RU" dirty="0" smtClean="0"/>
              <a:t> великого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набуває</a:t>
            </a:r>
            <a:r>
              <a:rPr lang="ru-RU" dirty="0" smtClean="0"/>
              <a:t> </a:t>
            </a:r>
            <a:r>
              <a:rPr lang="ru-RU" dirty="0" err="1" smtClean="0"/>
              <a:t>атестація</a:t>
            </a:r>
            <a:r>
              <a:rPr lang="ru-RU" dirty="0" smtClean="0"/>
              <a:t>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, яку </a:t>
            </a:r>
            <a:r>
              <a:rPr lang="ru-RU" dirty="0" err="1" smtClean="0"/>
              <a:t>проводять</a:t>
            </a:r>
            <a:r>
              <a:rPr lang="ru-RU" dirty="0" smtClean="0"/>
              <a:t> на </a:t>
            </a:r>
            <a:r>
              <a:rPr lang="ru-RU" dirty="0" err="1" smtClean="0"/>
              <a:t>підприємствах</a:t>
            </a:r>
            <a:r>
              <a:rPr lang="ru-RU" dirty="0" smtClean="0"/>
              <a:t> (в </a:t>
            </a:r>
            <a:r>
              <a:rPr lang="ru-RU" dirty="0" err="1" smtClean="0"/>
              <a:t>установах</a:t>
            </a:r>
            <a:r>
              <a:rPr lang="ru-RU" dirty="0" smtClean="0"/>
              <a:t>) на </a:t>
            </a:r>
            <a:r>
              <a:rPr lang="ru-RU" dirty="0" err="1" smtClean="0"/>
              <a:t>підставі</a:t>
            </a:r>
            <a:r>
              <a:rPr lang="ru-RU" dirty="0" smtClean="0"/>
              <a:t> постанови </a:t>
            </a:r>
            <a:r>
              <a:rPr lang="ru-RU" dirty="0" err="1" smtClean="0"/>
              <a:t>Кабінету</a:t>
            </a:r>
            <a:r>
              <a:rPr lang="ru-RU" dirty="0" smtClean="0"/>
              <a:t> </a:t>
            </a:r>
            <a:r>
              <a:rPr lang="ru-RU" dirty="0" err="1" smtClean="0"/>
              <a:t>Міністрів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 № 442 </a:t>
            </a:r>
            <a:r>
              <a:rPr lang="ru-RU" dirty="0" err="1" smtClean="0"/>
              <a:t>від</a:t>
            </a:r>
            <a:r>
              <a:rPr lang="ru-RU" dirty="0" smtClean="0"/>
              <a:t> 1.08.92 р. "Про порядок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атестації</a:t>
            </a:r>
            <a:r>
              <a:rPr lang="ru-RU" dirty="0" smtClean="0"/>
              <a:t>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 за </a:t>
            </a:r>
            <a:r>
              <a:rPr lang="ru-RU" dirty="0" err="1" smtClean="0"/>
              <a:t>умовами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"та </a:t>
            </a:r>
            <a:r>
              <a:rPr lang="ru-RU" dirty="0" err="1" smtClean="0"/>
              <a:t>відповідно</a:t>
            </a:r>
            <a:r>
              <a:rPr lang="ru-RU" dirty="0" smtClean="0"/>
              <a:t> до "</a:t>
            </a:r>
            <a:r>
              <a:rPr lang="ru-RU" dirty="0" err="1" smtClean="0"/>
              <a:t>Методичних</a:t>
            </a:r>
            <a:r>
              <a:rPr lang="ru-RU" dirty="0" smtClean="0"/>
              <a:t> </a:t>
            </a:r>
            <a:r>
              <a:rPr lang="ru-RU" dirty="0" err="1" smtClean="0"/>
              <a:t>рекомендацій</a:t>
            </a:r>
            <a:r>
              <a:rPr lang="ru-RU" dirty="0" smtClean="0"/>
              <a:t> для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атестації</a:t>
            </a:r>
            <a:r>
              <a:rPr lang="ru-RU" dirty="0" smtClean="0"/>
              <a:t>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 за </a:t>
            </a:r>
            <a:r>
              <a:rPr lang="ru-RU" dirty="0" err="1" smtClean="0"/>
              <a:t>умовами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".</a:t>
            </a:r>
            <a:endParaRPr lang="uk-UA" dirty="0" smtClean="0"/>
          </a:p>
          <a:p>
            <a:r>
              <a:rPr lang="ru-RU" dirty="0" err="1" smtClean="0"/>
              <a:t>Атестацію</a:t>
            </a:r>
            <a:r>
              <a:rPr lang="ru-RU" dirty="0" smtClean="0"/>
              <a:t> </a:t>
            </a:r>
            <a:r>
              <a:rPr lang="ru-RU" b="1" dirty="0" smtClean="0"/>
              <a:t>один раз на </a:t>
            </a:r>
            <a:r>
              <a:rPr lang="ru-RU" b="1" dirty="0" err="1" smtClean="0"/>
              <a:t>п'ять</a:t>
            </a:r>
            <a:r>
              <a:rPr lang="ru-RU" b="1" dirty="0" smtClean="0"/>
              <a:t> </a:t>
            </a:r>
            <a:r>
              <a:rPr lang="ru-RU" b="1" dirty="0" err="1" smtClean="0"/>
              <a:t>років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підприємстві</a:t>
            </a:r>
            <a:r>
              <a:rPr lang="ru-RU" dirty="0" smtClean="0"/>
              <a:t> </a:t>
            </a:r>
            <a:r>
              <a:rPr lang="ru-RU" dirty="0" err="1" smtClean="0"/>
              <a:t>загалом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в кожному </a:t>
            </a:r>
            <a:r>
              <a:rPr lang="ru-RU" dirty="0" err="1" smtClean="0"/>
              <a:t>підрозділі</a:t>
            </a:r>
            <a:r>
              <a:rPr lang="ru-RU" dirty="0" smtClean="0"/>
              <a:t> </a:t>
            </a:r>
            <a:r>
              <a:rPr lang="ru-RU" dirty="0" err="1" smtClean="0"/>
              <a:t>зокрема</a:t>
            </a:r>
            <a:r>
              <a:rPr lang="ru-RU" dirty="0" smtClean="0"/>
              <a:t> </a:t>
            </a:r>
            <a:r>
              <a:rPr lang="ru-RU" dirty="0" err="1" smtClean="0"/>
              <a:t>здійснює</a:t>
            </a:r>
            <a:r>
              <a:rPr lang="ru-RU" dirty="0" smtClean="0"/>
              <a:t> </a:t>
            </a:r>
            <a:r>
              <a:rPr lang="ru-RU" dirty="0" err="1" smtClean="0"/>
              <a:t>атестаційна</a:t>
            </a:r>
            <a:r>
              <a:rPr lang="ru-RU" dirty="0" smtClean="0"/>
              <a:t> </a:t>
            </a:r>
            <a:r>
              <a:rPr lang="ru-RU" dirty="0" err="1" smtClean="0"/>
              <a:t>комісія</a:t>
            </a:r>
            <a:r>
              <a:rPr lang="ru-RU" dirty="0" smtClean="0"/>
              <a:t>, до складу </a:t>
            </a:r>
            <a:r>
              <a:rPr lang="ru-RU" dirty="0" err="1" smtClean="0"/>
              <a:t>якої</a:t>
            </a:r>
            <a:r>
              <a:rPr lang="ru-RU" dirty="0" smtClean="0"/>
              <a:t> </a:t>
            </a:r>
            <a:r>
              <a:rPr lang="ru-RU" dirty="0" err="1" smtClean="0"/>
              <a:t>входять</a:t>
            </a:r>
            <a:r>
              <a:rPr lang="ru-RU" dirty="0" smtClean="0"/>
              <a:t> </a:t>
            </a:r>
            <a:r>
              <a:rPr lang="ru-RU" dirty="0" err="1" smtClean="0"/>
              <a:t>фахівці</a:t>
            </a:r>
            <a:r>
              <a:rPr lang="ru-RU" dirty="0" smtClean="0"/>
              <a:t>, </a:t>
            </a:r>
            <a:r>
              <a:rPr lang="ru-RU" dirty="0" err="1" smtClean="0"/>
              <a:t>робітники</a:t>
            </a:r>
            <a:r>
              <a:rPr lang="ru-RU" dirty="0" smtClean="0"/>
              <a:t>, </a:t>
            </a:r>
            <a:r>
              <a:rPr lang="ru-RU" dirty="0" err="1" smtClean="0"/>
              <a:t>службовці</a:t>
            </a:r>
            <a:r>
              <a:rPr lang="ru-RU" dirty="0" smtClean="0"/>
              <a:t>, </a:t>
            </a:r>
            <a:r>
              <a:rPr lang="ru-RU" dirty="0" err="1" smtClean="0"/>
              <a:t>інженери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охорони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керівники</a:t>
            </a:r>
            <a:r>
              <a:rPr lang="ru-RU" dirty="0" smtClean="0"/>
              <a:t> </a:t>
            </a:r>
            <a:r>
              <a:rPr lang="ru-RU" dirty="0" err="1" smtClean="0"/>
              <a:t>служби</a:t>
            </a:r>
            <a:r>
              <a:rPr lang="ru-RU" dirty="0" smtClean="0"/>
              <a:t>, </a:t>
            </a:r>
            <a:r>
              <a:rPr lang="ru-RU" dirty="0" err="1" smtClean="0"/>
              <a:t>представники</a:t>
            </a:r>
            <a:r>
              <a:rPr lang="ru-RU" dirty="0" smtClean="0"/>
              <a:t> </a:t>
            </a:r>
            <a:r>
              <a:rPr lang="ru-RU" dirty="0" err="1" smtClean="0"/>
              <a:t>профспілок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Атестація</a:t>
            </a:r>
            <a:r>
              <a:rPr lang="ru-RU" b="1" dirty="0" smtClean="0"/>
              <a:t> та </a:t>
            </a:r>
            <a:r>
              <a:rPr lang="ru-RU" b="1" dirty="0" err="1" smtClean="0"/>
              <a:t>паспортизація</a:t>
            </a:r>
            <a:r>
              <a:rPr lang="ru-RU" b="1" dirty="0" smtClean="0"/>
              <a:t> </a:t>
            </a:r>
            <a:r>
              <a:rPr lang="ru-RU" b="1" dirty="0" err="1" smtClean="0"/>
              <a:t>робочих</a:t>
            </a:r>
            <a:r>
              <a:rPr lang="ru-RU" b="1" dirty="0" smtClean="0"/>
              <a:t> </a:t>
            </a:r>
            <a:r>
              <a:rPr lang="ru-RU" b="1" dirty="0" err="1" smtClean="0"/>
              <a:t>місць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err="1" smtClean="0"/>
              <a:t>Сучасний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техніки</a:t>
            </a:r>
            <a:r>
              <a:rPr lang="ru-RU" dirty="0" smtClean="0"/>
              <a:t> </a:t>
            </a:r>
            <a:r>
              <a:rPr lang="ru-RU" dirty="0" err="1" smtClean="0"/>
              <a:t>поки</a:t>
            </a:r>
            <a:r>
              <a:rPr lang="ru-RU" dirty="0" smtClean="0"/>
              <a:t>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забезпечити</a:t>
            </a:r>
            <a:r>
              <a:rPr lang="ru-RU" dirty="0" smtClean="0"/>
              <a:t> </a:t>
            </a:r>
            <a:r>
              <a:rPr lang="ru-RU" dirty="0" err="1" smtClean="0"/>
              <a:t>всім</a:t>
            </a:r>
            <a:r>
              <a:rPr lang="ru-RU" dirty="0" smtClean="0"/>
              <a:t> </a:t>
            </a:r>
            <a:r>
              <a:rPr lang="ru-RU" dirty="0" err="1" smtClean="0"/>
              <a:t>працівникам</a:t>
            </a:r>
            <a:r>
              <a:rPr lang="ru-RU" dirty="0" smtClean="0"/>
              <a:t> </a:t>
            </a:r>
            <a:r>
              <a:rPr lang="ru-RU" dirty="0" err="1" smtClean="0"/>
              <a:t>належних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виключають</a:t>
            </a:r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небезпечних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 на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. Тому </a:t>
            </a:r>
            <a:r>
              <a:rPr lang="ru-RU" dirty="0" err="1" smtClean="0"/>
              <a:t>законодавство</a:t>
            </a:r>
            <a:r>
              <a:rPr lang="ru-RU" dirty="0" smtClean="0"/>
              <a:t> </a:t>
            </a:r>
            <a:r>
              <a:rPr lang="ru-RU" dirty="0" err="1" smtClean="0"/>
              <a:t>передбачає</a:t>
            </a:r>
            <a:r>
              <a:rPr lang="ru-RU" dirty="0" smtClean="0"/>
              <a:t>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працівникам</a:t>
            </a:r>
            <a:r>
              <a:rPr lang="ru-RU" dirty="0" smtClean="0"/>
              <a:t> за </a:t>
            </a:r>
            <a:r>
              <a:rPr lang="ru-RU" dirty="0" err="1" smtClean="0"/>
              <a:t>несприятливі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пільг</a:t>
            </a:r>
            <a:r>
              <a:rPr lang="ru-RU" dirty="0" smtClean="0"/>
              <a:t> та </a:t>
            </a:r>
            <a:r>
              <a:rPr lang="ru-RU" dirty="0" err="1" smtClean="0"/>
              <a:t>компенсацій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Так, право на </a:t>
            </a:r>
            <a:r>
              <a:rPr lang="ru-RU" dirty="0" err="1" smtClean="0"/>
              <a:t>дострокову</a:t>
            </a:r>
            <a:r>
              <a:rPr lang="ru-RU" dirty="0" smtClean="0"/>
              <a:t> </a:t>
            </a:r>
            <a:r>
              <a:rPr lang="ru-RU" dirty="0" err="1" smtClean="0"/>
              <a:t>пенсію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пільгових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r>
              <a:rPr lang="ru-RU" dirty="0" smtClean="0"/>
              <a:t> </a:t>
            </a:r>
            <a:r>
              <a:rPr lang="ru-RU" dirty="0" err="1" smtClean="0"/>
              <a:t>згідно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постановою</a:t>
            </a:r>
            <a:r>
              <a:rPr lang="ru-RU" dirty="0" smtClean="0"/>
              <a:t> </a:t>
            </a:r>
            <a:r>
              <a:rPr lang="ru-RU" dirty="0" err="1" smtClean="0"/>
              <a:t>Кабінету</a:t>
            </a:r>
            <a:r>
              <a:rPr lang="ru-RU" dirty="0" smtClean="0"/>
              <a:t> </a:t>
            </a:r>
            <a:r>
              <a:rPr lang="ru-RU" dirty="0" err="1" smtClean="0"/>
              <a:t>Міністрів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 № 36 </a:t>
            </a:r>
            <a:r>
              <a:rPr lang="ru-RU" dirty="0" err="1" smtClean="0"/>
              <a:t>від</a:t>
            </a:r>
            <a:r>
              <a:rPr lang="ru-RU" dirty="0" smtClean="0"/>
              <a:t> 16.01.2003 р. за списком № 1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працівники</a:t>
            </a:r>
            <a:r>
              <a:rPr lang="ru-RU" dirty="0" smtClean="0"/>
              <a:t>, на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місцях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атестації</a:t>
            </a:r>
            <a:r>
              <a:rPr lang="ru-RU" dirty="0" smtClean="0"/>
              <a:t> за </a:t>
            </a:r>
            <a:r>
              <a:rPr lang="ru-RU" dirty="0" err="1" smtClean="0"/>
              <a:t>умовами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виявлено</a:t>
            </a:r>
            <a:r>
              <a:rPr lang="ru-RU" dirty="0" smtClean="0"/>
              <a:t> </a:t>
            </a:r>
            <a:r>
              <a:rPr lang="ru-RU" dirty="0" err="1" smtClean="0"/>
              <a:t>небезпечні</a:t>
            </a:r>
            <a:r>
              <a:rPr lang="ru-RU" dirty="0" smtClean="0"/>
              <a:t> та </a:t>
            </a:r>
            <a:r>
              <a:rPr lang="ru-RU" dirty="0" err="1" smtClean="0"/>
              <a:t>шкідливі</a:t>
            </a:r>
            <a:r>
              <a:rPr lang="ru-RU" dirty="0" smtClean="0"/>
              <a:t> </a:t>
            </a:r>
            <a:r>
              <a:rPr lang="ru-RU" dirty="0" err="1" smtClean="0"/>
              <a:t>чинники</a:t>
            </a:r>
            <a:r>
              <a:rPr lang="ru-RU" dirty="0" smtClean="0"/>
              <a:t> III </a:t>
            </a:r>
            <a:r>
              <a:rPr lang="ru-RU" dirty="0" err="1" smtClean="0"/>
              <a:t>класу</a:t>
            </a:r>
            <a:r>
              <a:rPr lang="ru-RU" dirty="0" smtClean="0"/>
              <a:t>:</a:t>
            </a:r>
            <a:endParaRPr lang="uk-UA" dirty="0" smtClean="0"/>
          </a:p>
          <a:p>
            <a:r>
              <a:rPr lang="ru-RU" dirty="0" smtClean="0"/>
              <a:t>•  не </a:t>
            </a:r>
            <a:r>
              <a:rPr lang="ru-RU" dirty="0" err="1" smtClean="0"/>
              <a:t>менше</a:t>
            </a:r>
            <a:r>
              <a:rPr lang="ru-RU" dirty="0" smtClean="0"/>
              <a:t>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 III </a:t>
            </a:r>
            <a:r>
              <a:rPr lang="ru-RU" dirty="0" err="1" smtClean="0"/>
              <a:t>ступеня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endParaRPr lang="uk-UA" dirty="0" smtClean="0"/>
          </a:p>
          <a:p>
            <a:r>
              <a:rPr lang="ru-RU" dirty="0" smtClean="0"/>
              <a:t>•  одного </a:t>
            </a:r>
            <a:r>
              <a:rPr lang="ru-RU" dirty="0" err="1" smtClean="0"/>
              <a:t>чинника</a:t>
            </a:r>
            <a:r>
              <a:rPr lang="ru-RU" dirty="0" smtClean="0"/>
              <a:t> III </a:t>
            </a:r>
            <a:r>
              <a:rPr lang="ru-RU" dirty="0" err="1" smtClean="0"/>
              <a:t>ступеня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трьох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 II </a:t>
            </a:r>
            <a:r>
              <a:rPr lang="ru-RU" dirty="0" err="1" smtClean="0"/>
              <a:t>ступеня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endParaRPr lang="uk-UA" dirty="0" smtClean="0"/>
          </a:p>
          <a:p>
            <a:r>
              <a:rPr lang="ru-RU" dirty="0" smtClean="0"/>
              <a:t>•  </a:t>
            </a:r>
            <a:r>
              <a:rPr lang="ru-RU" dirty="0" err="1" smtClean="0"/>
              <a:t>чотирьох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 II </a:t>
            </a:r>
            <a:r>
              <a:rPr lang="ru-RU" dirty="0" err="1" smtClean="0"/>
              <a:t>ступеня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endParaRPr lang="uk-UA" dirty="0" smtClean="0"/>
          </a:p>
          <a:p>
            <a:r>
              <a:rPr lang="ru-RU" dirty="0" smtClean="0"/>
              <a:t>• </a:t>
            </a:r>
            <a:r>
              <a:rPr lang="ru-RU" dirty="0" err="1" smtClean="0"/>
              <a:t>наявність</a:t>
            </a:r>
            <a:r>
              <a:rPr lang="ru-RU" dirty="0" smtClean="0"/>
              <a:t> у </a:t>
            </a:r>
            <a:r>
              <a:rPr lang="ru-RU" dirty="0" err="1" smtClean="0"/>
              <a:t>повітрі</a:t>
            </a:r>
            <a:r>
              <a:rPr lang="ru-RU" dirty="0" smtClean="0"/>
              <a:t> </a:t>
            </a:r>
            <a:r>
              <a:rPr lang="ru-RU" dirty="0" err="1" smtClean="0"/>
              <a:t>робочої</a:t>
            </a:r>
            <a:r>
              <a:rPr lang="ru-RU" dirty="0" smtClean="0"/>
              <a:t> </a:t>
            </a:r>
            <a:r>
              <a:rPr lang="ru-RU" dirty="0" err="1" smtClean="0"/>
              <a:t>зони</a:t>
            </a:r>
            <a:r>
              <a:rPr lang="ru-RU" dirty="0" smtClean="0"/>
              <a:t> </a:t>
            </a:r>
            <a:r>
              <a:rPr lang="ru-RU" dirty="0" err="1" smtClean="0"/>
              <a:t>хімічних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</a:t>
            </a:r>
            <a:r>
              <a:rPr lang="ru-RU" dirty="0" err="1" smtClean="0"/>
              <a:t>спрямованої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І </a:t>
            </a:r>
            <a:r>
              <a:rPr lang="ru-RU" dirty="0" err="1" smtClean="0"/>
              <a:t>чи</a:t>
            </a:r>
            <a:r>
              <a:rPr lang="ru-RU" dirty="0" smtClean="0"/>
              <a:t> II </a:t>
            </a:r>
            <a:r>
              <a:rPr lang="ru-RU" dirty="0" err="1" smtClean="0"/>
              <a:t>класу</a:t>
            </a:r>
            <a:r>
              <a:rPr lang="ru-RU" dirty="0" smtClean="0"/>
              <a:t> </a:t>
            </a:r>
            <a:r>
              <a:rPr lang="ru-RU" dirty="0" err="1" smtClean="0"/>
              <a:t>небезпеки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Право на </a:t>
            </a:r>
            <a:r>
              <a:rPr lang="ru-RU" dirty="0" err="1" smtClean="0"/>
              <a:t>дострокову</a:t>
            </a:r>
            <a:r>
              <a:rPr lang="ru-RU" dirty="0" smtClean="0"/>
              <a:t> </a:t>
            </a:r>
            <a:r>
              <a:rPr lang="ru-RU" dirty="0" err="1" smtClean="0"/>
              <a:t>пенсію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пільгових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r>
              <a:rPr lang="ru-RU" dirty="0" smtClean="0"/>
              <a:t> за списком № 2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працівники</a:t>
            </a:r>
            <a:r>
              <a:rPr lang="ru-RU" dirty="0" smtClean="0"/>
              <a:t>, на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місцях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атестації</a:t>
            </a:r>
            <a:r>
              <a:rPr lang="ru-RU" dirty="0" smtClean="0"/>
              <a:t> за </a:t>
            </a:r>
            <a:r>
              <a:rPr lang="ru-RU" dirty="0" err="1" smtClean="0"/>
              <a:t>умовами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виявлено</a:t>
            </a:r>
            <a:r>
              <a:rPr lang="ru-RU" dirty="0" smtClean="0"/>
              <a:t> </a:t>
            </a:r>
            <a:r>
              <a:rPr lang="ru-RU" dirty="0" err="1" smtClean="0"/>
              <a:t>шкідливі</a:t>
            </a:r>
            <a:r>
              <a:rPr lang="ru-RU" dirty="0" smtClean="0"/>
              <a:t> та </a:t>
            </a:r>
            <a:r>
              <a:rPr lang="ru-RU" dirty="0" err="1" smtClean="0"/>
              <a:t>небезпечні</a:t>
            </a:r>
            <a:r>
              <a:rPr lang="ru-RU" dirty="0" smtClean="0"/>
              <a:t> </a:t>
            </a:r>
            <a:r>
              <a:rPr lang="ru-RU" dirty="0" err="1" smtClean="0"/>
              <a:t>чинники</a:t>
            </a:r>
            <a:r>
              <a:rPr lang="ru-RU" dirty="0" smtClean="0"/>
              <a:t> III </a:t>
            </a:r>
            <a:r>
              <a:rPr lang="ru-RU" dirty="0" err="1" smtClean="0"/>
              <a:t>класу</a:t>
            </a:r>
            <a:r>
              <a:rPr lang="ru-RU" dirty="0" smtClean="0"/>
              <a:t>:</a:t>
            </a:r>
            <a:endParaRPr lang="uk-UA" dirty="0" smtClean="0"/>
          </a:p>
          <a:p>
            <a:r>
              <a:rPr lang="ru-RU" dirty="0" smtClean="0"/>
              <a:t>•  </a:t>
            </a:r>
            <a:r>
              <a:rPr lang="ru-RU" dirty="0" err="1" smtClean="0"/>
              <a:t>чинник</a:t>
            </a:r>
            <a:r>
              <a:rPr lang="ru-RU" dirty="0" smtClean="0"/>
              <a:t> III </a:t>
            </a:r>
            <a:r>
              <a:rPr lang="ru-RU" dirty="0" err="1" smtClean="0"/>
              <a:t>ступеня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endParaRPr lang="uk-UA" dirty="0" smtClean="0"/>
          </a:p>
          <a:p>
            <a:r>
              <a:rPr lang="ru-RU" dirty="0" smtClean="0"/>
              <a:t>•  три </a:t>
            </a:r>
            <a:r>
              <a:rPr lang="ru-RU" dirty="0" err="1" smtClean="0"/>
              <a:t>чинники</a:t>
            </a:r>
            <a:r>
              <a:rPr lang="ru-RU" dirty="0" smtClean="0"/>
              <a:t> І </a:t>
            </a:r>
            <a:r>
              <a:rPr lang="ru-RU" dirty="0" err="1" smtClean="0"/>
              <a:t>і</a:t>
            </a:r>
            <a:r>
              <a:rPr lang="ru-RU" dirty="0" smtClean="0"/>
              <a:t> II </a:t>
            </a:r>
            <a:r>
              <a:rPr lang="ru-RU" dirty="0" err="1" smtClean="0"/>
              <a:t>ступеня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endParaRPr lang="uk-UA" dirty="0" smtClean="0"/>
          </a:p>
          <a:p>
            <a:r>
              <a:rPr lang="ru-RU" dirty="0" smtClean="0"/>
              <a:t>•  </a:t>
            </a:r>
            <a:r>
              <a:rPr lang="ru-RU" dirty="0" err="1" smtClean="0"/>
              <a:t>чотири</a:t>
            </a:r>
            <a:r>
              <a:rPr lang="ru-RU" dirty="0" smtClean="0"/>
              <a:t> </a:t>
            </a:r>
            <a:r>
              <a:rPr lang="ru-RU" dirty="0" err="1" smtClean="0"/>
              <a:t>чинники</a:t>
            </a:r>
            <a:r>
              <a:rPr lang="ru-RU" dirty="0" smtClean="0"/>
              <a:t> І </a:t>
            </a:r>
            <a:r>
              <a:rPr lang="ru-RU" dirty="0" err="1" smtClean="0"/>
              <a:t>ступеня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Пільги</a:t>
            </a:r>
            <a:r>
              <a:rPr lang="ru-RU" b="1" dirty="0" smtClean="0"/>
              <a:t> та </a:t>
            </a:r>
            <a:r>
              <a:rPr lang="ru-RU" b="1" dirty="0" err="1" smtClean="0"/>
              <a:t>компенсації</a:t>
            </a:r>
            <a:r>
              <a:rPr lang="ru-RU" b="1" dirty="0" smtClean="0"/>
              <a:t> за </a:t>
            </a:r>
            <a:r>
              <a:rPr lang="ru-RU" b="1" dirty="0" err="1" smtClean="0"/>
              <a:t>несприятливі</a:t>
            </a:r>
            <a:r>
              <a:rPr lang="ru-RU" b="1" dirty="0" smtClean="0"/>
              <a:t> </a:t>
            </a:r>
            <a:r>
              <a:rPr lang="ru-RU" b="1" dirty="0" err="1" smtClean="0"/>
              <a:t>умови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Однією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пільг</a:t>
            </a:r>
            <a:r>
              <a:rPr lang="ru-RU" dirty="0" smtClean="0"/>
              <a:t> для </a:t>
            </a:r>
            <a:r>
              <a:rPr lang="ru-RU" dirty="0" err="1" smtClean="0"/>
              <a:t>працівників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зайняті</a:t>
            </a:r>
            <a:r>
              <a:rPr lang="ru-RU" dirty="0" smtClean="0"/>
              <a:t> на роботах </a:t>
            </a:r>
            <a:r>
              <a:rPr lang="ru-RU" dirty="0" err="1" smtClean="0"/>
              <a:t>з</a:t>
            </a:r>
            <a:r>
              <a:rPr lang="ru-RU" dirty="0" smtClean="0"/>
              <a:t> особливо </a:t>
            </a:r>
            <a:r>
              <a:rPr lang="ru-RU" dirty="0" err="1" smtClean="0"/>
              <a:t>шкідливими</a:t>
            </a:r>
            <a:r>
              <a:rPr lang="ru-RU" dirty="0" smtClean="0"/>
              <a:t> </a:t>
            </a:r>
            <a:r>
              <a:rPr lang="ru-RU" dirty="0" err="1" smtClean="0"/>
              <a:t>умовами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лікувально-профілактичне</a:t>
            </a:r>
            <a:r>
              <a:rPr lang="ru-RU" dirty="0" smtClean="0"/>
              <a:t> </a:t>
            </a:r>
            <a:r>
              <a:rPr lang="ru-RU" dirty="0" err="1" smtClean="0"/>
              <a:t>харчування</a:t>
            </a:r>
            <a:r>
              <a:rPr lang="ru-RU" dirty="0" smtClean="0"/>
              <a:t> (ЛПХ) для </a:t>
            </a:r>
            <a:r>
              <a:rPr lang="ru-RU" dirty="0" err="1" smtClean="0"/>
              <a:t>зміцнення</a:t>
            </a:r>
            <a:r>
              <a:rPr lang="ru-RU" dirty="0" smtClean="0"/>
              <a:t> </a:t>
            </a:r>
            <a:r>
              <a:rPr lang="ru-RU" dirty="0" err="1" smtClean="0"/>
              <a:t>їхнього</a:t>
            </a:r>
            <a:r>
              <a:rPr lang="ru-RU" dirty="0" smtClean="0"/>
              <a:t> </a:t>
            </a:r>
            <a:r>
              <a:rPr lang="ru-RU" dirty="0" err="1" smtClean="0"/>
              <a:t>здоров'я</a:t>
            </a:r>
            <a:r>
              <a:rPr lang="ru-RU" dirty="0" smtClean="0"/>
              <a:t> та </a:t>
            </a:r>
            <a:r>
              <a:rPr lang="ru-RU" dirty="0" err="1" smtClean="0"/>
              <a:t>запобігання</a:t>
            </a:r>
            <a:r>
              <a:rPr lang="ru-RU" dirty="0" smtClean="0"/>
              <a:t> </a:t>
            </a:r>
            <a:r>
              <a:rPr lang="ru-RU" dirty="0" err="1" smtClean="0"/>
              <a:t>професійним</a:t>
            </a:r>
            <a:r>
              <a:rPr lang="ru-RU" dirty="0" smtClean="0"/>
              <a:t> </a:t>
            </a:r>
            <a:r>
              <a:rPr lang="ru-RU" dirty="0" err="1" smtClean="0"/>
              <a:t>захворюванням</a:t>
            </a:r>
            <a:r>
              <a:rPr lang="ru-RU" dirty="0" smtClean="0"/>
              <a:t>. </a:t>
            </a:r>
            <a:r>
              <a:rPr lang="ru-RU" dirty="0" err="1" smtClean="0"/>
              <a:t>Витрати</a:t>
            </a:r>
            <a:r>
              <a:rPr lang="ru-RU" dirty="0" smtClean="0"/>
              <a:t>, </a:t>
            </a:r>
            <a:r>
              <a:rPr lang="ru-RU" dirty="0" err="1" smtClean="0"/>
              <a:t>пов'язані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наданням</a:t>
            </a:r>
            <a:r>
              <a:rPr lang="ru-RU" dirty="0" smtClean="0"/>
              <a:t> </a:t>
            </a:r>
            <a:r>
              <a:rPr lang="ru-RU" dirty="0" err="1" smtClean="0"/>
              <a:t>працівникам</a:t>
            </a:r>
            <a:r>
              <a:rPr lang="ru-RU" dirty="0" smtClean="0"/>
              <a:t> </a:t>
            </a:r>
            <a:r>
              <a:rPr lang="ru-RU" dirty="0" err="1" smtClean="0"/>
              <a:t>безкоштовного</a:t>
            </a:r>
            <a:r>
              <a:rPr lang="ru-RU" dirty="0" smtClean="0"/>
              <a:t> ЛПХ, </a:t>
            </a:r>
            <a:r>
              <a:rPr lang="ru-RU" dirty="0" err="1" smtClean="0"/>
              <a:t>погашають</a:t>
            </a:r>
            <a:r>
              <a:rPr lang="ru-RU" dirty="0" smtClean="0"/>
              <a:t> за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собівартості</a:t>
            </a:r>
            <a:r>
              <a:rPr lang="ru-RU" dirty="0" smtClean="0"/>
              <a:t> </a:t>
            </a:r>
            <a:r>
              <a:rPr lang="ru-RU" dirty="0" err="1" smtClean="0"/>
              <a:t>продукції</a:t>
            </a:r>
            <a:r>
              <a:rPr lang="ru-RU" dirty="0" smtClean="0"/>
              <a:t> (в </a:t>
            </a:r>
            <a:r>
              <a:rPr lang="ru-RU" dirty="0" err="1" smtClean="0"/>
              <a:t>бюджетних</a:t>
            </a:r>
            <a:r>
              <a:rPr lang="ru-RU" dirty="0" smtClean="0"/>
              <a:t> </a:t>
            </a:r>
            <a:r>
              <a:rPr lang="ru-RU" dirty="0" err="1" smtClean="0"/>
              <a:t>організаціях</a:t>
            </a:r>
            <a:r>
              <a:rPr lang="ru-RU" dirty="0" smtClean="0"/>
              <a:t> — за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асигнувань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бюджету).</a:t>
            </a:r>
            <a:endParaRPr lang="uk-UA" dirty="0" smtClean="0"/>
          </a:p>
          <a:p>
            <a:r>
              <a:rPr lang="ru-RU" dirty="0" err="1" smtClean="0"/>
              <a:t>Працівникам</a:t>
            </a:r>
            <a:r>
              <a:rPr lang="ru-RU" dirty="0" smtClean="0"/>
              <a:t>, </a:t>
            </a:r>
            <a:r>
              <a:rPr lang="ru-RU" dirty="0" err="1" smtClean="0"/>
              <a:t>зайнятим</a:t>
            </a:r>
            <a:r>
              <a:rPr lang="ru-RU" dirty="0" smtClean="0"/>
              <a:t> на роботах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шкідливими</a:t>
            </a:r>
            <a:r>
              <a:rPr lang="ru-RU" dirty="0" smtClean="0"/>
              <a:t> </a:t>
            </a:r>
            <a:r>
              <a:rPr lang="ru-RU" dirty="0" err="1" smtClean="0"/>
              <a:t>речовинами</a:t>
            </a:r>
            <a:r>
              <a:rPr lang="ru-RU" dirty="0" smtClean="0"/>
              <a:t>, </a:t>
            </a:r>
            <a:r>
              <a:rPr lang="ru-RU" dirty="0" err="1" smtClean="0"/>
              <a:t>відповідно</a:t>
            </a:r>
            <a:r>
              <a:rPr lang="ru-RU" dirty="0" smtClean="0"/>
              <a:t> до ДНАОП 0.05-4.02-87 </a:t>
            </a:r>
            <a:r>
              <a:rPr lang="ru-RU" dirty="0" err="1" smtClean="0"/>
              <a:t>передбачено</a:t>
            </a:r>
            <a:r>
              <a:rPr lang="ru-RU" dirty="0" smtClean="0"/>
              <a:t> </a:t>
            </a:r>
            <a:r>
              <a:rPr lang="ru-RU" dirty="0" err="1" smtClean="0"/>
              <a:t>видачу</a:t>
            </a:r>
            <a:r>
              <a:rPr lang="ru-RU" dirty="0" smtClean="0"/>
              <a:t> молока для </a:t>
            </a:r>
            <a:r>
              <a:rPr lang="ru-RU" dirty="0" err="1" smtClean="0"/>
              <a:t>підвищення</a:t>
            </a:r>
            <a:r>
              <a:rPr lang="ru-RU" dirty="0" smtClean="0"/>
              <a:t> опору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несприятливим</a:t>
            </a:r>
            <a:r>
              <a:rPr lang="ru-RU" dirty="0" smtClean="0"/>
              <a:t> </a:t>
            </a:r>
            <a:r>
              <a:rPr lang="ru-RU" dirty="0" err="1" smtClean="0"/>
              <a:t>чинникам</a:t>
            </a:r>
            <a:r>
              <a:rPr lang="ru-RU" dirty="0" smtClean="0"/>
              <a:t> </a:t>
            </a:r>
            <a:r>
              <a:rPr lang="ru-RU" dirty="0" err="1" smtClean="0"/>
              <a:t>виробничого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За умов </a:t>
            </a:r>
            <a:r>
              <a:rPr lang="ru-RU" dirty="0" err="1" smtClean="0"/>
              <a:t>постійного</a:t>
            </a:r>
            <a:r>
              <a:rPr lang="ru-RU" dirty="0" smtClean="0"/>
              <a:t> контакту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неорганічними</a:t>
            </a:r>
            <a:r>
              <a:rPr lang="ru-RU" dirty="0" smtClean="0"/>
              <a:t> </a:t>
            </a:r>
            <a:r>
              <a:rPr lang="ru-RU" dirty="0" err="1" smtClean="0"/>
              <a:t>сполуками</a:t>
            </a:r>
            <a:r>
              <a:rPr lang="ru-RU" dirty="0" smtClean="0"/>
              <a:t> </a:t>
            </a:r>
            <a:r>
              <a:rPr lang="ru-RU" dirty="0" err="1" smtClean="0"/>
              <a:t>свинцю</a:t>
            </a:r>
            <a:r>
              <a:rPr lang="ru-RU" dirty="0" smtClean="0"/>
              <a:t> рекомендовано </a:t>
            </a:r>
            <a:r>
              <a:rPr lang="ru-RU" dirty="0" err="1" smtClean="0"/>
              <a:t>замість</a:t>
            </a:r>
            <a:r>
              <a:rPr lang="ru-RU" dirty="0" smtClean="0"/>
              <a:t> молока </a:t>
            </a:r>
            <a:r>
              <a:rPr lang="ru-RU" dirty="0" err="1" smtClean="0"/>
              <a:t>видавати</a:t>
            </a:r>
            <a:r>
              <a:rPr lang="ru-RU" dirty="0" smtClean="0"/>
              <a:t> </a:t>
            </a:r>
            <a:r>
              <a:rPr lang="ru-RU" dirty="0" err="1" smtClean="0"/>
              <a:t>працівникам</a:t>
            </a:r>
            <a:r>
              <a:rPr lang="ru-RU" dirty="0" smtClean="0"/>
              <a:t> </a:t>
            </a:r>
            <a:r>
              <a:rPr lang="ru-RU" dirty="0" err="1" smtClean="0"/>
              <a:t>кисломолочні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додавати</a:t>
            </a:r>
            <a:r>
              <a:rPr lang="ru-RU" dirty="0" smtClean="0"/>
              <a:t> до молока 2 г пектину.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 </a:t>
            </a:r>
            <a:r>
              <a:rPr lang="ru-RU" dirty="0" err="1" smtClean="0"/>
              <a:t>замінити</a:t>
            </a:r>
            <a:r>
              <a:rPr lang="ru-RU" dirty="0" smtClean="0"/>
              <a:t> </a:t>
            </a:r>
            <a:r>
              <a:rPr lang="ru-RU" dirty="0" err="1" smtClean="0"/>
              <a:t>натуральними</a:t>
            </a:r>
            <a:r>
              <a:rPr lang="ru-RU" dirty="0" smtClean="0"/>
              <a:t> соками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м'якоттю</a:t>
            </a:r>
            <a:r>
              <a:rPr lang="ru-RU" dirty="0" smtClean="0"/>
              <a:t> в </a:t>
            </a:r>
            <a:r>
              <a:rPr lang="ru-RU" dirty="0" err="1" smtClean="0"/>
              <a:t>кількості</a:t>
            </a:r>
            <a:r>
              <a:rPr lang="ru-RU" dirty="0" smtClean="0"/>
              <a:t> 300 мл на </a:t>
            </a:r>
            <a:r>
              <a:rPr lang="ru-RU" dirty="0" err="1" smtClean="0"/>
              <a:t>добу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Працівникам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зайняті</a:t>
            </a:r>
            <a:r>
              <a:rPr lang="ru-RU" dirty="0" smtClean="0"/>
              <a:t> на роботах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шкідливими</a:t>
            </a:r>
            <a:r>
              <a:rPr lang="ru-RU" dirty="0" smtClean="0"/>
              <a:t> </a:t>
            </a:r>
            <a:r>
              <a:rPr lang="ru-RU" dirty="0" err="1" smtClean="0"/>
              <a:t>умовами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додатково</a:t>
            </a:r>
            <a:r>
              <a:rPr lang="ru-RU" dirty="0" smtClean="0"/>
              <a:t> до </a:t>
            </a:r>
            <a:r>
              <a:rPr lang="ru-RU" dirty="0" err="1" smtClean="0"/>
              <a:t>основної</a:t>
            </a:r>
            <a:r>
              <a:rPr lang="ru-RU" dirty="0" smtClean="0"/>
              <a:t> </a:t>
            </a:r>
            <a:r>
              <a:rPr lang="ru-RU" dirty="0" err="1" smtClean="0"/>
              <a:t>відпустки</a:t>
            </a:r>
            <a:r>
              <a:rPr lang="ru-RU" dirty="0" smtClean="0"/>
              <a:t>  </a:t>
            </a:r>
            <a:r>
              <a:rPr lang="ru-RU" dirty="0" err="1" smtClean="0"/>
              <a:t>надають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6 до 36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днів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встановлюють</a:t>
            </a:r>
            <a:r>
              <a:rPr lang="ru-RU" dirty="0" smtClean="0"/>
              <a:t> </a:t>
            </a:r>
            <a:r>
              <a:rPr lang="ru-RU" dirty="0" err="1" smtClean="0"/>
              <a:t>скорочений</a:t>
            </a:r>
            <a:r>
              <a:rPr lang="ru-RU" dirty="0" smtClean="0"/>
              <a:t> </a:t>
            </a:r>
            <a:r>
              <a:rPr lang="ru-RU" dirty="0" err="1" smtClean="0"/>
              <a:t>робочий</a:t>
            </a:r>
            <a:r>
              <a:rPr lang="ru-RU" dirty="0" smtClean="0"/>
              <a:t> день, </a:t>
            </a:r>
            <a:r>
              <a:rPr lang="ru-RU" dirty="0" err="1" smtClean="0"/>
              <a:t>згідно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"Списком </a:t>
            </a:r>
            <a:r>
              <a:rPr lang="ru-RU" dirty="0" err="1" smtClean="0"/>
              <a:t>виробництв</a:t>
            </a:r>
            <a:r>
              <a:rPr lang="ru-RU" dirty="0" smtClean="0"/>
              <a:t>, </a:t>
            </a:r>
            <a:r>
              <a:rPr lang="ru-RU" dirty="0" err="1" smtClean="0"/>
              <a:t>професій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посад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шкідливими</a:t>
            </a:r>
            <a:r>
              <a:rPr lang="ru-RU" dirty="0" smtClean="0"/>
              <a:t> </a:t>
            </a:r>
            <a:r>
              <a:rPr lang="ru-RU" dirty="0" err="1" smtClean="0"/>
              <a:t>умовами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робота на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дає</a:t>
            </a:r>
            <a:r>
              <a:rPr lang="ru-RU" dirty="0" smtClean="0"/>
              <a:t> право на </a:t>
            </a:r>
            <a:r>
              <a:rPr lang="ru-RU" dirty="0" err="1" smtClean="0"/>
              <a:t>додаткову</a:t>
            </a:r>
            <a:r>
              <a:rPr lang="ru-RU" dirty="0" smtClean="0"/>
              <a:t> </a:t>
            </a:r>
            <a:r>
              <a:rPr lang="ru-RU" dirty="0" err="1" smtClean="0"/>
              <a:t>відпустку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скорочений</a:t>
            </a:r>
            <a:r>
              <a:rPr lang="ru-RU" dirty="0" smtClean="0"/>
              <a:t> </a:t>
            </a:r>
            <a:r>
              <a:rPr lang="ru-RU" dirty="0" err="1" smtClean="0"/>
              <a:t>робочий</a:t>
            </a:r>
            <a:r>
              <a:rPr lang="ru-RU" dirty="0" smtClean="0"/>
              <a:t> день".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Пільги</a:t>
            </a:r>
            <a:r>
              <a:rPr lang="ru-RU" b="1" dirty="0" smtClean="0"/>
              <a:t> та </a:t>
            </a:r>
            <a:r>
              <a:rPr lang="ru-RU" b="1" dirty="0" err="1" smtClean="0"/>
              <a:t>компенсації</a:t>
            </a:r>
            <a:r>
              <a:rPr lang="ru-RU" b="1" dirty="0" smtClean="0"/>
              <a:t> за </a:t>
            </a:r>
            <a:r>
              <a:rPr lang="ru-RU" b="1" dirty="0" err="1" smtClean="0"/>
              <a:t>несприятливі</a:t>
            </a:r>
            <a:r>
              <a:rPr lang="ru-RU" b="1" dirty="0" smtClean="0"/>
              <a:t> </a:t>
            </a:r>
            <a:r>
              <a:rPr lang="ru-RU" b="1" dirty="0" err="1" smtClean="0"/>
              <a:t>умови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Згідно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нормативними</a:t>
            </a:r>
            <a:r>
              <a:rPr lang="ru-RU" dirty="0" smtClean="0"/>
              <a:t> документами доплати за </a:t>
            </a:r>
            <a:r>
              <a:rPr lang="ru-RU" dirty="0" err="1" smtClean="0"/>
              <a:t>несприятливі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бути </a:t>
            </a:r>
            <a:r>
              <a:rPr lang="ru-RU" dirty="0" err="1" smtClean="0"/>
              <a:t>здійснені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тарифних</a:t>
            </a:r>
            <a:r>
              <a:rPr lang="ru-RU" dirty="0" smtClean="0"/>
              <a:t> ставок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посадових</a:t>
            </a:r>
            <a:r>
              <a:rPr lang="ru-RU" dirty="0" smtClean="0"/>
              <a:t> </a:t>
            </a:r>
            <a:r>
              <a:rPr lang="ru-RU" dirty="0" err="1" smtClean="0"/>
              <a:t>окладів</a:t>
            </a:r>
            <a:r>
              <a:rPr lang="ru-RU" dirty="0" smtClean="0"/>
              <a:t>, надбавок до ставок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окладів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Компенсаційні</a:t>
            </a:r>
            <a:r>
              <a:rPr lang="ru-RU" dirty="0" smtClean="0"/>
              <a:t> доплати за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відповідають</a:t>
            </a:r>
            <a:r>
              <a:rPr lang="ru-RU" dirty="0" smtClean="0"/>
              <a:t> нормативам, </a:t>
            </a:r>
            <a:r>
              <a:rPr lang="ru-RU" dirty="0" err="1" smtClean="0"/>
              <a:t>включають</a:t>
            </a:r>
            <a:r>
              <a:rPr lang="ru-RU" dirty="0" smtClean="0"/>
              <a:t> доплати за:</a:t>
            </a:r>
            <a:endParaRPr lang="uk-UA" dirty="0" smtClean="0"/>
          </a:p>
          <a:p>
            <a:r>
              <a:rPr lang="ru-RU" dirty="0" smtClean="0"/>
              <a:t>—      роботу у </a:t>
            </a:r>
            <a:r>
              <a:rPr lang="ru-RU" dirty="0" err="1" smtClean="0"/>
              <a:t>важких</a:t>
            </a:r>
            <a:r>
              <a:rPr lang="ru-RU" dirty="0" smtClean="0"/>
              <a:t>, </a:t>
            </a:r>
            <a:r>
              <a:rPr lang="ru-RU" dirty="0" err="1" smtClean="0"/>
              <a:t>шкідливих</a:t>
            </a:r>
            <a:r>
              <a:rPr lang="ru-RU" dirty="0" smtClean="0"/>
              <a:t> та особливо </a:t>
            </a:r>
            <a:r>
              <a:rPr lang="ru-RU" dirty="0" err="1" smtClean="0"/>
              <a:t>важких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інтенсивність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     роботу в </a:t>
            </a:r>
            <a:r>
              <a:rPr lang="ru-RU" dirty="0" err="1" smtClean="0"/>
              <a:t>нічний</a:t>
            </a:r>
            <a:r>
              <a:rPr lang="ru-RU" dirty="0" smtClean="0"/>
              <a:t> час;</a:t>
            </a:r>
            <a:endParaRPr lang="uk-UA" dirty="0" smtClean="0"/>
          </a:p>
          <a:p>
            <a:r>
              <a:rPr lang="ru-RU" dirty="0" smtClean="0"/>
              <a:t>—      </a:t>
            </a:r>
            <a:r>
              <a:rPr lang="ru-RU" dirty="0" err="1" smtClean="0"/>
              <a:t>перевезення</a:t>
            </a:r>
            <a:r>
              <a:rPr lang="ru-RU" dirty="0" smtClean="0"/>
              <a:t> </a:t>
            </a:r>
            <a:r>
              <a:rPr lang="ru-RU" dirty="0" err="1" smtClean="0"/>
              <a:t>небезпечних</a:t>
            </a:r>
            <a:r>
              <a:rPr lang="ru-RU" dirty="0" smtClean="0"/>
              <a:t> </a:t>
            </a:r>
            <a:r>
              <a:rPr lang="ru-RU" dirty="0" err="1" smtClean="0"/>
              <a:t>вантажів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Конкретні</a:t>
            </a:r>
            <a:r>
              <a:rPr lang="ru-RU" dirty="0" smtClean="0"/>
              <a:t> </a:t>
            </a:r>
            <a:r>
              <a:rPr lang="ru-RU" dirty="0" err="1" smtClean="0"/>
              <a:t>розміри</a:t>
            </a:r>
            <a:r>
              <a:rPr lang="ru-RU" dirty="0" smtClean="0"/>
              <a:t> доплат </a:t>
            </a:r>
            <a:r>
              <a:rPr lang="ru-RU" dirty="0" err="1" smtClean="0"/>
              <a:t>визначають</a:t>
            </a:r>
            <a:r>
              <a:rPr lang="ru-RU" dirty="0" smtClean="0"/>
              <a:t> на </a:t>
            </a:r>
            <a:r>
              <a:rPr lang="ru-RU" dirty="0" err="1" smtClean="0"/>
              <a:t>підставі</a:t>
            </a:r>
            <a:r>
              <a:rPr lang="ru-RU" dirty="0" smtClean="0"/>
              <a:t> </a:t>
            </a:r>
            <a:r>
              <a:rPr lang="ru-RU" dirty="0" err="1" smtClean="0"/>
              <a:t>атестації</a:t>
            </a:r>
            <a:r>
              <a:rPr lang="ru-RU" dirty="0" smtClean="0"/>
              <a:t>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. Вони </a:t>
            </a:r>
            <a:r>
              <a:rPr lang="ru-RU" dirty="0" err="1" smtClean="0"/>
              <a:t>становлять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4 до 24 % </a:t>
            </a:r>
            <a:r>
              <a:rPr lang="ru-RU" dirty="0" err="1" smtClean="0"/>
              <a:t>тарифної</a:t>
            </a:r>
            <a:r>
              <a:rPr lang="ru-RU" dirty="0" smtClean="0"/>
              <a:t> ставки (</a:t>
            </a:r>
            <a:r>
              <a:rPr lang="ru-RU" dirty="0" err="1" smtClean="0"/>
              <a:t>посадового</a:t>
            </a:r>
            <a:r>
              <a:rPr lang="ru-RU" dirty="0" smtClean="0"/>
              <a:t> окладу).</a:t>
            </a:r>
            <a:endParaRPr lang="uk-UA" dirty="0" smtClean="0"/>
          </a:p>
          <a:p>
            <a:r>
              <a:rPr lang="ru-RU" dirty="0" smtClean="0"/>
              <a:t>Роботу в </a:t>
            </a:r>
            <a:r>
              <a:rPr lang="ru-RU" dirty="0" err="1" smtClean="0"/>
              <a:t>нічний</a:t>
            </a:r>
            <a:r>
              <a:rPr lang="ru-RU" dirty="0" smtClean="0"/>
              <a:t> час </a:t>
            </a:r>
            <a:r>
              <a:rPr lang="ru-RU" dirty="0" err="1" smtClean="0"/>
              <a:t>оплачують</a:t>
            </a:r>
            <a:r>
              <a:rPr lang="ru-RU" dirty="0" smtClean="0"/>
              <a:t> за </a:t>
            </a:r>
            <a:r>
              <a:rPr lang="ru-RU" dirty="0" err="1" smtClean="0"/>
              <a:t>підвищеним</a:t>
            </a:r>
            <a:r>
              <a:rPr lang="ru-RU" dirty="0" smtClean="0"/>
              <a:t> тарифом, </a:t>
            </a:r>
            <a:r>
              <a:rPr lang="ru-RU" dirty="0" err="1" smtClean="0"/>
              <a:t>але</a:t>
            </a:r>
            <a:r>
              <a:rPr lang="ru-RU" dirty="0" smtClean="0"/>
              <a:t> не </a:t>
            </a:r>
            <a:r>
              <a:rPr lang="ru-RU" dirty="0" err="1" smtClean="0"/>
              <a:t>нинече</a:t>
            </a:r>
            <a:r>
              <a:rPr lang="ru-RU" dirty="0" smtClean="0"/>
              <a:t> 20 %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суми</a:t>
            </a:r>
            <a:r>
              <a:rPr lang="ru-RU" dirty="0" smtClean="0"/>
              <a:t>, </a:t>
            </a:r>
            <a:r>
              <a:rPr lang="ru-RU" dirty="0" err="1" smtClean="0"/>
              <a:t>встановленої</a:t>
            </a:r>
            <a:r>
              <a:rPr lang="ru-RU" dirty="0" smtClean="0"/>
              <a:t> за </a:t>
            </a:r>
            <a:r>
              <a:rPr lang="ru-RU" dirty="0" err="1" smtClean="0"/>
              <a:t>кожну</a:t>
            </a:r>
            <a:r>
              <a:rPr lang="ru-RU" dirty="0" smtClean="0"/>
              <a:t> годину </a:t>
            </a:r>
            <a:r>
              <a:rPr lang="ru-RU" dirty="0" err="1" smtClean="0"/>
              <a:t>роботи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Власник</a:t>
            </a:r>
            <a:r>
              <a:rPr lang="ru-RU" dirty="0" smtClean="0"/>
              <a:t> за </a:t>
            </a:r>
            <a:r>
              <a:rPr lang="ru-RU" dirty="0" err="1" smtClean="0"/>
              <a:t>свої</a:t>
            </a:r>
            <a:r>
              <a:rPr lang="ru-RU" dirty="0" smtClean="0"/>
              <a:t> </a:t>
            </a:r>
            <a:r>
              <a:rPr lang="ru-RU" dirty="0" err="1" smtClean="0"/>
              <a:t>кошти</a:t>
            </a:r>
            <a:r>
              <a:rPr lang="ru-RU" dirty="0" smtClean="0"/>
              <a:t> (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прибутку</a:t>
            </a:r>
            <a:r>
              <a:rPr lang="ru-RU" dirty="0" smtClean="0"/>
              <a:t>)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встановлювати</a:t>
            </a:r>
            <a:r>
              <a:rPr lang="ru-RU" dirty="0" smtClean="0"/>
              <a:t> </a:t>
            </a:r>
            <a:r>
              <a:rPr lang="ru-RU" dirty="0" err="1" smtClean="0"/>
              <a:t>за</a:t>
            </a:r>
            <a:r>
              <a:rPr lang="ru-RU" dirty="0" smtClean="0"/>
              <a:t> </a:t>
            </a:r>
            <a:r>
              <a:rPr lang="ru-RU" dirty="0" err="1" smtClean="0"/>
              <a:t>колективним</a:t>
            </a:r>
            <a:r>
              <a:rPr lang="ru-RU" dirty="0" smtClean="0"/>
              <a:t> договором </a:t>
            </a:r>
            <a:r>
              <a:rPr lang="ru-RU" dirty="0" err="1" smtClean="0"/>
              <a:t>додаткові</a:t>
            </a:r>
            <a:r>
              <a:rPr lang="ru-RU" dirty="0" smtClean="0"/>
              <a:t> </a:t>
            </a:r>
            <a:r>
              <a:rPr lang="ru-RU" dirty="0" err="1" smtClean="0"/>
              <a:t>пільги</a:t>
            </a:r>
            <a:r>
              <a:rPr lang="ru-RU" dirty="0" smtClean="0"/>
              <a:t> та </a:t>
            </a:r>
            <a:r>
              <a:rPr lang="ru-RU" dirty="0" err="1" smtClean="0"/>
              <a:t>компенсації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не </a:t>
            </a:r>
            <a:r>
              <a:rPr lang="ru-RU" dirty="0" err="1" smtClean="0"/>
              <a:t>передбачені</a:t>
            </a:r>
            <a:r>
              <a:rPr lang="ru-RU" dirty="0" smtClean="0"/>
              <a:t> </a:t>
            </a:r>
            <a:r>
              <a:rPr lang="ru-RU" dirty="0" err="1" smtClean="0"/>
              <a:t>чинним</a:t>
            </a:r>
            <a:r>
              <a:rPr lang="ru-RU" dirty="0" smtClean="0"/>
              <a:t> </a:t>
            </a:r>
            <a:r>
              <a:rPr lang="ru-RU" dirty="0" err="1" smtClean="0"/>
              <a:t>законодавством</a:t>
            </a:r>
            <a:r>
              <a:rPr lang="ru-RU" dirty="0" smtClean="0"/>
              <a:t> (</a:t>
            </a:r>
            <a:r>
              <a:rPr lang="ru-RU" dirty="0" err="1" smtClean="0"/>
              <a:t>додаткові</a:t>
            </a:r>
            <a:r>
              <a:rPr lang="ru-RU" dirty="0" smtClean="0"/>
              <a:t> перерви, </a:t>
            </a:r>
            <a:r>
              <a:rPr lang="ru-RU" dirty="0" err="1" smtClean="0"/>
              <a:t>безкоштовні</a:t>
            </a:r>
            <a:r>
              <a:rPr lang="ru-RU" dirty="0" smtClean="0"/>
              <a:t> </a:t>
            </a:r>
            <a:r>
              <a:rPr lang="ru-RU" dirty="0" err="1" smtClean="0"/>
              <a:t>обіди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Пільги</a:t>
            </a:r>
            <a:r>
              <a:rPr lang="ru-RU" b="1" dirty="0" smtClean="0"/>
              <a:t> та </a:t>
            </a:r>
            <a:r>
              <a:rPr lang="ru-RU" b="1" dirty="0" err="1" smtClean="0"/>
              <a:t>компенсації</a:t>
            </a:r>
            <a:r>
              <a:rPr lang="ru-RU" b="1" dirty="0" smtClean="0"/>
              <a:t> за </a:t>
            </a:r>
            <a:r>
              <a:rPr lang="ru-RU" b="1" dirty="0" err="1" smtClean="0"/>
              <a:t>несприятливі</a:t>
            </a:r>
            <a:r>
              <a:rPr lang="ru-RU" b="1" dirty="0" smtClean="0"/>
              <a:t> </a:t>
            </a:r>
            <a:r>
              <a:rPr lang="ru-RU" b="1" dirty="0" err="1" smtClean="0"/>
              <a:t>умови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підприємства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організації</a:t>
            </a:r>
            <a:r>
              <a:rPr lang="ru-RU" dirty="0" smtClean="0"/>
              <a:t>, </a:t>
            </a:r>
            <a:r>
              <a:rPr lang="ru-RU" dirty="0" err="1" smtClean="0"/>
              <a:t>незалежно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виду </a:t>
            </a:r>
            <a:r>
              <a:rPr lang="ru-RU" dirty="0" err="1" smtClean="0"/>
              <a:t>діяльності</a:t>
            </a:r>
            <a:r>
              <a:rPr lang="ru-RU" dirty="0" smtClean="0"/>
              <a:t>,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 err="1" smtClean="0"/>
              <a:t>власності</a:t>
            </a:r>
            <a:r>
              <a:rPr lang="ru-RU" dirty="0" smtClean="0"/>
              <a:t> та </a:t>
            </a:r>
            <a:r>
              <a:rPr lang="ru-RU" dirty="0" err="1" smtClean="0"/>
              <a:t>підпорядкованості</a:t>
            </a:r>
            <a:r>
              <a:rPr lang="ru-RU" dirty="0" smtClean="0"/>
              <a:t>, </a:t>
            </a:r>
            <a:r>
              <a:rPr lang="ru-RU" dirty="0" err="1" smtClean="0"/>
              <a:t>звітують</a:t>
            </a:r>
            <a:r>
              <a:rPr lang="ru-RU" dirty="0" smtClean="0"/>
              <a:t> про стан умов </a:t>
            </a:r>
            <a:r>
              <a:rPr lang="ru-RU" dirty="0" err="1" smtClean="0"/>
              <a:t>праці</a:t>
            </a:r>
            <a:r>
              <a:rPr lang="ru-RU" dirty="0" smtClean="0"/>
              <a:t> за </a:t>
            </a:r>
            <a:r>
              <a:rPr lang="ru-RU" dirty="0" err="1" smtClean="0"/>
              <a:t>минулий</a:t>
            </a:r>
            <a:r>
              <a:rPr lang="ru-RU" dirty="0" smtClean="0"/>
              <a:t> </a:t>
            </a:r>
            <a:r>
              <a:rPr lang="ru-RU" dirty="0" err="1" smtClean="0"/>
              <a:t>календарний</a:t>
            </a:r>
            <a:r>
              <a:rPr lang="ru-RU" dirty="0" smtClean="0"/>
              <a:t> </a:t>
            </a:r>
            <a:r>
              <a:rPr lang="ru-RU" dirty="0" err="1" smtClean="0"/>
              <a:t>рік</a:t>
            </a:r>
            <a:r>
              <a:rPr lang="ru-RU" dirty="0" smtClean="0"/>
              <a:t> (станом на 31 </a:t>
            </a:r>
            <a:r>
              <a:rPr lang="ru-RU" dirty="0" err="1" smtClean="0"/>
              <a:t>січня</a:t>
            </a:r>
            <a:r>
              <a:rPr lang="ru-RU" dirty="0" smtClean="0"/>
              <a:t> </a:t>
            </a:r>
            <a:r>
              <a:rPr lang="ru-RU" dirty="0" err="1" smtClean="0"/>
              <a:t>наступного</a:t>
            </a:r>
            <a:r>
              <a:rPr lang="ru-RU" dirty="0" smtClean="0"/>
              <a:t> року) за </a:t>
            </a:r>
            <a:r>
              <a:rPr lang="ru-RU" dirty="0" err="1" smtClean="0"/>
              <a:t>двома</a:t>
            </a:r>
            <a:r>
              <a:rPr lang="ru-RU" dirty="0" smtClean="0"/>
              <a:t> формами </a:t>
            </a:r>
            <a:r>
              <a:rPr lang="ru-RU" dirty="0" err="1" smtClean="0"/>
              <a:t>звітності</a:t>
            </a:r>
            <a:r>
              <a:rPr lang="ru-RU" dirty="0" smtClean="0"/>
              <a:t>:</a:t>
            </a:r>
            <a:endParaRPr lang="uk-UA" dirty="0" smtClean="0"/>
          </a:p>
          <a:p>
            <a:r>
              <a:rPr lang="ru-RU" dirty="0" smtClean="0"/>
              <a:t>1.      Форма № 1-ПВ "</a:t>
            </a:r>
            <a:r>
              <a:rPr lang="ru-RU" dirty="0" err="1" smtClean="0"/>
              <a:t>Звіт</a:t>
            </a:r>
            <a:r>
              <a:rPr lang="ru-RU" dirty="0" smtClean="0"/>
              <a:t> про стан умов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пільги</a:t>
            </a:r>
            <a:r>
              <a:rPr lang="ru-RU" dirty="0" smtClean="0"/>
              <a:t> та </a:t>
            </a:r>
            <a:r>
              <a:rPr lang="ru-RU" dirty="0" err="1" smtClean="0"/>
              <a:t>компенсації</a:t>
            </a:r>
            <a:r>
              <a:rPr lang="ru-RU" dirty="0" smtClean="0"/>
              <a:t> за роботу в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r>
              <a:rPr lang="ru-RU" dirty="0" smtClean="0"/>
              <a:t> за   </a:t>
            </a:r>
            <a:r>
              <a:rPr lang="ru-RU" dirty="0" err="1" smtClean="0"/>
              <a:t>рік</a:t>
            </a:r>
            <a:r>
              <a:rPr lang="ru-RU" dirty="0" smtClean="0"/>
              <a:t>".</a:t>
            </a:r>
            <a:endParaRPr lang="uk-UA" dirty="0" smtClean="0"/>
          </a:p>
          <a:p>
            <a:r>
              <a:rPr lang="ru-RU" dirty="0" err="1" smtClean="0"/>
              <a:t>Цю</a:t>
            </a:r>
            <a:r>
              <a:rPr lang="ru-RU" dirty="0" smtClean="0"/>
              <a:t> форму </a:t>
            </a:r>
            <a:r>
              <a:rPr lang="ru-RU" dirty="0" err="1" smtClean="0"/>
              <a:t>надсилають</a:t>
            </a:r>
            <a:r>
              <a:rPr lang="ru-RU" dirty="0" smtClean="0"/>
              <a:t> в: </a:t>
            </a:r>
            <a:r>
              <a:rPr lang="ru-RU" dirty="0" err="1" smtClean="0"/>
              <a:t>обласний</a:t>
            </a:r>
            <a:r>
              <a:rPr lang="ru-RU" dirty="0" smtClean="0"/>
              <a:t> (</a:t>
            </a:r>
            <a:r>
              <a:rPr lang="ru-RU" dirty="0" err="1" smtClean="0"/>
              <a:t>районний</a:t>
            </a:r>
            <a:r>
              <a:rPr lang="ru-RU" dirty="0" smtClean="0"/>
              <a:t>, </a:t>
            </a:r>
            <a:r>
              <a:rPr lang="ru-RU" dirty="0" err="1" smtClean="0"/>
              <a:t>міський</a:t>
            </a:r>
            <a:r>
              <a:rPr lang="ru-RU" dirty="0" smtClean="0"/>
              <a:t>) орган </a:t>
            </a:r>
            <a:r>
              <a:rPr lang="ru-RU" dirty="0" err="1" smtClean="0"/>
              <a:t>державної</a:t>
            </a:r>
            <a:r>
              <a:rPr lang="ru-RU" dirty="0" smtClean="0"/>
              <a:t> статистики; </a:t>
            </a:r>
            <a:r>
              <a:rPr lang="ru-RU" dirty="0" err="1" smtClean="0"/>
              <a:t>керівну</a:t>
            </a:r>
            <a:r>
              <a:rPr lang="ru-RU" dirty="0" smtClean="0"/>
              <a:t> (</a:t>
            </a:r>
            <a:r>
              <a:rPr lang="ru-RU" dirty="0" err="1" smtClean="0"/>
              <a:t>вищу</a:t>
            </a:r>
            <a:r>
              <a:rPr lang="ru-RU" dirty="0" smtClean="0"/>
              <a:t>) </a:t>
            </a:r>
            <a:r>
              <a:rPr lang="ru-RU" dirty="0" err="1" smtClean="0"/>
              <a:t>організацію</a:t>
            </a:r>
            <a:r>
              <a:rPr lang="ru-RU" dirty="0" smtClean="0"/>
              <a:t> (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такої</a:t>
            </a:r>
            <a:r>
              <a:rPr lang="ru-RU" dirty="0" smtClean="0"/>
              <a:t> </a:t>
            </a:r>
            <a:r>
              <a:rPr lang="ru-RU" dirty="0" err="1" smtClean="0"/>
              <a:t>немає</a:t>
            </a:r>
            <a:r>
              <a:rPr lang="ru-RU" dirty="0" smtClean="0"/>
              <a:t> — в </a:t>
            </a:r>
            <a:r>
              <a:rPr lang="ru-RU" dirty="0" err="1" smtClean="0"/>
              <a:t>обласну</a:t>
            </a:r>
            <a:r>
              <a:rPr lang="ru-RU" dirty="0" smtClean="0"/>
              <a:t>, </a:t>
            </a:r>
            <a:r>
              <a:rPr lang="ru-RU" dirty="0" err="1" smtClean="0"/>
              <a:t>міську</a:t>
            </a:r>
            <a:r>
              <a:rPr lang="ru-RU" dirty="0" smtClean="0"/>
              <a:t>, </a:t>
            </a:r>
            <a:r>
              <a:rPr lang="ru-RU" dirty="0" err="1" smtClean="0"/>
              <a:t>районну</a:t>
            </a:r>
            <a:r>
              <a:rPr lang="ru-RU" dirty="0" smtClean="0"/>
              <a:t> </a:t>
            </a:r>
            <a:r>
              <a:rPr lang="ru-RU" dirty="0" err="1" smtClean="0"/>
              <a:t>держадміністрації</a:t>
            </a:r>
            <a:r>
              <a:rPr lang="ru-RU" dirty="0" smtClean="0"/>
              <a:t>); </a:t>
            </a:r>
            <a:r>
              <a:rPr lang="ru-RU" dirty="0" err="1" smtClean="0"/>
              <a:t>територіальне</a:t>
            </a:r>
            <a:r>
              <a:rPr lang="ru-RU" dirty="0" smtClean="0"/>
              <a:t> </a:t>
            </a:r>
            <a:r>
              <a:rPr lang="ru-RU" dirty="0" err="1" smtClean="0"/>
              <a:t>управління</a:t>
            </a:r>
            <a:r>
              <a:rPr lang="ru-RU" dirty="0" smtClean="0"/>
              <a:t> </a:t>
            </a:r>
            <a:r>
              <a:rPr lang="ru-RU" dirty="0" err="1" smtClean="0"/>
              <a:t>Держпромгірнагляду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Форма № 1-ПВ </a:t>
            </a:r>
            <a:r>
              <a:rPr lang="ru-RU" dirty="0" err="1" smtClean="0"/>
              <a:t>містить</a:t>
            </a:r>
            <a:r>
              <a:rPr lang="ru-RU" dirty="0" smtClean="0"/>
              <a:t> два </a:t>
            </a:r>
            <a:r>
              <a:rPr lang="ru-RU" dirty="0" err="1" smtClean="0"/>
              <a:t>розділи</a:t>
            </a:r>
            <a:r>
              <a:rPr lang="ru-RU" dirty="0" smtClean="0"/>
              <a:t>: "Стан умов </a:t>
            </a:r>
            <a:r>
              <a:rPr lang="ru-RU" dirty="0" err="1" smtClean="0"/>
              <a:t>праці</a:t>
            </a:r>
            <a:r>
              <a:rPr lang="ru-RU" dirty="0" smtClean="0"/>
              <a:t>" та "</a:t>
            </a:r>
            <a:r>
              <a:rPr lang="ru-RU" dirty="0" err="1" smtClean="0"/>
              <a:t>Пільги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компенсації</a:t>
            </a:r>
            <a:r>
              <a:rPr lang="ru-RU" dirty="0" smtClean="0"/>
              <a:t> за роботу в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r>
              <a:rPr lang="ru-RU" dirty="0" smtClean="0"/>
              <a:t>".</a:t>
            </a:r>
            <a:endParaRPr lang="uk-UA" dirty="0" smtClean="0"/>
          </a:p>
          <a:p>
            <a:r>
              <a:rPr lang="ru-RU" dirty="0" smtClean="0"/>
              <a:t>2.      Форма № 2-УБ (</a:t>
            </a:r>
            <a:r>
              <a:rPr lang="ru-RU" dirty="0" err="1" smtClean="0"/>
              <a:t>відомча</a:t>
            </a:r>
            <a:r>
              <a:rPr lang="ru-RU" dirty="0" smtClean="0"/>
              <a:t>) "</a:t>
            </a:r>
            <a:r>
              <a:rPr lang="ru-RU" dirty="0" err="1" smtClean="0"/>
              <a:t>Звіт</a:t>
            </a:r>
            <a:r>
              <a:rPr lang="ru-RU" dirty="0" smtClean="0"/>
              <a:t> про стан умов та </a:t>
            </a:r>
            <a:r>
              <a:rPr lang="ru-RU" dirty="0" err="1" smtClean="0"/>
              <a:t>безпеки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за      </a:t>
            </a:r>
            <a:r>
              <a:rPr lang="ru-RU" dirty="0" err="1" smtClean="0"/>
              <a:t>рік</a:t>
            </a:r>
            <a:r>
              <a:rPr lang="ru-RU" dirty="0" smtClean="0"/>
              <a:t>" (див. </a:t>
            </a:r>
            <a:r>
              <a:rPr lang="ru-RU" dirty="0" err="1" smtClean="0"/>
              <a:t>додаток</a:t>
            </a:r>
            <a:r>
              <a:rPr lang="ru-RU" dirty="0" smtClean="0"/>
              <a:t> 9). </a:t>
            </a:r>
            <a:r>
              <a:rPr lang="ru-RU" dirty="0" err="1" smtClean="0"/>
              <a:t>Цю</a:t>
            </a:r>
            <a:r>
              <a:rPr lang="ru-RU" dirty="0" smtClean="0"/>
              <a:t> форму </a:t>
            </a:r>
            <a:r>
              <a:rPr lang="ru-RU" dirty="0" err="1" smtClean="0"/>
              <a:t>надсилають</a:t>
            </a:r>
            <a:r>
              <a:rPr lang="ru-RU" dirty="0" smtClean="0"/>
              <a:t> </a:t>
            </a:r>
            <a:r>
              <a:rPr lang="ru-RU" dirty="0" err="1" smtClean="0"/>
              <a:t>тим</a:t>
            </a:r>
            <a:r>
              <a:rPr lang="ru-RU" dirty="0" smtClean="0"/>
              <a:t> самим адресатам,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форму № 1-ПВ, за </a:t>
            </a:r>
            <a:r>
              <a:rPr lang="ru-RU" dirty="0" err="1" smtClean="0"/>
              <a:t>винятком</a:t>
            </a:r>
            <a:r>
              <a:rPr lang="ru-RU" dirty="0" smtClean="0"/>
              <a:t> </a:t>
            </a:r>
            <a:r>
              <a:rPr lang="ru-RU" dirty="0" err="1" smtClean="0"/>
              <a:t>обласного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районного органу </a:t>
            </a:r>
            <a:r>
              <a:rPr lang="ru-RU" dirty="0" err="1" smtClean="0"/>
              <a:t>державної</a:t>
            </a:r>
            <a:r>
              <a:rPr lang="ru-RU" dirty="0" smtClean="0"/>
              <a:t> </a:t>
            </a:r>
            <a:r>
              <a:rPr lang="ru-RU" dirty="0" err="1" smtClean="0"/>
              <a:t>влади</a:t>
            </a:r>
            <a:r>
              <a:rPr lang="ru-RU" dirty="0" smtClean="0"/>
              <a:t>. </a:t>
            </a:r>
            <a:r>
              <a:rPr lang="ru-RU" dirty="0" err="1" smtClean="0"/>
              <a:t>Замість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подають</a:t>
            </a:r>
            <a:r>
              <a:rPr lang="ru-RU" dirty="0" smtClean="0"/>
              <a:t> в орган </a:t>
            </a:r>
            <a:r>
              <a:rPr lang="ru-RU" dirty="0" err="1" smtClean="0"/>
              <a:t>районної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міської</a:t>
            </a:r>
            <a:r>
              <a:rPr lang="ru-RU" dirty="0" smtClean="0"/>
              <a:t> </a:t>
            </a:r>
            <a:r>
              <a:rPr lang="ru-RU" dirty="0" err="1" smtClean="0"/>
              <a:t>санітарно-епідеміологічної</a:t>
            </a:r>
            <a:r>
              <a:rPr lang="ru-RU" dirty="0" smtClean="0"/>
              <a:t> </a:t>
            </a:r>
            <a:r>
              <a:rPr lang="ru-RU" dirty="0" err="1" smtClean="0"/>
              <a:t>служби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Форма № 2-УБ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чотири</a:t>
            </a:r>
            <a:r>
              <a:rPr lang="ru-RU" dirty="0" smtClean="0"/>
              <a:t> </a:t>
            </a:r>
            <a:r>
              <a:rPr lang="ru-RU" dirty="0" err="1" smtClean="0"/>
              <a:t>розділи</a:t>
            </a:r>
            <a:r>
              <a:rPr lang="ru-RU" dirty="0" smtClean="0"/>
              <a:t>: "Стан умов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", "</a:t>
            </a:r>
            <a:r>
              <a:rPr lang="ru-RU" dirty="0" err="1" smtClean="0"/>
              <a:t>Забезпечення</a:t>
            </a:r>
            <a:r>
              <a:rPr lang="ru-RU" dirty="0" smtClean="0"/>
              <a:t> </a:t>
            </a:r>
            <a:r>
              <a:rPr lang="ru-RU" dirty="0" err="1" smtClean="0"/>
              <a:t>засобами</a:t>
            </a:r>
            <a:r>
              <a:rPr lang="ru-RU" dirty="0" smtClean="0"/>
              <a:t> </a:t>
            </a:r>
            <a:r>
              <a:rPr lang="ru-RU" dirty="0" err="1" smtClean="0"/>
              <a:t>індивідуального</a:t>
            </a:r>
            <a:r>
              <a:rPr lang="ru-RU" dirty="0" smtClean="0"/>
              <a:t> </a:t>
            </a:r>
            <a:r>
              <a:rPr lang="ru-RU" dirty="0" err="1" smtClean="0"/>
              <a:t>захисту</a:t>
            </a:r>
            <a:r>
              <a:rPr lang="ru-RU" dirty="0" smtClean="0"/>
              <a:t>", "</a:t>
            </a:r>
            <a:r>
              <a:rPr lang="ru-RU" dirty="0" err="1" smtClean="0"/>
              <a:t>Санітарно-побутове</a:t>
            </a:r>
            <a:r>
              <a:rPr lang="ru-RU" dirty="0" smtClean="0"/>
              <a:t> </a:t>
            </a:r>
            <a:r>
              <a:rPr lang="ru-RU" dirty="0" err="1" smtClean="0"/>
              <a:t>забезпечення</a:t>
            </a:r>
            <a:r>
              <a:rPr lang="ru-RU" dirty="0" smtClean="0"/>
              <a:t>", "</a:t>
            </a:r>
            <a:r>
              <a:rPr lang="ru-RU" dirty="0" err="1" smtClean="0"/>
              <a:t>Суми</a:t>
            </a:r>
            <a:r>
              <a:rPr lang="ru-RU" dirty="0" smtClean="0"/>
              <a:t> </a:t>
            </a:r>
            <a:r>
              <a:rPr lang="ru-RU" dirty="0" err="1" smtClean="0"/>
              <a:t>відрахувань</a:t>
            </a:r>
            <a:r>
              <a:rPr lang="ru-RU" dirty="0" smtClean="0"/>
              <a:t> за </a:t>
            </a:r>
            <a:r>
              <a:rPr lang="ru-RU" dirty="0" err="1" smtClean="0"/>
              <a:t>шкідливі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".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Звітність</a:t>
            </a:r>
            <a:r>
              <a:rPr lang="ru-RU" b="1" dirty="0" smtClean="0"/>
              <a:t> </a:t>
            </a:r>
            <a:r>
              <a:rPr lang="ru-RU" b="1" dirty="0" err="1" smtClean="0"/>
              <a:t>фармацевтичних</a:t>
            </a:r>
            <a:r>
              <a:rPr lang="ru-RU" b="1" dirty="0" smtClean="0"/>
              <a:t> </a:t>
            </a:r>
            <a:r>
              <a:rPr lang="ru-RU" b="1" dirty="0" err="1" smtClean="0"/>
              <a:t>закладів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питань</a:t>
            </a:r>
            <a:r>
              <a:rPr lang="ru-RU" b="1" dirty="0" smtClean="0"/>
              <a:t> </a:t>
            </a:r>
            <a:r>
              <a:rPr lang="ru-RU" b="1" dirty="0" err="1" smtClean="0"/>
              <a:t>охорони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 smtClean="0"/>
              <a:t>Державні</a:t>
            </a:r>
            <a:r>
              <a:rPr lang="ru-RU" dirty="0" smtClean="0"/>
              <a:t> </a:t>
            </a:r>
            <a:r>
              <a:rPr lang="ru-RU" dirty="0" err="1" smtClean="0"/>
              <a:t>комітети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, </a:t>
            </a:r>
            <a:r>
              <a:rPr lang="ru-RU" dirty="0" err="1" smtClean="0"/>
              <a:t>концерни</a:t>
            </a:r>
            <a:r>
              <a:rPr lang="ru-RU" dirty="0" smtClean="0"/>
              <a:t>, </a:t>
            </a:r>
            <a:r>
              <a:rPr lang="ru-RU" dirty="0" err="1" smtClean="0"/>
              <a:t>корпорації</a:t>
            </a:r>
            <a:r>
              <a:rPr lang="ru-RU" dirty="0" smtClean="0"/>
              <a:t>,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об'єднання</a:t>
            </a:r>
            <a:r>
              <a:rPr lang="ru-RU" dirty="0" smtClean="0"/>
              <a:t> </a:t>
            </a:r>
            <a:r>
              <a:rPr lang="ru-RU" dirty="0" err="1" smtClean="0"/>
              <a:t>підприємств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створені</a:t>
            </a:r>
            <a:r>
              <a:rPr lang="ru-RU" dirty="0" smtClean="0"/>
              <a:t> за </a:t>
            </a:r>
            <a:r>
              <a:rPr lang="ru-RU" dirty="0" err="1" smtClean="0"/>
              <a:t>галузевим</a:t>
            </a:r>
            <a:r>
              <a:rPr lang="ru-RU" dirty="0" smtClean="0"/>
              <a:t> принципом,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обласні</a:t>
            </a:r>
            <a:r>
              <a:rPr lang="ru-RU" dirty="0" smtClean="0"/>
              <a:t> та </a:t>
            </a:r>
            <a:r>
              <a:rPr lang="ru-RU" dirty="0" err="1" smtClean="0"/>
              <a:t>міські</a:t>
            </a:r>
            <a:r>
              <a:rPr lang="ru-RU" dirty="0" smtClean="0"/>
              <a:t> </a:t>
            </a:r>
            <a:r>
              <a:rPr lang="ru-RU" dirty="0" err="1" smtClean="0"/>
              <a:t>держадміністрації</a:t>
            </a:r>
            <a:r>
              <a:rPr lang="ru-RU" dirty="0" smtClean="0"/>
              <a:t> </a:t>
            </a:r>
            <a:r>
              <a:rPr lang="ru-RU" dirty="0" err="1" smtClean="0"/>
              <a:t>зобов'язані</a:t>
            </a:r>
            <a:r>
              <a:rPr lang="ru-RU" dirty="0" smtClean="0"/>
              <a:t> до 1 </a:t>
            </a:r>
            <a:r>
              <a:rPr lang="ru-RU" dirty="0" err="1" smtClean="0"/>
              <a:t>березня</a:t>
            </a:r>
            <a:r>
              <a:rPr lang="ru-RU" dirty="0" smtClean="0"/>
              <a:t> </a:t>
            </a:r>
            <a:r>
              <a:rPr lang="ru-RU" dirty="0" err="1" smtClean="0"/>
              <a:t>наступного</a:t>
            </a:r>
            <a:r>
              <a:rPr lang="ru-RU" dirty="0" smtClean="0"/>
              <a:t> за </a:t>
            </a:r>
            <a:r>
              <a:rPr lang="ru-RU" dirty="0" err="1" smtClean="0"/>
              <a:t>звітним</a:t>
            </a:r>
            <a:r>
              <a:rPr lang="ru-RU" dirty="0" smtClean="0"/>
              <a:t> року подати до </a:t>
            </a:r>
            <a:r>
              <a:rPr lang="ru-RU" dirty="0" err="1" smtClean="0"/>
              <a:t>Держпромгірнагляду</a:t>
            </a:r>
            <a:r>
              <a:rPr lang="ru-RU" dirty="0" smtClean="0"/>
              <a:t> </a:t>
            </a:r>
            <a:r>
              <a:rPr lang="ru-RU" dirty="0" err="1" smtClean="0"/>
              <a:t>звіт</a:t>
            </a:r>
            <a:r>
              <a:rPr lang="ru-RU" dirty="0" smtClean="0"/>
              <a:t> за </a:t>
            </a:r>
            <a:r>
              <a:rPr lang="ru-RU" dirty="0" err="1" smtClean="0"/>
              <a:t>узагальненою</a:t>
            </a:r>
            <a:r>
              <a:rPr lang="ru-RU" dirty="0" smtClean="0"/>
              <a:t> </a:t>
            </a:r>
            <a:r>
              <a:rPr lang="ru-RU" dirty="0" err="1" smtClean="0"/>
              <a:t>Єдиною</a:t>
            </a:r>
            <a:r>
              <a:rPr lang="ru-RU" dirty="0" smtClean="0"/>
              <a:t> державною системою </a:t>
            </a:r>
            <a:r>
              <a:rPr lang="ru-RU" dirty="0" err="1" smtClean="0"/>
              <a:t>показників</a:t>
            </a:r>
            <a:r>
              <a:rPr lang="ru-RU" dirty="0" smtClean="0"/>
              <a:t> </a:t>
            </a:r>
            <a:r>
              <a:rPr lang="ru-RU" dirty="0" err="1" smtClean="0"/>
              <a:t>обліку</a:t>
            </a:r>
            <a:r>
              <a:rPr lang="ru-RU" dirty="0" smtClean="0"/>
              <a:t> умов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затвердженою</a:t>
            </a:r>
            <a:r>
              <a:rPr lang="ru-RU" dirty="0" smtClean="0"/>
              <a:t> наказом МОЗ </a:t>
            </a:r>
            <a:r>
              <a:rPr lang="ru-RU" dirty="0" err="1" smtClean="0"/>
              <a:t>України</a:t>
            </a:r>
            <a:r>
              <a:rPr lang="ru-RU" dirty="0" smtClean="0"/>
              <a:t> № 246 </a:t>
            </a:r>
            <a:r>
              <a:rPr lang="ru-RU" dirty="0" err="1" smtClean="0"/>
              <a:t>від</a:t>
            </a:r>
            <a:r>
              <a:rPr lang="ru-RU" dirty="0" smtClean="0"/>
              <a:t> 21.05.2007 р. «Про </a:t>
            </a:r>
            <a:r>
              <a:rPr lang="ru-RU" dirty="0" err="1" smtClean="0"/>
              <a:t>затвердження</a:t>
            </a:r>
            <a:r>
              <a:rPr lang="ru-RU" dirty="0" smtClean="0"/>
              <a:t> Порядку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медичних</a:t>
            </a:r>
            <a:r>
              <a:rPr lang="ru-RU" dirty="0" smtClean="0"/>
              <a:t> </a:t>
            </a:r>
            <a:r>
              <a:rPr lang="ru-RU" dirty="0" err="1" smtClean="0"/>
              <a:t>оглядів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 err="1" smtClean="0"/>
              <a:t>певних</a:t>
            </a:r>
            <a:r>
              <a:rPr lang="ru-RU" dirty="0" smtClean="0"/>
              <a:t> </a:t>
            </a:r>
            <a:r>
              <a:rPr lang="ru-RU" dirty="0" err="1" smtClean="0"/>
              <a:t>категорій</a:t>
            </a:r>
            <a:r>
              <a:rPr lang="ru-RU" dirty="0" smtClean="0"/>
              <a:t>». </a:t>
            </a:r>
            <a:r>
              <a:rPr lang="ru-RU" dirty="0" err="1" smtClean="0"/>
              <a:t>Згадана</a:t>
            </a:r>
            <a:r>
              <a:rPr lang="ru-RU" dirty="0" smtClean="0"/>
              <a:t> система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шість</a:t>
            </a:r>
            <a:r>
              <a:rPr lang="ru-RU" dirty="0" smtClean="0"/>
              <a:t> </a:t>
            </a:r>
            <a:r>
              <a:rPr lang="ru-RU" dirty="0" err="1" smtClean="0"/>
              <a:t>розділів</a:t>
            </a:r>
            <a:r>
              <a:rPr lang="ru-RU" dirty="0" smtClean="0"/>
              <a:t>:</a:t>
            </a:r>
            <a:endParaRPr lang="uk-UA" dirty="0" smtClean="0"/>
          </a:p>
          <a:p>
            <a:r>
              <a:rPr lang="ru-RU" dirty="0" smtClean="0"/>
              <a:t>1.  Стан умов </a:t>
            </a:r>
            <a:r>
              <a:rPr lang="ru-RU" dirty="0" err="1" smtClean="0"/>
              <a:t>праці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2.  Стан </a:t>
            </a:r>
            <a:r>
              <a:rPr lang="ru-RU" dirty="0" err="1" smtClean="0"/>
              <a:t>безпеки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3.  </a:t>
            </a:r>
            <a:r>
              <a:rPr lang="ru-RU" dirty="0" err="1" smtClean="0"/>
              <a:t>Пільги</a:t>
            </a:r>
            <a:r>
              <a:rPr lang="ru-RU" dirty="0" smtClean="0"/>
              <a:t> та </a:t>
            </a:r>
            <a:r>
              <a:rPr lang="ru-RU" dirty="0" err="1" smtClean="0"/>
              <a:t>компенсації</a:t>
            </a:r>
            <a:r>
              <a:rPr lang="ru-RU" dirty="0" smtClean="0"/>
              <a:t> за роботу в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4.  </a:t>
            </a:r>
            <a:r>
              <a:rPr lang="ru-RU" dirty="0" err="1" smtClean="0"/>
              <a:t>Суми</a:t>
            </a:r>
            <a:r>
              <a:rPr lang="ru-RU" dirty="0" smtClean="0"/>
              <a:t> </a:t>
            </a:r>
            <a:r>
              <a:rPr lang="ru-RU" dirty="0" err="1" smtClean="0"/>
              <a:t>відрахувань</a:t>
            </a:r>
            <a:r>
              <a:rPr lang="ru-RU" dirty="0" smtClean="0"/>
              <a:t> за </a:t>
            </a:r>
            <a:r>
              <a:rPr lang="ru-RU" dirty="0" err="1" smtClean="0"/>
              <a:t>шкідливі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5.  </a:t>
            </a:r>
            <a:r>
              <a:rPr lang="ru-RU" dirty="0" err="1" smtClean="0"/>
              <a:t>Забезпеченість</a:t>
            </a:r>
            <a:r>
              <a:rPr lang="ru-RU" dirty="0" smtClean="0"/>
              <a:t> </a:t>
            </a:r>
            <a:r>
              <a:rPr lang="ru-RU" dirty="0" err="1" smtClean="0"/>
              <a:t>засобами</a:t>
            </a:r>
            <a:r>
              <a:rPr lang="ru-RU" dirty="0" smtClean="0"/>
              <a:t> </a:t>
            </a:r>
            <a:r>
              <a:rPr lang="ru-RU" dirty="0" err="1" smtClean="0"/>
              <a:t>індивідуального</a:t>
            </a:r>
            <a:r>
              <a:rPr lang="ru-RU" dirty="0" smtClean="0"/>
              <a:t> </a:t>
            </a:r>
            <a:r>
              <a:rPr lang="ru-RU" dirty="0" err="1" smtClean="0"/>
              <a:t>захисту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6.  </a:t>
            </a:r>
            <a:r>
              <a:rPr lang="ru-RU" dirty="0" err="1" smtClean="0"/>
              <a:t>Санітарно-побутове</a:t>
            </a:r>
            <a:r>
              <a:rPr lang="ru-RU" dirty="0" smtClean="0"/>
              <a:t> </a:t>
            </a:r>
            <a:r>
              <a:rPr lang="ru-RU" dirty="0" err="1" smtClean="0"/>
              <a:t>забезпечення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Показники</a:t>
            </a:r>
            <a:r>
              <a:rPr lang="ru-RU" dirty="0" smtClean="0"/>
              <a:t> </a:t>
            </a:r>
            <a:r>
              <a:rPr lang="ru-RU" dirty="0" err="1" smtClean="0"/>
              <a:t>Єдиної</a:t>
            </a:r>
            <a:r>
              <a:rPr lang="ru-RU" dirty="0" smtClean="0"/>
              <a:t> </a:t>
            </a:r>
            <a:r>
              <a:rPr lang="ru-RU" dirty="0" err="1" smtClean="0"/>
              <a:t>державної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використовують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вивчення</a:t>
            </a:r>
            <a:r>
              <a:rPr lang="ru-RU" dirty="0" smtClean="0"/>
              <a:t> стану умов та </a:t>
            </a:r>
            <a:r>
              <a:rPr lang="ru-RU" dirty="0" err="1" smtClean="0"/>
              <a:t>безпеки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опрацювання</a:t>
            </a:r>
            <a:r>
              <a:rPr lang="ru-RU" dirty="0" smtClean="0"/>
              <a:t> </a:t>
            </a:r>
            <a:r>
              <a:rPr lang="ru-RU" dirty="0" err="1" smtClean="0"/>
              <a:t>комплексних</a:t>
            </a:r>
            <a:r>
              <a:rPr lang="ru-RU" dirty="0" smtClean="0"/>
              <a:t> </a:t>
            </a:r>
            <a:r>
              <a:rPr lang="ru-RU" dirty="0" err="1" smtClean="0"/>
              <a:t>заходів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досягнення</a:t>
            </a:r>
            <a:r>
              <a:rPr lang="ru-RU" dirty="0" smtClean="0"/>
              <a:t> </a:t>
            </a:r>
            <a:r>
              <a:rPr lang="ru-RU" dirty="0" err="1" smtClean="0"/>
              <a:t>встановлених</a:t>
            </a:r>
            <a:r>
              <a:rPr lang="ru-RU" dirty="0" smtClean="0"/>
              <a:t> </a:t>
            </a:r>
            <a:r>
              <a:rPr lang="ru-RU" dirty="0" err="1" smtClean="0"/>
              <a:t>нормативів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наявного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охорони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Звітність</a:t>
            </a:r>
            <a:r>
              <a:rPr lang="ru-RU" b="1" dirty="0" smtClean="0"/>
              <a:t> </a:t>
            </a:r>
            <a:r>
              <a:rPr lang="ru-RU" b="1" dirty="0" err="1" smtClean="0"/>
              <a:t>фармацевтичних</a:t>
            </a:r>
            <a:r>
              <a:rPr lang="ru-RU" b="1" dirty="0" smtClean="0"/>
              <a:t> </a:t>
            </a:r>
            <a:r>
              <a:rPr lang="ru-RU" b="1" dirty="0" err="1" smtClean="0"/>
              <a:t>закладів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питань</a:t>
            </a:r>
            <a:r>
              <a:rPr lang="ru-RU" b="1" dirty="0" smtClean="0"/>
              <a:t> </a:t>
            </a:r>
            <a:r>
              <a:rPr lang="ru-RU" b="1" dirty="0" err="1" smtClean="0"/>
              <a:t>охорони</a:t>
            </a:r>
            <a:r>
              <a:rPr lang="ru-RU" b="1" dirty="0" smtClean="0"/>
              <a:t> </a:t>
            </a:r>
            <a:r>
              <a:rPr lang="ru-RU" b="1" dirty="0" err="1" smtClean="0"/>
              <a:t>праці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/>
              <a:t>література</a:t>
            </a:r>
            <a:r>
              <a:rPr lang="ru-RU" i="1" dirty="0" smtClean="0"/>
              <a:t>:</a:t>
            </a:r>
            <a:endParaRPr lang="uk-UA" dirty="0" smtClean="0"/>
          </a:p>
          <a:p>
            <a:pPr lvl="0"/>
            <a:r>
              <a:rPr lang="uk-UA" dirty="0" err="1" smtClean="0"/>
              <a:t>Жуковіна</a:t>
            </a:r>
            <a:r>
              <a:rPr lang="uk-UA" dirty="0" smtClean="0"/>
              <a:t>   О.В.   Основи   охорони   праці:   Навчальний   посібник   для   студентів фармацевтичних вузів. - </a:t>
            </a:r>
            <a:r>
              <a:rPr lang="en-US" dirty="0" smtClean="0"/>
              <a:t>X</a:t>
            </a:r>
            <a:r>
              <a:rPr lang="uk-UA" dirty="0" smtClean="0"/>
              <a:t>, 2012.- 91с.</a:t>
            </a:r>
          </a:p>
          <a:p>
            <a:pPr lvl="0"/>
            <a:r>
              <a:rPr lang="uk-UA" dirty="0" smtClean="0"/>
              <a:t>Закон України «Про охорону праці» № 2694-XII. від 14.10.1992 р.</a:t>
            </a:r>
          </a:p>
          <a:p>
            <a:pPr lvl="0"/>
            <a:r>
              <a:rPr lang="uk-UA" dirty="0" smtClean="0"/>
              <a:t>Закон України «Про забезпечення санітарного та епідемічного благополуччя населення» № 4004-XII  від 24.02.1994 р.</a:t>
            </a:r>
          </a:p>
          <a:p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Матеріали для самопідготовки студентів: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тиваVTI">
  <a:themeElements>
    <a:clrScheme name="Brights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Consolas-Verdana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42167610_TF66722518.potx" id="{99535A38-7086-4F19-BA2D-7114A7639216}" vid="{E1E69E6A-375F-4B0F-8CE5-93EFF684DE4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2FE978-FCBC-4C90-A410-B547AA7060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F4328E-77DF-41E8-952F-124AE19F1F7C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A7FA506-1E93-4CA4-B270-1F08FD18C3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Простая презентация продаж</Template>
  <TotalTime>44</TotalTime>
  <Words>2118</Words>
  <Application>Microsoft Office PowerPoint</Application>
  <PresentationFormat>Произвольный</PresentationFormat>
  <Paragraphs>117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РетроспективаVTI</vt:lpstr>
      <vt:lpstr>Навчальна дисципліна «Охорона праці у галузі»</vt:lpstr>
      <vt:lpstr>Лекція №2</vt:lpstr>
      <vt:lpstr>Актуальність теми</vt:lpstr>
      <vt:lpstr>Цілі лекції (мета): </vt:lpstr>
      <vt:lpstr>Загальна характеристика умов праці</vt:lpstr>
      <vt:lpstr>Загальна характеристика умов праці</vt:lpstr>
      <vt:lpstr>Гігієнічна класифікація умов праці</vt:lpstr>
      <vt:lpstr>Гігієнічна класифікація умов праці</vt:lpstr>
      <vt:lpstr>Вимоги до умов праці</vt:lpstr>
      <vt:lpstr>Вимоги до умов праці</vt:lpstr>
      <vt:lpstr>Методика аналізу умов праці</vt:lpstr>
      <vt:lpstr>Атестація та паспортизація робочих місць</vt:lpstr>
      <vt:lpstr>Пільги та компенсації за несприятливі умови праці</vt:lpstr>
      <vt:lpstr>Пільги та компенсації за несприятливі умови праці</vt:lpstr>
      <vt:lpstr>Пільги та компенсації за несприятливі умови праці</vt:lpstr>
      <vt:lpstr>Звітність фармацевтичних закладів з питань охорони праці</vt:lpstr>
      <vt:lpstr>Звітність фармацевтичних закладів з питань охорони праці</vt:lpstr>
      <vt:lpstr>Матеріали для самопідготовки студентів: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Навчальна дисципліна «Вступ у фармацію»</dc:title>
  <dc:creator>Fear</dc:creator>
  <cp:lastModifiedBy>унгурян</cp:lastModifiedBy>
  <cp:revision>21</cp:revision>
  <dcterms:created xsi:type="dcterms:W3CDTF">2020-09-28T19:09:06Z</dcterms:created>
  <dcterms:modified xsi:type="dcterms:W3CDTF">2020-09-29T10:53:20Z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