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4"/>
  </p:sldMasterIdLst>
  <p:notesMasterIdLst>
    <p:notesMasterId r:id="rId29"/>
  </p:notesMasterIdLst>
  <p:handoutMasterIdLst>
    <p:handoutMasterId r:id="rId30"/>
  </p:handoutMasterIdLst>
  <p:sldIdLst>
    <p:sldId id="348" r:id="rId5"/>
    <p:sldId id="349" r:id="rId6"/>
    <p:sldId id="351" r:id="rId7"/>
    <p:sldId id="352" r:id="rId8"/>
    <p:sldId id="353" r:id="rId9"/>
    <p:sldId id="361" r:id="rId10"/>
    <p:sldId id="362" r:id="rId11"/>
    <p:sldId id="363" r:id="rId12"/>
    <p:sldId id="354" r:id="rId13"/>
    <p:sldId id="355" r:id="rId14"/>
    <p:sldId id="356" r:id="rId15"/>
    <p:sldId id="357" r:id="rId16"/>
    <p:sldId id="358" r:id="rId17"/>
    <p:sldId id="364" r:id="rId18"/>
    <p:sldId id="365" r:id="rId19"/>
    <p:sldId id="366" r:id="rId20"/>
    <p:sldId id="359" r:id="rId21"/>
    <p:sldId id="367" r:id="rId22"/>
    <p:sldId id="368" r:id="rId23"/>
    <p:sldId id="369" r:id="rId24"/>
    <p:sldId id="370" r:id="rId25"/>
    <p:sldId id="371" r:id="rId26"/>
    <p:sldId id="372" r:id="rId27"/>
    <p:sldId id="360" r:id="rId28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282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34" autoAdjust="0"/>
  </p:normalViewPr>
  <p:slideViewPr>
    <p:cSldViewPr snapToGrid="0">
      <p:cViewPr varScale="1">
        <p:scale>
          <a:sx n="73" d="100"/>
          <a:sy n="73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EB596BA-F330-4785-8461-F74708FFCA50}" type="datetime1">
              <a:rPr lang="ru-RU" smtClean="0"/>
              <a:pPr rtl="0"/>
              <a:t>29.09.2020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A83F606-8A8B-426E-A649-E6072AD6EE3A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6876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7E9F4-7ED8-495D-B52D-5485A5BC0ACA}" type="datetime1">
              <a:rPr lang="ru-RU" noProof="0" smtClean="0"/>
              <a:pPr/>
              <a:t>29.09.2020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4DD8812-632B-44E3-B183-D20ADC793C3A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390637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4DD8812-632B-44E3-B183-D20ADC793C3A}" type="slidenum">
              <a:rPr lang="ru-RU" smtClean="0"/>
              <a:pPr rtl="0"/>
              <a:t>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17611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4DD8812-632B-44E3-B183-D20ADC793C3A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4733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13000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F2DED7-F6AC-4866-8138-11B328ED7527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=""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68EC5FC9-F7D0-0141-850B-7623CA81A775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2" name="Овал 11">
            <a:extLst>
              <a:ext uri="{FF2B5EF4-FFF2-40B4-BE49-F238E27FC236}">
                <a16:creationId xmlns="" xmlns:a16="http://schemas.microsoft.com/office/drawing/2014/main" id="{B8F839E6-7F1F-6E4D-B83C-F5DA99E98229}"/>
              </a:ext>
            </a:extLst>
          </p:cNvPr>
          <p:cNvSpPr/>
          <p:nvPr userDrawn="1"/>
        </p:nvSpPr>
        <p:spPr>
          <a:xfrm>
            <a:off x="10337662" y="4398630"/>
            <a:ext cx="1700492" cy="170049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5EACA50E-A3A8-9D41-B30C-03B00FB2DEF0}"/>
              </a:ext>
            </a:extLst>
          </p:cNvPr>
          <p:cNvSpPr/>
          <p:nvPr userDrawn="1"/>
        </p:nvSpPr>
        <p:spPr>
          <a:xfrm>
            <a:off x="5664569" y="541205"/>
            <a:ext cx="283407" cy="283407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Овал 13">
            <a:extLst>
              <a:ext uri="{FF2B5EF4-FFF2-40B4-BE49-F238E27FC236}">
                <a16:creationId xmlns="" xmlns:a16="http://schemas.microsoft.com/office/drawing/2014/main" id="{EA92073B-F20B-034A-BC3A-9B993F0DD0BA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C4091F50-D240-B145-B0B1-DAEDDFDE34AD}"/>
              </a:ext>
            </a:extLst>
          </p:cNvPr>
          <p:cNvSpPr/>
          <p:nvPr userDrawn="1"/>
        </p:nvSpPr>
        <p:spPr>
          <a:xfrm>
            <a:off x="0" y="-1994"/>
            <a:ext cx="1700492" cy="1700492"/>
          </a:xfrm>
          <a:prstGeom prst="ellipse">
            <a:avLst/>
          </a:prstGeom>
          <a:noFill/>
          <a:ln w="3810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DD0CC0D-F4E8-4EB2-A425-24C0A08BF2ED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=""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7A2141DD-8D8D-FA43-BD4F-2CFC93C87782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22" name="Овал 21">
              <a:extLst>
                <a:ext uri="{FF2B5EF4-FFF2-40B4-BE49-F238E27FC236}">
                  <a16:creationId xmlns="" xmlns:a16="http://schemas.microsoft.com/office/drawing/2014/main" id="{71A62821-5E0F-DE41-B5C2-17A3A7277F4E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3" name="Овал 22">
              <a:extLst>
                <a:ext uri="{FF2B5EF4-FFF2-40B4-BE49-F238E27FC236}">
                  <a16:creationId xmlns="" xmlns:a16="http://schemas.microsoft.com/office/drawing/2014/main" id="{C311AE14-D8F0-1D4C-9D8D-603836582793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4" name="Овал 23">
              <a:extLst>
                <a:ext uri="{FF2B5EF4-FFF2-40B4-BE49-F238E27FC236}">
                  <a16:creationId xmlns="" xmlns:a16="http://schemas.microsoft.com/office/drawing/2014/main" id="{1F2BE645-D4F2-304C-9AFA-473D8F888A85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5" name="Овал 24">
              <a:extLst>
                <a:ext uri="{FF2B5EF4-FFF2-40B4-BE49-F238E27FC236}">
                  <a16:creationId xmlns="" xmlns:a16="http://schemas.microsoft.com/office/drawing/2014/main" id="{93640330-30A6-6948-87A7-9DE6D41794F5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6" name="Овал 25">
              <a:extLst>
                <a:ext uri="{FF2B5EF4-FFF2-40B4-BE49-F238E27FC236}">
                  <a16:creationId xmlns="" xmlns:a16="http://schemas.microsoft.com/office/drawing/2014/main" id="{ADFB6548-D83C-1D4E-AE87-2E8F1D3D0FA7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7" name="Овал 26">
              <a:extLst>
                <a:ext uri="{FF2B5EF4-FFF2-40B4-BE49-F238E27FC236}">
                  <a16:creationId xmlns="" xmlns:a16="http://schemas.microsoft.com/office/drawing/2014/main" id="{D97C7400-7EDC-8845-AB5A-80FB8175C1E2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28" name="Заголовок 1">
            <a:extLst>
              <a:ext uri="{FF2B5EF4-FFF2-40B4-BE49-F238E27FC236}">
                <a16:creationId xmlns="" xmlns:a16="http://schemas.microsoft.com/office/drawing/2014/main" id="{BC941C44-9B96-0040-8C71-D8364EB57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="" xmlns:a16="http://schemas.microsoft.com/office/drawing/2014/main" id="{E014993B-5057-2A4C-9CA0-383DC5504020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1" name="Овал 30">
            <a:extLst>
              <a:ext uri="{FF2B5EF4-FFF2-40B4-BE49-F238E27FC236}">
                <a16:creationId xmlns="" xmlns:a16="http://schemas.microsoft.com/office/drawing/2014/main" id="{43B110E8-1FE2-BC47-A5AE-4C698B688B65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2" name="Овал 31">
            <a:extLst>
              <a:ext uri="{FF2B5EF4-FFF2-40B4-BE49-F238E27FC236}">
                <a16:creationId xmlns="" xmlns:a16="http://schemas.microsoft.com/office/drawing/2014/main" id="{87DACF2F-5D4D-434D-8786-E4DF0385E6F6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Овал 18">
            <a:extLst>
              <a:ext uri="{FF2B5EF4-FFF2-40B4-BE49-F238E27FC236}">
                <a16:creationId xmlns="" xmlns:a16="http://schemas.microsoft.com/office/drawing/2014/main" id="{CFE816CC-CBCA-7946-B9E5-E9649EF369BE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018278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D365CB-744A-4AFA-AFC9-892345BE9421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=""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4" name="Рисунок 3">
            <a:extLst>
              <a:ext uri="{FF2B5EF4-FFF2-40B4-BE49-F238E27FC236}">
                <a16:creationId xmlns="" xmlns:a16="http://schemas.microsoft.com/office/drawing/2014/main" id="{C950F4E3-11A9-2549-A00D-601AEF6E4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7279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3"/>
            </a:solidFill>
          </a:ln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1" name="Рисунок 3">
            <a:extLst>
              <a:ext uri="{FF2B5EF4-FFF2-40B4-BE49-F238E27FC236}">
                <a16:creationId xmlns="" xmlns:a16="http://schemas.microsoft.com/office/drawing/2014/main" id="{21B5A175-E633-E74F-AE3B-DF58F989F4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59186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6"/>
            </a:solidFill>
          </a:ln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2" name="Рисунок 3">
            <a:extLst>
              <a:ext uri="{FF2B5EF4-FFF2-40B4-BE49-F238E27FC236}">
                <a16:creationId xmlns="" xmlns:a16="http://schemas.microsoft.com/office/drawing/2014/main" id="{261D2778-BA56-D247-9B2C-28D010C9D4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21093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1"/>
            </a:solidFill>
          </a:ln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3" name="Текст 3">
            <a:extLst>
              <a:ext uri="{FF2B5EF4-FFF2-40B4-BE49-F238E27FC236}">
                <a16:creationId xmlns="" xmlns:a16="http://schemas.microsoft.com/office/drawing/2014/main" id="{2DAF6EFF-134E-BA40-8B51-917FDE13C07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97279" y="5486968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dirty="0"/>
              <a:t>Место для имени</a:t>
            </a:r>
          </a:p>
        </p:txBody>
      </p:sp>
      <p:sp>
        <p:nvSpPr>
          <p:cNvPr id="24" name="Текст 3">
            <a:extLst>
              <a:ext uri="{FF2B5EF4-FFF2-40B4-BE49-F238E27FC236}">
                <a16:creationId xmlns="" xmlns:a16="http://schemas.microsoft.com/office/drawing/2014/main" id="{188BF917-678C-1249-95B9-7FD2AC7B2231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666773" y="5486968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dirty="0"/>
              <a:t>Место для имени</a:t>
            </a:r>
          </a:p>
        </p:txBody>
      </p:sp>
      <p:sp>
        <p:nvSpPr>
          <p:cNvPr id="25" name="Текст 3">
            <a:extLst>
              <a:ext uri="{FF2B5EF4-FFF2-40B4-BE49-F238E27FC236}">
                <a16:creationId xmlns="" xmlns:a16="http://schemas.microsoft.com/office/drawing/2014/main" id="{BAFF17AE-3EA2-2D47-BCDD-E5587B127062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236267" y="5486968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dirty="0"/>
              <a:t>Место для имени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="" xmlns:a16="http://schemas.microsoft.com/office/drawing/2014/main" id="{F2D7EDB7-7C02-0245-8A1F-553F094A4429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27" name="Овал 26">
              <a:extLst>
                <a:ext uri="{FF2B5EF4-FFF2-40B4-BE49-F238E27FC236}">
                  <a16:creationId xmlns="" xmlns:a16="http://schemas.microsoft.com/office/drawing/2014/main" id="{8CF5D165-4F6F-2447-8B9E-8B0D94808ED3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8" name="Овал 27">
              <a:extLst>
                <a:ext uri="{FF2B5EF4-FFF2-40B4-BE49-F238E27FC236}">
                  <a16:creationId xmlns="" xmlns:a16="http://schemas.microsoft.com/office/drawing/2014/main" id="{146C35C7-7133-4C43-BBF7-575440F7BAD3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9" name="Овал 28">
              <a:extLst>
                <a:ext uri="{FF2B5EF4-FFF2-40B4-BE49-F238E27FC236}">
                  <a16:creationId xmlns="" xmlns:a16="http://schemas.microsoft.com/office/drawing/2014/main" id="{D33DD7BE-C379-5C42-9FB0-EF72161049F4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0" name="Овал 29">
              <a:extLst>
                <a:ext uri="{FF2B5EF4-FFF2-40B4-BE49-F238E27FC236}">
                  <a16:creationId xmlns="" xmlns:a16="http://schemas.microsoft.com/office/drawing/2014/main" id="{743DFC41-C6DE-7942-9358-E23A1EE8759D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1" name="Овал 30">
              <a:extLst>
                <a:ext uri="{FF2B5EF4-FFF2-40B4-BE49-F238E27FC236}">
                  <a16:creationId xmlns="" xmlns:a16="http://schemas.microsoft.com/office/drawing/2014/main" id="{A2ABB593-7229-9548-8BCC-C947B1BF8D93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2" name="Овал 31">
              <a:extLst>
                <a:ext uri="{FF2B5EF4-FFF2-40B4-BE49-F238E27FC236}">
                  <a16:creationId xmlns="" xmlns:a16="http://schemas.microsoft.com/office/drawing/2014/main" id="{986D2413-D60D-484E-ACAB-31891AFDA133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34" name="Заголовок 1">
            <a:extLst>
              <a:ext uri="{FF2B5EF4-FFF2-40B4-BE49-F238E27FC236}">
                <a16:creationId xmlns="" xmlns:a16="http://schemas.microsoft.com/office/drawing/2014/main" id="{86090E0F-345E-3D4B-8886-95D8A4A77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</p:spTree>
    <p:extLst>
      <p:ext uri="{BB962C8B-B14F-4D97-AF65-F5344CB8AC3E}">
        <p14:creationId xmlns="" xmlns:p14="http://schemas.microsoft.com/office/powerpoint/2010/main" val="3258682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7873" y="758952"/>
            <a:ext cx="7356255" cy="3566160"/>
          </a:xfrm>
          <a:prstGeom prst="rect">
            <a:avLst/>
          </a:prstGeom>
        </p:spPr>
        <p:txBody>
          <a:bodyPr rtlCol="0" anchor="b" anchorCtr="0">
            <a:normAutofit/>
          </a:bodyPr>
          <a:lstStyle>
            <a:lvl1pPr algn="ctr">
              <a:lnSpc>
                <a:spcPct val="9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17873" y="4663440"/>
            <a:ext cx="7356255" cy="114300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158240" y="4485132"/>
            <a:ext cx="987552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B5B89D9-0013-4DF9-B570-27DC755C2F3F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=""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2" name="Овал 11">
            <a:extLst>
              <a:ext uri="{FF2B5EF4-FFF2-40B4-BE49-F238E27FC236}">
                <a16:creationId xmlns="" xmlns:a16="http://schemas.microsoft.com/office/drawing/2014/main" id="{8675A452-E352-BE40-9E44-7C0E90F4DBC5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72E00246-7C7C-8E48-B95E-02BE89F197F5}"/>
              </a:ext>
            </a:extLst>
          </p:cNvPr>
          <p:cNvSpPr/>
          <p:nvPr userDrawn="1"/>
        </p:nvSpPr>
        <p:spPr>
          <a:xfrm>
            <a:off x="10337662" y="4398630"/>
            <a:ext cx="1700492" cy="170049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Овал 13">
            <a:extLst>
              <a:ext uri="{FF2B5EF4-FFF2-40B4-BE49-F238E27FC236}">
                <a16:creationId xmlns="" xmlns:a16="http://schemas.microsoft.com/office/drawing/2014/main" id="{EBF1652A-A323-BC48-9A00-7ECF1C4E1DA4}"/>
              </a:ext>
            </a:extLst>
          </p:cNvPr>
          <p:cNvSpPr/>
          <p:nvPr userDrawn="1"/>
        </p:nvSpPr>
        <p:spPr>
          <a:xfrm>
            <a:off x="11634902" y="2565781"/>
            <a:ext cx="283407" cy="283407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F733BC29-8FD1-CB45-8FF6-0C7CC3CB423D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Овал 15">
            <a:extLst>
              <a:ext uri="{FF2B5EF4-FFF2-40B4-BE49-F238E27FC236}">
                <a16:creationId xmlns="" xmlns:a16="http://schemas.microsoft.com/office/drawing/2014/main" id="{4C67EB1F-C984-B840-BD1F-FD174D01A3AF}"/>
              </a:ext>
            </a:extLst>
          </p:cNvPr>
          <p:cNvSpPr/>
          <p:nvPr userDrawn="1"/>
        </p:nvSpPr>
        <p:spPr>
          <a:xfrm>
            <a:off x="6135" y="0"/>
            <a:ext cx="1700492" cy="1700492"/>
          </a:xfrm>
          <a:prstGeom prst="ellipse">
            <a:avLst/>
          </a:prstGeom>
          <a:noFill/>
          <a:ln w="3810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grpSp>
        <p:nvGrpSpPr>
          <p:cNvPr id="39" name="Группа 38">
            <a:extLst>
              <a:ext uri="{FF2B5EF4-FFF2-40B4-BE49-F238E27FC236}">
                <a16:creationId xmlns="" xmlns:a16="http://schemas.microsoft.com/office/drawing/2014/main" id="{9D75F8B1-A294-E349-BD08-B06B2954212A}"/>
              </a:ext>
            </a:extLst>
          </p:cNvPr>
          <p:cNvGrpSpPr/>
          <p:nvPr userDrawn="1"/>
        </p:nvGrpSpPr>
        <p:grpSpPr>
          <a:xfrm>
            <a:off x="495300" y="0"/>
            <a:ext cx="11201400" cy="6880860"/>
            <a:chOff x="495300" y="0"/>
            <a:chExt cx="11201400" cy="6880860"/>
          </a:xfrm>
        </p:grpSpPr>
        <p:sp>
          <p:nvSpPr>
            <p:cNvPr id="33" name="Полилиния 32">
              <a:extLst>
                <a:ext uri="{FF2B5EF4-FFF2-40B4-BE49-F238E27FC236}">
                  <a16:creationId xmlns="" xmlns:a16="http://schemas.microsoft.com/office/drawing/2014/main" id="{5942EFAD-842E-9C46-9853-C0F135D24007}"/>
                </a:ext>
              </a:extLst>
            </p:cNvPr>
            <p:cNvSpPr/>
            <p:nvPr userDrawn="1"/>
          </p:nvSpPr>
          <p:spPr>
            <a:xfrm>
              <a:off x="495300" y="0"/>
              <a:ext cx="1337265" cy="6880860"/>
            </a:xfrm>
            <a:custGeom>
              <a:avLst/>
              <a:gdLst>
                <a:gd name="connsiteX0" fmla="*/ 1173967 w 1337265"/>
                <a:gd name="connsiteY0" fmla="*/ 0 h 6880860"/>
                <a:gd name="connsiteX1" fmla="*/ 1319300 w 1337265"/>
                <a:gd name="connsiteY1" fmla="*/ 0 h 6880860"/>
                <a:gd name="connsiteX2" fmla="*/ 1204253 w 1337265"/>
                <a:gd name="connsiteY2" fmla="*/ 146399 h 6880860"/>
                <a:gd name="connsiteX3" fmla="*/ 114300 w 1337265"/>
                <a:gd name="connsiteY3" fmla="*/ 3429000 h 6880860"/>
                <a:gd name="connsiteX4" fmla="*/ 1204253 w 1337265"/>
                <a:gd name="connsiteY4" fmla="*/ 6711601 h 6880860"/>
                <a:gd name="connsiteX5" fmla="*/ 1337265 w 1337265"/>
                <a:gd name="connsiteY5" fmla="*/ 6880860 h 6880860"/>
                <a:gd name="connsiteX6" fmla="*/ 1191931 w 1337265"/>
                <a:gd name="connsiteY6" fmla="*/ 6880860 h 6880860"/>
                <a:gd name="connsiteX7" fmla="*/ 1112661 w 1337265"/>
                <a:gd name="connsiteY7" fmla="*/ 6779988 h 6880860"/>
                <a:gd name="connsiteX8" fmla="*/ 0 w 1337265"/>
                <a:gd name="connsiteY8" fmla="*/ 3429000 h 6880860"/>
                <a:gd name="connsiteX9" fmla="*/ 1112661 w 1337265"/>
                <a:gd name="connsiteY9" fmla="*/ 78012 h 6880860"/>
                <a:gd name="connsiteX10" fmla="*/ 1173967 w 1337265"/>
                <a:gd name="connsiteY10" fmla="*/ 0 h 688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7265" h="6880860">
                  <a:moveTo>
                    <a:pt x="1173967" y="0"/>
                  </a:moveTo>
                  <a:lnTo>
                    <a:pt x="1319300" y="0"/>
                  </a:lnTo>
                  <a:lnTo>
                    <a:pt x="1204253" y="146399"/>
                  </a:lnTo>
                  <a:cubicBezTo>
                    <a:pt x="519693" y="1061765"/>
                    <a:pt x="114300" y="2198040"/>
                    <a:pt x="114300" y="3429000"/>
                  </a:cubicBezTo>
                  <a:cubicBezTo>
                    <a:pt x="114300" y="4659960"/>
                    <a:pt x="519693" y="5796235"/>
                    <a:pt x="1204253" y="6711601"/>
                  </a:cubicBezTo>
                  <a:lnTo>
                    <a:pt x="1337265" y="6880860"/>
                  </a:lnTo>
                  <a:lnTo>
                    <a:pt x="1191931" y="6880860"/>
                  </a:lnTo>
                  <a:lnTo>
                    <a:pt x="1112661" y="6779988"/>
                  </a:lnTo>
                  <a:cubicBezTo>
                    <a:pt x="413839" y="5845552"/>
                    <a:pt x="0" y="4685605"/>
                    <a:pt x="0" y="3429000"/>
                  </a:cubicBezTo>
                  <a:cubicBezTo>
                    <a:pt x="0" y="2172395"/>
                    <a:pt x="413839" y="1012448"/>
                    <a:pt x="1112661" y="78012"/>
                  </a:cubicBezTo>
                  <a:lnTo>
                    <a:pt x="11739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2" name="Полилиния 31">
              <a:extLst>
                <a:ext uri="{FF2B5EF4-FFF2-40B4-BE49-F238E27FC236}">
                  <a16:creationId xmlns="" xmlns:a16="http://schemas.microsoft.com/office/drawing/2014/main" id="{BE0B7AF7-52C0-EB45-93DE-79DFF44F5AAE}"/>
                </a:ext>
              </a:extLst>
            </p:cNvPr>
            <p:cNvSpPr/>
            <p:nvPr userDrawn="1"/>
          </p:nvSpPr>
          <p:spPr>
            <a:xfrm>
              <a:off x="10359435" y="0"/>
              <a:ext cx="1337265" cy="6880860"/>
            </a:xfrm>
            <a:custGeom>
              <a:avLst/>
              <a:gdLst>
                <a:gd name="connsiteX0" fmla="*/ 17965 w 1337265"/>
                <a:gd name="connsiteY0" fmla="*/ 0 h 6880860"/>
                <a:gd name="connsiteX1" fmla="*/ 163299 w 1337265"/>
                <a:gd name="connsiteY1" fmla="*/ 0 h 6880860"/>
                <a:gd name="connsiteX2" fmla="*/ 224604 w 1337265"/>
                <a:gd name="connsiteY2" fmla="*/ 78012 h 6880860"/>
                <a:gd name="connsiteX3" fmla="*/ 1337265 w 1337265"/>
                <a:gd name="connsiteY3" fmla="*/ 3429000 h 6880860"/>
                <a:gd name="connsiteX4" fmla="*/ 224604 w 1337265"/>
                <a:gd name="connsiteY4" fmla="*/ 6779988 h 6880860"/>
                <a:gd name="connsiteX5" fmla="*/ 145334 w 1337265"/>
                <a:gd name="connsiteY5" fmla="*/ 6880860 h 6880860"/>
                <a:gd name="connsiteX6" fmla="*/ 0 w 1337265"/>
                <a:gd name="connsiteY6" fmla="*/ 6880860 h 6880860"/>
                <a:gd name="connsiteX7" fmla="*/ 133012 w 1337265"/>
                <a:gd name="connsiteY7" fmla="*/ 6711601 h 6880860"/>
                <a:gd name="connsiteX8" fmla="*/ 1222965 w 1337265"/>
                <a:gd name="connsiteY8" fmla="*/ 3429000 h 6880860"/>
                <a:gd name="connsiteX9" fmla="*/ 133012 w 1337265"/>
                <a:gd name="connsiteY9" fmla="*/ 146399 h 6880860"/>
                <a:gd name="connsiteX10" fmla="*/ 17965 w 1337265"/>
                <a:gd name="connsiteY10" fmla="*/ 0 h 688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7265" h="6880860">
                  <a:moveTo>
                    <a:pt x="17965" y="0"/>
                  </a:moveTo>
                  <a:lnTo>
                    <a:pt x="163299" y="0"/>
                  </a:lnTo>
                  <a:lnTo>
                    <a:pt x="224604" y="78012"/>
                  </a:lnTo>
                  <a:cubicBezTo>
                    <a:pt x="923426" y="1012448"/>
                    <a:pt x="1337265" y="2172395"/>
                    <a:pt x="1337265" y="3429000"/>
                  </a:cubicBezTo>
                  <a:cubicBezTo>
                    <a:pt x="1337265" y="4685605"/>
                    <a:pt x="923426" y="5845552"/>
                    <a:pt x="224604" y="6779988"/>
                  </a:cubicBezTo>
                  <a:lnTo>
                    <a:pt x="145334" y="6880860"/>
                  </a:lnTo>
                  <a:lnTo>
                    <a:pt x="0" y="6880860"/>
                  </a:lnTo>
                  <a:lnTo>
                    <a:pt x="133012" y="6711601"/>
                  </a:lnTo>
                  <a:cubicBezTo>
                    <a:pt x="817572" y="5796235"/>
                    <a:pt x="1222965" y="4659960"/>
                    <a:pt x="1222965" y="3429000"/>
                  </a:cubicBezTo>
                  <a:cubicBezTo>
                    <a:pt x="1222965" y="2198040"/>
                    <a:pt x="817572" y="1061765"/>
                    <a:pt x="133012" y="146399"/>
                  </a:cubicBezTo>
                  <a:lnTo>
                    <a:pt x="179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A79461-147E-4321-BCEB-239C620C895A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0" name="Номер слайда 9">
            <a:extLst>
              <a:ext uri="{FF2B5EF4-FFF2-40B4-BE49-F238E27FC236}">
                <a16:creationId xmlns=""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D06E6D77-4CA3-764C-99E1-7D2CFE6B929E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2" name="Овал 11">
              <a:extLst>
                <a:ext uri="{FF2B5EF4-FFF2-40B4-BE49-F238E27FC236}">
                  <a16:creationId xmlns="" xmlns:a16="http://schemas.microsoft.com/office/drawing/2014/main" id="{1D155117-8A2A-414B-9598-C2919DF747DC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="" xmlns:a16="http://schemas.microsoft.com/office/drawing/2014/main" id="{53838F88-99DE-9246-A83B-9C7DB6AE99EF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="" xmlns:a16="http://schemas.microsoft.com/office/drawing/2014/main" id="{D031FBA2-FD0D-7346-8941-4861923E15CF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="" xmlns:a16="http://schemas.microsoft.com/office/drawing/2014/main" id="{022D5D5E-3339-5D47-9E1C-8897082672DB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="" xmlns:a16="http://schemas.microsoft.com/office/drawing/2014/main" id="{13BE7267-458F-A141-8480-10E9FB55367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7" name="Овал 16">
              <a:extLst>
                <a:ext uri="{FF2B5EF4-FFF2-40B4-BE49-F238E27FC236}">
                  <a16:creationId xmlns="" xmlns:a16="http://schemas.microsoft.com/office/drawing/2014/main" id="{A71A438B-57BE-F445-AFBB-BBB2270E9BB4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8" name="Заголовок 1">
            <a:extLst>
              <a:ext uri="{FF2B5EF4-FFF2-40B4-BE49-F238E27FC236}">
                <a16:creationId xmlns="" xmlns:a16="http://schemas.microsoft.com/office/drawing/2014/main" id="{040C74AA-3663-2A49-AA62-C9207F22BF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="" xmlns:a16="http://schemas.microsoft.com/office/drawing/2014/main" id="{8E70AAE0-F405-8C4D-B2F2-BC73ABD2560F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FC72AC8A-19AA-5641-88DA-414732A1A643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Овал 22">
            <a:extLst>
              <a:ext uri="{FF2B5EF4-FFF2-40B4-BE49-F238E27FC236}">
                <a16:creationId xmlns="" xmlns:a16="http://schemas.microsoft.com/office/drawing/2014/main" id="{B0FF4153-FE4A-204C-B4B4-F331F8058F73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Овал 19">
            <a:extLst>
              <a:ext uri="{FF2B5EF4-FFF2-40B4-BE49-F238E27FC236}">
                <a16:creationId xmlns="" xmlns:a16="http://schemas.microsoft.com/office/drawing/2014/main" id="{C0910027-B57E-5C4C-B196-C2CF16EB6B83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387972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74DA27-089F-41DB-9018-6804069C0386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2" name="Номер слайда 11">
            <a:extLst>
              <a:ext uri="{FF2B5EF4-FFF2-40B4-BE49-F238E27FC236}">
                <a16:creationId xmlns=""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DD896C11-7092-DD43-9676-23A81081B759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4" name="Овал 13">
              <a:extLst>
                <a:ext uri="{FF2B5EF4-FFF2-40B4-BE49-F238E27FC236}">
                  <a16:creationId xmlns="" xmlns:a16="http://schemas.microsoft.com/office/drawing/2014/main" id="{D39FB8D4-533A-0C44-89B5-487470B0B82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="" xmlns:a16="http://schemas.microsoft.com/office/drawing/2014/main" id="{C642B0AB-C322-C14B-B2A1-E9F144473219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="" xmlns:a16="http://schemas.microsoft.com/office/drawing/2014/main" id="{47ABE4C7-7926-3949-9205-07E33FB2D2CE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7" name="Овал 16">
              <a:extLst>
                <a:ext uri="{FF2B5EF4-FFF2-40B4-BE49-F238E27FC236}">
                  <a16:creationId xmlns="" xmlns:a16="http://schemas.microsoft.com/office/drawing/2014/main" id="{E1B43F26-6C7C-4D43-9D1C-A0F792F54874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8" name="Овал 17">
              <a:extLst>
                <a:ext uri="{FF2B5EF4-FFF2-40B4-BE49-F238E27FC236}">
                  <a16:creationId xmlns="" xmlns:a16="http://schemas.microsoft.com/office/drawing/2014/main" id="{C53D175F-F9D4-DD4E-81B9-495A2E867249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="" xmlns:a16="http://schemas.microsoft.com/office/drawing/2014/main" id="{852D03A0-BBCF-2042-832A-8082F1377835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20" name="Заголовок 1">
            <a:extLst>
              <a:ext uri="{FF2B5EF4-FFF2-40B4-BE49-F238E27FC236}">
                <a16:creationId xmlns="" xmlns:a16="http://schemas.microsoft.com/office/drawing/2014/main" id="{E2831508-70C2-2F43-998D-55CE4837BA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5232ACE3-4E65-6243-9416-19BFA39FD92C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Овал 23">
            <a:extLst>
              <a:ext uri="{FF2B5EF4-FFF2-40B4-BE49-F238E27FC236}">
                <a16:creationId xmlns="" xmlns:a16="http://schemas.microsoft.com/office/drawing/2014/main" id="{6A372105-F1CB-9149-A4B9-C151B3CCB9B4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Овал 25">
            <a:extLst>
              <a:ext uri="{FF2B5EF4-FFF2-40B4-BE49-F238E27FC236}">
                <a16:creationId xmlns="" xmlns:a16="http://schemas.microsoft.com/office/drawing/2014/main" id="{CAE2DDF3-5C18-5644-8994-8CD902656DE8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0383F4E3-E6C1-BB40-90E6-290C140F9A07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1959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5">
            <a:extLst>
              <a:ext uri="{FF2B5EF4-FFF2-40B4-BE49-F238E27FC236}">
                <a16:creationId xmlns=""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CF5337F-F302-414C-9999-654EC56929E7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8" name="Номер слайда 7">
            <a:extLst>
              <a:ext uri="{FF2B5EF4-FFF2-40B4-BE49-F238E27FC236}">
                <a16:creationId xmlns=""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A2C09A16-A6B6-E04E-A40A-F482C0A95C0A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0" name="Овал 9">
              <a:extLst>
                <a:ext uri="{FF2B5EF4-FFF2-40B4-BE49-F238E27FC236}">
                  <a16:creationId xmlns="" xmlns:a16="http://schemas.microsoft.com/office/drawing/2014/main" id="{A6B2DF34-338D-4F43-B8F7-D7A00348B68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="" xmlns:a16="http://schemas.microsoft.com/office/drawing/2014/main" id="{33778C21-4171-774D-A73F-77BEBF2E4C18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2" name="Овал 11">
              <a:extLst>
                <a:ext uri="{FF2B5EF4-FFF2-40B4-BE49-F238E27FC236}">
                  <a16:creationId xmlns="" xmlns:a16="http://schemas.microsoft.com/office/drawing/2014/main" id="{CC25D2EF-AE01-A247-8BC3-8F35F863C0A6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="" xmlns:a16="http://schemas.microsoft.com/office/drawing/2014/main" id="{5F860801-109B-EB4F-96A8-35D76B759583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="" xmlns:a16="http://schemas.microsoft.com/office/drawing/2014/main" id="{97337F70-9199-7242-BD8B-8F96606A18A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="" xmlns:a16="http://schemas.microsoft.com/office/drawing/2014/main" id="{DF9320B7-AD58-7649-BC95-614ED90F4E69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0C0DE796-998A-F84E-9B56-1958C6777C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="" xmlns:a16="http://schemas.microsoft.com/office/drawing/2014/main" id="{7B23D2B0-E152-D14D-8154-8DD47BD10DF3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Овал 22">
            <a:extLst>
              <a:ext uri="{FF2B5EF4-FFF2-40B4-BE49-F238E27FC236}">
                <a16:creationId xmlns="" xmlns:a16="http://schemas.microsoft.com/office/drawing/2014/main" id="{8A3BEDF6-5ABA-3B42-99BB-4438813B1A4B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Овал 23">
            <a:extLst>
              <a:ext uri="{FF2B5EF4-FFF2-40B4-BE49-F238E27FC236}">
                <a16:creationId xmlns="" xmlns:a16="http://schemas.microsoft.com/office/drawing/2014/main" id="{A9CF8BE7-F2AC-AB4C-900F-F64D55111EFC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Овал 26">
            <a:extLst>
              <a:ext uri="{FF2B5EF4-FFF2-40B4-BE49-F238E27FC236}">
                <a16:creationId xmlns="" xmlns:a16="http://schemas.microsoft.com/office/drawing/2014/main" id="{5EF4254B-D281-684E-BD0B-63AEC0AC197C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1180013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5">
            <a:extLst>
              <a:ext uri="{FF2B5EF4-FFF2-40B4-BE49-F238E27FC236}">
                <a16:creationId xmlns=""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63DE5C-7286-415E-BD66-0312B5E1AB50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8" name="Номер слайда 7">
            <a:extLst>
              <a:ext uri="{FF2B5EF4-FFF2-40B4-BE49-F238E27FC236}">
                <a16:creationId xmlns=""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A2C09A16-A6B6-E04E-A40A-F482C0A95C0A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0" name="Овал 9">
              <a:extLst>
                <a:ext uri="{FF2B5EF4-FFF2-40B4-BE49-F238E27FC236}">
                  <a16:creationId xmlns="" xmlns:a16="http://schemas.microsoft.com/office/drawing/2014/main" id="{A6B2DF34-338D-4F43-B8F7-D7A00348B68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="" xmlns:a16="http://schemas.microsoft.com/office/drawing/2014/main" id="{33778C21-4171-774D-A73F-77BEBF2E4C18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2" name="Овал 11">
              <a:extLst>
                <a:ext uri="{FF2B5EF4-FFF2-40B4-BE49-F238E27FC236}">
                  <a16:creationId xmlns="" xmlns:a16="http://schemas.microsoft.com/office/drawing/2014/main" id="{CC25D2EF-AE01-A247-8BC3-8F35F863C0A6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="" xmlns:a16="http://schemas.microsoft.com/office/drawing/2014/main" id="{5F860801-109B-EB4F-96A8-35D76B759583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="" xmlns:a16="http://schemas.microsoft.com/office/drawing/2014/main" id="{97337F70-9199-7242-BD8B-8F96606A18A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="" xmlns:a16="http://schemas.microsoft.com/office/drawing/2014/main" id="{DF9320B7-AD58-7649-BC95-614ED90F4E69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0C0DE796-998A-F84E-9B56-1958C6777C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5751389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21" name="Рисунок 20">
            <a:extLst>
              <a:ext uri="{FF2B5EF4-FFF2-40B4-BE49-F238E27FC236}">
                <a16:creationId xmlns="" xmlns:a16="http://schemas.microsoft.com/office/drawing/2014/main" id="{384D173E-9054-4C40-98EA-A6EAC4D851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1641" y="0"/>
            <a:ext cx="4270360" cy="6858001"/>
          </a:xfrm>
          <a:custGeom>
            <a:avLst/>
            <a:gdLst>
              <a:gd name="connsiteX0" fmla="*/ 1904091 w 4305219"/>
              <a:gd name="connsiteY0" fmla="*/ 0 h 6913983"/>
              <a:gd name="connsiteX1" fmla="*/ 4305219 w 4305219"/>
              <a:gd name="connsiteY1" fmla="*/ 0 h 6913983"/>
              <a:gd name="connsiteX2" fmla="*/ 4305219 w 4305219"/>
              <a:gd name="connsiteY2" fmla="*/ 6913983 h 6913983"/>
              <a:gd name="connsiteX3" fmla="*/ 1818156 w 4305219"/>
              <a:gd name="connsiteY3" fmla="*/ 6913983 h 6913983"/>
              <a:gd name="connsiteX4" fmla="*/ 1507580 w 4305219"/>
              <a:gd name="connsiteY4" fmla="*/ 6681739 h 6913983"/>
              <a:gd name="connsiteX5" fmla="*/ 0 w 4305219"/>
              <a:gd name="connsiteY5" fmla="*/ 3484983 h 6913983"/>
              <a:gd name="connsiteX6" fmla="*/ 1826504 w 4305219"/>
              <a:gd name="connsiteY6" fmla="*/ 49741 h 6913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05219" h="6913983">
                <a:moveTo>
                  <a:pt x="1904091" y="0"/>
                </a:moveTo>
                <a:lnTo>
                  <a:pt x="4305219" y="0"/>
                </a:lnTo>
                <a:lnTo>
                  <a:pt x="4305219" y="6913983"/>
                </a:lnTo>
                <a:lnTo>
                  <a:pt x="1818156" y="6913983"/>
                </a:lnTo>
                <a:lnTo>
                  <a:pt x="1507580" y="6681739"/>
                </a:lnTo>
                <a:cubicBezTo>
                  <a:pt x="586863" y="5921896"/>
                  <a:pt x="0" y="4771974"/>
                  <a:pt x="0" y="3484983"/>
                </a:cubicBezTo>
                <a:cubicBezTo>
                  <a:pt x="0" y="2054993"/>
                  <a:pt x="724522" y="794225"/>
                  <a:pt x="1826504" y="4974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881322FE-E286-E344-B332-CF37E6CAD2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8" y="2322728"/>
            <a:ext cx="5751389" cy="4032225"/>
          </a:xfrm>
        </p:spPr>
        <p:txBody>
          <a:bodyPr rtlCol="0"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829985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F888F6-BA81-4650-96F1-E4BE1E5DDAE1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=""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01050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pPr rtl="0"/>
            <a:fld id="{AB14CD44-37FB-48CC-A24D-89C3A643DD86}" type="datetime1">
              <a:rPr lang="ru-RU" noProof="0" smtClean="0"/>
              <a:pPr rtl="0"/>
              <a:t>29.09.2020</a:t>
            </a:fld>
            <a:endParaRPr lang="ru-RU" noProof="0" dirty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22" r:id="rId3"/>
    <p:sldLayoutId id="2147483708" r:id="rId4"/>
    <p:sldLayoutId id="2147483709" r:id="rId5"/>
    <p:sldLayoutId id="2147483716" r:id="rId6"/>
    <p:sldLayoutId id="2147483710" r:id="rId7"/>
    <p:sldLayoutId id="2147483724" r:id="rId8"/>
    <p:sldLayoutId id="2147483711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time-management-clock-efficiency-1966421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elskajabiblioteka.blogspot.com/2013/11/2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2F50278-9A9A-0F4E-BDCF-6351BE1732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r>
              <a:rPr lang="ru-RU" sz="6600" dirty="0" err="1"/>
              <a:t>Навчальна</a:t>
            </a:r>
            <a:r>
              <a:rPr lang="ru-RU" sz="6600" dirty="0"/>
              <a:t> </a:t>
            </a:r>
            <a:r>
              <a:rPr lang="ru-RU" sz="6600" dirty="0" err="1"/>
              <a:t>дисципліна</a:t>
            </a:r>
            <a:r>
              <a:rPr lang="ru-RU" sz="6600" dirty="0"/>
              <a:t> </a:t>
            </a:r>
            <a:r>
              <a:rPr lang="uk-UA" sz="6600" dirty="0" smtClean="0"/>
              <a:t>«</a:t>
            </a:r>
            <a:r>
              <a:rPr lang="uk-UA" sz="6600" u="sng" dirty="0" smtClean="0"/>
              <a:t>Охорона праці у галузі»</a:t>
            </a:r>
            <a:endParaRPr lang="ru-RU" sz="6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17F481B-9C2C-084A-8DF1-0582D2DA4B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/>
              <a:t>Курс 1 Факультет </a:t>
            </a:r>
            <a:r>
              <a:rPr lang="ru-RU" dirty="0" err="1"/>
              <a:t>фармацевтичний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27693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31B00C7-0803-8A43-A9F3-6FF24BDCB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7873" y="758952"/>
            <a:ext cx="7356255" cy="2990927"/>
          </a:xfrm>
        </p:spPr>
        <p:txBody>
          <a:bodyPr rtlCol="0">
            <a:normAutofit/>
          </a:bodyPr>
          <a:lstStyle/>
          <a:p>
            <a:pPr rtl="0"/>
            <a:r>
              <a:rPr lang="x-none" sz="7200" dirty="0"/>
              <a:t>Л</a:t>
            </a:r>
            <a:r>
              <a:rPr lang="ru-RU" sz="7200" dirty="0" err="1"/>
              <a:t>екція</a:t>
            </a:r>
            <a:r>
              <a:rPr lang="ru-RU" sz="7200" dirty="0"/>
              <a:t> </a:t>
            </a:r>
            <a:r>
              <a:rPr lang="ru-RU" sz="7200" dirty="0" smtClean="0"/>
              <a:t>№</a:t>
            </a:r>
            <a:r>
              <a:rPr lang="x-none" sz="7200" smtClean="0"/>
              <a:t>3</a:t>
            </a:r>
            <a:endParaRPr lang="ru-RU" sz="7200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CFCA704-4032-7441-8B97-38C90F96D7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r>
              <a:rPr lang="uk-UA" u="sng" dirty="0" smtClean="0"/>
              <a:t>«Електробезпека»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39088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B2D6DBC9-0317-4E83-879B-12E7025A6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7811828" cy="3760891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uk-UA" dirty="0" smtClean="0"/>
              <a:t>З кожним роком зростає виробництво та споживання електроенергії, а відтак і кількість людей, які в процесі своєї життєдіяльності використовують (експлуатують) електричні пристрої та установки. Тому питання електробезпеки набувають особливої ваги. Дія електричного струму на організм людини має різносторонній характер і різносторонні прояви – від слабих подразнень до смертельних наслідків. Електричний струм, що проходить через тіло людини, може спричинити термічну, хімічну, світлову, механічну та біологічну дію.</a:t>
            </a:r>
          </a:p>
          <a:p>
            <a:r>
              <a:rPr lang="uk-UA" dirty="0" smtClean="0"/>
              <a:t>Б</a:t>
            </a:r>
            <a:r>
              <a:rPr lang="ru-RU" dirty="0" err="1" smtClean="0"/>
              <a:t>іологічна</a:t>
            </a:r>
            <a:r>
              <a:rPr lang="ru-RU" dirty="0" smtClean="0"/>
              <a:t> </a:t>
            </a:r>
            <a:r>
              <a:rPr lang="ru-RU" dirty="0" err="1" smtClean="0"/>
              <a:t>дія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виключною</a:t>
            </a:r>
            <a:r>
              <a:rPr lang="ru-RU" dirty="0" smtClean="0"/>
              <a:t> </a:t>
            </a:r>
            <a:r>
              <a:rPr lang="ru-RU" dirty="0" err="1" smtClean="0"/>
              <a:t>властивістю</a:t>
            </a:r>
            <a:r>
              <a:rPr lang="ru-RU" dirty="0" smtClean="0"/>
              <a:t> </a:t>
            </a:r>
            <a:r>
              <a:rPr lang="ru-RU" dirty="0" err="1" smtClean="0"/>
              <a:t>живої</a:t>
            </a:r>
            <a:r>
              <a:rPr lang="ru-RU" dirty="0" smtClean="0"/>
              <a:t> </a:t>
            </a:r>
            <a:r>
              <a:rPr lang="ru-RU" dirty="0" err="1" smtClean="0"/>
              <a:t>тканини</a:t>
            </a:r>
            <a:r>
              <a:rPr lang="ru-RU" dirty="0" smtClean="0"/>
              <a:t>. Вона </a:t>
            </a:r>
            <a:r>
              <a:rPr lang="ru-RU" dirty="0" err="1" smtClean="0"/>
              <a:t>проявляється</a:t>
            </a:r>
            <a:r>
              <a:rPr lang="ru-RU" dirty="0" smtClean="0"/>
              <a:t> </a:t>
            </a:r>
            <a:r>
              <a:rPr lang="ru-RU" dirty="0" err="1" smtClean="0"/>
              <a:t>сильним</a:t>
            </a:r>
            <a:r>
              <a:rPr lang="ru-RU" dirty="0" smtClean="0"/>
              <a:t> </a:t>
            </a:r>
            <a:r>
              <a:rPr lang="ru-RU" dirty="0" err="1" smtClean="0"/>
              <a:t>збудженням</a:t>
            </a:r>
            <a:r>
              <a:rPr lang="ru-RU" dirty="0" smtClean="0"/>
              <a:t> </a:t>
            </a:r>
            <a:r>
              <a:rPr lang="ru-RU" dirty="0" err="1" smtClean="0"/>
              <a:t>нервової</a:t>
            </a:r>
            <a:r>
              <a:rPr lang="ru-RU" dirty="0" smtClean="0"/>
              <a:t> </a:t>
            </a:r>
            <a:r>
              <a:rPr lang="ru-RU" dirty="0" err="1" smtClean="0"/>
              <a:t>тканини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призводить</a:t>
            </a:r>
            <a:r>
              <a:rPr lang="ru-RU" dirty="0" smtClean="0"/>
              <a:t> до </a:t>
            </a:r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внутрішніх</a:t>
            </a:r>
            <a:r>
              <a:rPr lang="ru-RU" dirty="0" smtClean="0"/>
              <a:t> </a:t>
            </a:r>
            <a:r>
              <a:rPr lang="ru-RU" dirty="0" err="1" smtClean="0"/>
              <a:t>біоелектричних</a:t>
            </a:r>
            <a:r>
              <a:rPr lang="ru-RU" dirty="0" smtClean="0"/>
              <a:t> </a:t>
            </a:r>
            <a:r>
              <a:rPr lang="ru-RU" dirty="0" err="1" smtClean="0"/>
              <a:t>процесів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пов’язані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життєвими</a:t>
            </a:r>
            <a:r>
              <a:rPr lang="ru-RU" dirty="0" smtClean="0"/>
              <a:t> </a:t>
            </a:r>
            <a:r>
              <a:rPr lang="ru-RU" dirty="0" err="1" smtClean="0"/>
              <a:t>функціями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. </a:t>
            </a:r>
            <a:r>
              <a:rPr lang="ru-RU" dirty="0" err="1" smtClean="0"/>
              <a:t>Зовнішній</a:t>
            </a:r>
            <a:r>
              <a:rPr lang="ru-RU" dirty="0" smtClean="0"/>
              <a:t> струм при </a:t>
            </a:r>
            <a:r>
              <a:rPr lang="ru-RU" dirty="0" err="1" smtClean="0"/>
              <a:t>взаємодії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біоелектричними</a:t>
            </a:r>
            <a:r>
              <a:rPr lang="ru-RU" dirty="0" smtClean="0"/>
              <a:t> </a:t>
            </a:r>
            <a:r>
              <a:rPr lang="ru-RU" dirty="0" err="1" smtClean="0"/>
              <a:t>процесами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викликати</a:t>
            </a:r>
            <a:r>
              <a:rPr lang="ru-RU" dirty="0" smtClean="0"/>
              <a:t> </a:t>
            </a:r>
            <a:r>
              <a:rPr lang="ru-RU" dirty="0" err="1" smtClean="0"/>
              <a:t>судоми</a:t>
            </a:r>
            <a:r>
              <a:rPr lang="ru-RU" dirty="0" smtClean="0"/>
              <a:t> </a:t>
            </a:r>
            <a:r>
              <a:rPr lang="ru-RU" dirty="0" err="1" smtClean="0"/>
              <a:t>м’язів</a:t>
            </a:r>
            <a:r>
              <a:rPr lang="ru-RU" dirty="0" smtClean="0"/>
              <a:t>, </a:t>
            </a:r>
            <a:r>
              <a:rPr lang="ru-RU" dirty="0" err="1" smtClean="0"/>
              <a:t>життєво</a:t>
            </a:r>
            <a:r>
              <a:rPr lang="ru-RU" dirty="0" smtClean="0"/>
              <a:t> </a:t>
            </a:r>
            <a:r>
              <a:rPr lang="ru-RU" dirty="0" err="1" smtClean="0"/>
              <a:t>важливих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, у тому </a:t>
            </a:r>
            <a:r>
              <a:rPr lang="ru-RU" dirty="0" err="1" smtClean="0"/>
              <a:t>числі</a:t>
            </a:r>
            <a:r>
              <a:rPr lang="ru-RU" dirty="0" smtClean="0"/>
              <a:t> </a:t>
            </a:r>
            <a:r>
              <a:rPr lang="ru-RU" dirty="0" err="1" smtClean="0"/>
              <a:t>серця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легенів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призведе</a:t>
            </a:r>
            <a:r>
              <a:rPr lang="ru-RU" dirty="0" smtClean="0"/>
              <a:t> до </a:t>
            </a:r>
            <a:r>
              <a:rPr lang="ru-RU" dirty="0" err="1" smtClean="0"/>
              <a:t>зупинки</a:t>
            </a:r>
            <a:r>
              <a:rPr lang="ru-RU" dirty="0" smtClean="0"/>
              <a:t> </a:t>
            </a:r>
            <a:r>
              <a:rPr lang="ru-RU" dirty="0" err="1" smtClean="0"/>
              <a:t>дихання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кровообігу</a:t>
            </a:r>
            <a:r>
              <a:rPr lang="ru-RU" dirty="0" smtClean="0"/>
              <a:t>. </a:t>
            </a:r>
            <a:r>
              <a:rPr lang="uk-UA" dirty="0" smtClean="0"/>
              <a:t>Тому вивчення аспектів охорони праці у фармацевтичній галузі є актуальним.</a:t>
            </a:r>
          </a:p>
          <a:p>
            <a:endParaRPr lang="" smtClean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AA511CF0-50D7-4D60-ACB0-5B2D91167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Актуальність теми</a:t>
            </a:r>
            <a:endParaRPr lang="x-none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0310F44-E8CF-4C95-B90D-BCFDF8511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699384" y="1670109"/>
            <a:ext cx="3312952" cy="33129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5509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B2D6DBC9-0317-4E83-879B-12E7025A6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694576"/>
            <a:ext cx="6075307" cy="4655889"/>
          </a:xfrm>
        </p:spPr>
        <p:txBody>
          <a:bodyPr>
            <a:normAutofit/>
          </a:bodyPr>
          <a:lstStyle/>
          <a:p>
            <a:r>
              <a:rPr lang="uk-UA" sz="1800" i="1" dirty="0" smtClean="0"/>
              <a:t>- навчальні</a:t>
            </a:r>
            <a:endParaRPr lang="uk-UA" sz="1800" dirty="0" smtClean="0"/>
          </a:p>
          <a:p>
            <a:r>
              <a:rPr lang="uk-UA" sz="1800" dirty="0" smtClean="0"/>
              <a:t>студенти повинні оволодіти знаннями за напрямами: дія електричного струму на людину</a:t>
            </a:r>
            <a:r>
              <a:rPr lang="ru-RU" sz="1800" dirty="0" smtClean="0"/>
              <a:t>;</a:t>
            </a:r>
            <a:r>
              <a:rPr lang="uk-UA" sz="1800" dirty="0" smtClean="0"/>
              <a:t> фактори, що впливають на наслідки ураження електричним струмом</a:t>
            </a:r>
            <a:r>
              <a:rPr lang="ru-RU" sz="1800" dirty="0" smtClean="0"/>
              <a:t>;</a:t>
            </a:r>
            <a:r>
              <a:rPr lang="uk-UA" sz="1800" dirty="0" smtClean="0"/>
              <a:t> навчання та інструктажі з електробезпеки.</a:t>
            </a:r>
          </a:p>
          <a:p>
            <a:r>
              <a:rPr lang="uk-UA" sz="1800" i="1" dirty="0" err="1" smtClean="0"/>
              <a:t>-виховні</a:t>
            </a:r>
            <a:r>
              <a:rPr lang="uk-UA" sz="1800" i="1" dirty="0" smtClean="0"/>
              <a:t>:</a:t>
            </a:r>
            <a:endParaRPr lang="uk-UA" sz="1800" dirty="0" smtClean="0"/>
          </a:p>
          <a:p>
            <a:r>
              <a:rPr lang="uk-UA" sz="1800" dirty="0" smtClean="0"/>
              <a:t>виховання у студентів  поваги до  права України про охорону праці у фармацевтичній галузі;  забезпечення засвоєння студентами провідного значення юридичних аспектів питань охорони праці у фармацевтичній діяльності.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uk-UA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AA511CF0-50D7-4D60-ACB0-5B2D91167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21817"/>
            <a:ext cx="5420966" cy="1369074"/>
          </a:xfrm>
        </p:spPr>
        <p:txBody>
          <a:bodyPr/>
          <a:lstStyle/>
          <a:p>
            <a:r>
              <a:rPr lang="uk-UA" dirty="0"/>
              <a:t>Цілі лекції (мета): </a:t>
            </a:r>
            <a:endParaRPr lang="x-none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0B117DC-DF3C-457D-9CFF-4F095997B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499756" y="1560836"/>
            <a:ext cx="3894818" cy="38920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59082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err="1" smtClean="0"/>
              <a:t>Електробезпека</a:t>
            </a:r>
            <a:r>
              <a:rPr lang="ru-RU" dirty="0" smtClean="0"/>
              <a:t> — </a:t>
            </a:r>
            <a:r>
              <a:rPr lang="ru-RU" dirty="0" err="1" smtClean="0"/>
              <a:t>це</a:t>
            </a:r>
            <a:r>
              <a:rPr lang="ru-RU" dirty="0" smtClean="0"/>
              <a:t> система </a:t>
            </a:r>
            <a:r>
              <a:rPr lang="ru-RU" dirty="0" err="1" smtClean="0"/>
              <a:t>організаційних</a:t>
            </a:r>
            <a:r>
              <a:rPr lang="ru-RU" dirty="0" smtClean="0"/>
              <a:t> та </a:t>
            </a:r>
            <a:r>
              <a:rPr lang="ru-RU" dirty="0" err="1" smtClean="0"/>
              <a:t>технічних</a:t>
            </a:r>
            <a:r>
              <a:rPr lang="ru-RU" dirty="0" smtClean="0"/>
              <a:t> </a:t>
            </a:r>
            <a:r>
              <a:rPr lang="ru-RU" dirty="0" err="1" smtClean="0"/>
              <a:t>заходів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забезпечують</a:t>
            </a:r>
            <a:r>
              <a:rPr lang="ru-RU" dirty="0" smtClean="0"/>
              <a:t> </a:t>
            </a:r>
            <a:r>
              <a:rPr lang="ru-RU" dirty="0" err="1" smtClean="0"/>
              <a:t>захист</a:t>
            </a:r>
            <a:r>
              <a:rPr lang="ru-RU" dirty="0" smtClean="0"/>
              <a:t> людей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шкідливого</a:t>
            </a:r>
            <a:r>
              <a:rPr lang="ru-RU" dirty="0" smtClean="0"/>
              <a:t> та </a:t>
            </a:r>
            <a:r>
              <a:rPr lang="ru-RU" dirty="0" err="1" smtClean="0"/>
              <a:t>небезпечного</a:t>
            </a:r>
            <a:r>
              <a:rPr lang="ru-RU" dirty="0" smtClean="0"/>
              <a:t> </a:t>
            </a:r>
            <a:r>
              <a:rPr lang="ru-RU" dirty="0" err="1" smtClean="0"/>
              <a:t>впливу</a:t>
            </a:r>
            <a:r>
              <a:rPr lang="ru-RU" dirty="0" smtClean="0"/>
              <a:t> </a:t>
            </a:r>
            <a:r>
              <a:rPr lang="ru-RU" dirty="0" err="1" smtClean="0"/>
              <a:t>електричного</a:t>
            </a:r>
            <a:r>
              <a:rPr lang="ru-RU" dirty="0" smtClean="0"/>
              <a:t> струму, </a:t>
            </a:r>
            <a:r>
              <a:rPr lang="ru-RU" dirty="0" err="1" smtClean="0"/>
              <a:t>електричної</a:t>
            </a:r>
            <a:r>
              <a:rPr lang="ru-RU" dirty="0" smtClean="0"/>
              <a:t> дуги, </a:t>
            </a:r>
            <a:r>
              <a:rPr lang="ru-RU" dirty="0" err="1" smtClean="0"/>
              <a:t>електромагнітного</a:t>
            </a:r>
            <a:r>
              <a:rPr lang="ru-RU" dirty="0" smtClean="0"/>
              <a:t> поля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статичної</a:t>
            </a:r>
            <a:r>
              <a:rPr lang="ru-RU" dirty="0" smtClean="0"/>
              <a:t> </a:t>
            </a:r>
            <a:r>
              <a:rPr lang="ru-RU" dirty="0" err="1" smtClean="0"/>
              <a:t>електрики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uk-UA" dirty="0" smtClean="0"/>
              <a:t>Аналіз виробничого травматизму показує, що кількість травм, які спричинені дією електричного струму є незначною і складає близько 1 %, однак із загальної кількості смертельних нещасних випадків частка електротравм вже складає 20—40% і займає одне з перших місць. Найбільша кількість випадків </a:t>
            </a:r>
            <a:r>
              <a:rPr lang="uk-UA" dirty="0" err="1" smtClean="0"/>
              <a:t>електротравматизму</a:t>
            </a:r>
            <a:r>
              <a:rPr lang="uk-UA" dirty="0" smtClean="0"/>
              <a:t>, в тому числі із смертельними наслідками, стається при експлуатації електроустановок напругою до 1000 В, що пов'язано з їх поширенням і відносною доступністю практично для кожного, хто працює на виробництві. Випадки </a:t>
            </a:r>
            <a:r>
              <a:rPr lang="uk-UA" dirty="0" err="1" smtClean="0"/>
              <a:t>електротравматизму</a:t>
            </a:r>
            <a:r>
              <a:rPr lang="uk-UA" dirty="0" smtClean="0"/>
              <a:t>, під час експлуатації електроустановок напругою понад 1000 В (вольт), що обумовлено незначним поширенням таких електроустановок і обслуговуванням їх висококваліфікованим персоналом.</a:t>
            </a:r>
          </a:p>
          <a:p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Дія</a:t>
            </a:r>
            <a:r>
              <a:rPr lang="ru-RU" b="1" dirty="0" smtClean="0"/>
              <a:t> </a:t>
            </a:r>
            <a:r>
              <a:rPr lang="ru-RU" b="1" dirty="0" err="1" smtClean="0"/>
              <a:t>електричного</a:t>
            </a:r>
            <a:r>
              <a:rPr lang="ru-RU" b="1" dirty="0" smtClean="0"/>
              <a:t> струму на </a:t>
            </a:r>
            <a:r>
              <a:rPr lang="ru-RU" b="1" dirty="0" err="1" smtClean="0"/>
              <a:t>людину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err="1" smtClean="0"/>
              <a:t>Основними</a:t>
            </a:r>
            <a:r>
              <a:rPr lang="ru-RU" b="1" dirty="0" smtClean="0"/>
              <a:t> причинами </a:t>
            </a:r>
            <a:r>
              <a:rPr lang="ru-RU" b="1" dirty="0" err="1" smtClean="0"/>
              <a:t>електротравматизму</a:t>
            </a:r>
            <a:r>
              <a:rPr lang="ru-RU" b="1" dirty="0" smtClean="0"/>
              <a:t> на </a:t>
            </a:r>
            <a:r>
              <a:rPr lang="ru-RU" b="1" dirty="0" err="1" smtClean="0"/>
              <a:t>виробництві</a:t>
            </a:r>
            <a:r>
              <a:rPr lang="ru-RU" b="1" dirty="0" smtClean="0"/>
              <a:t> є</a:t>
            </a:r>
            <a:r>
              <a:rPr lang="ru-RU" dirty="0" smtClean="0"/>
              <a:t>: </a:t>
            </a:r>
            <a:endParaRPr lang="uk-UA" dirty="0" smtClean="0"/>
          </a:p>
          <a:p>
            <a:pPr lvl="0"/>
            <a:r>
              <a:rPr lang="ru-RU" dirty="0" err="1" smtClean="0"/>
              <a:t>випадкове</a:t>
            </a:r>
            <a:r>
              <a:rPr lang="ru-RU" dirty="0" smtClean="0"/>
              <a:t> </a:t>
            </a:r>
            <a:r>
              <a:rPr lang="ru-RU" dirty="0" err="1" smtClean="0"/>
              <a:t>дотор­кання</a:t>
            </a:r>
            <a:r>
              <a:rPr lang="ru-RU" dirty="0" smtClean="0"/>
              <a:t> до </a:t>
            </a:r>
            <a:r>
              <a:rPr lang="ru-RU" dirty="0" err="1" smtClean="0"/>
              <a:t>неізольованих</a:t>
            </a:r>
            <a:r>
              <a:rPr lang="ru-RU" dirty="0" smtClean="0"/>
              <a:t> </a:t>
            </a:r>
            <a:r>
              <a:rPr lang="ru-RU" dirty="0" err="1" smtClean="0"/>
              <a:t>струмопровідних</a:t>
            </a:r>
            <a:r>
              <a:rPr lang="ru-RU" dirty="0" smtClean="0"/>
              <a:t> </a:t>
            </a:r>
            <a:r>
              <a:rPr lang="ru-RU" dirty="0" err="1" smtClean="0"/>
              <a:t>частин</a:t>
            </a:r>
            <a:r>
              <a:rPr lang="ru-RU" dirty="0" smtClean="0"/>
              <a:t> </a:t>
            </a:r>
            <a:r>
              <a:rPr lang="ru-RU" dirty="0" err="1" smtClean="0"/>
              <a:t>електроустаткування</a:t>
            </a:r>
            <a:r>
              <a:rPr lang="ru-RU" dirty="0" smtClean="0"/>
              <a:t>; </a:t>
            </a:r>
            <a:endParaRPr lang="uk-UA" dirty="0" smtClean="0"/>
          </a:p>
          <a:p>
            <a:pPr lvl="0"/>
            <a:r>
              <a:rPr lang="ru-RU" dirty="0" err="1" smtClean="0"/>
              <a:t>використання</a:t>
            </a:r>
            <a:r>
              <a:rPr lang="ru-RU" dirty="0" smtClean="0"/>
              <a:t> </a:t>
            </a:r>
            <a:r>
              <a:rPr lang="ru-RU" dirty="0" err="1" smtClean="0"/>
              <a:t>несправних</a:t>
            </a:r>
            <a:r>
              <a:rPr lang="ru-RU" dirty="0" smtClean="0"/>
              <a:t> </a:t>
            </a:r>
            <a:r>
              <a:rPr lang="ru-RU" dirty="0" err="1" smtClean="0"/>
              <a:t>ручних</a:t>
            </a:r>
            <a:r>
              <a:rPr lang="ru-RU" dirty="0" smtClean="0"/>
              <a:t> </a:t>
            </a:r>
            <a:r>
              <a:rPr lang="ru-RU" dirty="0" err="1" smtClean="0"/>
              <a:t>електроінструментів</a:t>
            </a:r>
            <a:r>
              <a:rPr lang="ru-RU" dirty="0" smtClean="0"/>
              <a:t>; </a:t>
            </a:r>
            <a:endParaRPr lang="uk-UA" dirty="0" smtClean="0"/>
          </a:p>
          <a:p>
            <a:pPr lvl="0"/>
            <a:r>
              <a:rPr lang="uk-UA" dirty="0" smtClean="0"/>
              <a:t>застосування нестандартних або несправних переносних світильників напругою 220 чи 127 В;</a:t>
            </a:r>
          </a:p>
          <a:p>
            <a:pPr lvl="0"/>
            <a:r>
              <a:rPr lang="uk-UA" dirty="0" smtClean="0"/>
              <a:t>робота без надійних захисних засобів та запобіжних пристосувань;</a:t>
            </a:r>
          </a:p>
          <a:p>
            <a:pPr lvl="0"/>
            <a:r>
              <a:rPr lang="uk-UA" dirty="0" smtClean="0"/>
              <a:t>доторкання до незаземлених корпусів електроустаткування, що опинилися під напругою внаслідок пошкодження ізоляції;</a:t>
            </a:r>
          </a:p>
          <a:p>
            <a:pPr lvl="0"/>
            <a:r>
              <a:rPr lang="uk-UA" dirty="0" smtClean="0"/>
              <a:t>недотримання правил улаштування, технічної експлуатації та правил техніки безпеки при експлуатації електроустановок та ін.</a:t>
            </a:r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Дія</a:t>
            </a:r>
            <a:r>
              <a:rPr lang="ru-RU" b="1" dirty="0" smtClean="0"/>
              <a:t> </a:t>
            </a:r>
            <a:r>
              <a:rPr lang="ru-RU" b="1" dirty="0" err="1" smtClean="0"/>
              <a:t>електричного</a:t>
            </a:r>
            <a:r>
              <a:rPr lang="ru-RU" b="1" dirty="0" smtClean="0"/>
              <a:t> струму на </a:t>
            </a:r>
            <a:r>
              <a:rPr lang="ru-RU" b="1" dirty="0" err="1" smtClean="0"/>
              <a:t>людину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Електроустаткування</a:t>
            </a:r>
            <a:r>
              <a:rPr lang="ru-RU" dirty="0" smtClean="0"/>
              <a:t>,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яким</a:t>
            </a:r>
            <a:r>
              <a:rPr lang="ru-RU" dirty="0" smtClean="0"/>
              <a:t> доводиться </a:t>
            </a:r>
            <a:r>
              <a:rPr lang="ru-RU" dirty="0" err="1" smtClean="0"/>
              <a:t>мати</a:t>
            </a:r>
            <a:r>
              <a:rPr lang="ru-RU" dirty="0" smtClean="0"/>
              <a:t> справу практично </a:t>
            </a:r>
            <a:r>
              <a:rPr lang="ru-RU" dirty="0" err="1" smtClean="0"/>
              <a:t>всім</a:t>
            </a:r>
            <a:r>
              <a:rPr lang="ru-RU" dirty="0" smtClean="0"/>
              <a:t> </a:t>
            </a:r>
            <a:r>
              <a:rPr lang="ru-RU" dirty="0" err="1" smtClean="0"/>
              <a:t>працівникам</a:t>
            </a:r>
            <a:r>
              <a:rPr lang="ru-RU" dirty="0" smtClean="0"/>
              <a:t> на </a:t>
            </a:r>
            <a:r>
              <a:rPr lang="ru-RU" dirty="0" err="1" smtClean="0"/>
              <a:t>виробництві</a:t>
            </a:r>
            <a:r>
              <a:rPr lang="ru-RU" dirty="0" smtClean="0"/>
              <a:t>, становить </a:t>
            </a:r>
            <a:r>
              <a:rPr lang="ru-RU" dirty="0" err="1" smtClean="0"/>
              <a:t>значну</a:t>
            </a:r>
            <a:r>
              <a:rPr lang="ru-RU" dirty="0" smtClean="0"/>
              <a:t> </a:t>
            </a:r>
            <a:r>
              <a:rPr lang="ru-RU" dirty="0" err="1" smtClean="0"/>
              <a:t>потенційну</a:t>
            </a:r>
            <a:r>
              <a:rPr lang="ru-RU" dirty="0" smtClean="0"/>
              <a:t> </a:t>
            </a:r>
            <a:r>
              <a:rPr lang="ru-RU" dirty="0" err="1" smtClean="0"/>
              <a:t>небезпеку</a:t>
            </a:r>
            <a:r>
              <a:rPr lang="ru-RU" dirty="0" smtClean="0"/>
              <a:t> </a:t>
            </a:r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тому,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органи</a:t>
            </a:r>
            <a:r>
              <a:rPr lang="ru-RU" dirty="0" smtClean="0"/>
              <a:t> </a:t>
            </a:r>
            <a:r>
              <a:rPr lang="ru-RU" dirty="0" err="1" smtClean="0"/>
              <a:t>чуття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не </a:t>
            </a:r>
            <a:r>
              <a:rPr lang="ru-RU" dirty="0" err="1" smtClean="0"/>
              <a:t>здатні</a:t>
            </a:r>
            <a:r>
              <a:rPr lang="ru-RU" dirty="0" smtClean="0"/>
              <a:t> на </a:t>
            </a:r>
            <a:r>
              <a:rPr lang="ru-RU" dirty="0" err="1" smtClean="0"/>
              <a:t>відстані</a:t>
            </a:r>
            <a:r>
              <a:rPr lang="ru-RU" dirty="0" smtClean="0"/>
              <a:t> </a:t>
            </a:r>
            <a:r>
              <a:rPr lang="ru-RU" dirty="0" err="1" smtClean="0"/>
              <a:t>виявляти</a:t>
            </a:r>
            <a:r>
              <a:rPr lang="ru-RU" dirty="0" smtClean="0"/>
              <a:t> </a:t>
            </a:r>
            <a:r>
              <a:rPr lang="ru-RU" dirty="0" err="1" smtClean="0"/>
              <a:t>наявність</a:t>
            </a:r>
            <a:r>
              <a:rPr lang="ru-RU" dirty="0" smtClean="0"/>
              <a:t> </a:t>
            </a:r>
            <a:r>
              <a:rPr lang="ru-RU" dirty="0" err="1" smtClean="0"/>
              <a:t>електричної</a:t>
            </a:r>
            <a:r>
              <a:rPr lang="ru-RU" dirty="0" smtClean="0"/>
              <a:t> </a:t>
            </a:r>
            <a:r>
              <a:rPr lang="ru-RU" dirty="0" err="1" smtClean="0"/>
              <a:t>напруги</a:t>
            </a:r>
            <a:r>
              <a:rPr lang="ru-RU" dirty="0" smtClean="0"/>
              <a:t>. В </a:t>
            </a:r>
            <a:r>
              <a:rPr lang="ru-RU" dirty="0" err="1" smtClean="0"/>
              <a:t>зв'язку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цим</a:t>
            </a:r>
            <a:r>
              <a:rPr lang="ru-RU" dirty="0" smtClean="0"/>
              <a:t> </a:t>
            </a:r>
            <a:r>
              <a:rPr lang="ru-RU" dirty="0" err="1" smtClean="0"/>
              <a:t>захисна</a:t>
            </a:r>
            <a:r>
              <a:rPr lang="ru-RU" dirty="0" smtClean="0"/>
              <a:t> </a:t>
            </a:r>
            <a:r>
              <a:rPr lang="ru-RU" dirty="0" err="1" smtClean="0"/>
              <a:t>реакція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проявляється</a:t>
            </a:r>
            <a:r>
              <a:rPr lang="ru-RU" dirty="0" smtClean="0"/>
              <a:t> </a:t>
            </a:r>
            <a:r>
              <a:rPr lang="ru-RU" dirty="0" err="1" smtClean="0"/>
              <a:t>лише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того, як </a:t>
            </a:r>
            <a:r>
              <a:rPr lang="ru-RU" dirty="0" err="1" smtClean="0"/>
              <a:t>людина</a:t>
            </a:r>
            <a:r>
              <a:rPr lang="ru-RU" dirty="0" smtClean="0"/>
              <a:t> </a:t>
            </a:r>
            <a:r>
              <a:rPr lang="ru-RU" dirty="0" err="1" smtClean="0"/>
              <a:t>потрапила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дію</a:t>
            </a:r>
            <a:r>
              <a:rPr lang="ru-RU" dirty="0" smtClean="0"/>
              <a:t> </a:t>
            </a:r>
            <a:r>
              <a:rPr lang="ru-RU" dirty="0" err="1" smtClean="0"/>
              <a:t>електричної</a:t>
            </a:r>
            <a:r>
              <a:rPr lang="ru-RU" dirty="0" smtClean="0"/>
              <a:t> </a:t>
            </a:r>
            <a:r>
              <a:rPr lang="ru-RU" dirty="0" err="1" smtClean="0"/>
              <a:t>напруги</a:t>
            </a:r>
            <a:r>
              <a:rPr lang="ru-RU" dirty="0" smtClean="0"/>
              <a:t>. </a:t>
            </a:r>
            <a:r>
              <a:rPr lang="ru-RU" dirty="0" err="1" smtClean="0"/>
              <a:t>Проходячи</a:t>
            </a:r>
            <a:r>
              <a:rPr lang="ru-RU" dirty="0" smtClean="0"/>
              <a:t> через </a:t>
            </a:r>
            <a:r>
              <a:rPr lang="ru-RU" dirty="0" err="1" smtClean="0"/>
              <a:t>організм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електричний</a:t>
            </a:r>
            <a:r>
              <a:rPr lang="ru-RU" dirty="0" smtClean="0"/>
              <a:t> струм </a:t>
            </a:r>
            <a:r>
              <a:rPr lang="ru-RU" dirty="0" err="1" smtClean="0"/>
              <a:t>справляє</a:t>
            </a:r>
            <a:r>
              <a:rPr lang="ru-RU" dirty="0" smtClean="0"/>
              <a:t> на </a:t>
            </a:r>
            <a:r>
              <a:rPr lang="ru-RU" dirty="0" err="1" smtClean="0"/>
              <a:t>нього</a:t>
            </a:r>
            <a:r>
              <a:rPr lang="ru-RU" dirty="0" smtClean="0"/>
              <a:t> </a:t>
            </a:r>
            <a:r>
              <a:rPr lang="ru-RU" b="1" dirty="0" err="1" smtClean="0"/>
              <a:t>термічну</a:t>
            </a:r>
            <a:r>
              <a:rPr lang="ru-RU" b="1" dirty="0" smtClean="0"/>
              <a:t>, </a:t>
            </a:r>
            <a:r>
              <a:rPr lang="ru-RU" b="1" dirty="0" err="1" smtClean="0"/>
              <a:t>електролітичну</a:t>
            </a:r>
            <a:r>
              <a:rPr lang="ru-RU" b="1" dirty="0" smtClean="0"/>
              <a:t>, </a:t>
            </a:r>
            <a:r>
              <a:rPr lang="ru-RU" b="1" dirty="0" err="1" smtClean="0"/>
              <a:t>механічну</a:t>
            </a:r>
            <a:r>
              <a:rPr lang="ru-RU" b="1" dirty="0" smtClean="0"/>
              <a:t> та </a:t>
            </a:r>
            <a:r>
              <a:rPr lang="ru-RU" b="1" dirty="0" err="1" smtClean="0"/>
              <a:t>біологічну</a:t>
            </a:r>
            <a:r>
              <a:rPr lang="ru-RU" b="1" dirty="0" smtClean="0"/>
              <a:t> </a:t>
            </a:r>
            <a:r>
              <a:rPr lang="ru-RU" b="1" dirty="0" err="1" smtClean="0"/>
              <a:t>дію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b="1" dirty="0" err="1" smtClean="0"/>
              <a:t>Термічна</a:t>
            </a:r>
            <a:r>
              <a:rPr lang="ru-RU" b="1" dirty="0" smtClean="0"/>
              <a:t> </a:t>
            </a:r>
            <a:r>
              <a:rPr lang="ru-RU" b="1" dirty="0" err="1" smtClean="0"/>
              <a:t>дія</a:t>
            </a:r>
            <a:r>
              <a:rPr lang="ru-RU" dirty="0" smtClean="0"/>
              <a:t> струму </a:t>
            </a:r>
            <a:r>
              <a:rPr lang="ru-RU" dirty="0" err="1" smtClean="0"/>
              <a:t>проявляється</a:t>
            </a:r>
            <a:r>
              <a:rPr lang="ru-RU" dirty="0" smtClean="0"/>
              <a:t> </a:t>
            </a:r>
            <a:r>
              <a:rPr lang="ru-RU" dirty="0" err="1" smtClean="0"/>
              <a:t>опіками</a:t>
            </a:r>
            <a:r>
              <a:rPr lang="ru-RU" dirty="0" smtClean="0"/>
              <a:t> </a:t>
            </a:r>
            <a:r>
              <a:rPr lang="ru-RU" dirty="0" err="1" smtClean="0"/>
              <a:t>окремих</a:t>
            </a:r>
            <a:r>
              <a:rPr lang="ru-RU" dirty="0" smtClean="0"/>
              <a:t> </a:t>
            </a:r>
            <a:r>
              <a:rPr lang="ru-RU" dirty="0" err="1" smtClean="0"/>
              <a:t>ділянок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, </a:t>
            </a:r>
            <a:r>
              <a:rPr lang="ru-RU" dirty="0" err="1" smtClean="0"/>
              <a:t>нагріванням</a:t>
            </a:r>
            <a:r>
              <a:rPr lang="ru-RU" dirty="0" smtClean="0"/>
              <a:t> </a:t>
            </a:r>
            <a:r>
              <a:rPr lang="ru-RU" dirty="0" err="1" smtClean="0"/>
              <a:t>кровоносних</a:t>
            </a:r>
            <a:r>
              <a:rPr lang="ru-RU" dirty="0" smtClean="0"/>
              <a:t> </a:t>
            </a:r>
            <a:r>
              <a:rPr lang="ru-RU" dirty="0" err="1" smtClean="0"/>
              <a:t>судин</a:t>
            </a:r>
            <a:r>
              <a:rPr lang="ru-RU" dirty="0" smtClean="0"/>
              <a:t>, </a:t>
            </a:r>
            <a:r>
              <a:rPr lang="ru-RU" dirty="0" err="1" smtClean="0"/>
              <a:t>серця</a:t>
            </a:r>
            <a:r>
              <a:rPr lang="ru-RU" dirty="0" smtClean="0"/>
              <a:t>, </a:t>
            </a:r>
            <a:r>
              <a:rPr lang="ru-RU" dirty="0" err="1" smtClean="0"/>
              <a:t>мозку</a:t>
            </a:r>
            <a:r>
              <a:rPr lang="ru-RU" dirty="0" smtClean="0"/>
              <a:t> та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, через </a:t>
            </a:r>
            <a:r>
              <a:rPr lang="ru-RU" dirty="0" err="1" smtClean="0"/>
              <a:t>які</a:t>
            </a:r>
            <a:r>
              <a:rPr lang="ru-RU" dirty="0" smtClean="0"/>
              <a:t> проходить струм,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призводить</a:t>
            </a:r>
            <a:r>
              <a:rPr lang="ru-RU" dirty="0" smtClean="0"/>
              <a:t> до </a:t>
            </a:r>
            <a:r>
              <a:rPr lang="ru-RU" dirty="0" err="1" smtClean="0"/>
              <a:t>виникнення</a:t>
            </a:r>
            <a:r>
              <a:rPr lang="ru-RU" dirty="0" smtClean="0"/>
              <a:t> в них </a:t>
            </a:r>
            <a:r>
              <a:rPr lang="ru-RU" dirty="0" err="1" smtClean="0"/>
              <a:t>функціональних</a:t>
            </a:r>
            <a:r>
              <a:rPr lang="ru-RU" dirty="0" smtClean="0"/>
              <a:t> </a:t>
            </a:r>
            <a:r>
              <a:rPr lang="ru-RU" dirty="0" err="1" smtClean="0"/>
              <a:t>розладів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b="1" dirty="0" err="1" smtClean="0"/>
              <a:t>Електролітична</a:t>
            </a:r>
            <a:r>
              <a:rPr lang="ru-RU" b="1" dirty="0" smtClean="0"/>
              <a:t> </a:t>
            </a:r>
            <a:r>
              <a:rPr lang="ru-RU" b="1" dirty="0" err="1" smtClean="0"/>
              <a:t>дія</a:t>
            </a:r>
            <a:r>
              <a:rPr lang="ru-RU" dirty="0" smtClean="0"/>
              <a:t> струму </a:t>
            </a:r>
            <a:r>
              <a:rPr lang="ru-RU" dirty="0" err="1" smtClean="0"/>
              <a:t>характеризується</a:t>
            </a:r>
            <a:r>
              <a:rPr lang="ru-RU" dirty="0" smtClean="0"/>
              <a:t> </a:t>
            </a:r>
            <a:r>
              <a:rPr lang="ru-RU" dirty="0" err="1" smtClean="0"/>
              <a:t>розкладом</a:t>
            </a:r>
            <a:r>
              <a:rPr lang="ru-RU" dirty="0" smtClean="0"/>
              <a:t> </a:t>
            </a:r>
            <a:r>
              <a:rPr lang="ru-RU" dirty="0" err="1" smtClean="0"/>
              <a:t>крові</a:t>
            </a:r>
            <a:r>
              <a:rPr lang="ru-RU" dirty="0" smtClean="0"/>
              <a:t> та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органічних</a:t>
            </a:r>
            <a:r>
              <a:rPr lang="ru-RU" dirty="0" smtClean="0"/>
              <a:t> </a:t>
            </a:r>
            <a:r>
              <a:rPr lang="ru-RU" dirty="0" err="1" smtClean="0"/>
              <a:t>рідин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викликає</a:t>
            </a:r>
            <a:r>
              <a:rPr lang="ru-RU" dirty="0" smtClean="0"/>
              <a:t> </a:t>
            </a:r>
            <a:r>
              <a:rPr lang="ru-RU" dirty="0" err="1" smtClean="0"/>
              <a:t>суттєві</a:t>
            </a:r>
            <a:r>
              <a:rPr lang="ru-RU" dirty="0" smtClean="0"/>
              <a:t> </a:t>
            </a:r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фізико-хімічного</a:t>
            </a:r>
            <a:r>
              <a:rPr lang="ru-RU" dirty="0" smtClean="0"/>
              <a:t> складу.</a:t>
            </a:r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Дія</a:t>
            </a:r>
            <a:r>
              <a:rPr lang="ru-RU" b="1" dirty="0" smtClean="0"/>
              <a:t> </a:t>
            </a:r>
            <a:r>
              <a:rPr lang="ru-RU" b="1" dirty="0" err="1" smtClean="0"/>
              <a:t>електричного</a:t>
            </a:r>
            <a:r>
              <a:rPr lang="ru-RU" b="1" dirty="0" smtClean="0"/>
              <a:t> струму на </a:t>
            </a:r>
            <a:r>
              <a:rPr lang="ru-RU" b="1" dirty="0" err="1" smtClean="0"/>
              <a:t>людину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err="1" smtClean="0"/>
              <a:t>Механічна</a:t>
            </a:r>
            <a:r>
              <a:rPr lang="ru-RU" b="1" dirty="0" smtClean="0"/>
              <a:t> </a:t>
            </a:r>
            <a:r>
              <a:rPr lang="ru-RU" b="1" dirty="0" err="1" smtClean="0"/>
              <a:t>дія</a:t>
            </a:r>
            <a:r>
              <a:rPr lang="ru-RU" dirty="0" smtClean="0"/>
              <a:t> струму </a:t>
            </a:r>
            <a:r>
              <a:rPr lang="ru-RU" dirty="0" err="1" smtClean="0"/>
              <a:t>проявляється</a:t>
            </a:r>
            <a:r>
              <a:rPr lang="ru-RU" dirty="0" smtClean="0"/>
              <a:t> </a:t>
            </a:r>
            <a:r>
              <a:rPr lang="ru-RU" dirty="0" err="1" smtClean="0"/>
              <a:t>ушкодженнями</a:t>
            </a:r>
            <a:r>
              <a:rPr lang="ru-RU" dirty="0" smtClean="0"/>
              <a:t> (</a:t>
            </a:r>
            <a:r>
              <a:rPr lang="ru-RU" dirty="0" err="1" smtClean="0"/>
              <a:t>розриви</a:t>
            </a:r>
            <a:r>
              <a:rPr lang="ru-RU" dirty="0" smtClean="0"/>
              <a:t>, </a:t>
            </a:r>
            <a:r>
              <a:rPr lang="ru-RU" dirty="0" err="1" smtClean="0"/>
              <a:t>розшарування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) </a:t>
            </a:r>
            <a:r>
              <a:rPr lang="ru-RU" dirty="0" err="1" smtClean="0"/>
              <a:t>різноманітних</a:t>
            </a:r>
            <a:r>
              <a:rPr lang="ru-RU" dirty="0" smtClean="0"/>
              <a:t> тканин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внаслідок</a:t>
            </a:r>
            <a:r>
              <a:rPr lang="ru-RU" dirty="0" smtClean="0"/>
              <a:t> </a:t>
            </a:r>
            <a:r>
              <a:rPr lang="ru-RU" dirty="0" err="1" smtClean="0"/>
              <a:t>електродинамічного</a:t>
            </a:r>
            <a:r>
              <a:rPr lang="ru-RU" dirty="0" smtClean="0"/>
              <a:t> </a:t>
            </a:r>
            <a:r>
              <a:rPr lang="ru-RU" dirty="0" err="1" smtClean="0"/>
              <a:t>ефекту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b="1" dirty="0" err="1" smtClean="0"/>
              <a:t>Біологічна</a:t>
            </a:r>
            <a:r>
              <a:rPr lang="ru-RU" b="1" dirty="0" smtClean="0"/>
              <a:t> </a:t>
            </a:r>
            <a:r>
              <a:rPr lang="ru-RU" b="1" dirty="0" err="1" smtClean="0"/>
              <a:t>дія</a:t>
            </a:r>
            <a:r>
              <a:rPr lang="ru-RU" dirty="0" smtClean="0"/>
              <a:t> струму на живу тканину </a:t>
            </a:r>
            <a:r>
              <a:rPr lang="ru-RU" dirty="0" err="1" smtClean="0"/>
              <a:t>проявляється</a:t>
            </a:r>
            <a:r>
              <a:rPr lang="ru-RU" dirty="0" smtClean="0"/>
              <a:t> </a:t>
            </a:r>
            <a:r>
              <a:rPr lang="ru-RU" dirty="0" err="1" smtClean="0"/>
              <a:t>небезпечним</a:t>
            </a:r>
            <a:r>
              <a:rPr lang="ru-RU" dirty="0" smtClean="0"/>
              <a:t> </a:t>
            </a:r>
            <a:r>
              <a:rPr lang="ru-RU" dirty="0" err="1" smtClean="0"/>
              <a:t>збудженням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 та тканин </a:t>
            </a:r>
            <a:r>
              <a:rPr lang="ru-RU" dirty="0" err="1" smtClean="0"/>
              <a:t>організму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супроводжується</a:t>
            </a:r>
            <a:r>
              <a:rPr lang="ru-RU" dirty="0" smtClean="0"/>
              <a:t> </a:t>
            </a:r>
            <a:r>
              <a:rPr lang="ru-RU" dirty="0" err="1" smtClean="0"/>
              <a:t>мимовільним</a:t>
            </a:r>
            <a:r>
              <a:rPr lang="ru-RU" dirty="0" smtClean="0"/>
              <a:t> </a:t>
            </a:r>
            <a:r>
              <a:rPr lang="ru-RU" dirty="0" err="1" smtClean="0"/>
              <a:t>судомним</a:t>
            </a:r>
            <a:r>
              <a:rPr lang="ru-RU" dirty="0" smtClean="0"/>
              <a:t> </a:t>
            </a:r>
            <a:r>
              <a:rPr lang="ru-RU" dirty="0" err="1" smtClean="0"/>
              <a:t>скороченням</a:t>
            </a:r>
            <a:r>
              <a:rPr lang="ru-RU" dirty="0" smtClean="0"/>
              <a:t> </a:t>
            </a:r>
            <a:r>
              <a:rPr lang="ru-RU" dirty="0" err="1" smtClean="0"/>
              <a:t>м'язів</a:t>
            </a:r>
            <a:r>
              <a:rPr lang="ru-RU" dirty="0" smtClean="0"/>
              <a:t>. </a:t>
            </a:r>
            <a:r>
              <a:rPr lang="ru-RU" dirty="0" err="1" smtClean="0"/>
              <a:t>Таке</a:t>
            </a:r>
            <a:r>
              <a:rPr lang="ru-RU" dirty="0" smtClean="0"/>
              <a:t> </a:t>
            </a:r>
            <a:r>
              <a:rPr lang="ru-RU" dirty="0" err="1" smtClean="0"/>
              <a:t>збудження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призвести</a:t>
            </a:r>
            <a:r>
              <a:rPr lang="ru-RU" dirty="0" smtClean="0"/>
              <a:t> до </a:t>
            </a:r>
            <a:r>
              <a:rPr lang="ru-RU" dirty="0" err="1" smtClean="0"/>
              <a:t>суттєвих</a:t>
            </a:r>
            <a:r>
              <a:rPr lang="ru-RU" dirty="0" smtClean="0"/>
              <a:t> </a:t>
            </a:r>
            <a:r>
              <a:rPr lang="ru-RU" dirty="0" err="1" smtClean="0"/>
              <a:t>порушень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навіть</a:t>
            </a:r>
            <a:r>
              <a:rPr lang="ru-RU" dirty="0" smtClean="0"/>
              <a:t> </a:t>
            </a:r>
            <a:r>
              <a:rPr lang="ru-RU" dirty="0" err="1" smtClean="0"/>
              <a:t>повного</a:t>
            </a:r>
            <a:r>
              <a:rPr lang="ru-RU" dirty="0" smtClean="0"/>
              <a:t> </a:t>
            </a:r>
            <a:r>
              <a:rPr lang="ru-RU" dirty="0" err="1" smtClean="0"/>
              <a:t>припинення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 </a:t>
            </a:r>
            <a:r>
              <a:rPr lang="ru-RU" dirty="0" err="1" smtClean="0"/>
              <a:t>дихання</a:t>
            </a:r>
            <a:r>
              <a:rPr lang="ru-RU" dirty="0" smtClean="0"/>
              <a:t> та </a:t>
            </a:r>
            <a:r>
              <a:rPr lang="ru-RU" dirty="0" err="1" smtClean="0"/>
              <a:t>кровообігу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err="1" smtClean="0"/>
              <a:t>Подразнення</a:t>
            </a:r>
            <a:r>
              <a:rPr lang="ru-RU" dirty="0" smtClean="0"/>
              <a:t> тканин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внаслідок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</a:t>
            </a:r>
            <a:r>
              <a:rPr lang="ru-RU" dirty="0" err="1" smtClean="0"/>
              <a:t>електричного</a:t>
            </a:r>
            <a:r>
              <a:rPr lang="ru-RU" dirty="0" smtClean="0"/>
              <a:t> струму </a:t>
            </a:r>
            <a:r>
              <a:rPr lang="ru-RU" dirty="0" err="1" smtClean="0"/>
              <a:t>може</a:t>
            </a:r>
            <a:r>
              <a:rPr lang="ru-RU" dirty="0" smtClean="0"/>
              <a:t> бути</a:t>
            </a:r>
            <a:r>
              <a:rPr lang="uk-UA" dirty="0" smtClean="0"/>
              <a:t>:</a:t>
            </a:r>
          </a:p>
          <a:p>
            <a:pPr lvl="0"/>
            <a:r>
              <a:rPr lang="ru-RU" b="1" dirty="0" smtClean="0"/>
              <a:t>прямим</a:t>
            </a:r>
            <a:r>
              <a:rPr lang="ru-RU" dirty="0" smtClean="0"/>
              <a:t>, коли струм проходить </a:t>
            </a:r>
            <a:r>
              <a:rPr lang="ru-RU" dirty="0" err="1" smtClean="0"/>
              <a:t>безпосередньо</a:t>
            </a:r>
            <a:r>
              <a:rPr lang="ru-RU" dirty="0" smtClean="0"/>
              <a:t> через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тканини</a:t>
            </a:r>
            <a:r>
              <a:rPr lang="uk-UA" dirty="0" smtClean="0"/>
              <a:t>;</a:t>
            </a:r>
          </a:p>
          <a:p>
            <a:pPr lvl="0"/>
            <a:r>
              <a:rPr lang="ru-RU" b="1" dirty="0" err="1" smtClean="0"/>
              <a:t>рефлекторним</a:t>
            </a:r>
            <a:r>
              <a:rPr lang="ru-RU" dirty="0" smtClean="0"/>
              <a:t> (через </a:t>
            </a:r>
            <a:r>
              <a:rPr lang="ru-RU" dirty="0" err="1" smtClean="0"/>
              <a:t>центральну</a:t>
            </a:r>
            <a:r>
              <a:rPr lang="ru-RU" dirty="0" smtClean="0"/>
              <a:t> </a:t>
            </a:r>
            <a:r>
              <a:rPr lang="ru-RU" dirty="0" err="1" smtClean="0"/>
              <a:t>нервову</a:t>
            </a:r>
            <a:r>
              <a:rPr lang="ru-RU" dirty="0" smtClean="0"/>
              <a:t> систему), коли </a:t>
            </a:r>
            <a:r>
              <a:rPr lang="ru-RU" dirty="0" err="1" smtClean="0"/>
              <a:t>тканини</a:t>
            </a:r>
            <a:r>
              <a:rPr lang="ru-RU" dirty="0" smtClean="0"/>
              <a:t> не </a:t>
            </a:r>
            <a:r>
              <a:rPr lang="ru-RU" dirty="0" err="1" smtClean="0"/>
              <a:t>знаходяться</a:t>
            </a:r>
            <a:r>
              <a:rPr lang="ru-RU" dirty="0" smtClean="0"/>
              <a:t> на шляху </a:t>
            </a:r>
            <a:r>
              <a:rPr lang="ru-RU" dirty="0" err="1" smtClean="0"/>
              <a:t>проходження</a:t>
            </a:r>
            <a:r>
              <a:rPr lang="ru-RU" dirty="0" smtClean="0"/>
              <a:t> струму.</a:t>
            </a:r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Дія</a:t>
            </a:r>
            <a:r>
              <a:rPr lang="ru-RU" b="1" dirty="0" smtClean="0"/>
              <a:t> </a:t>
            </a:r>
            <a:r>
              <a:rPr lang="ru-RU" b="1" dirty="0" err="1" smtClean="0"/>
              <a:t>електричного</a:t>
            </a:r>
            <a:r>
              <a:rPr lang="ru-RU" b="1" dirty="0" smtClean="0"/>
              <a:t> струму на </a:t>
            </a:r>
            <a:r>
              <a:rPr lang="ru-RU" b="1" dirty="0" err="1" smtClean="0"/>
              <a:t>людину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err="1" smtClean="0"/>
              <a:t>Електротравма</a:t>
            </a:r>
            <a:r>
              <a:rPr lang="ru-RU" dirty="0" smtClean="0"/>
              <a:t> — </a:t>
            </a:r>
            <a:r>
              <a:rPr lang="ru-RU" dirty="0" err="1" smtClean="0"/>
              <a:t>це</a:t>
            </a:r>
            <a:r>
              <a:rPr lang="ru-RU" dirty="0" smtClean="0"/>
              <a:t> травма, яка </a:t>
            </a:r>
            <a:r>
              <a:rPr lang="ru-RU" dirty="0" err="1" smtClean="0"/>
              <a:t>спричинена</a:t>
            </a:r>
            <a:r>
              <a:rPr lang="ru-RU" dirty="0" smtClean="0"/>
              <a:t> </a:t>
            </a:r>
            <a:r>
              <a:rPr lang="ru-RU" dirty="0" err="1" smtClean="0"/>
              <a:t>дією</a:t>
            </a:r>
            <a:r>
              <a:rPr lang="ru-RU" dirty="0" smtClean="0"/>
              <a:t> </a:t>
            </a:r>
            <a:r>
              <a:rPr lang="ru-RU" dirty="0" err="1" smtClean="0"/>
              <a:t>електричного</a:t>
            </a:r>
            <a:r>
              <a:rPr lang="ru-RU" dirty="0" smtClean="0"/>
              <a:t> струму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електричної</a:t>
            </a:r>
            <a:r>
              <a:rPr lang="ru-RU" dirty="0" smtClean="0"/>
              <a:t> дуги. За </a:t>
            </a:r>
            <a:r>
              <a:rPr lang="ru-RU" dirty="0" err="1" smtClean="0"/>
              <a:t>наслідками</a:t>
            </a:r>
            <a:r>
              <a:rPr lang="ru-RU" dirty="0" smtClean="0"/>
              <a:t> </a:t>
            </a:r>
            <a:r>
              <a:rPr lang="ru-RU" dirty="0" err="1" smtClean="0"/>
              <a:t>електротравми</a:t>
            </a:r>
            <a:r>
              <a:rPr lang="ru-RU" dirty="0" smtClean="0"/>
              <a:t> </a:t>
            </a:r>
            <a:r>
              <a:rPr lang="ru-RU" dirty="0" err="1" smtClean="0"/>
              <a:t>умовно</a:t>
            </a:r>
            <a:r>
              <a:rPr lang="ru-RU" dirty="0" smtClean="0"/>
              <a:t> </a:t>
            </a:r>
            <a:r>
              <a:rPr lang="ru-RU" dirty="0" err="1" smtClean="0"/>
              <a:t>підрозділяють</a:t>
            </a:r>
            <a:r>
              <a:rPr lang="ru-RU" dirty="0" smtClean="0"/>
              <a:t> на два </a:t>
            </a:r>
            <a:r>
              <a:rPr lang="ru-RU" dirty="0" err="1" smtClean="0"/>
              <a:t>види</a:t>
            </a:r>
            <a:r>
              <a:rPr lang="ru-RU" dirty="0" smtClean="0"/>
              <a:t>: </a:t>
            </a:r>
            <a:r>
              <a:rPr lang="ru-RU" dirty="0" err="1" smtClean="0"/>
              <a:t>місцеві</a:t>
            </a:r>
            <a:r>
              <a:rPr lang="ru-RU" dirty="0" smtClean="0"/>
              <a:t> </a:t>
            </a:r>
            <a:r>
              <a:rPr lang="ru-RU" dirty="0" err="1" smtClean="0"/>
              <a:t>електротравми</a:t>
            </a:r>
            <a:r>
              <a:rPr lang="ru-RU" dirty="0" smtClean="0"/>
              <a:t>, коли </a:t>
            </a:r>
            <a:r>
              <a:rPr lang="ru-RU" dirty="0" err="1" smtClean="0"/>
              <a:t>виникає</a:t>
            </a:r>
            <a:r>
              <a:rPr lang="ru-RU" dirty="0" smtClean="0"/>
              <a:t> </a:t>
            </a:r>
            <a:r>
              <a:rPr lang="ru-RU" dirty="0" err="1" smtClean="0"/>
              <a:t>місцеве</a:t>
            </a:r>
            <a:r>
              <a:rPr lang="ru-RU" dirty="0" smtClean="0"/>
              <a:t> </a:t>
            </a:r>
            <a:r>
              <a:rPr lang="ru-RU" dirty="0" err="1" smtClean="0"/>
              <a:t>ушкодження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, та </a:t>
            </a:r>
            <a:r>
              <a:rPr lang="ru-RU" dirty="0" err="1" smtClean="0"/>
              <a:t>загальні</a:t>
            </a:r>
            <a:r>
              <a:rPr lang="ru-RU" dirty="0" smtClean="0"/>
              <a:t> </a:t>
            </a:r>
            <a:r>
              <a:rPr lang="ru-RU" dirty="0" err="1" smtClean="0"/>
              <a:t>електротравми</a:t>
            </a:r>
            <a:r>
              <a:rPr lang="ru-RU" dirty="0" smtClean="0"/>
              <a:t> (</a:t>
            </a:r>
            <a:r>
              <a:rPr lang="ru-RU" dirty="0" err="1" smtClean="0"/>
              <a:t>електричні</a:t>
            </a:r>
            <a:r>
              <a:rPr lang="ru-RU" dirty="0" smtClean="0"/>
              <a:t> </a:t>
            </a:r>
            <a:r>
              <a:rPr lang="ru-RU" dirty="0" err="1" smtClean="0"/>
              <a:t>удари</a:t>
            </a:r>
            <a:r>
              <a:rPr lang="ru-RU" dirty="0" smtClean="0"/>
              <a:t>), коли </a:t>
            </a:r>
            <a:r>
              <a:rPr lang="ru-RU" dirty="0" err="1" smtClean="0"/>
              <a:t>уражається</a:t>
            </a:r>
            <a:r>
              <a:rPr lang="ru-RU" dirty="0" smtClean="0"/>
              <a:t> весь </a:t>
            </a:r>
            <a:r>
              <a:rPr lang="ru-RU" dirty="0" err="1" smtClean="0"/>
              <a:t>організм</a:t>
            </a:r>
            <a:r>
              <a:rPr lang="ru-RU" dirty="0" smtClean="0"/>
              <a:t> </a:t>
            </a:r>
            <a:r>
              <a:rPr lang="ru-RU" dirty="0" err="1" smtClean="0"/>
              <a:t>внаслідок</a:t>
            </a:r>
            <a:r>
              <a:rPr lang="ru-RU" dirty="0" smtClean="0"/>
              <a:t> </a:t>
            </a:r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нормальної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</a:t>
            </a:r>
            <a:r>
              <a:rPr lang="ru-RU" dirty="0" err="1" smtClean="0"/>
              <a:t>життєво</a:t>
            </a:r>
            <a:r>
              <a:rPr lang="ru-RU" dirty="0" smtClean="0"/>
              <a:t> </a:t>
            </a:r>
            <a:r>
              <a:rPr lang="ru-RU" dirty="0" err="1" smtClean="0"/>
              <a:t>важливих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систем. </a:t>
            </a:r>
            <a:endParaRPr lang="uk-UA" dirty="0" smtClean="0"/>
          </a:p>
          <a:p>
            <a:r>
              <a:rPr lang="uk-UA" dirty="0" smtClean="0"/>
              <a:t>Приблизний розподіл електротравм за їх видами має такий вигляд: </a:t>
            </a:r>
          </a:p>
          <a:p>
            <a:pPr lvl="0"/>
            <a:r>
              <a:rPr lang="uk-UA" dirty="0" smtClean="0"/>
              <a:t>місцеві електротравми — 20%; </a:t>
            </a:r>
          </a:p>
          <a:p>
            <a:pPr lvl="0"/>
            <a:r>
              <a:rPr lang="uk-UA" dirty="0" smtClean="0"/>
              <a:t>електричні удари — 25%; </a:t>
            </a:r>
          </a:p>
          <a:p>
            <a:pPr lvl="0"/>
            <a:r>
              <a:rPr lang="uk-UA" dirty="0" smtClean="0"/>
              <a:t>змішані травми (сукупність місцевих електротравм та електричних ударів) — 55%.</a:t>
            </a:r>
          </a:p>
          <a:p>
            <a:r>
              <a:rPr lang="ru-RU" b="1" dirty="0" err="1" smtClean="0"/>
              <a:t>Характерними</a:t>
            </a:r>
            <a:r>
              <a:rPr lang="ru-RU" b="1" dirty="0" smtClean="0"/>
              <a:t> </a:t>
            </a:r>
            <a:r>
              <a:rPr lang="ru-RU" b="1" dirty="0" err="1" smtClean="0"/>
              <a:t>місцевими</a:t>
            </a:r>
            <a:r>
              <a:rPr lang="ru-RU" b="1" dirty="0" smtClean="0"/>
              <a:t> </a:t>
            </a:r>
            <a:r>
              <a:rPr lang="ru-RU" b="1" dirty="0" err="1" smtClean="0"/>
              <a:t>електричними</a:t>
            </a:r>
            <a:r>
              <a:rPr lang="ru-RU" b="1" dirty="0" smtClean="0"/>
              <a:t> травмами </a:t>
            </a:r>
            <a:r>
              <a:rPr lang="ru-RU" b="1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електричні</a:t>
            </a:r>
            <a:r>
              <a:rPr lang="ru-RU" dirty="0" smtClean="0"/>
              <a:t> </a:t>
            </a:r>
            <a:r>
              <a:rPr lang="ru-RU" dirty="0" err="1" smtClean="0"/>
              <a:t>опіки</a:t>
            </a:r>
            <a:r>
              <a:rPr lang="ru-RU" dirty="0" smtClean="0"/>
              <a:t>, </a:t>
            </a:r>
            <a:r>
              <a:rPr lang="ru-RU" dirty="0" err="1" smtClean="0"/>
              <a:t>електричні</a:t>
            </a:r>
            <a:r>
              <a:rPr lang="ru-RU" dirty="0" smtClean="0"/>
              <a:t> знаки, </a:t>
            </a:r>
            <a:r>
              <a:rPr lang="ru-RU" dirty="0" err="1" smtClean="0"/>
              <a:t>металізація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, </a:t>
            </a:r>
            <a:r>
              <a:rPr lang="ru-RU" dirty="0" err="1" smtClean="0"/>
              <a:t>механічні</a:t>
            </a:r>
            <a:r>
              <a:rPr lang="ru-RU" dirty="0" smtClean="0"/>
              <a:t> </a:t>
            </a:r>
            <a:r>
              <a:rPr lang="ru-RU" dirty="0" err="1" smtClean="0"/>
              <a:t>ушкодження</a:t>
            </a:r>
            <a:r>
              <a:rPr lang="ru-RU" dirty="0" smtClean="0"/>
              <a:t> та </a:t>
            </a:r>
            <a:r>
              <a:rPr lang="ru-RU" dirty="0" err="1" smtClean="0"/>
              <a:t>електроофтальмія</a:t>
            </a:r>
            <a:r>
              <a:rPr lang="ru-RU" dirty="0" smtClean="0"/>
              <a:t>.</a:t>
            </a:r>
            <a:endParaRPr lang="uk-UA" dirty="0" smtClean="0"/>
          </a:p>
          <a:p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err="1" smtClean="0"/>
              <a:t>Види</a:t>
            </a:r>
            <a:r>
              <a:rPr lang="ru-RU" b="1" i="1" dirty="0" smtClean="0"/>
              <a:t>   </a:t>
            </a:r>
            <a:r>
              <a:rPr lang="ru-RU" b="1" i="1" dirty="0" err="1" smtClean="0"/>
              <a:t>електричних</a:t>
            </a:r>
            <a:r>
              <a:rPr lang="ru-RU" b="1" i="1" dirty="0" smtClean="0"/>
              <a:t>  травм. Причини   </a:t>
            </a:r>
            <a:r>
              <a:rPr lang="ru-RU" b="1" i="1" dirty="0" err="1" smtClean="0"/>
              <a:t>летальних</a:t>
            </a:r>
            <a:r>
              <a:rPr lang="ru-RU" b="1" i="1" dirty="0" smtClean="0"/>
              <a:t>  </a:t>
            </a:r>
            <a:r>
              <a:rPr lang="ru-RU" b="1" i="1" dirty="0" err="1" smtClean="0"/>
              <a:t>наслідків</a:t>
            </a:r>
            <a:r>
              <a:rPr lang="ru-RU" b="1" i="1" dirty="0" smtClean="0"/>
              <a:t>  </a:t>
            </a:r>
            <a:r>
              <a:rPr lang="ru-RU" b="1" i="1" dirty="0" err="1" smtClean="0"/>
              <a:t>від</a:t>
            </a:r>
            <a:r>
              <a:rPr lang="ru-RU" b="1" i="1" dirty="0" smtClean="0"/>
              <a:t>  </a:t>
            </a:r>
            <a:r>
              <a:rPr lang="ru-RU" b="1" i="1" dirty="0" err="1" smtClean="0"/>
              <a:t>дії</a:t>
            </a:r>
            <a:r>
              <a:rPr lang="ru-RU" b="1" i="1" dirty="0" smtClean="0"/>
              <a:t>   </a:t>
            </a:r>
            <a:r>
              <a:rPr lang="ru-RU" b="1" i="1" dirty="0" err="1" smtClean="0"/>
              <a:t>електричного</a:t>
            </a:r>
            <a:r>
              <a:rPr lang="ru-RU" b="1" i="1" dirty="0" smtClean="0"/>
              <a:t>   струму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err="1" smtClean="0"/>
              <a:t>Електричний</a:t>
            </a:r>
            <a:r>
              <a:rPr lang="ru-RU" b="1" dirty="0" smtClean="0"/>
              <a:t> </a:t>
            </a:r>
            <a:r>
              <a:rPr lang="ru-RU" b="1" dirty="0" err="1" smtClean="0"/>
              <a:t>опік</a:t>
            </a:r>
            <a:r>
              <a:rPr lang="ru-RU" dirty="0" smtClean="0"/>
              <a:t> —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поширена</a:t>
            </a:r>
            <a:r>
              <a:rPr lang="ru-RU" dirty="0" smtClean="0"/>
              <a:t> </a:t>
            </a:r>
            <a:r>
              <a:rPr lang="ru-RU" dirty="0" err="1" smtClean="0"/>
              <a:t>місцева</a:t>
            </a:r>
            <a:r>
              <a:rPr lang="ru-RU" dirty="0" smtClean="0"/>
              <a:t> </a:t>
            </a:r>
            <a:r>
              <a:rPr lang="ru-RU" dirty="0" err="1" smtClean="0"/>
              <a:t>електротравма</a:t>
            </a:r>
            <a:r>
              <a:rPr lang="ru-RU" dirty="0" smtClean="0"/>
              <a:t> (</a:t>
            </a:r>
            <a:r>
              <a:rPr lang="ru-RU" dirty="0" err="1" smtClean="0"/>
              <a:t>близько</a:t>
            </a:r>
            <a:r>
              <a:rPr lang="ru-RU" dirty="0" smtClean="0"/>
              <a:t> 60%), яка, в основному, </a:t>
            </a:r>
            <a:r>
              <a:rPr lang="ru-RU" dirty="0" err="1" smtClean="0"/>
              <a:t>спостерігається</a:t>
            </a:r>
            <a:r>
              <a:rPr lang="ru-RU" dirty="0" smtClean="0"/>
              <a:t> у </a:t>
            </a:r>
            <a:r>
              <a:rPr lang="ru-RU" dirty="0" err="1" smtClean="0"/>
              <a:t>працівників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обслуговують</a:t>
            </a:r>
            <a:r>
              <a:rPr lang="ru-RU" dirty="0" smtClean="0"/>
              <a:t> </a:t>
            </a:r>
            <a:r>
              <a:rPr lang="ru-RU" dirty="0" err="1" smtClean="0"/>
              <a:t>діючі</a:t>
            </a:r>
            <a:r>
              <a:rPr lang="ru-RU" dirty="0" smtClean="0"/>
              <a:t> </a:t>
            </a:r>
            <a:r>
              <a:rPr lang="ru-RU" dirty="0" err="1" smtClean="0"/>
              <a:t>електроустановки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err="1" smtClean="0"/>
              <a:t>Електричні</a:t>
            </a:r>
            <a:r>
              <a:rPr lang="ru-RU" dirty="0" smtClean="0"/>
              <a:t> </a:t>
            </a:r>
            <a:r>
              <a:rPr lang="ru-RU" dirty="0" err="1" smtClean="0"/>
              <a:t>опіки</a:t>
            </a:r>
            <a:r>
              <a:rPr lang="ru-RU" dirty="0" smtClean="0"/>
              <a:t> </a:t>
            </a:r>
            <a:r>
              <a:rPr lang="ru-RU" dirty="0" err="1" smtClean="0"/>
              <a:t>залежно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умов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виникнення</a:t>
            </a:r>
            <a:r>
              <a:rPr lang="ru-RU" dirty="0" smtClean="0"/>
              <a:t> </a:t>
            </a:r>
            <a:r>
              <a:rPr lang="ru-RU" dirty="0" err="1" smtClean="0"/>
              <a:t>бувають</a:t>
            </a:r>
            <a:r>
              <a:rPr lang="ru-RU" dirty="0" smtClean="0"/>
              <a:t> </a:t>
            </a:r>
            <a:r>
              <a:rPr lang="ru-RU" dirty="0" err="1" smtClean="0"/>
              <a:t>двох</a:t>
            </a:r>
            <a:r>
              <a:rPr lang="ru-RU" dirty="0" smtClean="0"/>
              <a:t> </a:t>
            </a:r>
            <a:r>
              <a:rPr lang="ru-RU" dirty="0" err="1" smtClean="0"/>
              <a:t>видів</a:t>
            </a:r>
            <a:r>
              <a:rPr lang="ru-RU" dirty="0" smtClean="0"/>
              <a:t>:</a:t>
            </a:r>
            <a:endParaRPr lang="uk-UA" dirty="0" smtClean="0"/>
          </a:p>
          <a:p>
            <a:pPr lvl="0"/>
            <a:r>
              <a:rPr lang="uk-UA" dirty="0" smtClean="0"/>
              <a:t>струмові (контактні), коли внаслідок проходження струму електрична енергія перетворюється в теплову;</a:t>
            </a:r>
          </a:p>
          <a:p>
            <a:pPr lvl="0"/>
            <a:r>
              <a:rPr lang="uk-UA" dirty="0" smtClean="0"/>
              <a:t>дугові, які виникають внаслідок дії на тіло людини електричної дуги.</a:t>
            </a:r>
          </a:p>
          <a:p>
            <a:r>
              <a:rPr lang="uk-UA" dirty="0" smtClean="0"/>
              <a:t>Залежно від кількості виділеної теплоти та температури, а також і розмірів дуги електричні опіки можуть уражати не лише шкіру, але й м'язи, нерви і навіть кістки. </a:t>
            </a: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опіки</a:t>
            </a:r>
            <a:r>
              <a:rPr lang="ru-RU" dirty="0" smtClean="0"/>
              <a:t> </a:t>
            </a:r>
            <a:r>
              <a:rPr lang="ru-RU" dirty="0" err="1" smtClean="0"/>
              <a:t>називаються</a:t>
            </a:r>
            <a:r>
              <a:rPr lang="ru-RU" dirty="0" smtClean="0"/>
              <a:t> </a:t>
            </a:r>
            <a:r>
              <a:rPr lang="ru-RU" b="1" dirty="0" err="1" smtClean="0"/>
              <a:t>глибинними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заживають</a:t>
            </a:r>
            <a:r>
              <a:rPr lang="ru-RU" dirty="0" smtClean="0"/>
              <a:t> </a:t>
            </a:r>
            <a:r>
              <a:rPr lang="ru-RU" dirty="0" err="1" smtClean="0"/>
              <a:t>досить</a:t>
            </a:r>
            <a:r>
              <a:rPr lang="ru-RU" dirty="0" smtClean="0"/>
              <a:t> </a:t>
            </a:r>
            <a:r>
              <a:rPr lang="ru-RU" dirty="0" err="1" smtClean="0"/>
              <a:t>довго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b="1" dirty="0" err="1" smtClean="0"/>
              <a:t>Електричні</a:t>
            </a:r>
            <a:r>
              <a:rPr lang="ru-RU" b="1" dirty="0" smtClean="0"/>
              <a:t> знаки</a:t>
            </a:r>
            <a:r>
              <a:rPr lang="ru-RU" dirty="0" smtClean="0"/>
              <a:t> (</a:t>
            </a:r>
            <a:r>
              <a:rPr lang="ru-RU" dirty="0" err="1" smtClean="0"/>
              <a:t>електричні</a:t>
            </a:r>
            <a:r>
              <a:rPr lang="ru-RU" dirty="0" smtClean="0"/>
              <a:t> </a:t>
            </a:r>
            <a:r>
              <a:rPr lang="ru-RU" dirty="0" err="1" smtClean="0"/>
              <a:t>позначки</a:t>
            </a:r>
            <a:r>
              <a:rPr lang="ru-RU" dirty="0" smtClean="0"/>
              <a:t>) </a:t>
            </a:r>
            <a:r>
              <a:rPr lang="ru-RU" dirty="0" err="1" smtClean="0"/>
              <a:t>являють</a:t>
            </a:r>
            <a:r>
              <a:rPr lang="ru-RU" dirty="0" smtClean="0"/>
              <a:t> собою </a:t>
            </a:r>
            <a:r>
              <a:rPr lang="ru-RU" dirty="0" err="1" smtClean="0"/>
              <a:t>плями</a:t>
            </a:r>
            <a:r>
              <a:rPr lang="ru-RU" dirty="0" smtClean="0"/>
              <a:t> </a:t>
            </a:r>
            <a:r>
              <a:rPr lang="ru-RU" dirty="0" err="1" smtClean="0"/>
              <a:t>сірого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блідо-жовтого</a:t>
            </a:r>
            <a:r>
              <a:rPr lang="ru-RU" dirty="0" smtClean="0"/>
              <a:t> </a:t>
            </a:r>
            <a:r>
              <a:rPr lang="ru-RU" dirty="0" err="1" smtClean="0"/>
              <a:t>кольору</a:t>
            </a:r>
            <a:r>
              <a:rPr lang="ru-RU" dirty="0" smtClean="0"/>
              <a:t> у </a:t>
            </a:r>
            <a:r>
              <a:rPr lang="ru-RU" dirty="0" err="1" smtClean="0"/>
              <a:t>вигляді</a:t>
            </a:r>
            <a:r>
              <a:rPr lang="ru-RU" dirty="0" smtClean="0"/>
              <a:t> мозоля на </a:t>
            </a:r>
            <a:r>
              <a:rPr lang="ru-RU" dirty="0" err="1" smtClean="0"/>
              <a:t>поверхні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 в </a:t>
            </a:r>
            <a:r>
              <a:rPr lang="ru-RU" dirty="0" err="1" smtClean="0"/>
              <a:t>місці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контакту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струмопровідними</a:t>
            </a:r>
            <a:r>
              <a:rPr lang="ru-RU" dirty="0" smtClean="0"/>
              <a:t> </a:t>
            </a:r>
            <a:r>
              <a:rPr lang="ru-RU" dirty="0" err="1" smtClean="0"/>
              <a:t>частинами</a:t>
            </a:r>
            <a:r>
              <a:rPr lang="ru-RU" dirty="0" smtClean="0"/>
              <a:t>.</a:t>
            </a:r>
            <a:endParaRPr lang="uk-UA" dirty="0" smtClean="0"/>
          </a:p>
          <a:p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err="1" smtClean="0"/>
              <a:t>Види</a:t>
            </a:r>
            <a:r>
              <a:rPr lang="ru-RU" b="1" i="1" dirty="0" smtClean="0"/>
              <a:t>   </a:t>
            </a:r>
            <a:r>
              <a:rPr lang="ru-RU" b="1" i="1" dirty="0" err="1" smtClean="0"/>
              <a:t>електричних</a:t>
            </a:r>
            <a:r>
              <a:rPr lang="ru-RU" b="1" i="1" dirty="0" smtClean="0"/>
              <a:t>  травм. Причини   </a:t>
            </a:r>
            <a:r>
              <a:rPr lang="ru-RU" b="1" i="1" dirty="0" err="1" smtClean="0"/>
              <a:t>летальних</a:t>
            </a:r>
            <a:r>
              <a:rPr lang="ru-RU" b="1" i="1" dirty="0" smtClean="0"/>
              <a:t>  </a:t>
            </a:r>
            <a:r>
              <a:rPr lang="ru-RU" b="1" i="1" dirty="0" err="1" smtClean="0"/>
              <a:t>наслідків</a:t>
            </a:r>
            <a:r>
              <a:rPr lang="ru-RU" b="1" i="1" dirty="0" smtClean="0"/>
              <a:t>  </a:t>
            </a:r>
            <a:r>
              <a:rPr lang="ru-RU" b="1" i="1" dirty="0" err="1" smtClean="0"/>
              <a:t>від</a:t>
            </a:r>
            <a:r>
              <a:rPr lang="ru-RU" b="1" i="1" dirty="0" smtClean="0"/>
              <a:t>  </a:t>
            </a:r>
            <a:r>
              <a:rPr lang="ru-RU" b="1" i="1" dirty="0" err="1" smtClean="0"/>
              <a:t>дії</a:t>
            </a:r>
            <a:r>
              <a:rPr lang="ru-RU" b="1" i="1" dirty="0" smtClean="0"/>
              <a:t>   </a:t>
            </a:r>
            <a:r>
              <a:rPr lang="ru-RU" b="1" i="1" dirty="0" err="1" smtClean="0"/>
              <a:t>електричного</a:t>
            </a:r>
            <a:r>
              <a:rPr lang="ru-RU" b="1" i="1" dirty="0" smtClean="0"/>
              <a:t>   струму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err="1" smtClean="0"/>
              <a:t>Металізація</a:t>
            </a:r>
            <a:r>
              <a:rPr lang="ru-RU" b="1" dirty="0" smtClean="0"/>
              <a:t> </a:t>
            </a:r>
            <a:r>
              <a:rPr lang="ru-RU" b="1" dirty="0" err="1" smtClean="0"/>
              <a:t>шкіри</a:t>
            </a:r>
            <a:r>
              <a:rPr lang="ru-RU" dirty="0" smtClean="0"/>
              <a:t> —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проникнення</a:t>
            </a:r>
            <a:r>
              <a:rPr lang="ru-RU" dirty="0" smtClean="0"/>
              <a:t> у </a:t>
            </a:r>
            <a:r>
              <a:rPr lang="ru-RU" dirty="0" err="1" smtClean="0"/>
              <a:t>верхні</a:t>
            </a:r>
            <a:r>
              <a:rPr lang="ru-RU" dirty="0" smtClean="0"/>
              <a:t> </a:t>
            </a:r>
            <a:r>
              <a:rPr lang="ru-RU" dirty="0" err="1" smtClean="0"/>
              <a:t>шари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 </a:t>
            </a:r>
            <a:r>
              <a:rPr lang="ru-RU" dirty="0" err="1" smtClean="0"/>
              <a:t>найдрібніших</a:t>
            </a:r>
            <a:r>
              <a:rPr lang="ru-RU" dirty="0" smtClean="0"/>
              <a:t> </a:t>
            </a:r>
            <a:r>
              <a:rPr lang="ru-RU" dirty="0" err="1" smtClean="0"/>
              <a:t>часточок</a:t>
            </a:r>
            <a:r>
              <a:rPr lang="ru-RU" dirty="0" smtClean="0"/>
              <a:t> </a:t>
            </a:r>
            <a:r>
              <a:rPr lang="ru-RU" dirty="0" err="1" smtClean="0"/>
              <a:t>металу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розплавляється</a:t>
            </a:r>
            <a:r>
              <a:rPr lang="ru-RU" dirty="0" smtClean="0"/>
              <a:t> </a:t>
            </a:r>
            <a:r>
              <a:rPr lang="ru-RU" dirty="0" err="1" smtClean="0"/>
              <a:t>внаслідок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</a:t>
            </a:r>
            <a:r>
              <a:rPr lang="ru-RU" dirty="0" err="1" smtClean="0"/>
              <a:t>електричної</a:t>
            </a:r>
            <a:r>
              <a:rPr lang="ru-RU" dirty="0" smtClean="0"/>
              <a:t> дуги. Такого </a:t>
            </a:r>
            <a:r>
              <a:rPr lang="ru-RU" dirty="0" err="1" smtClean="0"/>
              <a:t>ушкодження</a:t>
            </a:r>
            <a:r>
              <a:rPr lang="ru-RU" dirty="0" smtClean="0"/>
              <a:t>, </a:t>
            </a:r>
            <a:r>
              <a:rPr lang="ru-RU" dirty="0" err="1" smtClean="0"/>
              <a:t>зазвичай</a:t>
            </a:r>
            <a:r>
              <a:rPr lang="ru-RU" dirty="0" smtClean="0"/>
              <a:t>, </a:t>
            </a:r>
            <a:r>
              <a:rPr lang="ru-RU" dirty="0" err="1" smtClean="0"/>
              <a:t>зазнають</a:t>
            </a:r>
            <a:r>
              <a:rPr lang="ru-RU" dirty="0" smtClean="0"/>
              <a:t> </a:t>
            </a:r>
            <a:r>
              <a:rPr lang="ru-RU" dirty="0" err="1" smtClean="0"/>
              <a:t>відкриті</a:t>
            </a:r>
            <a:r>
              <a:rPr lang="ru-RU" dirty="0" smtClean="0"/>
              <a:t> </a:t>
            </a:r>
            <a:r>
              <a:rPr lang="ru-RU" dirty="0" err="1" smtClean="0"/>
              <a:t>частини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 — руки та лице. </a:t>
            </a:r>
            <a:r>
              <a:rPr lang="ru-RU" dirty="0" err="1" smtClean="0"/>
              <a:t>Ушкоджена</a:t>
            </a:r>
            <a:r>
              <a:rPr lang="ru-RU" dirty="0" smtClean="0"/>
              <a:t> </a:t>
            </a:r>
            <a:r>
              <a:rPr lang="ru-RU" dirty="0" err="1" smtClean="0"/>
              <a:t>ділянка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 </a:t>
            </a:r>
            <a:r>
              <a:rPr lang="ru-RU" dirty="0" err="1" smtClean="0"/>
              <a:t>стає</a:t>
            </a:r>
            <a:r>
              <a:rPr lang="ru-RU" dirty="0" smtClean="0"/>
              <a:t> твердою та </a:t>
            </a:r>
            <a:r>
              <a:rPr lang="ru-RU" dirty="0" err="1" smtClean="0"/>
              <a:t>шорсткою</a:t>
            </a:r>
            <a:r>
              <a:rPr lang="ru-RU" dirty="0" smtClean="0"/>
              <a:t>, </a:t>
            </a:r>
            <a:r>
              <a:rPr lang="ru-RU" dirty="0" err="1" smtClean="0"/>
              <a:t>однак</a:t>
            </a:r>
            <a:r>
              <a:rPr lang="ru-RU" dirty="0" smtClean="0"/>
              <a:t> за </a:t>
            </a:r>
            <a:r>
              <a:rPr lang="ru-RU" dirty="0" err="1" smtClean="0"/>
              <a:t>відносно</a:t>
            </a:r>
            <a:r>
              <a:rPr lang="ru-RU" dirty="0" smtClean="0"/>
              <a:t> короткий час вона </a:t>
            </a:r>
            <a:r>
              <a:rPr lang="ru-RU" dirty="0" err="1" smtClean="0"/>
              <a:t>знову</a:t>
            </a:r>
            <a:r>
              <a:rPr lang="ru-RU" dirty="0" smtClean="0"/>
              <a:t> </a:t>
            </a:r>
            <a:r>
              <a:rPr lang="ru-RU" dirty="0" err="1" smtClean="0"/>
              <a:t>набуває</a:t>
            </a:r>
            <a:r>
              <a:rPr lang="ru-RU" dirty="0" smtClean="0"/>
              <a:t> </a:t>
            </a:r>
            <a:r>
              <a:rPr lang="ru-RU" dirty="0" err="1" smtClean="0"/>
              <a:t>попереднього</a:t>
            </a:r>
            <a:r>
              <a:rPr lang="ru-RU" dirty="0" smtClean="0"/>
              <a:t> </a:t>
            </a:r>
            <a:r>
              <a:rPr lang="ru-RU" dirty="0" err="1" smtClean="0"/>
              <a:t>вигляду</a:t>
            </a:r>
            <a:r>
              <a:rPr lang="ru-RU" dirty="0" smtClean="0"/>
              <a:t> та </a:t>
            </a:r>
            <a:r>
              <a:rPr lang="ru-RU" dirty="0" err="1" smtClean="0"/>
              <a:t>еластичності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b="1" dirty="0" err="1" smtClean="0"/>
              <a:t>Механічні</a:t>
            </a:r>
            <a:r>
              <a:rPr lang="ru-RU" b="1" dirty="0" smtClean="0"/>
              <a:t> </a:t>
            </a:r>
            <a:r>
              <a:rPr lang="ru-RU" b="1" dirty="0" err="1" smtClean="0"/>
              <a:t>ушкодження</a:t>
            </a:r>
            <a:r>
              <a:rPr lang="ru-RU" dirty="0" smtClean="0"/>
              <a:t> —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ушкодження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виникають</a:t>
            </a:r>
            <a:r>
              <a:rPr lang="ru-RU" dirty="0" smtClean="0"/>
              <a:t> </a:t>
            </a:r>
            <a:r>
              <a:rPr lang="ru-RU" dirty="0" err="1" smtClean="0"/>
              <a:t>внаслідок</a:t>
            </a:r>
            <a:r>
              <a:rPr lang="ru-RU" dirty="0" smtClean="0"/>
              <a:t> </a:t>
            </a:r>
            <a:r>
              <a:rPr lang="ru-RU" dirty="0" err="1" smtClean="0"/>
              <a:t>судомних</a:t>
            </a:r>
            <a:r>
              <a:rPr lang="ru-RU" dirty="0" smtClean="0"/>
              <a:t> </a:t>
            </a:r>
            <a:r>
              <a:rPr lang="ru-RU" dirty="0" err="1" smtClean="0"/>
              <a:t>скорочень</a:t>
            </a:r>
            <a:r>
              <a:rPr lang="ru-RU" dirty="0" smtClean="0"/>
              <a:t> </a:t>
            </a:r>
            <a:r>
              <a:rPr lang="ru-RU" dirty="0" err="1" smtClean="0"/>
              <a:t>м'язів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дією</a:t>
            </a:r>
            <a:r>
              <a:rPr lang="ru-RU" dirty="0" smtClean="0"/>
              <a:t> </a:t>
            </a:r>
            <a:r>
              <a:rPr lang="ru-RU" dirty="0" err="1" smtClean="0"/>
              <a:t>електричного</a:t>
            </a:r>
            <a:r>
              <a:rPr lang="ru-RU" dirty="0" smtClean="0"/>
              <a:t> струму, </a:t>
            </a:r>
            <a:r>
              <a:rPr lang="ru-RU" dirty="0" err="1" smtClean="0"/>
              <a:t>що</a:t>
            </a:r>
            <a:r>
              <a:rPr lang="ru-RU" dirty="0" smtClean="0"/>
              <a:t> проходить через </a:t>
            </a:r>
            <a:r>
              <a:rPr lang="ru-RU" dirty="0" err="1" smtClean="0"/>
              <a:t>тіло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. </a:t>
            </a:r>
            <a:r>
              <a:rPr lang="ru-RU" dirty="0" err="1" smtClean="0"/>
              <a:t>Механічні</a:t>
            </a:r>
            <a:r>
              <a:rPr lang="ru-RU" dirty="0" smtClean="0"/>
              <a:t> </a:t>
            </a:r>
            <a:r>
              <a:rPr lang="ru-RU" dirty="0" err="1" smtClean="0"/>
              <a:t>ушкодження</a:t>
            </a:r>
            <a:r>
              <a:rPr lang="ru-RU" dirty="0" smtClean="0"/>
              <a:t> </a:t>
            </a:r>
            <a:r>
              <a:rPr lang="ru-RU" dirty="0" err="1" smtClean="0"/>
              <a:t>проявляються</a:t>
            </a:r>
            <a:r>
              <a:rPr lang="ru-RU" dirty="0" smtClean="0"/>
              <a:t> у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  <a:r>
              <a:rPr lang="ru-RU" dirty="0" err="1" smtClean="0"/>
              <a:t>розривів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, </a:t>
            </a:r>
            <a:r>
              <a:rPr lang="ru-RU" dirty="0" err="1" smtClean="0"/>
              <a:t>кровоносних</a:t>
            </a:r>
            <a:r>
              <a:rPr lang="ru-RU" dirty="0" smtClean="0"/>
              <a:t> </a:t>
            </a:r>
            <a:r>
              <a:rPr lang="ru-RU" dirty="0" err="1" smtClean="0"/>
              <a:t>судин</a:t>
            </a:r>
            <a:r>
              <a:rPr lang="ru-RU" dirty="0" smtClean="0"/>
              <a:t>, </a:t>
            </a:r>
            <a:r>
              <a:rPr lang="ru-RU" dirty="0" err="1" smtClean="0"/>
              <a:t>нервових</a:t>
            </a:r>
            <a:r>
              <a:rPr lang="ru-RU" dirty="0" smtClean="0"/>
              <a:t> тканин,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вивихів</a:t>
            </a:r>
            <a:r>
              <a:rPr lang="ru-RU" dirty="0" smtClean="0"/>
              <a:t> </a:t>
            </a:r>
            <a:r>
              <a:rPr lang="ru-RU" dirty="0" err="1" smtClean="0"/>
              <a:t>суглобів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навіть</a:t>
            </a:r>
            <a:r>
              <a:rPr lang="ru-RU" dirty="0" smtClean="0"/>
              <a:t> </a:t>
            </a:r>
            <a:r>
              <a:rPr lang="ru-RU" dirty="0" err="1" smtClean="0"/>
              <a:t>переломів</a:t>
            </a:r>
            <a:r>
              <a:rPr lang="ru-RU" dirty="0" smtClean="0"/>
              <a:t> </a:t>
            </a:r>
            <a:r>
              <a:rPr lang="ru-RU" dirty="0" err="1" smtClean="0"/>
              <a:t>кісток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b="1" dirty="0" err="1" smtClean="0"/>
              <a:t>Електроофтальмія</a:t>
            </a:r>
            <a:r>
              <a:rPr lang="ru-RU" dirty="0" smtClean="0"/>
              <a:t> —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ураження</a:t>
            </a:r>
            <a:r>
              <a:rPr lang="ru-RU" dirty="0" smtClean="0"/>
              <a:t> очей </a:t>
            </a:r>
            <a:r>
              <a:rPr lang="ru-RU" dirty="0" err="1" smtClean="0"/>
              <a:t>внаслідок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</a:t>
            </a:r>
            <a:r>
              <a:rPr lang="ru-RU" dirty="0" err="1" smtClean="0"/>
              <a:t>ультрафіолетових</a:t>
            </a:r>
            <a:r>
              <a:rPr lang="ru-RU" dirty="0" smtClean="0"/>
              <a:t> </a:t>
            </a:r>
            <a:r>
              <a:rPr lang="ru-RU" dirty="0" err="1" smtClean="0"/>
              <a:t>випромінювань</a:t>
            </a:r>
            <a:r>
              <a:rPr lang="ru-RU" dirty="0" smtClean="0"/>
              <a:t> </a:t>
            </a:r>
            <a:r>
              <a:rPr lang="ru-RU" dirty="0" err="1" smtClean="0"/>
              <a:t>електричної</a:t>
            </a:r>
            <a:r>
              <a:rPr lang="ru-RU" dirty="0" smtClean="0"/>
              <a:t> дуги.</a:t>
            </a:r>
            <a:endParaRPr lang="uk-UA" dirty="0" smtClean="0"/>
          </a:p>
          <a:p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небезпечним</a:t>
            </a:r>
            <a:r>
              <a:rPr lang="ru-RU" dirty="0" smtClean="0"/>
              <a:t> видом </a:t>
            </a:r>
            <a:r>
              <a:rPr lang="ru-RU" dirty="0" err="1" smtClean="0"/>
              <a:t>електротравм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електричний</a:t>
            </a:r>
            <a:r>
              <a:rPr lang="ru-RU" dirty="0" smtClean="0"/>
              <a:t> удар, </a:t>
            </a:r>
            <a:r>
              <a:rPr lang="ru-RU" dirty="0" err="1" smtClean="0"/>
              <a:t>який</a:t>
            </a:r>
            <a:r>
              <a:rPr lang="ru-RU" dirty="0" smtClean="0"/>
              <a:t> у </a:t>
            </a:r>
            <a:r>
              <a:rPr lang="ru-RU" dirty="0" err="1" smtClean="0"/>
              <a:t>більшості</a:t>
            </a:r>
            <a:r>
              <a:rPr lang="ru-RU" dirty="0" smtClean="0"/>
              <a:t> </a:t>
            </a:r>
            <a:r>
              <a:rPr lang="ru-RU" dirty="0" err="1" smtClean="0"/>
              <a:t>випадків</a:t>
            </a:r>
            <a:r>
              <a:rPr lang="ru-RU" dirty="0" smtClean="0"/>
              <a:t> (</a:t>
            </a:r>
            <a:r>
              <a:rPr lang="ru-RU" dirty="0" err="1" smtClean="0"/>
              <a:t>близько</a:t>
            </a:r>
            <a:r>
              <a:rPr lang="ru-RU" dirty="0" smtClean="0"/>
              <a:t> 80%, </a:t>
            </a:r>
            <a:r>
              <a:rPr lang="ru-RU" dirty="0" err="1" smtClean="0"/>
              <a:t>включаючи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змішані</a:t>
            </a:r>
            <a:r>
              <a:rPr lang="ru-RU" dirty="0" smtClean="0"/>
              <a:t> </a:t>
            </a:r>
            <a:r>
              <a:rPr lang="ru-RU" dirty="0" err="1" smtClean="0"/>
              <a:t>травми</a:t>
            </a:r>
            <a:r>
              <a:rPr lang="ru-RU" dirty="0" smtClean="0"/>
              <a:t>) </a:t>
            </a:r>
            <a:r>
              <a:rPr lang="ru-RU" dirty="0" err="1" smtClean="0"/>
              <a:t>призводить</a:t>
            </a:r>
            <a:r>
              <a:rPr lang="ru-RU" dirty="0" smtClean="0"/>
              <a:t> до </a:t>
            </a:r>
            <a:r>
              <a:rPr lang="ru-RU" dirty="0" err="1" smtClean="0"/>
              <a:t>смерті</a:t>
            </a:r>
            <a:r>
              <a:rPr lang="ru-RU" dirty="0" smtClean="0"/>
              <a:t> </a:t>
            </a:r>
            <a:r>
              <a:rPr lang="ru-RU" dirty="0" err="1" smtClean="0"/>
              <a:t>потерпілого</a:t>
            </a:r>
            <a:r>
              <a:rPr lang="ru-RU" dirty="0" smtClean="0"/>
              <a:t>.</a:t>
            </a:r>
            <a:endParaRPr lang="uk-UA" dirty="0" smtClean="0"/>
          </a:p>
          <a:p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err="1" smtClean="0"/>
              <a:t>Види</a:t>
            </a:r>
            <a:r>
              <a:rPr lang="ru-RU" b="1" i="1" dirty="0" smtClean="0"/>
              <a:t>   </a:t>
            </a:r>
            <a:r>
              <a:rPr lang="ru-RU" b="1" i="1" dirty="0" err="1" smtClean="0"/>
              <a:t>електричних</a:t>
            </a:r>
            <a:r>
              <a:rPr lang="ru-RU" b="1" i="1" dirty="0" smtClean="0"/>
              <a:t>  травм. Причини   </a:t>
            </a:r>
            <a:r>
              <a:rPr lang="ru-RU" b="1" i="1" dirty="0" err="1" smtClean="0"/>
              <a:t>летальних</a:t>
            </a:r>
            <a:r>
              <a:rPr lang="ru-RU" b="1" i="1" dirty="0" smtClean="0"/>
              <a:t>  </a:t>
            </a:r>
            <a:r>
              <a:rPr lang="ru-RU" b="1" i="1" dirty="0" err="1" smtClean="0"/>
              <a:t>наслідків</a:t>
            </a:r>
            <a:r>
              <a:rPr lang="ru-RU" b="1" i="1" dirty="0" smtClean="0"/>
              <a:t>  </a:t>
            </a:r>
            <a:r>
              <a:rPr lang="ru-RU" b="1" i="1" dirty="0" err="1" smtClean="0"/>
              <a:t>від</a:t>
            </a:r>
            <a:r>
              <a:rPr lang="ru-RU" b="1" i="1" dirty="0" smtClean="0"/>
              <a:t>  </a:t>
            </a:r>
            <a:r>
              <a:rPr lang="ru-RU" b="1" i="1" dirty="0" err="1" smtClean="0"/>
              <a:t>дії</a:t>
            </a:r>
            <a:r>
              <a:rPr lang="ru-RU" b="1" i="1" dirty="0" smtClean="0"/>
              <a:t>   </a:t>
            </a:r>
            <a:r>
              <a:rPr lang="ru-RU" b="1" i="1" dirty="0" err="1" smtClean="0"/>
              <a:t>електричного</a:t>
            </a:r>
            <a:r>
              <a:rPr lang="ru-RU" b="1" i="1" dirty="0" smtClean="0"/>
              <a:t>   струму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err="1" smtClean="0"/>
              <a:t>Електричний</a:t>
            </a:r>
            <a:r>
              <a:rPr lang="ru-RU" b="1" dirty="0" smtClean="0"/>
              <a:t> удар</a:t>
            </a:r>
            <a:r>
              <a:rPr lang="ru-RU" dirty="0" smtClean="0"/>
              <a:t> —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збудження</a:t>
            </a:r>
            <a:r>
              <a:rPr lang="ru-RU" dirty="0" smtClean="0"/>
              <a:t> </a:t>
            </a:r>
            <a:r>
              <a:rPr lang="ru-RU" dirty="0" err="1" smtClean="0"/>
              <a:t>живих</a:t>
            </a:r>
            <a:r>
              <a:rPr lang="ru-RU" dirty="0" smtClean="0"/>
              <a:t> тканин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електричним</a:t>
            </a:r>
            <a:r>
              <a:rPr lang="ru-RU" dirty="0" smtClean="0"/>
              <a:t> </a:t>
            </a:r>
            <a:r>
              <a:rPr lang="ru-RU" dirty="0" err="1" smtClean="0"/>
              <a:t>струмом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супроводжується</a:t>
            </a:r>
            <a:r>
              <a:rPr lang="ru-RU" dirty="0" smtClean="0"/>
              <a:t> </a:t>
            </a:r>
            <a:r>
              <a:rPr lang="ru-RU" dirty="0" err="1" smtClean="0"/>
              <a:t>судомним</a:t>
            </a:r>
            <a:r>
              <a:rPr lang="ru-RU" dirty="0" smtClean="0"/>
              <a:t> </a:t>
            </a:r>
            <a:r>
              <a:rPr lang="ru-RU" dirty="0" err="1" smtClean="0"/>
              <a:t>скороченням</a:t>
            </a:r>
            <a:r>
              <a:rPr lang="ru-RU" dirty="0" smtClean="0"/>
              <a:t> </a:t>
            </a:r>
            <a:r>
              <a:rPr lang="ru-RU" dirty="0" err="1" smtClean="0"/>
              <a:t>м'язів</a:t>
            </a:r>
            <a:r>
              <a:rPr lang="ru-RU" dirty="0" smtClean="0"/>
              <a:t>. </a:t>
            </a:r>
            <a:r>
              <a:rPr lang="ru-RU" dirty="0" err="1" smtClean="0"/>
              <a:t>Залежно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наслідків</a:t>
            </a:r>
            <a:r>
              <a:rPr lang="ru-RU" dirty="0" smtClean="0"/>
              <a:t> </a:t>
            </a:r>
            <a:r>
              <a:rPr lang="ru-RU" dirty="0" err="1" smtClean="0"/>
              <a:t>ураження</a:t>
            </a:r>
            <a:r>
              <a:rPr lang="ru-RU" dirty="0" smtClean="0"/>
              <a:t> </a:t>
            </a:r>
            <a:r>
              <a:rPr lang="ru-RU" dirty="0" err="1" smtClean="0"/>
              <a:t>електричні</a:t>
            </a:r>
            <a:r>
              <a:rPr lang="ru-RU" dirty="0" smtClean="0"/>
              <a:t> </a:t>
            </a:r>
            <a:r>
              <a:rPr lang="ru-RU" dirty="0" err="1" smtClean="0"/>
              <a:t>удари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умовно</a:t>
            </a:r>
            <a:r>
              <a:rPr lang="ru-RU" dirty="0" smtClean="0"/>
              <a:t> </a:t>
            </a:r>
            <a:r>
              <a:rPr lang="ru-RU" dirty="0" err="1" smtClean="0"/>
              <a:t>підрозділити</a:t>
            </a:r>
            <a:r>
              <a:rPr lang="ru-RU" dirty="0" smtClean="0"/>
              <a:t> на </a:t>
            </a:r>
            <a:r>
              <a:rPr lang="ru-RU" dirty="0" err="1" smtClean="0"/>
              <a:t>чотири</a:t>
            </a:r>
            <a:r>
              <a:rPr lang="ru-RU" dirty="0" smtClean="0"/>
              <a:t> </a:t>
            </a:r>
            <a:r>
              <a:rPr lang="ru-RU" dirty="0" err="1" smtClean="0"/>
              <a:t>ступеня</a:t>
            </a:r>
            <a:r>
              <a:rPr lang="ru-RU" dirty="0" smtClean="0"/>
              <a:t>:</a:t>
            </a:r>
            <a:endParaRPr lang="uk-UA" dirty="0" smtClean="0"/>
          </a:p>
          <a:p>
            <a:r>
              <a:rPr lang="ru-RU" b="1" dirty="0" smtClean="0"/>
              <a:t>I</a:t>
            </a:r>
            <a:r>
              <a:rPr lang="ru-RU" dirty="0" smtClean="0"/>
              <a:t>  — </a:t>
            </a:r>
            <a:r>
              <a:rPr lang="ru-RU" dirty="0" err="1" smtClean="0"/>
              <a:t>судомні</a:t>
            </a:r>
            <a:r>
              <a:rPr lang="ru-RU" dirty="0" smtClean="0"/>
              <a:t> </a:t>
            </a:r>
            <a:r>
              <a:rPr lang="ru-RU" dirty="0" err="1" smtClean="0"/>
              <a:t>скорочення</a:t>
            </a:r>
            <a:r>
              <a:rPr lang="ru-RU" dirty="0" smtClean="0"/>
              <a:t> </a:t>
            </a:r>
            <a:r>
              <a:rPr lang="ru-RU" dirty="0" err="1" smtClean="0"/>
              <a:t>м'язів</a:t>
            </a:r>
            <a:r>
              <a:rPr lang="ru-RU" dirty="0" smtClean="0"/>
              <a:t> без </a:t>
            </a:r>
            <a:r>
              <a:rPr lang="ru-RU" dirty="0" err="1" smtClean="0"/>
              <a:t>втрати</a:t>
            </a:r>
            <a:r>
              <a:rPr lang="ru-RU" dirty="0" smtClean="0"/>
              <a:t> </a:t>
            </a:r>
            <a:r>
              <a:rPr lang="ru-RU" dirty="0" err="1" smtClean="0"/>
              <a:t>свідомості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en-US" b="1" dirty="0" smtClean="0"/>
              <a:t>II</a:t>
            </a:r>
            <a:r>
              <a:rPr lang="ru-RU" dirty="0" smtClean="0"/>
              <a:t> — </a:t>
            </a:r>
            <a:r>
              <a:rPr lang="ru-RU" dirty="0" err="1" smtClean="0"/>
              <a:t>судомні</a:t>
            </a:r>
            <a:r>
              <a:rPr lang="ru-RU" dirty="0" smtClean="0"/>
              <a:t> </a:t>
            </a:r>
            <a:r>
              <a:rPr lang="ru-RU" dirty="0" err="1" smtClean="0"/>
              <a:t>скорочення</a:t>
            </a:r>
            <a:r>
              <a:rPr lang="ru-RU" dirty="0" smtClean="0"/>
              <a:t> </a:t>
            </a:r>
            <a:r>
              <a:rPr lang="ru-RU" dirty="0" err="1" smtClean="0"/>
              <a:t>м'язів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втратою</a:t>
            </a:r>
            <a:r>
              <a:rPr lang="ru-RU" dirty="0" smtClean="0"/>
              <a:t> </a:t>
            </a:r>
            <a:r>
              <a:rPr lang="ru-RU" dirty="0" err="1" smtClean="0"/>
              <a:t>свідомості</a:t>
            </a:r>
            <a:r>
              <a:rPr lang="ru-RU" dirty="0" smtClean="0"/>
              <a:t>, </a:t>
            </a:r>
            <a:r>
              <a:rPr lang="ru-RU" dirty="0" err="1" smtClean="0"/>
              <a:t>але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/>
              <a:t>збереженням</a:t>
            </a:r>
            <a:r>
              <a:rPr lang="ru-RU" dirty="0" smtClean="0"/>
              <a:t> </a:t>
            </a:r>
            <a:r>
              <a:rPr lang="ru-RU" dirty="0" err="1" smtClean="0"/>
              <a:t>дихання</a:t>
            </a:r>
            <a:r>
              <a:rPr lang="ru-RU" dirty="0" smtClean="0"/>
              <a:t> та </a:t>
            </a:r>
            <a:r>
              <a:rPr lang="ru-RU" dirty="0" err="1" smtClean="0"/>
              <a:t>роботи</a:t>
            </a:r>
            <a:r>
              <a:rPr lang="ru-RU" dirty="0" smtClean="0"/>
              <a:t> </a:t>
            </a:r>
            <a:r>
              <a:rPr lang="ru-RU" dirty="0" err="1" smtClean="0"/>
              <a:t>серця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en-US" b="1" dirty="0" smtClean="0"/>
              <a:t>III</a:t>
            </a:r>
            <a:r>
              <a:rPr lang="ru-RU" dirty="0" smtClean="0"/>
              <a:t> — </a:t>
            </a:r>
            <a:r>
              <a:rPr lang="ru-RU" dirty="0" err="1" smtClean="0"/>
              <a:t>втрата</a:t>
            </a:r>
            <a:r>
              <a:rPr lang="ru-RU" dirty="0" smtClean="0"/>
              <a:t> </a:t>
            </a:r>
            <a:r>
              <a:rPr lang="ru-RU" dirty="0" err="1" smtClean="0"/>
              <a:t>свідомості</a:t>
            </a:r>
            <a:r>
              <a:rPr lang="ru-RU" dirty="0" smtClean="0"/>
              <a:t> та </a:t>
            </a:r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серцевої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дихання</a:t>
            </a:r>
            <a:r>
              <a:rPr lang="ru-RU" dirty="0" smtClean="0"/>
              <a:t> (</a:t>
            </a:r>
            <a:r>
              <a:rPr lang="ru-RU" dirty="0" err="1" smtClean="0"/>
              <a:t>або</a:t>
            </a:r>
            <a:r>
              <a:rPr lang="ru-RU" dirty="0" smtClean="0"/>
              <a:t> одного </a:t>
            </a:r>
            <a:r>
              <a:rPr lang="ru-RU" dirty="0" err="1" smtClean="0"/>
              <a:t>і</a:t>
            </a:r>
            <a:r>
              <a:rPr lang="ru-RU" dirty="0" smtClean="0"/>
              <a:t> другого разом);                                                                                             </a:t>
            </a:r>
            <a:endParaRPr lang="uk-UA" dirty="0" smtClean="0"/>
          </a:p>
          <a:p>
            <a:r>
              <a:rPr lang="en-US" b="1" dirty="0" smtClean="0"/>
              <a:t>IV</a:t>
            </a:r>
            <a:r>
              <a:rPr lang="ru-RU" dirty="0" smtClean="0"/>
              <a:t> — </a:t>
            </a:r>
            <a:r>
              <a:rPr lang="ru-RU" dirty="0" err="1" smtClean="0"/>
              <a:t>клінічна</a:t>
            </a:r>
            <a:r>
              <a:rPr lang="ru-RU" dirty="0" smtClean="0"/>
              <a:t> смерть.</a:t>
            </a:r>
            <a:endParaRPr lang="uk-UA" dirty="0" smtClean="0"/>
          </a:p>
          <a:p>
            <a:r>
              <a:rPr lang="ru-RU" b="1" dirty="0" err="1" smtClean="0"/>
              <a:t>Клінічна</a:t>
            </a:r>
            <a:r>
              <a:rPr lang="ru-RU" b="1" dirty="0" smtClean="0"/>
              <a:t> смерть</a:t>
            </a:r>
            <a:r>
              <a:rPr lang="ru-RU" dirty="0" smtClean="0"/>
              <a:t> —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перехідний</a:t>
            </a:r>
            <a:r>
              <a:rPr lang="ru-RU" dirty="0" smtClean="0"/>
              <a:t>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 до </a:t>
            </a:r>
            <a:r>
              <a:rPr lang="ru-RU" dirty="0" err="1" smtClean="0"/>
              <a:t>смерті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настає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моменту </a:t>
            </a:r>
            <a:r>
              <a:rPr lang="ru-RU" dirty="0" err="1" smtClean="0"/>
              <a:t>зупинки</a:t>
            </a:r>
            <a:r>
              <a:rPr lang="ru-RU" dirty="0" smtClean="0"/>
              <a:t> </a:t>
            </a:r>
            <a:r>
              <a:rPr lang="ru-RU" dirty="0" err="1" smtClean="0"/>
              <a:t>серцевої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та </a:t>
            </a:r>
            <a:r>
              <a:rPr lang="ru-RU" dirty="0" err="1" smtClean="0"/>
              <a:t>легенів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триває</a:t>
            </a:r>
            <a:r>
              <a:rPr lang="ru-RU" dirty="0" smtClean="0"/>
              <a:t> 6—8 </a:t>
            </a:r>
            <a:r>
              <a:rPr lang="ru-RU" dirty="0" err="1" smtClean="0"/>
              <a:t>хвилин</a:t>
            </a:r>
            <a:r>
              <a:rPr lang="ru-RU" dirty="0" smtClean="0"/>
              <a:t>, доки не </a:t>
            </a:r>
            <a:r>
              <a:rPr lang="ru-RU" dirty="0" err="1" smtClean="0"/>
              <a:t>загинули</a:t>
            </a:r>
            <a:r>
              <a:rPr lang="ru-RU" dirty="0" smtClean="0"/>
              <a:t> </a:t>
            </a:r>
            <a:r>
              <a:rPr lang="ru-RU" dirty="0" err="1" smtClean="0"/>
              <a:t>клітини</a:t>
            </a:r>
            <a:r>
              <a:rPr lang="ru-RU" dirty="0" smtClean="0"/>
              <a:t> головного </a:t>
            </a:r>
            <a:r>
              <a:rPr lang="ru-RU" dirty="0" err="1" smtClean="0"/>
              <a:t>мозку</a:t>
            </a:r>
            <a:r>
              <a:rPr lang="ru-RU" dirty="0" smtClean="0"/>
              <a:t>.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 </a:t>
            </a:r>
            <a:r>
              <a:rPr lang="ru-RU" dirty="0" err="1" smtClean="0"/>
              <a:t>настає</a:t>
            </a:r>
            <a:r>
              <a:rPr lang="ru-RU" dirty="0" smtClean="0"/>
              <a:t> </a:t>
            </a:r>
            <a:r>
              <a:rPr lang="ru-RU" dirty="0" err="1" smtClean="0"/>
              <a:t>біологічна</a:t>
            </a:r>
            <a:r>
              <a:rPr lang="ru-RU" dirty="0" smtClean="0"/>
              <a:t> смерть, </a:t>
            </a:r>
            <a:r>
              <a:rPr lang="ru-RU" dirty="0" err="1" smtClean="0"/>
              <a:t>внаслідок</a:t>
            </a:r>
            <a:r>
              <a:rPr lang="ru-RU" dirty="0" smtClean="0"/>
              <a:t> </a:t>
            </a:r>
            <a:r>
              <a:rPr lang="ru-RU" dirty="0" err="1" smtClean="0"/>
              <a:t>якої</a:t>
            </a:r>
            <a:r>
              <a:rPr lang="ru-RU" dirty="0" smtClean="0"/>
              <a:t> </a:t>
            </a:r>
            <a:r>
              <a:rPr lang="ru-RU" dirty="0" err="1" smtClean="0"/>
              <a:t>припиняються</a:t>
            </a:r>
            <a:r>
              <a:rPr lang="ru-RU" dirty="0" smtClean="0"/>
              <a:t> </a:t>
            </a:r>
            <a:r>
              <a:rPr lang="ru-RU" dirty="0" err="1" smtClean="0"/>
              <a:t>біологічні</a:t>
            </a:r>
            <a:r>
              <a:rPr lang="ru-RU" dirty="0" smtClean="0"/>
              <a:t> </a:t>
            </a:r>
            <a:r>
              <a:rPr lang="ru-RU" dirty="0" err="1" smtClean="0"/>
              <a:t>процеси</a:t>
            </a:r>
            <a:r>
              <a:rPr lang="ru-RU" dirty="0" smtClean="0"/>
              <a:t> у </a:t>
            </a:r>
            <a:r>
              <a:rPr lang="ru-RU" dirty="0" err="1" smtClean="0"/>
              <a:t>клітинах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тканинах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відбувається</a:t>
            </a:r>
            <a:r>
              <a:rPr lang="ru-RU" dirty="0" smtClean="0"/>
              <a:t> </a:t>
            </a:r>
            <a:r>
              <a:rPr lang="ru-RU" dirty="0" err="1" smtClean="0"/>
              <a:t>розпадання</a:t>
            </a:r>
            <a:r>
              <a:rPr lang="ru-RU" dirty="0" smtClean="0"/>
              <a:t> </a:t>
            </a:r>
            <a:r>
              <a:rPr lang="ru-RU" dirty="0" err="1" smtClean="0"/>
              <a:t>білкових</a:t>
            </a:r>
            <a:r>
              <a:rPr lang="ru-RU" dirty="0" smtClean="0"/>
              <a:t> структур.</a:t>
            </a:r>
            <a:endParaRPr lang="uk-UA" dirty="0" smtClean="0"/>
          </a:p>
          <a:p>
            <a:r>
              <a:rPr lang="ru-RU" dirty="0" err="1" smtClean="0"/>
              <a:t>Якщо</a:t>
            </a:r>
            <a:r>
              <a:rPr lang="ru-RU" dirty="0" smtClean="0"/>
              <a:t> при </a:t>
            </a:r>
            <a:r>
              <a:rPr lang="ru-RU" dirty="0" err="1" smtClean="0"/>
              <a:t>клінічній</a:t>
            </a:r>
            <a:r>
              <a:rPr lang="ru-RU" dirty="0" smtClean="0"/>
              <a:t> </a:t>
            </a:r>
            <a:r>
              <a:rPr lang="ru-RU" dirty="0" err="1" smtClean="0"/>
              <a:t>смерті</a:t>
            </a:r>
            <a:r>
              <a:rPr lang="ru-RU" dirty="0" smtClean="0"/>
              <a:t> </a:t>
            </a:r>
            <a:r>
              <a:rPr lang="ru-RU" dirty="0" err="1" smtClean="0"/>
              <a:t>негайно</a:t>
            </a:r>
            <a:r>
              <a:rPr lang="ru-RU" dirty="0" smtClean="0"/>
              <a:t> </a:t>
            </a:r>
            <a:r>
              <a:rPr lang="ru-RU" dirty="0" err="1" smtClean="0"/>
              <a:t>звільнити</a:t>
            </a:r>
            <a:r>
              <a:rPr lang="ru-RU" dirty="0" smtClean="0"/>
              <a:t> </a:t>
            </a:r>
            <a:r>
              <a:rPr lang="ru-RU" dirty="0" err="1" smtClean="0"/>
              <a:t>потерпілого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</a:t>
            </a:r>
            <a:r>
              <a:rPr lang="ru-RU" dirty="0" err="1" smtClean="0"/>
              <a:t>електричного</a:t>
            </a:r>
            <a:r>
              <a:rPr lang="ru-RU" dirty="0" smtClean="0"/>
              <a:t> струму та </a:t>
            </a:r>
            <a:r>
              <a:rPr lang="ru-RU" dirty="0" err="1" smtClean="0"/>
              <a:t>терміново</a:t>
            </a:r>
            <a:r>
              <a:rPr lang="ru-RU" dirty="0" smtClean="0"/>
              <a:t> </a:t>
            </a:r>
            <a:r>
              <a:rPr lang="ru-RU" dirty="0" err="1" smtClean="0"/>
              <a:t>розпочати</a:t>
            </a:r>
            <a:r>
              <a:rPr lang="ru-RU" dirty="0" smtClean="0"/>
              <a:t> </a:t>
            </a:r>
            <a:r>
              <a:rPr lang="ru-RU" dirty="0" err="1" smtClean="0"/>
              <a:t>надання</a:t>
            </a:r>
            <a:r>
              <a:rPr lang="ru-RU" dirty="0" smtClean="0"/>
              <a:t> </a:t>
            </a:r>
            <a:r>
              <a:rPr lang="ru-RU" dirty="0" err="1" smtClean="0"/>
              <a:t>необхідної</a:t>
            </a:r>
            <a:r>
              <a:rPr lang="ru-RU" dirty="0" smtClean="0"/>
              <a:t> </a:t>
            </a:r>
            <a:r>
              <a:rPr lang="ru-RU" dirty="0" err="1" smtClean="0"/>
              <a:t>допомоги</a:t>
            </a:r>
            <a:r>
              <a:rPr lang="ru-RU" dirty="0" smtClean="0"/>
              <a:t> (</a:t>
            </a:r>
            <a:r>
              <a:rPr lang="ru-RU" dirty="0" err="1" smtClean="0"/>
              <a:t>штучне</a:t>
            </a:r>
            <a:r>
              <a:rPr lang="ru-RU" dirty="0" smtClean="0"/>
              <a:t> </a:t>
            </a:r>
            <a:r>
              <a:rPr lang="ru-RU" dirty="0" err="1" smtClean="0"/>
              <a:t>дихання</a:t>
            </a:r>
            <a:r>
              <a:rPr lang="ru-RU" dirty="0" smtClean="0"/>
              <a:t>, </a:t>
            </a:r>
            <a:r>
              <a:rPr lang="ru-RU" dirty="0" err="1" smtClean="0"/>
              <a:t>масаж</a:t>
            </a:r>
            <a:r>
              <a:rPr lang="ru-RU" dirty="0" smtClean="0"/>
              <a:t> </a:t>
            </a:r>
            <a:r>
              <a:rPr lang="ru-RU" dirty="0" err="1" smtClean="0"/>
              <a:t>серця</a:t>
            </a:r>
            <a:r>
              <a:rPr lang="ru-RU" dirty="0" smtClean="0"/>
              <a:t>), то </a:t>
            </a:r>
            <a:r>
              <a:rPr lang="ru-RU" dirty="0" err="1" smtClean="0"/>
              <a:t>існує</a:t>
            </a:r>
            <a:r>
              <a:rPr lang="ru-RU" dirty="0" smtClean="0"/>
              <a:t> </a:t>
            </a:r>
            <a:r>
              <a:rPr lang="ru-RU" dirty="0" err="1" smtClean="0"/>
              <a:t>висока</a:t>
            </a:r>
            <a:r>
              <a:rPr lang="ru-RU" dirty="0" smtClean="0"/>
              <a:t> </a:t>
            </a:r>
            <a:r>
              <a:rPr lang="ru-RU" dirty="0" err="1" smtClean="0"/>
              <a:t>імовірність</a:t>
            </a:r>
            <a:r>
              <a:rPr lang="ru-RU" dirty="0" smtClean="0"/>
              <a:t> </a:t>
            </a:r>
            <a:r>
              <a:rPr lang="ru-RU" dirty="0" err="1" smtClean="0"/>
              <a:t>щодо</a:t>
            </a:r>
            <a:r>
              <a:rPr lang="ru-RU" dirty="0" smtClean="0"/>
              <a:t> </a:t>
            </a:r>
            <a:r>
              <a:rPr lang="ru-RU" dirty="0" err="1" smtClean="0"/>
              <a:t>збереження</a:t>
            </a:r>
            <a:r>
              <a:rPr lang="ru-RU" dirty="0" smtClean="0"/>
              <a:t> </a:t>
            </a:r>
            <a:r>
              <a:rPr lang="ru-RU" dirty="0" err="1" smtClean="0"/>
              <a:t>йому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.</a:t>
            </a:r>
            <a:endParaRPr lang="uk-UA" dirty="0" smtClean="0"/>
          </a:p>
          <a:p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err="1" smtClean="0"/>
              <a:t>Види</a:t>
            </a:r>
            <a:r>
              <a:rPr lang="ru-RU" b="1" i="1" dirty="0" smtClean="0"/>
              <a:t>   </a:t>
            </a:r>
            <a:r>
              <a:rPr lang="ru-RU" b="1" i="1" dirty="0" err="1" smtClean="0"/>
              <a:t>електричних</a:t>
            </a:r>
            <a:r>
              <a:rPr lang="ru-RU" b="1" i="1" dirty="0" smtClean="0"/>
              <a:t>  травм. Причини   </a:t>
            </a:r>
            <a:r>
              <a:rPr lang="ru-RU" b="1" i="1" dirty="0" err="1" smtClean="0"/>
              <a:t>летальних</a:t>
            </a:r>
            <a:r>
              <a:rPr lang="ru-RU" b="1" i="1" dirty="0" smtClean="0"/>
              <a:t>  </a:t>
            </a:r>
            <a:r>
              <a:rPr lang="ru-RU" b="1" i="1" dirty="0" err="1" smtClean="0"/>
              <a:t>наслідків</a:t>
            </a:r>
            <a:r>
              <a:rPr lang="ru-RU" b="1" i="1" dirty="0" smtClean="0"/>
              <a:t>  </a:t>
            </a:r>
            <a:r>
              <a:rPr lang="ru-RU" b="1" i="1" dirty="0" err="1" smtClean="0"/>
              <a:t>від</a:t>
            </a:r>
            <a:r>
              <a:rPr lang="ru-RU" b="1" i="1" dirty="0" smtClean="0"/>
              <a:t>  </a:t>
            </a:r>
            <a:r>
              <a:rPr lang="ru-RU" b="1" i="1" dirty="0" err="1" smtClean="0"/>
              <a:t>дії</a:t>
            </a:r>
            <a:r>
              <a:rPr lang="ru-RU" b="1" i="1" dirty="0" smtClean="0"/>
              <a:t>   </a:t>
            </a:r>
            <a:r>
              <a:rPr lang="ru-RU" b="1" i="1" dirty="0" err="1" smtClean="0"/>
              <a:t>електричного</a:t>
            </a:r>
            <a:r>
              <a:rPr lang="ru-RU" b="1" i="1" dirty="0" smtClean="0"/>
              <a:t>   струму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uk-UA" dirty="0" smtClean="0"/>
              <a:t>Характер впливу електричного струму на організм людини, а відтак і наслідки ураження, залежать від цілої низки чинників, які умовно можна підрозділити на:</a:t>
            </a:r>
          </a:p>
          <a:p>
            <a:pPr lvl="0"/>
            <a:r>
              <a:rPr lang="uk-UA" dirty="0" smtClean="0"/>
              <a:t>чинники електричного (сила струму, напруга, опір тіла людини, вид та частота струму) характеру;</a:t>
            </a:r>
          </a:p>
          <a:p>
            <a:pPr lvl="0"/>
            <a:r>
              <a:rPr lang="uk-UA" dirty="0" smtClean="0"/>
              <a:t>чинники неелектричного характеру (тривалість дії струму, шлях проходження струму через тіло людини, індивідуальні особливості людини, умови навколишнього середовища тощо).</a:t>
            </a:r>
          </a:p>
          <a:p>
            <a:r>
              <a:rPr lang="ru-RU" dirty="0" smtClean="0"/>
              <a:t>Сила струму, </a:t>
            </a:r>
            <a:r>
              <a:rPr lang="ru-RU" dirty="0" err="1" smtClean="0"/>
              <a:t>що</a:t>
            </a:r>
            <a:r>
              <a:rPr lang="ru-RU" dirty="0" smtClean="0"/>
              <a:t> проходить через </a:t>
            </a:r>
            <a:r>
              <a:rPr lang="ru-RU" dirty="0" err="1" smtClean="0"/>
              <a:t>тіло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основним</a:t>
            </a:r>
            <a:r>
              <a:rPr lang="ru-RU" dirty="0" smtClean="0"/>
              <a:t> </a:t>
            </a:r>
            <a:r>
              <a:rPr lang="ru-RU" dirty="0" err="1" smtClean="0"/>
              <a:t>чинником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обумовлює</a:t>
            </a:r>
            <a:r>
              <a:rPr lang="ru-RU" dirty="0" smtClean="0"/>
              <a:t> </a:t>
            </a:r>
            <a:r>
              <a:rPr lang="ru-RU" dirty="0" err="1" smtClean="0"/>
              <a:t>наслідки</a:t>
            </a:r>
            <a:r>
              <a:rPr lang="ru-RU" dirty="0" smtClean="0"/>
              <a:t> </a:t>
            </a:r>
            <a:r>
              <a:rPr lang="ru-RU" dirty="0" err="1" smtClean="0"/>
              <a:t>ураження</a:t>
            </a:r>
            <a:r>
              <a:rPr lang="ru-RU" dirty="0" smtClean="0"/>
              <a:t>. </a:t>
            </a:r>
            <a:r>
              <a:rPr lang="ru-RU" dirty="0" err="1" smtClean="0"/>
              <a:t>Різні</a:t>
            </a:r>
            <a:r>
              <a:rPr lang="ru-RU" dirty="0" smtClean="0"/>
              <a:t> за величиною </a:t>
            </a:r>
            <a:r>
              <a:rPr lang="ru-RU" dirty="0" err="1" smtClean="0"/>
              <a:t>струми</a:t>
            </a:r>
            <a:r>
              <a:rPr lang="ru-RU" dirty="0" smtClean="0"/>
              <a:t> </a:t>
            </a:r>
            <a:r>
              <a:rPr lang="ru-RU" dirty="0" err="1" smtClean="0"/>
              <a:t>справляють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різний</a:t>
            </a:r>
            <a:r>
              <a:rPr lang="ru-RU" dirty="0" smtClean="0"/>
              <a:t> </a:t>
            </a:r>
            <a:r>
              <a:rPr lang="ru-RU" dirty="0" err="1" smtClean="0"/>
              <a:t>вплив</a:t>
            </a:r>
            <a:r>
              <a:rPr lang="ru-RU" dirty="0" smtClean="0"/>
              <a:t> на </a:t>
            </a:r>
            <a:r>
              <a:rPr lang="ru-RU" dirty="0" err="1" smtClean="0"/>
              <a:t>організм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. </a:t>
            </a:r>
            <a:r>
              <a:rPr lang="ru-RU" dirty="0" err="1" smtClean="0"/>
              <a:t>Розрізняють</a:t>
            </a:r>
            <a:r>
              <a:rPr lang="ru-RU" dirty="0" smtClean="0"/>
              <a:t> три </a:t>
            </a:r>
            <a:r>
              <a:rPr lang="ru-RU" dirty="0" err="1" smtClean="0"/>
              <a:t>основні</a:t>
            </a:r>
            <a:r>
              <a:rPr lang="ru-RU" dirty="0" smtClean="0"/>
              <a:t> </a:t>
            </a:r>
            <a:r>
              <a:rPr lang="ru-RU" dirty="0" err="1" smtClean="0"/>
              <a:t>порогові</a:t>
            </a:r>
            <a:r>
              <a:rPr lang="ru-RU" dirty="0" smtClean="0"/>
              <a:t> </a:t>
            </a: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сили</a:t>
            </a:r>
            <a:r>
              <a:rPr lang="ru-RU" dirty="0" smtClean="0"/>
              <a:t> струму:</a:t>
            </a:r>
            <a:endParaRPr lang="uk-UA" dirty="0" smtClean="0"/>
          </a:p>
          <a:p>
            <a:r>
              <a:rPr lang="ru-RU" dirty="0" smtClean="0"/>
              <a:t>— </a:t>
            </a:r>
            <a:r>
              <a:rPr lang="ru-RU" b="1" dirty="0" err="1" smtClean="0"/>
              <a:t>пороговий</a:t>
            </a:r>
            <a:r>
              <a:rPr lang="ru-RU" b="1" dirty="0" smtClean="0"/>
              <a:t> </a:t>
            </a:r>
            <a:r>
              <a:rPr lang="ru-RU" b="1" dirty="0" err="1" smtClean="0"/>
              <a:t>відчутний</a:t>
            </a:r>
            <a:r>
              <a:rPr lang="ru-RU" b="1" dirty="0" smtClean="0"/>
              <a:t> струм</a:t>
            </a:r>
            <a:r>
              <a:rPr lang="ru-RU" dirty="0" smtClean="0"/>
              <a:t> — </a:t>
            </a:r>
            <a:r>
              <a:rPr lang="ru-RU" dirty="0" err="1" smtClean="0"/>
              <a:t>найменше</a:t>
            </a:r>
            <a:r>
              <a:rPr lang="ru-RU" dirty="0" smtClean="0"/>
              <a:t> </a:t>
            </a: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електричного</a:t>
            </a:r>
            <a:r>
              <a:rPr lang="ru-RU" dirty="0" smtClean="0"/>
              <a:t> струму,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викликає</a:t>
            </a:r>
            <a:r>
              <a:rPr lang="ru-RU" dirty="0" smtClean="0"/>
              <a:t> при </a:t>
            </a:r>
            <a:r>
              <a:rPr lang="ru-RU" dirty="0" err="1" smtClean="0"/>
              <a:t>проходженні</a:t>
            </a:r>
            <a:r>
              <a:rPr lang="ru-RU" dirty="0" smtClean="0"/>
              <a:t> через </a:t>
            </a:r>
            <a:r>
              <a:rPr lang="ru-RU" dirty="0" err="1" smtClean="0"/>
              <a:t>організм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відчутні</a:t>
            </a:r>
            <a:r>
              <a:rPr lang="ru-RU" dirty="0" smtClean="0"/>
              <a:t> </a:t>
            </a:r>
            <a:r>
              <a:rPr lang="ru-RU" dirty="0" err="1" smtClean="0"/>
              <a:t>подразнення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ru-RU" dirty="0" smtClean="0"/>
              <a:t>— </a:t>
            </a:r>
            <a:r>
              <a:rPr lang="ru-RU" b="1" dirty="0" err="1" smtClean="0"/>
              <a:t>пороговий</a:t>
            </a:r>
            <a:r>
              <a:rPr lang="ru-RU" b="1" dirty="0" smtClean="0"/>
              <a:t> </a:t>
            </a:r>
            <a:r>
              <a:rPr lang="ru-RU" b="1" dirty="0" err="1" smtClean="0"/>
              <a:t>невідпускаючий</a:t>
            </a:r>
            <a:r>
              <a:rPr lang="ru-RU" b="1" dirty="0" smtClean="0"/>
              <a:t> струм</a:t>
            </a:r>
            <a:r>
              <a:rPr lang="ru-RU" dirty="0" smtClean="0"/>
              <a:t> — </a:t>
            </a:r>
            <a:r>
              <a:rPr lang="ru-RU" dirty="0" err="1" smtClean="0"/>
              <a:t>найменше</a:t>
            </a:r>
            <a:r>
              <a:rPr lang="ru-RU" dirty="0" smtClean="0"/>
              <a:t> </a:t>
            </a: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електричного</a:t>
            </a:r>
            <a:r>
              <a:rPr lang="ru-RU" dirty="0" smtClean="0"/>
              <a:t> струму, яке </a:t>
            </a:r>
            <a:r>
              <a:rPr lang="ru-RU" dirty="0" err="1" smtClean="0"/>
              <a:t>викликає</a:t>
            </a:r>
            <a:r>
              <a:rPr lang="ru-RU" dirty="0" smtClean="0"/>
              <a:t> </a:t>
            </a:r>
            <a:r>
              <a:rPr lang="ru-RU" dirty="0" err="1" smtClean="0"/>
              <a:t>судомні</a:t>
            </a:r>
            <a:r>
              <a:rPr lang="ru-RU" dirty="0" smtClean="0"/>
              <a:t> </a:t>
            </a:r>
            <a:r>
              <a:rPr lang="ru-RU" dirty="0" err="1" smtClean="0"/>
              <a:t>скорочення</a:t>
            </a:r>
            <a:r>
              <a:rPr lang="ru-RU" dirty="0" smtClean="0"/>
              <a:t> </a:t>
            </a:r>
            <a:r>
              <a:rPr lang="ru-RU" dirty="0" err="1" smtClean="0"/>
              <a:t>м'язів</a:t>
            </a:r>
            <a:r>
              <a:rPr lang="ru-RU" dirty="0" smtClean="0"/>
              <a:t> руки, в </a:t>
            </a:r>
            <a:r>
              <a:rPr lang="ru-RU" dirty="0" err="1" smtClean="0"/>
              <a:t>котрій</a:t>
            </a:r>
            <a:r>
              <a:rPr lang="ru-RU" dirty="0" smtClean="0"/>
              <a:t> </a:t>
            </a:r>
            <a:r>
              <a:rPr lang="ru-RU" dirty="0" err="1" smtClean="0"/>
              <a:t>затиснутий</a:t>
            </a:r>
            <a:r>
              <a:rPr lang="ru-RU" dirty="0" smtClean="0"/>
              <a:t> </a:t>
            </a:r>
            <a:r>
              <a:rPr lang="ru-RU" dirty="0" err="1" smtClean="0"/>
              <a:t>провідник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унеможливлює</a:t>
            </a:r>
            <a:r>
              <a:rPr lang="ru-RU" dirty="0" smtClean="0"/>
              <a:t> </a:t>
            </a:r>
            <a:r>
              <a:rPr lang="ru-RU" dirty="0" err="1" smtClean="0"/>
              <a:t>самостійне</a:t>
            </a:r>
            <a:r>
              <a:rPr lang="ru-RU" dirty="0" smtClean="0"/>
              <a:t> </a:t>
            </a:r>
            <a:r>
              <a:rPr lang="ru-RU" dirty="0" err="1" smtClean="0"/>
              <a:t>звільнення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струму;</a:t>
            </a:r>
            <a:endParaRPr lang="uk-UA" dirty="0" smtClean="0"/>
          </a:p>
          <a:p>
            <a:r>
              <a:rPr lang="ru-RU" dirty="0" smtClean="0"/>
              <a:t>—  </a:t>
            </a:r>
            <a:r>
              <a:rPr lang="ru-RU" b="1" dirty="0" err="1" smtClean="0"/>
              <a:t>пороговий</a:t>
            </a:r>
            <a:r>
              <a:rPr lang="ru-RU" b="1" dirty="0" smtClean="0"/>
              <a:t> </a:t>
            </a:r>
            <a:r>
              <a:rPr lang="ru-RU" b="1" dirty="0" err="1" smtClean="0"/>
              <a:t>фібриляційний</a:t>
            </a:r>
            <a:r>
              <a:rPr lang="ru-RU" dirty="0" smtClean="0"/>
              <a:t> (смертельно </a:t>
            </a:r>
            <a:r>
              <a:rPr lang="ru-RU" dirty="0" err="1" smtClean="0"/>
              <a:t>небезпечний</a:t>
            </a:r>
            <a:r>
              <a:rPr lang="ru-RU" dirty="0" smtClean="0"/>
              <a:t>) </a:t>
            </a:r>
            <a:r>
              <a:rPr lang="ru-RU" b="1" dirty="0" smtClean="0"/>
              <a:t>струм</a:t>
            </a:r>
            <a:r>
              <a:rPr lang="ru-RU" dirty="0" smtClean="0"/>
              <a:t> — </a:t>
            </a:r>
            <a:r>
              <a:rPr lang="ru-RU" dirty="0" err="1" smtClean="0"/>
              <a:t>найменше</a:t>
            </a:r>
            <a:r>
              <a:rPr lang="ru-RU" dirty="0" smtClean="0"/>
              <a:t> </a:t>
            </a: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електричного</a:t>
            </a:r>
            <a:r>
              <a:rPr lang="ru-RU" dirty="0" smtClean="0"/>
              <a:t> струму,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викликає</a:t>
            </a:r>
            <a:r>
              <a:rPr lang="ru-RU" dirty="0" smtClean="0"/>
              <a:t> при </a:t>
            </a:r>
            <a:r>
              <a:rPr lang="ru-RU" dirty="0" err="1" smtClean="0"/>
              <a:t>проходженні</a:t>
            </a:r>
            <a:r>
              <a:rPr lang="ru-RU" dirty="0" smtClean="0"/>
              <a:t> через </a:t>
            </a:r>
            <a:r>
              <a:rPr lang="ru-RU" dirty="0" err="1" smtClean="0"/>
              <a:t>тіло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фібриляцію</a:t>
            </a:r>
            <a:r>
              <a:rPr lang="ru-RU" dirty="0" smtClean="0"/>
              <a:t> </a:t>
            </a:r>
            <a:r>
              <a:rPr lang="ru-RU" dirty="0" err="1" smtClean="0"/>
              <a:t>серця</a:t>
            </a:r>
            <a:r>
              <a:rPr lang="ru-RU" dirty="0" smtClean="0"/>
              <a:t>.</a:t>
            </a:r>
            <a:endParaRPr lang="uk-UA" dirty="0" smtClean="0"/>
          </a:p>
          <a:p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err="1" smtClean="0"/>
              <a:t>Фактори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впливають</a:t>
            </a:r>
            <a:r>
              <a:rPr lang="ru-RU" b="1" dirty="0" smtClean="0"/>
              <a:t> на </a:t>
            </a:r>
            <a:r>
              <a:rPr lang="ru-RU" b="1" dirty="0" err="1" smtClean="0"/>
              <a:t>наслідки</a:t>
            </a:r>
            <a:r>
              <a:rPr lang="ru-RU" b="1" dirty="0" smtClean="0"/>
              <a:t> </a:t>
            </a:r>
            <a:r>
              <a:rPr lang="ru-RU" b="1" dirty="0" err="1" smtClean="0"/>
              <a:t>ураження</a:t>
            </a:r>
            <a:r>
              <a:rPr lang="ru-RU" b="1" dirty="0" smtClean="0"/>
              <a:t> </a:t>
            </a:r>
            <a:r>
              <a:rPr lang="ru-RU" b="1" dirty="0" err="1" smtClean="0"/>
              <a:t>електричним</a:t>
            </a:r>
            <a:r>
              <a:rPr lang="ru-RU" b="1" dirty="0" smtClean="0"/>
              <a:t> </a:t>
            </a:r>
            <a:r>
              <a:rPr lang="ru-RU" b="1" dirty="0" err="1" smtClean="0"/>
              <a:t>струмом</a:t>
            </a:r>
            <a:r>
              <a:rPr lang="uk-UA" b="1" dirty="0" smtClean="0"/>
              <a:t>.</a:t>
            </a:r>
            <a:r>
              <a:rPr lang="uk-UA" dirty="0" smtClean="0"/>
              <a:t/>
            </a:r>
            <a:br>
              <a:rPr lang="uk-UA" dirty="0" smtClean="0"/>
            </a:b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Струм (</a:t>
            </a:r>
            <a:r>
              <a:rPr lang="ru-RU" dirty="0" err="1" smtClean="0"/>
              <a:t>змінний</a:t>
            </a:r>
            <a:r>
              <a:rPr lang="ru-RU" dirty="0" smtClean="0"/>
              <a:t> та </a:t>
            </a:r>
            <a:r>
              <a:rPr lang="ru-RU" dirty="0" err="1" smtClean="0"/>
              <a:t>постійний</a:t>
            </a:r>
            <a:r>
              <a:rPr lang="ru-RU" dirty="0" smtClean="0"/>
              <a:t>) </a:t>
            </a:r>
            <a:r>
              <a:rPr lang="ru-RU" dirty="0" err="1" smtClean="0"/>
              <a:t>більше</a:t>
            </a:r>
            <a:r>
              <a:rPr lang="ru-RU" dirty="0" smtClean="0"/>
              <a:t> 5 А </a:t>
            </a:r>
            <a:r>
              <a:rPr lang="ru-RU" dirty="0" err="1" smtClean="0"/>
              <a:t>викликає</a:t>
            </a:r>
            <a:r>
              <a:rPr lang="ru-RU" dirty="0" smtClean="0"/>
              <a:t> </a:t>
            </a:r>
            <a:r>
              <a:rPr lang="ru-RU" dirty="0" err="1" smtClean="0"/>
              <a:t>миттєву</a:t>
            </a:r>
            <a:r>
              <a:rPr lang="ru-RU" dirty="0" smtClean="0"/>
              <a:t> </a:t>
            </a:r>
            <a:r>
              <a:rPr lang="ru-RU" dirty="0" err="1" smtClean="0"/>
              <a:t>зупинку</a:t>
            </a:r>
            <a:r>
              <a:rPr lang="ru-RU" dirty="0" smtClean="0"/>
              <a:t> </a:t>
            </a:r>
            <a:r>
              <a:rPr lang="ru-RU" dirty="0" err="1" smtClean="0"/>
              <a:t>серця</a:t>
            </a:r>
            <a:r>
              <a:rPr lang="ru-RU" dirty="0" smtClean="0"/>
              <a:t>, </a:t>
            </a:r>
            <a:r>
              <a:rPr lang="ru-RU" dirty="0" err="1" smtClean="0"/>
              <a:t>минаючи</a:t>
            </a:r>
            <a:r>
              <a:rPr lang="ru-RU" dirty="0" smtClean="0"/>
              <a:t> стан </a:t>
            </a:r>
            <a:r>
              <a:rPr lang="ru-RU" dirty="0" err="1" smtClean="0"/>
              <a:t>фібриляції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smtClean="0"/>
              <a:t>Таким чином, </a:t>
            </a:r>
            <a:r>
              <a:rPr lang="ru-RU" dirty="0" err="1" smtClean="0"/>
              <a:t>чим</a:t>
            </a:r>
            <a:r>
              <a:rPr lang="ru-RU" dirty="0" smtClean="0"/>
              <a:t> </a:t>
            </a:r>
            <a:r>
              <a:rPr lang="ru-RU" dirty="0" err="1" smtClean="0"/>
              <a:t>більший</a:t>
            </a:r>
            <a:r>
              <a:rPr lang="ru-RU" dirty="0" smtClean="0"/>
              <a:t> струм проходить через </a:t>
            </a:r>
            <a:r>
              <a:rPr lang="ru-RU" dirty="0" err="1" smtClean="0"/>
              <a:t>тіло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, </a:t>
            </a:r>
            <a:r>
              <a:rPr lang="ru-RU" dirty="0" err="1" smtClean="0"/>
              <a:t>тим</a:t>
            </a:r>
            <a:r>
              <a:rPr lang="ru-RU" dirty="0" smtClean="0"/>
              <a:t> </a:t>
            </a:r>
            <a:r>
              <a:rPr lang="ru-RU" dirty="0" err="1" smtClean="0"/>
              <a:t>більшою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небезпека</a:t>
            </a:r>
            <a:r>
              <a:rPr lang="ru-RU" dirty="0" smtClean="0"/>
              <a:t> </a:t>
            </a:r>
            <a:r>
              <a:rPr lang="ru-RU" dirty="0" err="1" smtClean="0"/>
              <a:t>ураження</a:t>
            </a:r>
            <a:r>
              <a:rPr lang="ru-RU" dirty="0" smtClean="0"/>
              <a:t>. </a:t>
            </a:r>
            <a:r>
              <a:rPr lang="ru-RU" dirty="0" err="1" smtClean="0"/>
              <a:t>Однак</a:t>
            </a:r>
            <a:r>
              <a:rPr lang="ru-RU" dirty="0" smtClean="0"/>
              <a:t>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зазначити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твердження</a:t>
            </a:r>
            <a:r>
              <a:rPr lang="ru-RU" dirty="0" smtClean="0"/>
              <a:t> не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безумовним</a:t>
            </a:r>
            <a:r>
              <a:rPr lang="ru-RU" dirty="0" smtClean="0"/>
              <a:t>, </a:t>
            </a:r>
            <a:r>
              <a:rPr lang="ru-RU" dirty="0" err="1" smtClean="0"/>
              <a:t>оскільки</a:t>
            </a:r>
            <a:r>
              <a:rPr lang="ru-RU" dirty="0" smtClean="0"/>
              <a:t> </a:t>
            </a:r>
            <a:r>
              <a:rPr lang="ru-RU" dirty="0" err="1" smtClean="0"/>
              <a:t>небезпека</a:t>
            </a:r>
            <a:r>
              <a:rPr lang="ru-RU" dirty="0" smtClean="0"/>
              <a:t> </a:t>
            </a:r>
            <a:r>
              <a:rPr lang="ru-RU" dirty="0" err="1" smtClean="0"/>
              <a:t>ураження</a:t>
            </a:r>
            <a:r>
              <a:rPr lang="ru-RU" dirty="0" smtClean="0"/>
              <a:t> </a:t>
            </a:r>
            <a:r>
              <a:rPr lang="ru-RU" dirty="0" err="1" smtClean="0"/>
              <a:t>залежить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чинників</a:t>
            </a:r>
            <a:r>
              <a:rPr lang="ru-RU" dirty="0" smtClean="0"/>
              <a:t>, </a:t>
            </a:r>
            <a:r>
              <a:rPr lang="ru-RU" dirty="0" err="1" smtClean="0"/>
              <a:t>наприклад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індивідуальних</a:t>
            </a:r>
            <a:r>
              <a:rPr lang="ru-RU" dirty="0" smtClean="0"/>
              <a:t> </a:t>
            </a:r>
            <a:r>
              <a:rPr lang="ru-RU" dirty="0" err="1" smtClean="0"/>
              <a:t>особливостей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прикладеної</a:t>
            </a:r>
            <a:r>
              <a:rPr lang="ru-RU" dirty="0" smtClean="0"/>
              <a:t> </a:t>
            </a:r>
            <a:r>
              <a:rPr lang="ru-RU" dirty="0" err="1" smtClean="0"/>
              <a:t>напруги</a:t>
            </a:r>
            <a:r>
              <a:rPr lang="ru-RU" dirty="0" smtClean="0"/>
              <a:t> </a:t>
            </a:r>
            <a:r>
              <a:rPr lang="de-DE" dirty="0" smtClean="0"/>
              <a:t>U </a:t>
            </a:r>
            <a:r>
              <a:rPr lang="ru-RU" dirty="0" err="1" smtClean="0"/>
              <a:t>впливає</a:t>
            </a:r>
            <a:r>
              <a:rPr lang="ru-RU" dirty="0" smtClean="0"/>
              <a:t> на </a:t>
            </a:r>
            <a:r>
              <a:rPr lang="ru-RU" dirty="0" err="1" smtClean="0"/>
              <a:t>наслідки</a:t>
            </a:r>
            <a:r>
              <a:rPr lang="ru-RU" dirty="0" smtClean="0"/>
              <a:t> </a:t>
            </a:r>
            <a:r>
              <a:rPr lang="ru-RU" dirty="0" err="1" smtClean="0"/>
              <a:t>ураження</a:t>
            </a:r>
            <a:r>
              <a:rPr lang="ru-RU" dirty="0" smtClean="0"/>
              <a:t>, </a:t>
            </a:r>
            <a:r>
              <a:rPr lang="ru-RU" dirty="0" err="1" smtClean="0"/>
              <a:t>оскільки</a:t>
            </a:r>
            <a:r>
              <a:rPr lang="ru-RU" dirty="0" smtClean="0"/>
              <a:t> </a:t>
            </a:r>
            <a:r>
              <a:rPr lang="ru-RU" dirty="0" err="1" smtClean="0"/>
              <a:t>згідно</a:t>
            </a:r>
            <a:r>
              <a:rPr lang="ru-RU" dirty="0" smtClean="0"/>
              <a:t> закону Ома </a:t>
            </a:r>
            <a:r>
              <a:rPr lang="ru-RU" dirty="0" err="1" smtClean="0"/>
              <a:t>визначає</a:t>
            </a:r>
            <a:r>
              <a:rPr lang="ru-RU" dirty="0" smtClean="0"/>
              <a:t> силу струму </a:t>
            </a:r>
            <a:r>
              <a:rPr lang="ru-RU" dirty="0" err="1" smtClean="0"/>
              <a:t>Іл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проходить через </a:t>
            </a:r>
            <a:r>
              <a:rPr lang="ru-RU" dirty="0" err="1" smtClean="0"/>
              <a:t>тіло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, та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опір</a:t>
            </a:r>
            <a:r>
              <a:rPr lang="ru-RU" dirty="0" smtClean="0"/>
              <a:t> </a:t>
            </a:r>
            <a:r>
              <a:rPr lang="de-DE" dirty="0" smtClean="0"/>
              <a:t>R</a:t>
            </a:r>
            <a:r>
              <a:rPr lang="ru-RU" baseline="-25000" dirty="0" smtClean="0"/>
              <a:t>л</a:t>
            </a:r>
            <a:r>
              <a:rPr lang="de-DE" dirty="0" smtClean="0"/>
              <a:t>.</a:t>
            </a:r>
            <a:endParaRPr lang="uk-UA" dirty="0" smtClean="0"/>
          </a:p>
          <a:p>
            <a:r>
              <a:rPr lang="ru-RU" dirty="0" smtClean="0"/>
              <a:t> </a:t>
            </a:r>
            <a:endParaRPr lang="uk-UA" dirty="0" smtClean="0"/>
          </a:p>
          <a:p>
            <a:r>
              <a:rPr lang="ru-RU" dirty="0" smtClean="0"/>
              <a:t>                </a:t>
            </a:r>
            <a:r>
              <a:rPr lang="ru-RU" dirty="0" err="1" smtClean="0"/>
              <a:t>І</a:t>
            </a:r>
            <a:r>
              <a:rPr lang="ru-RU" baseline="-25000" dirty="0" err="1" smtClean="0"/>
              <a:t>л</a:t>
            </a:r>
            <a:r>
              <a:rPr lang="ru-RU" dirty="0" smtClean="0"/>
              <a:t> = </a:t>
            </a:r>
            <a:r>
              <a:rPr lang="en-US" dirty="0" smtClean="0"/>
              <a:t>U</a:t>
            </a:r>
            <a:r>
              <a:rPr lang="ru-RU" baseline="-25000" dirty="0" err="1" smtClean="0"/>
              <a:t>п</a:t>
            </a:r>
            <a:r>
              <a:rPr lang="ru-RU" dirty="0" smtClean="0"/>
              <a:t>/</a:t>
            </a:r>
            <a:r>
              <a:rPr lang="de-DE" dirty="0" smtClean="0"/>
              <a:t> R</a:t>
            </a:r>
            <a:r>
              <a:rPr lang="ru-RU" baseline="-25000" dirty="0" smtClean="0"/>
              <a:t>л</a:t>
            </a:r>
            <a:r>
              <a:rPr lang="de-DE" dirty="0" smtClean="0"/>
              <a:t>.</a:t>
            </a:r>
            <a:r>
              <a:rPr lang="ru-RU" dirty="0" smtClean="0"/>
              <a:t> 						</a:t>
            </a:r>
            <a:endParaRPr lang="uk-UA" dirty="0" smtClean="0"/>
          </a:p>
          <a:p>
            <a:r>
              <a:rPr lang="ru-RU" dirty="0" smtClean="0"/>
              <a:t> </a:t>
            </a:r>
            <a:endParaRPr lang="uk-UA" dirty="0" smtClean="0"/>
          </a:p>
          <a:p>
            <a:r>
              <a:rPr lang="ru-RU" dirty="0" smtClean="0"/>
              <a:t>Чим </a:t>
            </a:r>
            <a:r>
              <a:rPr lang="ru-RU" dirty="0" err="1" smtClean="0"/>
              <a:t>вище</a:t>
            </a:r>
            <a:r>
              <a:rPr lang="ru-RU" dirty="0" smtClean="0"/>
              <a:t> </a:t>
            </a: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напруги</a:t>
            </a:r>
            <a:r>
              <a:rPr lang="ru-RU" dirty="0" smtClean="0"/>
              <a:t>, </a:t>
            </a:r>
            <a:r>
              <a:rPr lang="ru-RU" dirty="0" err="1" smtClean="0"/>
              <a:t>тим</a:t>
            </a:r>
            <a:r>
              <a:rPr lang="ru-RU" dirty="0" smtClean="0"/>
              <a:t> </a:t>
            </a:r>
            <a:r>
              <a:rPr lang="ru-RU" dirty="0" err="1" smtClean="0"/>
              <a:t>більша</a:t>
            </a:r>
            <a:r>
              <a:rPr lang="ru-RU" dirty="0" smtClean="0"/>
              <a:t> </a:t>
            </a:r>
            <a:r>
              <a:rPr lang="ru-RU" dirty="0" err="1" smtClean="0"/>
              <a:t>небезпека</a:t>
            </a:r>
            <a:r>
              <a:rPr lang="ru-RU" dirty="0" smtClean="0"/>
              <a:t> </a:t>
            </a:r>
            <a:r>
              <a:rPr lang="ru-RU" dirty="0" err="1" smtClean="0"/>
              <a:t>ураження</a:t>
            </a:r>
            <a:r>
              <a:rPr lang="ru-RU" dirty="0" smtClean="0"/>
              <a:t> </a:t>
            </a:r>
            <a:r>
              <a:rPr lang="ru-RU" dirty="0" err="1" smtClean="0"/>
              <a:t>електричним</a:t>
            </a:r>
            <a:r>
              <a:rPr lang="ru-RU" dirty="0" smtClean="0"/>
              <a:t> </a:t>
            </a:r>
            <a:r>
              <a:rPr lang="ru-RU" dirty="0" err="1" smtClean="0"/>
              <a:t>струмом</a:t>
            </a:r>
            <a:r>
              <a:rPr lang="ru-RU" dirty="0" smtClean="0"/>
              <a:t>. </a:t>
            </a:r>
            <a:r>
              <a:rPr lang="ru-RU" dirty="0" err="1" smtClean="0"/>
              <a:t>Умовно</a:t>
            </a:r>
            <a:r>
              <a:rPr lang="ru-RU" dirty="0" smtClean="0"/>
              <a:t> </a:t>
            </a:r>
            <a:r>
              <a:rPr lang="ru-RU" dirty="0" err="1" smtClean="0"/>
              <a:t>безпечною</a:t>
            </a:r>
            <a:r>
              <a:rPr lang="ru-RU" dirty="0" smtClean="0"/>
              <a:t> для </a:t>
            </a:r>
            <a:r>
              <a:rPr lang="ru-RU" dirty="0" err="1" smtClean="0"/>
              <a:t>життя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прийнято</a:t>
            </a:r>
            <a:r>
              <a:rPr lang="ru-RU" dirty="0" smtClean="0"/>
              <a:t> </a:t>
            </a:r>
            <a:r>
              <a:rPr lang="ru-RU" dirty="0" err="1" smtClean="0"/>
              <a:t>вважати</a:t>
            </a:r>
            <a:r>
              <a:rPr lang="ru-RU" dirty="0" smtClean="0"/>
              <a:t> </a:t>
            </a:r>
            <a:r>
              <a:rPr lang="ru-RU" dirty="0" err="1" smtClean="0"/>
              <a:t>напругу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не </a:t>
            </a:r>
            <a:r>
              <a:rPr lang="ru-RU" dirty="0" err="1" smtClean="0"/>
              <a:t>перевищує</a:t>
            </a:r>
            <a:r>
              <a:rPr lang="ru-RU" dirty="0" smtClean="0"/>
              <a:t> 42 В (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Україні</a:t>
            </a:r>
            <a:r>
              <a:rPr lang="ru-RU" dirty="0" smtClean="0"/>
              <a:t> </a:t>
            </a:r>
            <a:r>
              <a:rPr lang="ru-RU" dirty="0" err="1" smtClean="0"/>
              <a:t>така</a:t>
            </a:r>
            <a:r>
              <a:rPr lang="ru-RU" dirty="0" smtClean="0"/>
              <a:t> стандартна </a:t>
            </a:r>
            <a:r>
              <a:rPr lang="ru-RU" dirty="0" err="1" smtClean="0"/>
              <a:t>напруга</a:t>
            </a:r>
            <a:r>
              <a:rPr lang="ru-RU" dirty="0" smtClean="0"/>
              <a:t> становить 36 та 12 В), при </a:t>
            </a:r>
            <a:r>
              <a:rPr lang="ru-RU" dirty="0" err="1" smtClean="0"/>
              <a:t>якій</a:t>
            </a:r>
            <a:r>
              <a:rPr lang="ru-RU" dirty="0" smtClean="0"/>
              <a:t> не повинен </a:t>
            </a:r>
            <a:r>
              <a:rPr lang="ru-RU" dirty="0" err="1" smtClean="0"/>
              <a:t>статися</a:t>
            </a:r>
            <a:r>
              <a:rPr lang="ru-RU" dirty="0" smtClean="0"/>
              <a:t> </a:t>
            </a:r>
            <a:r>
              <a:rPr lang="ru-RU" dirty="0" err="1" smtClean="0"/>
              <a:t>пробій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призводить</a:t>
            </a:r>
            <a:r>
              <a:rPr lang="ru-RU" dirty="0" smtClean="0"/>
              <a:t> до </a:t>
            </a:r>
            <a:r>
              <a:rPr lang="ru-RU" dirty="0" err="1" smtClean="0"/>
              <a:t>різкого</a:t>
            </a:r>
            <a:r>
              <a:rPr lang="ru-RU" dirty="0" smtClean="0"/>
              <a:t> </a:t>
            </a:r>
            <a:r>
              <a:rPr lang="ru-RU" dirty="0" err="1" smtClean="0"/>
              <a:t>зменшення</a:t>
            </a:r>
            <a:r>
              <a:rPr lang="ru-RU" dirty="0" smtClean="0"/>
              <a:t> </a:t>
            </a:r>
            <a:r>
              <a:rPr lang="ru-RU" dirty="0" err="1" smtClean="0"/>
              <a:t>загального</a:t>
            </a:r>
            <a:r>
              <a:rPr lang="ru-RU" dirty="0" smtClean="0"/>
              <a:t> опору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err="1" smtClean="0"/>
              <a:t>Електричний</a:t>
            </a:r>
            <a:r>
              <a:rPr lang="ru-RU" dirty="0" smtClean="0"/>
              <a:t> </a:t>
            </a:r>
            <a:r>
              <a:rPr lang="ru-RU" dirty="0" err="1" smtClean="0"/>
              <a:t>опір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залежить</a:t>
            </a:r>
            <a:r>
              <a:rPr lang="ru-RU" dirty="0" smtClean="0"/>
              <a:t>, в основному, </a:t>
            </a:r>
            <a:r>
              <a:rPr lang="ru-RU" dirty="0" err="1" smtClean="0"/>
              <a:t>від</a:t>
            </a:r>
            <a:r>
              <a:rPr lang="ru-RU" dirty="0" smtClean="0"/>
              <a:t> стану </a:t>
            </a:r>
            <a:r>
              <a:rPr lang="ru-RU" dirty="0" err="1" smtClean="0"/>
              <a:t>шкіри</a:t>
            </a:r>
            <a:r>
              <a:rPr lang="ru-RU" dirty="0" smtClean="0"/>
              <a:t> та </a:t>
            </a:r>
            <a:r>
              <a:rPr lang="ru-RU" dirty="0" err="1" smtClean="0"/>
              <a:t>центральної</a:t>
            </a:r>
            <a:r>
              <a:rPr lang="ru-RU" dirty="0" smtClean="0"/>
              <a:t> </a:t>
            </a:r>
            <a:r>
              <a:rPr lang="ru-RU" dirty="0" err="1" smtClean="0"/>
              <a:t>нервової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. </a:t>
            </a:r>
            <a:r>
              <a:rPr lang="ru-RU" dirty="0" err="1" smtClean="0"/>
              <a:t>Загальний</a:t>
            </a:r>
            <a:r>
              <a:rPr lang="ru-RU" dirty="0" smtClean="0"/>
              <a:t> </a:t>
            </a:r>
            <a:r>
              <a:rPr lang="ru-RU" dirty="0" err="1" smtClean="0"/>
              <a:t>електричний</a:t>
            </a:r>
            <a:r>
              <a:rPr lang="ru-RU" dirty="0" smtClean="0"/>
              <a:t> </a:t>
            </a:r>
            <a:r>
              <a:rPr lang="ru-RU" dirty="0" err="1" smtClean="0"/>
              <a:t>опір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представити</a:t>
            </a:r>
            <a:r>
              <a:rPr lang="ru-RU" dirty="0" smtClean="0"/>
              <a:t> як суму </a:t>
            </a:r>
            <a:r>
              <a:rPr lang="ru-RU" dirty="0" err="1" smtClean="0"/>
              <a:t>двох</a:t>
            </a:r>
            <a:r>
              <a:rPr lang="ru-RU" dirty="0" smtClean="0"/>
              <a:t> </a:t>
            </a:r>
            <a:r>
              <a:rPr lang="ru-RU" dirty="0" err="1" smtClean="0"/>
              <a:t>опорів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 та опору </a:t>
            </a:r>
            <a:r>
              <a:rPr lang="ru-RU" dirty="0" err="1" smtClean="0"/>
              <a:t>внутрішніх</a:t>
            </a:r>
            <a:r>
              <a:rPr lang="ru-RU" dirty="0" smtClean="0"/>
              <a:t> тканин </a:t>
            </a:r>
            <a:r>
              <a:rPr lang="ru-RU" dirty="0" err="1" smtClean="0"/>
              <a:t>тіла</a:t>
            </a:r>
            <a:r>
              <a:rPr lang="ru-RU" dirty="0" smtClean="0"/>
              <a:t> (рис. 3.8, б). </a:t>
            </a:r>
            <a:r>
              <a:rPr lang="ru-RU" dirty="0" err="1" smtClean="0"/>
              <a:t>Найбільший</a:t>
            </a:r>
            <a:r>
              <a:rPr lang="ru-RU" dirty="0" smtClean="0"/>
              <a:t> </a:t>
            </a:r>
            <a:r>
              <a:rPr lang="ru-RU" dirty="0" err="1" smtClean="0"/>
              <a:t>опір</a:t>
            </a:r>
            <a:r>
              <a:rPr lang="ru-RU" dirty="0" smtClean="0"/>
              <a:t> </a:t>
            </a:r>
            <a:r>
              <a:rPr lang="ru-RU" dirty="0" err="1" smtClean="0"/>
              <a:t>проходженню</a:t>
            </a:r>
            <a:r>
              <a:rPr lang="ru-RU" dirty="0" smtClean="0"/>
              <a:t> струму чинить </a:t>
            </a:r>
            <a:r>
              <a:rPr lang="ru-RU" dirty="0" err="1" smtClean="0"/>
              <a:t>шкіра</a:t>
            </a:r>
            <a:r>
              <a:rPr lang="ru-RU" dirty="0" smtClean="0"/>
              <a:t>, особливо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зовнішній</a:t>
            </a:r>
            <a:r>
              <a:rPr lang="ru-RU" dirty="0" smtClean="0"/>
              <a:t> </a:t>
            </a:r>
            <a:r>
              <a:rPr lang="ru-RU" dirty="0" err="1" smtClean="0"/>
              <a:t>ороговілий</a:t>
            </a:r>
            <a:r>
              <a:rPr lang="ru-RU" dirty="0" smtClean="0"/>
              <a:t> шар (</a:t>
            </a:r>
            <a:r>
              <a:rPr lang="ru-RU" dirty="0" err="1" smtClean="0"/>
              <a:t>епідерміс</a:t>
            </a:r>
            <a:r>
              <a:rPr lang="ru-RU" dirty="0" smtClean="0"/>
              <a:t>), </a:t>
            </a:r>
            <a:r>
              <a:rPr lang="ru-RU" dirty="0" err="1" smtClean="0"/>
              <a:t>товщина</a:t>
            </a:r>
            <a:r>
              <a:rPr lang="ru-RU" dirty="0" smtClean="0"/>
              <a:t> </a:t>
            </a:r>
            <a:r>
              <a:rPr lang="ru-RU" dirty="0" err="1" smtClean="0"/>
              <a:t>якого</a:t>
            </a:r>
            <a:r>
              <a:rPr lang="ru-RU" dirty="0" smtClean="0"/>
              <a:t> становить </a:t>
            </a:r>
            <a:r>
              <a:rPr lang="ru-RU" dirty="0" err="1" smtClean="0"/>
              <a:t>близько</a:t>
            </a:r>
            <a:r>
              <a:rPr lang="ru-RU" dirty="0" smtClean="0"/>
              <a:t> 0,2 мм. </a:t>
            </a:r>
            <a:r>
              <a:rPr lang="ru-RU" dirty="0" err="1" smtClean="0"/>
              <a:t>Опір</a:t>
            </a:r>
            <a:r>
              <a:rPr lang="ru-RU" dirty="0" smtClean="0"/>
              <a:t> </a:t>
            </a:r>
            <a:r>
              <a:rPr lang="ru-RU" dirty="0" err="1" smtClean="0"/>
              <a:t>внутрішніх</a:t>
            </a:r>
            <a:r>
              <a:rPr lang="ru-RU" dirty="0" smtClean="0"/>
              <a:t> тканин </a:t>
            </a:r>
            <a:r>
              <a:rPr lang="ru-RU" dirty="0" err="1" smtClean="0"/>
              <a:t>тіла</a:t>
            </a:r>
            <a:r>
              <a:rPr lang="ru-RU" dirty="0" smtClean="0"/>
              <a:t> </a:t>
            </a:r>
            <a:r>
              <a:rPr lang="ru-RU" dirty="0" err="1" smtClean="0"/>
              <a:t>незначний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становить 300—500 Ом. </a:t>
            </a:r>
            <a:endParaRPr lang="uk-UA" dirty="0" smtClean="0"/>
          </a:p>
          <a:p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err="1" smtClean="0"/>
              <a:t>Фактори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впливають</a:t>
            </a:r>
            <a:r>
              <a:rPr lang="ru-RU" b="1" dirty="0" smtClean="0"/>
              <a:t> на </a:t>
            </a:r>
            <a:r>
              <a:rPr lang="ru-RU" b="1" dirty="0" err="1" smtClean="0"/>
              <a:t>наслідки</a:t>
            </a:r>
            <a:r>
              <a:rPr lang="ru-RU" b="1" dirty="0" smtClean="0"/>
              <a:t> </a:t>
            </a:r>
            <a:r>
              <a:rPr lang="ru-RU" b="1" dirty="0" err="1" smtClean="0"/>
              <a:t>ураження</a:t>
            </a:r>
            <a:r>
              <a:rPr lang="ru-RU" b="1" dirty="0" smtClean="0"/>
              <a:t> </a:t>
            </a:r>
            <a:r>
              <a:rPr lang="ru-RU" b="1" dirty="0" err="1" smtClean="0"/>
              <a:t>електричним</a:t>
            </a:r>
            <a:r>
              <a:rPr lang="ru-RU" b="1" dirty="0" smtClean="0"/>
              <a:t> </a:t>
            </a:r>
            <a:r>
              <a:rPr lang="ru-RU" b="1" dirty="0" err="1" smtClean="0"/>
              <a:t>струмом</a:t>
            </a:r>
            <a:r>
              <a:rPr lang="uk-UA" b="1" dirty="0" smtClean="0"/>
              <a:t>.</a:t>
            </a:r>
            <a:r>
              <a:rPr lang="uk-UA" dirty="0" smtClean="0"/>
              <a:t/>
            </a:r>
            <a:br>
              <a:rPr lang="uk-UA" dirty="0" smtClean="0"/>
            </a:b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 smtClean="0"/>
              <a:t>Загальний</a:t>
            </a:r>
            <a:r>
              <a:rPr lang="ru-RU" dirty="0" smtClean="0"/>
              <a:t> </a:t>
            </a:r>
            <a:r>
              <a:rPr lang="ru-RU" dirty="0" err="1" smtClean="0"/>
              <a:t>опір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змінюється</a:t>
            </a:r>
            <a:r>
              <a:rPr lang="ru-RU" dirty="0" smtClean="0"/>
              <a:t> в широких межах — </a:t>
            </a:r>
            <a:r>
              <a:rPr lang="ru-RU" dirty="0" err="1" smtClean="0"/>
              <a:t>від</a:t>
            </a:r>
            <a:r>
              <a:rPr lang="ru-RU" dirty="0" smtClean="0"/>
              <a:t> 1 до 100 кОм, а </a:t>
            </a:r>
            <a:r>
              <a:rPr lang="ru-RU" dirty="0" err="1" smtClean="0"/>
              <a:t>іноді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більше</a:t>
            </a:r>
            <a:r>
              <a:rPr lang="ru-RU" dirty="0" smtClean="0"/>
              <a:t>. Для </a:t>
            </a:r>
            <a:r>
              <a:rPr lang="ru-RU" dirty="0" err="1" smtClean="0"/>
              <a:t>розрахунків</a:t>
            </a:r>
            <a:r>
              <a:rPr lang="ru-RU" dirty="0" smtClean="0"/>
              <a:t> </a:t>
            </a:r>
            <a:r>
              <a:rPr lang="ru-RU" dirty="0" err="1" smtClean="0"/>
              <a:t>опір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умовно</a:t>
            </a:r>
            <a:r>
              <a:rPr lang="ru-RU" dirty="0" smtClean="0"/>
              <a:t> </a:t>
            </a:r>
            <a:r>
              <a:rPr lang="ru-RU" dirty="0" err="1" smtClean="0"/>
              <a:t>приймають</a:t>
            </a:r>
            <a:r>
              <a:rPr lang="ru-RU" dirty="0" smtClean="0"/>
              <a:t> </a:t>
            </a:r>
            <a:r>
              <a:rPr lang="ru-RU" dirty="0" err="1" smtClean="0"/>
              <a:t>рівним</a:t>
            </a:r>
            <a:r>
              <a:rPr lang="ru-RU" dirty="0" smtClean="0"/>
              <a:t> </a:t>
            </a:r>
            <a:r>
              <a:rPr lang="de-DE" dirty="0" smtClean="0"/>
              <a:t>R</a:t>
            </a:r>
            <a:r>
              <a:rPr lang="ru-RU" baseline="-25000" dirty="0" smtClean="0"/>
              <a:t>л</a:t>
            </a:r>
            <a:r>
              <a:rPr lang="ru-RU" dirty="0" smtClean="0"/>
              <a:t> = 1 кОм. При </a:t>
            </a:r>
            <a:r>
              <a:rPr lang="ru-RU" dirty="0" err="1" smtClean="0"/>
              <a:t>зволоженні</a:t>
            </a:r>
            <a:r>
              <a:rPr lang="ru-RU" dirty="0" smtClean="0"/>
              <a:t>, </a:t>
            </a:r>
            <a:r>
              <a:rPr lang="ru-RU" dirty="0" err="1" smtClean="0"/>
              <a:t>забрудненні</a:t>
            </a:r>
            <a:r>
              <a:rPr lang="ru-RU" dirty="0" smtClean="0"/>
              <a:t> та </a:t>
            </a:r>
            <a:r>
              <a:rPr lang="ru-RU" dirty="0" err="1" smtClean="0"/>
              <a:t>пошкодженні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 (</a:t>
            </a:r>
            <a:r>
              <a:rPr lang="ru-RU" dirty="0" err="1" smtClean="0"/>
              <a:t>потовиділення</a:t>
            </a:r>
            <a:r>
              <a:rPr lang="ru-RU" dirty="0" smtClean="0"/>
              <a:t>, </a:t>
            </a:r>
            <a:r>
              <a:rPr lang="ru-RU" dirty="0" err="1" smtClean="0"/>
              <a:t>порізи</a:t>
            </a:r>
            <a:r>
              <a:rPr lang="ru-RU" dirty="0" smtClean="0"/>
              <a:t>, </a:t>
            </a:r>
            <a:r>
              <a:rPr lang="ru-RU" dirty="0" err="1" smtClean="0"/>
              <a:t>подряпини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), </a:t>
            </a:r>
            <a:r>
              <a:rPr lang="ru-RU" dirty="0" err="1" smtClean="0"/>
              <a:t>збільшенні</a:t>
            </a:r>
            <a:r>
              <a:rPr lang="ru-RU" dirty="0" smtClean="0"/>
              <a:t> </a:t>
            </a:r>
            <a:r>
              <a:rPr lang="ru-RU" dirty="0" err="1" smtClean="0"/>
              <a:t>прикладеної</a:t>
            </a:r>
            <a:r>
              <a:rPr lang="ru-RU" dirty="0" smtClean="0"/>
              <a:t> </a:t>
            </a:r>
            <a:r>
              <a:rPr lang="ru-RU" dirty="0" err="1" smtClean="0"/>
              <a:t>напруги</a:t>
            </a:r>
            <a:r>
              <a:rPr lang="ru-RU" dirty="0" smtClean="0"/>
              <a:t>, </a:t>
            </a:r>
            <a:r>
              <a:rPr lang="ru-RU" dirty="0" err="1" smtClean="0"/>
              <a:t>площі</a:t>
            </a:r>
            <a:r>
              <a:rPr lang="ru-RU" dirty="0" smtClean="0"/>
              <a:t> контакту, </a:t>
            </a:r>
            <a:r>
              <a:rPr lang="ru-RU" dirty="0" err="1" smtClean="0"/>
              <a:t>частоти</a:t>
            </a:r>
            <a:r>
              <a:rPr lang="ru-RU" dirty="0" smtClean="0"/>
              <a:t> струму (рис. 3.10) та часу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</a:t>
            </a:r>
            <a:r>
              <a:rPr lang="ru-RU" dirty="0" err="1" smtClean="0"/>
              <a:t>опір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зменшується</a:t>
            </a:r>
            <a:r>
              <a:rPr lang="ru-RU" dirty="0" smtClean="0"/>
              <a:t> до </a:t>
            </a:r>
            <a:r>
              <a:rPr lang="ru-RU" dirty="0" err="1" smtClean="0"/>
              <a:t>певного</a:t>
            </a:r>
            <a:r>
              <a:rPr lang="ru-RU" dirty="0" smtClean="0"/>
              <a:t> </a:t>
            </a:r>
            <a:r>
              <a:rPr lang="ru-RU" dirty="0" err="1" smtClean="0"/>
              <a:t>мінімального</a:t>
            </a:r>
            <a:r>
              <a:rPr lang="ru-RU" dirty="0" smtClean="0"/>
              <a:t> </a:t>
            </a:r>
            <a:r>
              <a:rPr lang="ru-RU" dirty="0" err="1" smtClean="0"/>
              <a:t>значення</a:t>
            </a:r>
            <a:r>
              <a:rPr lang="ru-RU" dirty="0" smtClean="0"/>
              <a:t> (0,5—0,7 кОм).</a:t>
            </a:r>
            <a:endParaRPr lang="uk-UA" dirty="0" smtClean="0"/>
          </a:p>
          <a:p>
            <a:r>
              <a:rPr lang="ru-RU" dirty="0" err="1" smtClean="0"/>
              <a:t>Опір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зменшується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при </a:t>
            </a:r>
            <a:r>
              <a:rPr lang="ru-RU" dirty="0" err="1" smtClean="0"/>
              <a:t>захворюваннях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, </a:t>
            </a:r>
            <a:r>
              <a:rPr lang="ru-RU" dirty="0" err="1" smtClean="0"/>
              <a:t>центральної</a:t>
            </a:r>
            <a:r>
              <a:rPr lang="ru-RU" dirty="0" smtClean="0"/>
              <a:t> </a:t>
            </a:r>
            <a:r>
              <a:rPr lang="ru-RU" dirty="0" err="1" smtClean="0"/>
              <a:t>нервової</a:t>
            </a:r>
            <a:r>
              <a:rPr lang="ru-RU" dirty="0" smtClean="0"/>
              <a:t> та </a:t>
            </a:r>
            <a:r>
              <a:rPr lang="ru-RU" dirty="0" err="1" smtClean="0"/>
              <a:t>серцевосудинної</a:t>
            </a:r>
            <a:r>
              <a:rPr lang="ru-RU" dirty="0" smtClean="0"/>
              <a:t> систем, </a:t>
            </a:r>
            <a:r>
              <a:rPr lang="ru-RU" dirty="0" err="1" smtClean="0"/>
              <a:t>проявах</a:t>
            </a:r>
            <a:r>
              <a:rPr lang="ru-RU" dirty="0" smtClean="0"/>
              <a:t> </a:t>
            </a:r>
            <a:r>
              <a:rPr lang="ru-RU" dirty="0" err="1" smtClean="0"/>
              <a:t>алергічної</a:t>
            </a:r>
            <a:r>
              <a:rPr lang="ru-RU" dirty="0" smtClean="0"/>
              <a:t> </a:t>
            </a:r>
            <a:r>
              <a:rPr lang="ru-RU" dirty="0" err="1" smtClean="0"/>
              <a:t>реакції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. Тому </a:t>
            </a:r>
            <a:r>
              <a:rPr lang="ru-RU" dirty="0" err="1" smtClean="0"/>
              <a:t>нормативні</a:t>
            </a:r>
            <a:r>
              <a:rPr lang="ru-RU" dirty="0" smtClean="0"/>
              <a:t> </a:t>
            </a:r>
            <a:r>
              <a:rPr lang="ru-RU" dirty="0" err="1" smtClean="0"/>
              <a:t>акти</a:t>
            </a:r>
            <a:r>
              <a:rPr lang="ru-RU" dirty="0" smtClean="0"/>
              <a:t> про </a:t>
            </a:r>
            <a:r>
              <a:rPr lang="ru-RU" dirty="0" err="1" smtClean="0"/>
              <a:t>охорону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 </a:t>
            </a:r>
            <a:r>
              <a:rPr lang="ru-RU" dirty="0" err="1" smtClean="0"/>
              <a:t>передбачають</a:t>
            </a:r>
            <a:r>
              <a:rPr lang="ru-RU" dirty="0" smtClean="0"/>
              <a:t> </a:t>
            </a:r>
            <a:r>
              <a:rPr lang="ru-RU" dirty="0" err="1" smtClean="0"/>
              <a:t>обов'язкові</a:t>
            </a:r>
            <a:r>
              <a:rPr lang="ru-RU" dirty="0" smtClean="0"/>
              <a:t> </a:t>
            </a:r>
            <a:r>
              <a:rPr lang="ru-RU" dirty="0" err="1" smtClean="0"/>
              <a:t>попередній</a:t>
            </a:r>
            <a:r>
              <a:rPr lang="ru-RU" dirty="0" smtClean="0"/>
              <a:t> та </a:t>
            </a:r>
            <a:r>
              <a:rPr lang="ru-RU" dirty="0" err="1" smtClean="0"/>
              <a:t>періодичні</a:t>
            </a:r>
            <a:r>
              <a:rPr lang="ru-RU" dirty="0" smtClean="0"/>
              <a:t> </a:t>
            </a:r>
            <a:r>
              <a:rPr lang="ru-RU" dirty="0" err="1" smtClean="0"/>
              <a:t>медичні</a:t>
            </a:r>
            <a:r>
              <a:rPr lang="ru-RU" dirty="0" smtClean="0"/>
              <a:t> огляди </a:t>
            </a:r>
            <a:r>
              <a:rPr lang="ru-RU" dirty="0" err="1" smtClean="0"/>
              <a:t>працівників</a:t>
            </a:r>
            <a:r>
              <a:rPr lang="ru-RU" dirty="0" smtClean="0"/>
              <a:t> (</a:t>
            </a:r>
            <a:r>
              <a:rPr lang="ru-RU" dirty="0" err="1" smtClean="0"/>
              <a:t>кандидатів</a:t>
            </a:r>
            <a:r>
              <a:rPr lang="ru-RU" dirty="0" smtClean="0"/>
              <a:t> у </a:t>
            </a:r>
            <a:r>
              <a:rPr lang="ru-RU" dirty="0" err="1" smtClean="0"/>
              <a:t>працівники</a:t>
            </a:r>
            <a:r>
              <a:rPr lang="ru-RU" dirty="0" smtClean="0"/>
              <a:t>) для </a:t>
            </a:r>
            <a:r>
              <a:rPr lang="ru-RU" dirty="0" err="1" smtClean="0"/>
              <a:t>встановлення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придатності</a:t>
            </a:r>
            <a:r>
              <a:rPr lang="ru-RU" dirty="0" smtClean="0"/>
              <a:t> </a:t>
            </a:r>
            <a:r>
              <a:rPr lang="ru-RU" dirty="0" err="1" smtClean="0"/>
              <a:t>щодо</a:t>
            </a:r>
            <a:r>
              <a:rPr lang="ru-RU" dirty="0" smtClean="0"/>
              <a:t> </a:t>
            </a:r>
            <a:r>
              <a:rPr lang="ru-RU" dirty="0" err="1" smtClean="0"/>
              <a:t>обслуговування</a:t>
            </a:r>
            <a:r>
              <a:rPr lang="ru-RU" dirty="0" smtClean="0"/>
              <a:t> </a:t>
            </a:r>
            <a:r>
              <a:rPr lang="ru-RU" dirty="0" err="1" smtClean="0"/>
              <a:t>діючих</a:t>
            </a:r>
            <a:r>
              <a:rPr lang="ru-RU" dirty="0" smtClean="0"/>
              <a:t> </a:t>
            </a:r>
            <a:r>
              <a:rPr lang="ru-RU" dirty="0" err="1" smtClean="0"/>
              <a:t>електроустановок</a:t>
            </a:r>
            <a:r>
              <a:rPr lang="ru-RU" dirty="0" smtClean="0"/>
              <a:t> за станом </a:t>
            </a:r>
            <a:r>
              <a:rPr lang="ru-RU" dirty="0" err="1" smtClean="0"/>
              <a:t>здоров'я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smtClean="0"/>
              <a:t>Вид та частота струму, </a:t>
            </a:r>
            <a:r>
              <a:rPr lang="ru-RU" dirty="0" err="1" smtClean="0"/>
              <a:t>що</a:t>
            </a:r>
            <a:r>
              <a:rPr lang="ru-RU" dirty="0" smtClean="0"/>
              <a:t> проходить через </a:t>
            </a:r>
            <a:r>
              <a:rPr lang="ru-RU" dirty="0" err="1" smtClean="0"/>
              <a:t>тіло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,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впливають</a:t>
            </a:r>
            <a:r>
              <a:rPr lang="ru-RU" dirty="0" smtClean="0"/>
              <a:t> на </a:t>
            </a:r>
            <a:r>
              <a:rPr lang="ru-RU" dirty="0" err="1" smtClean="0"/>
              <a:t>наслідки</a:t>
            </a:r>
            <a:r>
              <a:rPr lang="ru-RU" dirty="0" smtClean="0"/>
              <a:t> </a:t>
            </a:r>
            <a:r>
              <a:rPr lang="ru-RU" dirty="0" err="1" smtClean="0"/>
              <a:t>ураження</a:t>
            </a:r>
            <a:r>
              <a:rPr lang="ru-RU" dirty="0" smtClean="0"/>
              <a:t>. </a:t>
            </a:r>
            <a:r>
              <a:rPr lang="ru-RU" dirty="0" err="1" smtClean="0"/>
              <a:t>Постійний</a:t>
            </a:r>
            <a:r>
              <a:rPr lang="ru-RU" dirty="0" smtClean="0"/>
              <a:t> струм </a:t>
            </a:r>
            <a:r>
              <a:rPr lang="ru-RU" dirty="0" err="1" smtClean="0"/>
              <a:t>приблизно</a:t>
            </a:r>
            <a:r>
              <a:rPr lang="ru-RU" dirty="0" smtClean="0"/>
              <a:t> в 4—5 </a:t>
            </a:r>
            <a:r>
              <a:rPr lang="ru-RU" dirty="0" err="1" smtClean="0"/>
              <a:t>разів</a:t>
            </a:r>
            <a:r>
              <a:rPr lang="ru-RU" dirty="0" smtClean="0"/>
              <a:t> </a:t>
            </a:r>
            <a:r>
              <a:rPr lang="ru-RU" dirty="0" err="1" smtClean="0"/>
              <a:t>безпечніший</a:t>
            </a:r>
            <a:r>
              <a:rPr lang="ru-RU" dirty="0" smtClean="0"/>
              <a:t> за </a:t>
            </a:r>
            <a:r>
              <a:rPr lang="ru-RU" dirty="0" err="1" smtClean="0"/>
              <a:t>змінний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підтверджують</a:t>
            </a:r>
            <a:r>
              <a:rPr lang="ru-RU" dirty="0" smtClean="0"/>
              <a:t> </a:t>
            </a:r>
            <a:r>
              <a:rPr lang="ru-RU" dirty="0" err="1" smtClean="0"/>
              <a:t>дані</a:t>
            </a:r>
            <a:r>
              <a:rPr lang="ru-RU" dirty="0" smtClean="0"/>
              <a:t> табл. 3.5.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пов'язано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тим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постійний</a:t>
            </a:r>
            <a:r>
              <a:rPr lang="ru-RU" dirty="0" smtClean="0"/>
              <a:t> струм у </a:t>
            </a:r>
            <a:r>
              <a:rPr lang="ru-RU" dirty="0" err="1" smtClean="0"/>
              <a:t>порівнянні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/>
              <a:t>змінним</a:t>
            </a:r>
            <a:r>
              <a:rPr lang="ru-RU" dirty="0" smtClean="0"/>
              <a:t> </a:t>
            </a:r>
            <a:r>
              <a:rPr lang="ru-RU" dirty="0" err="1" smtClean="0"/>
              <a:t>промислової</a:t>
            </a:r>
            <a:r>
              <a:rPr lang="ru-RU" dirty="0" smtClean="0"/>
              <a:t> </a:t>
            </a:r>
            <a:r>
              <a:rPr lang="ru-RU" dirty="0" err="1" smtClean="0"/>
              <a:t>частоти</a:t>
            </a:r>
            <a:r>
              <a:rPr lang="ru-RU" dirty="0" smtClean="0"/>
              <a:t> такого ж </a:t>
            </a: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викликає</a:t>
            </a:r>
            <a:r>
              <a:rPr lang="ru-RU" dirty="0" smtClean="0"/>
              <a:t> </a:t>
            </a:r>
            <a:r>
              <a:rPr lang="ru-RU" dirty="0" err="1" smtClean="0"/>
              <a:t>більш</a:t>
            </a:r>
            <a:r>
              <a:rPr lang="ru-RU" dirty="0" smtClean="0"/>
              <a:t> </a:t>
            </a:r>
            <a:r>
              <a:rPr lang="ru-RU" dirty="0" err="1" smtClean="0"/>
              <a:t>слабші</a:t>
            </a:r>
            <a:r>
              <a:rPr lang="ru-RU" dirty="0" smtClean="0"/>
              <a:t> </a:t>
            </a:r>
            <a:r>
              <a:rPr lang="ru-RU" dirty="0" err="1" smtClean="0"/>
              <a:t>скорочення</a:t>
            </a:r>
            <a:r>
              <a:rPr lang="ru-RU" dirty="0" smtClean="0"/>
              <a:t> </a:t>
            </a:r>
            <a:r>
              <a:rPr lang="ru-RU" dirty="0" err="1" smtClean="0"/>
              <a:t>м'язів</a:t>
            </a:r>
            <a:r>
              <a:rPr lang="ru-RU" dirty="0" smtClean="0"/>
              <a:t> та </a:t>
            </a:r>
            <a:r>
              <a:rPr lang="ru-RU" dirty="0" err="1" smtClean="0"/>
              <a:t>менш</a:t>
            </a:r>
            <a:r>
              <a:rPr lang="ru-RU" dirty="0" smtClean="0"/>
              <a:t> </a:t>
            </a:r>
            <a:r>
              <a:rPr lang="ru-RU" dirty="0" err="1" smtClean="0"/>
              <a:t>неприємні</a:t>
            </a:r>
            <a:r>
              <a:rPr lang="ru-RU" dirty="0" smtClean="0"/>
              <a:t> </a:t>
            </a:r>
            <a:r>
              <a:rPr lang="ru-RU" dirty="0" err="1" smtClean="0"/>
              <a:t>відчуття</a:t>
            </a:r>
            <a:r>
              <a:rPr lang="ru-RU" dirty="0" smtClean="0"/>
              <a:t>.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дія</a:t>
            </a:r>
            <a:r>
              <a:rPr lang="ru-RU" dirty="0" smtClean="0"/>
              <a:t>, в основному, </a:t>
            </a:r>
            <a:r>
              <a:rPr lang="ru-RU" dirty="0" err="1" smtClean="0"/>
              <a:t>теплова</a:t>
            </a:r>
            <a:r>
              <a:rPr lang="ru-RU" dirty="0" smtClean="0"/>
              <a:t>. </a:t>
            </a:r>
            <a:r>
              <a:rPr lang="ru-RU" dirty="0" err="1" smtClean="0"/>
              <a:t>Однак</a:t>
            </a:r>
            <a:r>
              <a:rPr lang="ru-RU" dirty="0" smtClean="0"/>
              <a:t>, </a:t>
            </a:r>
            <a:r>
              <a:rPr lang="ru-RU" dirty="0" err="1" smtClean="0"/>
              <a:t>слід</a:t>
            </a:r>
            <a:r>
              <a:rPr lang="ru-RU" dirty="0" smtClean="0"/>
              <a:t> </a:t>
            </a:r>
            <a:r>
              <a:rPr lang="ru-RU" dirty="0" err="1" smtClean="0"/>
              <a:t>зауважити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вищезазначене</a:t>
            </a:r>
            <a:r>
              <a:rPr lang="ru-RU" dirty="0" smtClean="0"/>
              <a:t> </a:t>
            </a:r>
            <a:r>
              <a:rPr lang="ru-RU" dirty="0" err="1" smtClean="0"/>
              <a:t>стосовно</a:t>
            </a:r>
            <a:r>
              <a:rPr lang="ru-RU" dirty="0" smtClean="0"/>
              <a:t> </a:t>
            </a:r>
            <a:r>
              <a:rPr lang="ru-RU" dirty="0" err="1" smtClean="0"/>
              <a:t>порівняльної</a:t>
            </a:r>
            <a:r>
              <a:rPr lang="ru-RU" dirty="0" smtClean="0"/>
              <a:t> </a:t>
            </a:r>
            <a:r>
              <a:rPr lang="ru-RU" dirty="0" err="1" smtClean="0"/>
              <a:t>небезпеки</a:t>
            </a:r>
            <a:r>
              <a:rPr lang="ru-RU" dirty="0" smtClean="0"/>
              <a:t> </a:t>
            </a:r>
            <a:r>
              <a:rPr lang="ru-RU" dirty="0" err="1" smtClean="0"/>
              <a:t>постійного</a:t>
            </a:r>
            <a:r>
              <a:rPr lang="ru-RU" dirty="0" smtClean="0"/>
              <a:t> та </a:t>
            </a:r>
            <a:r>
              <a:rPr lang="ru-RU" dirty="0" err="1" smtClean="0"/>
              <a:t>змінного</a:t>
            </a:r>
            <a:r>
              <a:rPr lang="ru-RU" dirty="0" smtClean="0"/>
              <a:t> струму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справедливим</a:t>
            </a:r>
            <a:r>
              <a:rPr lang="ru-RU" dirty="0" smtClean="0"/>
              <a:t> </a:t>
            </a:r>
            <a:r>
              <a:rPr lang="ru-RU" dirty="0" err="1" smtClean="0"/>
              <a:t>лише</a:t>
            </a:r>
            <a:r>
              <a:rPr lang="ru-RU" dirty="0" smtClean="0"/>
              <a:t> для </a:t>
            </a:r>
            <a:r>
              <a:rPr lang="ru-RU" dirty="0" err="1" smtClean="0"/>
              <a:t>напруги</a:t>
            </a:r>
            <a:r>
              <a:rPr lang="ru-RU" dirty="0" smtClean="0"/>
              <a:t> до 500 В. При </a:t>
            </a:r>
            <a:r>
              <a:rPr lang="ru-RU" dirty="0" err="1" smtClean="0"/>
              <a:t>більш</a:t>
            </a:r>
            <a:r>
              <a:rPr lang="ru-RU" dirty="0" smtClean="0"/>
              <a:t> </a:t>
            </a:r>
            <a:r>
              <a:rPr lang="ru-RU" dirty="0" err="1" smtClean="0"/>
              <a:t>високих</a:t>
            </a:r>
            <a:r>
              <a:rPr lang="ru-RU" dirty="0" smtClean="0"/>
              <a:t> </a:t>
            </a:r>
            <a:r>
              <a:rPr lang="ru-RU" dirty="0" err="1" smtClean="0"/>
              <a:t>напругах</a:t>
            </a:r>
            <a:r>
              <a:rPr lang="ru-RU" dirty="0" smtClean="0"/>
              <a:t> </a:t>
            </a:r>
            <a:r>
              <a:rPr lang="ru-RU" dirty="0" err="1" smtClean="0"/>
              <a:t>постійний</a:t>
            </a:r>
            <a:r>
              <a:rPr lang="ru-RU" dirty="0" smtClean="0"/>
              <a:t> струм </a:t>
            </a:r>
            <a:r>
              <a:rPr lang="ru-RU" dirty="0" err="1" smtClean="0"/>
              <a:t>стає</a:t>
            </a:r>
            <a:r>
              <a:rPr lang="ru-RU" dirty="0" smtClean="0"/>
              <a:t> </a:t>
            </a:r>
            <a:r>
              <a:rPr lang="ru-RU" dirty="0" err="1" smtClean="0"/>
              <a:t>небезпечнішим</a:t>
            </a:r>
            <a:r>
              <a:rPr lang="ru-RU" dirty="0" smtClean="0"/>
              <a:t> </a:t>
            </a:r>
            <a:r>
              <a:rPr lang="ru-RU" dirty="0" err="1" smtClean="0"/>
              <a:t>ніж</a:t>
            </a:r>
            <a:r>
              <a:rPr lang="ru-RU" dirty="0" smtClean="0"/>
              <a:t> </a:t>
            </a:r>
            <a:r>
              <a:rPr lang="ru-RU" dirty="0" err="1" smtClean="0"/>
              <a:t>змінний</a:t>
            </a:r>
            <a:r>
              <a:rPr lang="ru-RU" dirty="0" smtClean="0"/>
              <a:t>.</a:t>
            </a:r>
            <a:endParaRPr lang="uk-UA" dirty="0" smtClean="0"/>
          </a:p>
          <a:p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err="1" smtClean="0"/>
              <a:t>Фактори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впливають</a:t>
            </a:r>
            <a:r>
              <a:rPr lang="ru-RU" b="1" dirty="0" smtClean="0"/>
              <a:t> на </a:t>
            </a:r>
            <a:r>
              <a:rPr lang="ru-RU" b="1" dirty="0" err="1" smtClean="0"/>
              <a:t>наслідки</a:t>
            </a:r>
            <a:r>
              <a:rPr lang="ru-RU" b="1" dirty="0" smtClean="0"/>
              <a:t> </a:t>
            </a:r>
            <a:r>
              <a:rPr lang="ru-RU" b="1" dirty="0" err="1" smtClean="0"/>
              <a:t>ураження</a:t>
            </a:r>
            <a:r>
              <a:rPr lang="ru-RU" b="1" dirty="0" smtClean="0"/>
              <a:t> </a:t>
            </a:r>
            <a:r>
              <a:rPr lang="ru-RU" b="1" dirty="0" err="1" smtClean="0"/>
              <a:t>електричним</a:t>
            </a:r>
            <a:r>
              <a:rPr lang="ru-RU" b="1" dirty="0" smtClean="0"/>
              <a:t> </a:t>
            </a:r>
            <a:r>
              <a:rPr lang="ru-RU" b="1" dirty="0" err="1" smtClean="0"/>
              <a:t>струмом</a:t>
            </a:r>
            <a:r>
              <a:rPr lang="uk-UA" b="1" dirty="0" smtClean="0"/>
              <a:t>.</a:t>
            </a:r>
            <a:r>
              <a:rPr lang="uk-UA" dirty="0" smtClean="0"/>
              <a:t/>
            </a:r>
            <a:br>
              <a:rPr lang="uk-UA" dirty="0" smtClean="0"/>
            </a:b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Частота </a:t>
            </a:r>
            <a:r>
              <a:rPr lang="ru-RU" dirty="0" err="1" smtClean="0"/>
              <a:t>змінного</a:t>
            </a:r>
            <a:r>
              <a:rPr lang="ru-RU" dirty="0" smtClean="0"/>
              <a:t> струму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відіграє</a:t>
            </a:r>
            <a:r>
              <a:rPr lang="ru-RU" dirty="0" smtClean="0"/>
              <a:t> </a:t>
            </a:r>
            <a:r>
              <a:rPr lang="ru-RU" dirty="0" err="1" smtClean="0"/>
              <a:t>важливе</a:t>
            </a:r>
            <a:r>
              <a:rPr lang="ru-RU" dirty="0" smtClean="0"/>
              <a:t> </a:t>
            </a: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стосовно</a:t>
            </a:r>
            <a:r>
              <a:rPr lang="ru-RU" dirty="0" smtClean="0"/>
              <a:t> </a:t>
            </a:r>
            <a:r>
              <a:rPr lang="ru-RU" dirty="0" err="1" smtClean="0"/>
              <a:t>питань</a:t>
            </a:r>
            <a:r>
              <a:rPr lang="ru-RU" dirty="0" smtClean="0"/>
              <a:t> </a:t>
            </a:r>
            <a:r>
              <a:rPr lang="ru-RU" dirty="0" err="1" smtClean="0"/>
              <a:t>електробезпеки</a:t>
            </a:r>
            <a:r>
              <a:rPr lang="ru-RU" dirty="0" smtClean="0"/>
              <a:t>. Так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небезпечним</a:t>
            </a:r>
            <a:r>
              <a:rPr lang="ru-RU" dirty="0" smtClean="0"/>
              <a:t> </a:t>
            </a:r>
            <a:r>
              <a:rPr lang="ru-RU" dirty="0" err="1" smtClean="0"/>
              <a:t>вважається</a:t>
            </a:r>
            <a:r>
              <a:rPr lang="ru-RU" dirty="0" smtClean="0"/>
              <a:t> </a:t>
            </a:r>
            <a:r>
              <a:rPr lang="ru-RU" dirty="0" err="1" smtClean="0"/>
              <a:t>змінний</a:t>
            </a:r>
            <a:r>
              <a:rPr lang="ru-RU" dirty="0" smtClean="0"/>
              <a:t> струм частотою 20—100 Гц (рис. 3.11). При </a:t>
            </a:r>
            <a:r>
              <a:rPr lang="ru-RU" dirty="0" err="1" smtClean="0"/>
              <a:t>частоті</a:t>
            </a:r>
            <a:r>
              <a:rPr lang="ru-RU" dirty="0" smtClean="0"/>
              <a:t> </a:t>
            </a:r>
            <a:r>
              <a:rPr lang="ru-RU" dirty="0" err="1" smtClean="0"/>
              <a:t>меншій</a:t>
            </a:r>
            <a:r>
              <a:rPr lang="ru-RU" dirty="0" smtClean="0"/>
              <a:t> </a:t>
            </a:r>
            <a:r>
              <a:rPr lang="ru-RU" dirty="0" err="1" smtClean="0"/>
              <a:t>ніж</a:t>
            </a:r>
            <a:r>
              <a:rPr lang="ru-RU" dirty="0" smtClean="0"/>
              <a:t> 20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більшій</a:t>
            </a:r>
            <a:r>
              <a:rPr lang="ru-RU" dirty="0" smtClean="0"/>
              <a:t> за 100 Гц </a:t>
            </a:r>
            <a:r>
              <a:rPr lang="ru-RU" dirty="0" err="1" smtClean="0"/>
              <a:t>небезпека</a:t>
            </a:r>
            <a:r>
              <a:rPr lang="ru-RU" dirty="0" smtClean="0"/>
              <a:t> </a:t>
            </a:r>
            <a:r>
              <a:rPr lang="ru-RU" dirty="0" err="1" smtClean="0"/>
              <a:t>ураження</a:t>
            </a:r>
            <a:r>
              <a:rPr lang="ru-RU" dirty="0" smtClean="0"/>
              <a:t> </a:t>
            </a:r>
            <a:r>
              <a:rPr lang="ru-RU" dirty="0" err="1" smtClean="0"/>
              <a:t>струмом</a:t>
            </a:r>
            <a:r>
              <a:rPr lang="ru-RU" dirty="0" smtClean="0"/>
              <a:t> </a:t>
            </a:r>
            <a:r>
              <a:rPr lang="ru-RU" dirty="0" err="1" smtClean="0"/>
              <a:t>помітно</a:t>
            </a:r>
            <a:r>
              <a:rPr lang="ru-RU" dirty="0" smtClean="0"/>
              <a:t> </a:t>
            </a:r>
            <a:r>
              <a:rPr lang="ru-RU" dirty="0" err="1" smtClean="0"/>
              <a:t>зменшується</a:t>
            </a:r>
            <a:r>
              <a:rPr lang="ru-RU" dirty="0" smtClean="0"/>
              <a:t>. Струм частотою </a:t>
            </a:r>
            <a:r>
              <a:rPr lang="ru-RU" dirty="0" err="1" smtClean="0"/>
              <a:t>понад</a:t>
            </a:r>
            <a:r>
              <a:rPr lang="ru-RU" dirty="0" smtClean="0"/>
              <a:t> 500 кГц не </a:t>
            </a:r>
            <a:r>
              <a:rPr lang="ru-RU" dirty="0" err="1" smtClean="0"/>
              <a:t>може</a:t>
            </a:r>
            <a:r>
              <a:rPr lang="ru-RU" dirty="0" smtClean="0"/>
              <a:t> смертельно </a:t>
            </a:r>
            <a:r>
              <a:rPr lang="ru-RU" dirty="0" err="1" smtClean="0"/>
              <a:t>уразити</a:t>
            </a:r>
            <a:r>
              <a:rPr lang="ru-RU" dirty="0" smtClean="0"/>
              <a:t> </a:t>
            </a:r>
            <a:r>
              <a:rPr lang="ru-RU" dirty="0" err="1" smtClean="0"/>
              <a:t>людину</a:t>
            </a:r>
            <a:r>
              <a:rPr lang="ru-RU" dirty="0" smtClean="0"/>
              <a:t>, </a:t>
            </a:r>
            <a:r>
              <a:rPr lang="ru-RU" dirty="0" err="1" smtClean="0"/>
              <a:t>однак</a:t>
            </a:r>
            <a:r>
              <a:rPr lang="ru-RU" dirty="0" smtClean="0"/>
              <a:t> </a:t>
            </a:r>
            <a:r>
              <a:rPr lang="ru-RU" dirty="0" err="1" smtClean="0"/>
              <a:t>дуже</a:t>
            </a:r>
            <a:r>
              <a:rPr lang="ru-RU" dirty="0" smtClean="0"/>
              <a:t> часто </a:t>
            </a:r>
            <a:r>
              <a:rPr lang="ru-RU" dirty="0" err="1" smtClean="0"/>
              <a:t>викликає</a:t>
            </a:r>
            <a:r>
              <a:rPr lang="ru-RU" dirty="0" smtClean="0"/>
              <a:t> </a:t>
            </a:r>
            <a:r>
              <a:rPr lang="ru-RU" dirty="0" err="1" smtClean="0"/>
              <a:t>опіки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err="1" smtClean="0"/>
              <a:t>Тривалість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струму на </a:t>
            </a:r>
            <a:r>
              <a:rPr lang="ru-RU" dirty="0" err="1" smtClean="0"/>
              <a:t>організм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істотно</a:t>
            </a:r>
            <a:r>
              <a:rPr lang="ru-RU" dirty="0" smtClean="0"/>
              <a:t> </a:t>
            </a:r>
            <a:r>
              <a:rPr lang="ru-RU" dirty="0" err="1" smtClean="0"/>
              <a:t>впливає</a:t>
            </a:r>
            <a:r>
              <a:rPr lang="ru-RU" dirty="0" smtClean="0"/>
              <a:t> </a:t>
            </a:r>
            <a:r>
              <a:rPr lang="ru-RU" dirty="0" err="1" smtClean="0"/>
              <a:t>на</a:t>
            </a:r>
            <a:r>
              <a:rPr lang="ru-RU" dirty="0" smtClean="0"/>
              <a:t> </a:t>
            </a:r>
            <a:r>
              <a:rPr lang="ru-RU" dirty="0" err="1" smtClean="0"/>
              <a:t>наслідки</a:t>
            </a:r>
            <a:r>
              <a:rPr lang="ru-RU" dirty="0" smtClean="0"/>
              <a:t> </a:t>
            </a:r>
            <a:r>
              <a:rPr lang="ru-RU" dirty="0" err="1" smtClean="0"/>
              <a:t>ура­ження</a:t>
            </a:r>
            <a:r>
              <a:rPr lang="ru-RU" dirty="0" smtClean="0"/>
              <a:t>: </a:t>
            </a:r>
            <a:r>
              <a:rPr lang="ru-RU" dirty="0" err="1" smtClean="0"/>
              <a:t>чим</a:t>
            </a:r>
            <a:r>
              <a:rPr lang="ru-RU" dirty="0" smtClean="0"/>
              <a:t> </a:t>
            </a:r>
            <a:r>
              <a:rPr lang="ru-RU" dirty="0" err="1" smtClean="0"/>
              <a:t>більший</a:t>
            </a:r>
            <a:r>
              <a:rPr lang="ru-RU" dirty="0" smtClean="0"/>
              <a:t> час </a:t>
            </a:r>
            <a:r>
              <a:rPr lang="ru-RU" dirty="0" err="1" smtClean="0"/>
              <a:t>проходження</a:t>
            </a:r>
            <a:r>
              <a:rPr lang="ru-RU" dirty="0" smtClean="0"/>
              <a:t> струму, </a:t>
            </a:r>
            <a:r>
              <a:rPr lang="ru-RU" dirty="0" err="1" smtClean="0"/>
              <a:t>тим</a:t>
            </a:r>
            <a:r>
              <a:rPr lang="ru-RU" dirty="0" smtClean="0"/>
              <a:t> </a:t>
            </a:r>
            <a:r>
              <a:rPr lang="ru-RU" dirty="0" err="1" smtClean="0"/>
              <a:t>швидше</a:t>
            </a:r>
            <a:r>
              <a:rPr lang="ru-RU" dirty="0" smtClean="0"/>
              <a:t> </a:t>
            </a:r>
            <a:r>
              <a:rPr lang="ru-RU" dirty="0" err="1" smtClean="0"/>
              <a:t>виснажуються</a:t>
            </a:r>
            <a:r>
              <a:rPr lang="ru-RU" dirty="0" smtClean="0"/>
              <a:t> </a:t>
            </a:r>
            <a:r>
              <a:rPr lang="ru-RU" dirty="0" err="1" smtClean="0"/>
              <a:t>захисні</a:t>
            </a:r>
            <a:r>
              <a:rPr lang="ru-RU" dirty="0" smtClean="0"/>
              <a:t> </a:t>
            </a:r>
            <a:r>
              <a:rPr lang="ru-RU" dirty="0" err="1" smtClean="0"/>
              <a:t>сили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, при </a:t>
            </a:r>
            <a:r>
              <a:rPr lang="ru-RU" dirty="0" err="1" smtClean="0"/>
              <a:t>цьому</a:t>
            </a:r>
            <a:r>
              <a:rPr lang="ru-RU" dirty="0" smtClean="0"/>
              <a:t> </a:t>
            </a:r>
            <a:r>
              <a:rPr lang="ru-RU" dirty="0" err="1" smtClean="0"/>
              <a:t>опір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різко</a:t>
            </a:r>
            <a:r>
              <a:rPr lang="ru-RU" dirty="0" smtClean="0"/>
              <a:t> </a:t>
            </a:r>
            <a:r>
              <a:rPr lang="ru-RU" dirty="0" err="1" smtClean="0"/>
              <a:t>знижується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важкість</a:t>
            </a:r>
            <a:r>
              <a:rPr lang="ru-RU" dirty="0" smtClean="0"/>
              <a:t> </a:t>
            </a:r>
            <a:r>
              <a:rPr lang="ru-RU" dirty="0" err="1" smtClean="0"/>
              <a:t>наслідків</a:t>
            </a:r>
            <a:r>
              <a:rPr lang="ru-RU" dirty="0" smtClean="0"/>
              <a:t> </a:t>
            </a:r>
            <a:r>
              <a:rPr lang="ru-RU" dirty="0" err="1" smtClean="0"/>
              <a:t>зростає</a:t>
            </a:r>
            <a:r>
              <a:rPr lang="ru-RU" dirty="0" smtClean="0"/>
              <a:t>. % </a:t>
            </a:r>
            <a:r>
              <a:rPr lang="ru-RU" dirty="0" err="1" smtClean="0"/>
              <a:t>Наприклад</a:t>
            </a:r>
            <a:r>
              <a:rPr lang="ru-RU" dirty="0" smtClean="0"/>
              <a:t>, для </a:t>
            </a:r>
            <a:r>
              <a:rPr lang="ru-RU" dirty="0" err="1" smtClean="0"/>
              <a:t>змінного</a:t>
            </a:r>
            <a:r>
              <a:rPr lang="ru-RU" dirty="0" smtClean="0"/>
              <a:t> струму частотою 50 Гц </a:t>
            </a:r>
            <a:r>
              <a:rPr lang="ru-RU" dirty="0" err="1" smtClean="0"/>
              <a:t>гранично</a:t>
            </a:r>
            <a:r>
              <a:rPr lang="ru-RU" dirty="0" smtClean="0"/>
              <a:t> </a:t>
            </a:r>
            <a:r>
              <a:rPr lang="ru-RU" dirty="0" err="1" smtClean="0"/>
              <a:t>допустимий</a:t>
            </a:r>
            <a:r>
              <a:rPr lang="ru-RU" dirty="0" smtClean="0"/>
              <a:t> струм при </a:t>
            </a:r>
            <a:r>
              <a:rPr lang="ru-RU" dirty="0" err="1" smtClean="0"/>
              <a:t>тривалості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0,1 с становить 500 мА, а при </a:t>
            </a:r>
            <a:r>
              <a:rPr lang="ru-RU" dirty="0" err="1" smtClean="0"/>
              <a:t>дії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1 с — </a:t>
            </a:r>
            <a:r>
              <a:rPr lang="ru-RU" dirty="0" err="1" smtClean="0"/>
              <a:t>вже</a:t>
            </a:r>
            <a:r>
              <a:rPr lang="ru-RU" dirty="0" smtClean="0"/>
              <a:t> 50 мА (табл. 3.8).</a:t>
            </a:r>
            <a:endParaRPr lang="uk-UA" dirty="0" smtClean="0"/>
          </a:p>
          <a:p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err="1" smtClean="0"/>
              <a:t>Фактори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впливають</a:t>
            </a:r>
            <a:r>
              <a:rPr lang="ru-RU" b="1" dirty="0" smtClean="0"/>
              <a:t> на </a:t>
            </a:r>
            <a:r>
              <a:rPr lang="ru-RU" b="1" dirty="0" err="1" smtClean="0"/>
              <a:t>наслідки</a:t>
            </a:r>
            <a:r>
              <a:rPr lang="ru-RU" b="1" dirty="0" smtClean="0"/>
              <a:t> </a:t>
            </a:r>
            <a:r>
              <a:rPr lang="ru-RU" b="1" dirty="0" err="1" smtClean="0"/>
              <a:t>ураження</a:t>
            </a:r>
            <a:r>
              <a:rPr lang="ru-RU" b="1" dirty="0" smtClean="0"/>
              <a:t> </a:t>
            </a:r>
            <a:r>
              <a:rPr lang="ru-RU" b="1" dirty="0" err="1" smtClean="0"/>
              <a:t>електричним</a:t>
            </a:r>
            <a:r>
              <a:rPr lang="ru-RU" b="1" dirty="0" smtClean="0"/>
              <a:t> </a:t>
            </a:r>
            <a:r>
              <a:rPr lang="ru-RU" b="1" dirty="0" err="1" smtClean="0"/>
              <a:t>струмом</a:t>
            </a:r>
            <a:r>
              <a:rPr lang="uk-UA" b="1" dirty="0" smtClean="0"/>
              <a:t>.</a:t>
            </a:r>
            <a:r>
              <a:rPr lang="uk-UA" dirty="0" smtClean="0"/>
              <a:t/>
            </a:r>
            <a:br>
              <a:rPr lang="uk-UA" dirty="0" smtClean="0"/>
            </a:b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Навчання</a:t>
            </a:r>
            <a:r>
              <a:rPr lang="ru-RU" b="1" dirty="0" smtClean="0"/>
              <a:t> та </a:t>
            </a:r>
            <a:r>
              <a:rPr lang="ru-RU" b="1" dirty="0" err="1" smtClean="0"/>
              <a:t>інструктажі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електробезпеки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Сучасне</a:t>
            </a:r>
            <a:r>
              <a:rPr lang="ru-RU" dirty="0" smtClean="0"/>
              <a:t> </a:t>
            </a:r>
            <a:r>
              <a:rPr lang="ru-RU" dirty="0" err="1" smtClean="0"/>
              <a:t>виробництво</a:t>
            </a:r>
            <a:r>
              <a:rPr lang="ru-RU" dirty="0" smtClean="0"/>
              <a:t> </a:t>
            </a:r>
            <a:r>
              <a:rPr lang="ru-RU" dirty="0" err="1" smtClean="0"/>
              <a:t>нерозривно</a:t>
            </a:r>
            <a:r>
              <a:rPr lang="ru-RU" dirty="0" smtClean="0"/>
              <a:t> </a:t>
            </a:r>
            <a:r>
              <a:rPr lang="ru-RU" dirty="0" err="1" smtClean="0"/>
              <a:t>пов’язане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використанням</a:t>
            </a:r>
            <a:r>
              <a:rPr lang="ru-RU" dirty="0" smtClean="0"/>
              <a:t> </a:t>
            </a:r>
            <a:r>
              <a:rPr lang="ru-RU" dirty="0" err="1" smtClean="0"/>
              <a:t>електроенергії</a:t>
            </a:r>
            <a:r>
              <a:rPr lang="ru-RU" dirty="0" smtClean="0"/>
              <a:t>. В </a:t>
            </a:r>
            <a:r>
              <a:rPr lang="ru-RU" dirty="0" err="1" smtClean="0"/>
              <a:t>умовах</a:t>
            </a:r>
            <a:r>
              <a:rPr lang="ru-RU" dirty="0" smtClean="0"/>
              <a:t> </a:t>
            </a:r>
            <a:r>
              <a:rPr lang="ru-RU" dirty="0" err="1" smtClean="0"/>
              <a:t>експлуатації</a:t>
            </a:r>
            <a:r>
              <a:rPr lang="ru-RU" dirty="0" smtClean="0"/>
              <a:t> </a:t>
            </a:r>
            <a:r>
              <a:rPr lang="ru-RU" dirty="0" err="1" smtClean="0"/>
              <a:t>потужних</a:t>
            </a:r>
            <a:r>
              <a:rPr lang="ru-RU" dirty="0" smtClean="0"/>
              <a:t> </a:t>
            </a:r>
            <a:r>
              <a:rPr lang="ru-RU" dirty="0" err="1" smtClean="0"/>
              <a:t>енергосистем</a:t>
            </a:r>
            <a:r>
              <a:rPr lang="ru-RU" dirty="0" smtClean="0"/>
              <a:t>, </a:t>
            </a:r>
            <a:r>
              <a:rPr lang="ru-RU" dirty="0" err="1" smtClean="0"/>
              <a:t>електричних</a:t>
            </a:r>
            <a:r>
              <a:rPr lang="ru-RU" dirty="0" smtClean="0"/>
              <a:t> машин та </a:t>
            </a:r>
            <a:r>
              <a:rPr lang="ru-RU" dirty="0" err="1" smtClean="0"/>
              <a:t>апаратів</a:t>
            </a:r>
            <a:r>
              <a:rPr lang="ru-RU" dirty="0" smtClean="0"/>
              <a:t>,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обчислювальної</a:t>
            </a:r>
            <a:r>
              <a:rPr lang="ru-RU" dirty="0" smtClean="0"/>
              <a:t> </a:t>
            </a:r>
            <a:r>
              <a:rPr lang="ru-RU" dirty="0" err="1" smtClean="0"/>
              <a:t>техніки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приладобудування</a:t>
            </a:r>
            <a:r>
              <a:rPr lang="ru-RU" dirty="0" smtClean="0"/>
              <a:t>, </a:t>
            </a:r>
            <a:r>
              <a:rPr lang="ru-RU" dirty="0" err="1" smtClean="0"/>
              <a:t>роботизації</a:t>
            </a:r>
            <a:r>
              <a:rPr lang="ru-RU" dirty="0" smtClean="0"/>
              <a:t> </a:t>
            </a:r>
            <a:r>
              <a:rPr lang="ru-RU" dirty="0" err="1" smtClean="0"/>
              <a:t>та</a:t>
            </a:r>
            <a:r>
              <a:rPr lang="ru-RU" dirty="0" smtClean="0"/>
              <a:t> </a:t>
            </a:r>
            <a:r>
              <a:rPr lang="ru-RU" dirty="0" err="1" smtClean="0"/>
              <a:t>комп’ютеризації</a:t>
            </a:r>
            <a:r>
              <a:rPr lang="ru-RU" dirty="0" smtClean="0"/>
              <a:t> </a:t>
            </a:r>
            <a:r>
              <a:rPr lang="ru-RU" dirty="0" err="1" smtClean="0"/>
              <a:t>виробництва</a:t>
            </a:r>
            <a:r>
              <a:rPr lang="ru-RU" dirty="0" smtClean="0"/>
              <a:t> </a:t>
            </a:r>
            <a:r>
              <a:rPr lang="ru-RU" dirty="0" err="1" smtClean="0"/>
              <a:t>важливого</a:t>
            </a:r>
            <a:r>
              <a:rPr lang="ru-RU" dirty="0" smtClean="0"/>
              <a:t> </a:t>
            </a: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набуває</a:t>
            </a:r>
            <a:r>
              <a:rPr lang="ru-RU" dirty="0" smtClean="0"/>
              <a:t> проблема </a:t>
            </a:r>
            <a:r>
              <a:rPr lang="ru-RU" dirty="0" err="1" smtClean="0"/>
              <a:t>забезпечення</a:t>
            </a:r>
            <a:r>
              <a:rPr lang="ru-RU" dirty="0" smtClean="0"/>
              <a:t> </a:t>
            </a:r>
            <a:r>
              <a:rPr lang="ru-RU" dirty="0" err="1" smtClean="0"/>
              <a:t>безпеки</a:t>
            </a:r>
            <a:r>
              <a:rPr lang="ru-RU" dirty="0" smtClean="0"/>
              <a:t> персоналу та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осіб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обслуговують</a:t>
            </a:r>
            <a:r>
              <a:rPr lang="ru-RU" dirty="0" smtClean="0"/>
              <a:t> </a:t>
            </a:r>
            <a:r>
              <a:rPr lang="ru-RU" dirty="0" err="1" smtClean="0"/>
              <a:t>електроустаткування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ураження</a:t>
            </a:r>
            <a:r>
              <a:rPr lang="ru-RU" dirty="0" smtClean="0"/>
              <a:t> </a:t>
            </a:r>
            <a:r>
              <a:rPr lang="ru-RU" dirty="0" err="1" smtClean="0"/>
              <a:t>електричним</a:t>
            </a:r>
            <a:r>
              <a:rPr lang="ru-RU" dirty="0" smtClean="0"/>
              <a:t> </a:t>
            </a:r>
            <a:r>
              <a:rPr lang="ru-RU" dirty="0" err="1" smtClean="0"/>
              <a:t>струмом</a:t>
            </a:r>
            <a:r>
              <a:rPr lang="ru-RU" dirty="0" smtClean="0"/>
              <a:t>. На перший </a:t>
            </a:r>
            <a:r>
              <a:rPr lang="ru-RU" dirty="0" err="1" smtClean="0"/>
              <a:t>погляд</a:t>
            </a:r>
            <a:r>
              <a:rPr lang="ru-RU" dirty="0" smtClean="0"/>
              <a:t>,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скластися</a:t>
            </a:r>
            <a:r>
              <a:rPr lang="ru-RU" dirty="0" smtClean="0"/>
              <a:t> </a:t>
            </a:r>
            <a:r>
              <a:rPr lang="ru-RU" dirty="0" err="1" smtClean="0"/>
              <a:t>враження</a:t>
            </a:r>
            <a:r>
              <a:rPr lang="ru-RU" dirty="0" smtClean="0"/>
              <a:t> про </a:t>
            </a:r>
            <a:r>
              <a:rPr lang="ru-RU" dirty="0" err="1" smtClean="0"/>
              <a:t>другорядність</a:t>
            </a:r>
            <a:r>
              <a:rPr lang="ru-RU" dirty="0" smtClean="0"/>
              <a:t> </a:t>
            </a:r>
            <a:r>
              <a:rPr lang="ru-RU" dirty="0" err="1" smtClean="0"/>
              <a:t>даної</a:t>
            </a:r>
            <a:r>
              <a:rPr lang="ru-RU" dirty="0" smtClean="0"/>
              <a:t> </a:t>
            </a:r>
            <a:r>
              <a:rPr lang="ru-RU" dirty="0" err="1" smtClean="0"/>
              <a:t>проблеми</a:t>
            </a:r>
            <a:r>
              <a:rPr lang="ru-RU" dirty="0" smtClean="0"/>
              <a:t>, </a:t>
            </a:r>
            <a:r>
              <a:rPr lang="ru-RU" dirty="0" err="1" smtClean="0"/>
              <a:t>оскільки</a:t>
            </a:r>
            <a:r>
              <a:rPr lang="ru-RU" dirty="0" smtClean="0"/>
              <a:t> </a:t>
            </a:r>
            <a:r>
              <a:rPr lang="ru-RU" dirty="0" err="1" smtClean="0"/>
              <a:t>кількість</a:t>
            </a:r>
            <a:r>
              <a:rPr lang="ru-RU" dirty="0" smtClean="0"/>
              <a:t> травм, </a:t>
            </a:r>
            <a:r>
              <a:rPr lang="ru-RU" dirty="0" err="1" smtClean="0"/>
              <a:t>викликаних</a:t>
            </a:r>
            <a:r>
              <a:rPr lang="ru-RU" dirty="0" smtClean="0"/>
              <a:t> </a:t>
            </a:r>
            <a:r>
              <a:rPr lang="ru-RU" dirty="0" err="1" smtClean="0"/>
              <a:t>ураженням</a:t>
            </a:r>
            <a:r>
              <a:rPr lang="ru-RU" dirty="0" smtClean="0"/>
              <a:t> </a:t>
            </a:r>
            <a:r>
              <a:rPr lang="ru-RU" dirty="0" err="1" smtClean="0"/>
              <a:t>електричним</a:t>
            </a:r>
            <a:r>
              <a:rPr lang="ru-RU" dirty="0" smtClean="0"/>
              <a:t> </a:t>
            </a:r>
            <a:r>
              <a:rPr lang="ru-RU" dirty="0" err="1" smtClean="0"/>
              <a:t>струмом</a:t>
            </a:r>
            <a:r>
              <a:rPr lang="ru-RU" dirty="0" smtClean="0"/>
              <a:t>,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порівняно</a:t>
            </a:r>
            <a:r>
              <a:rPr lang="ru-RU" dirty="0" smtClean="0"/>
              <a:t> невеликою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складає</a:t>
            </a:r>
            <a:r>
              <a:rPr lang="ru-RU" dirty="0" smtClean="0"/>
              <a:t> </a:t>
            </a:r>
            <a:r>
              <a:rPr lang="ru-RU" dirty="0" err="1" smtClean="0"/>
              <a:t>приблизно</a:t>
            </a:r>
            <a:r>
              <a:rPr lang="ru-RU" dirty="0" smtClean="0"/>
              <a:t> 0,5-1 %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загальної</a:t>
            </a:r>
            <a:r>
              <a:rPr lang="ru-RU" dirty="0" smtClean="0"/>
              <a:t> </a:t>
            </a:r>
            <a:r>
              <a:rPr lang="ru-RU" dirty="0" err="1" smtClean="0"/>
              <a:t>кількості</a:t>
            </a:r>
            <a:r>
              <a:rPr lang="ru-RU" dirty="0" smtClean="0"/>
              <a:t> </a:t>
            </a:r>
            <a:r>
              <a:rPr lang="ru-RU" dirty="0" err="1" smtClean="0"/>
              <a:t>нещасних</a:t>
            </a:r>
            <a:r>
              <a:rPr lang="ru-RU" dirty="0" smtClean="0"/>
              <a:t> </a:t>
            </a:r>
            <a:r>
              <a:rPr lang="ru-RU" dirty="0" err="1" smtClean="0"/>
              <a:t>випадків</a:t>
            </a:r>
            <a:r>
              <a:rPr lang="ru-RU" dirty="0" smtClean="0"/>
              <a:t> на </a:t>
            </a:r>
            <a:r>
              <a:rPr lang="ru-RU" dirty="0" err="1" smtClean="0"/>
              <a:t>робочих</a:t>
            </a:r>
            <a:r>
              <a:rPr lang="ru-RU" dirty="0" smtClean="0"/>
              <a:t> </a:t>
            </a:r>
            <a:r>
              <a:rPr lang="ru-RU" dirty="0" err="1" smtClean="0"/>
              <a:t>місцях</a:t>
            </a:r>
            <a:r>
              <a:rPr lang="ru-RU" dirty="0" smtClean="0"/>
              <a:t>. </a:t>
            </a:r>
            <a:r>
              <a:rPr lang="ru-RU" dirty="0" err="1" smtClean="0"/>
              <a:t>Однак</a:t>
            </a:r>
            <a:r>
              <a:rPr lang="ru-RU" dirty="0" smtClean="0"/>
              <a:t> </a:t>
            </a:r>
            <a:r>
              <a:rPr lang="ru-RU" dirty="0" err="1" smtClean="0"/>
              <a:t>гострота</a:t>
            </a:r>
            <a:r>
              <a:rPr lang="ru-RU" dirty="0" smtClean="0"/>
              <a:t> </a:t>
            </a:r>
            <a:r>
              <a:rPr lang="ru-RU" dirty="0" err="1" smtClean="0"/>
              <a:t>даної</a:t>
            </a:r>
            <a:r>
              <a:rPr lang="ru-RU" dirty="0" smtClean="0"/>
              <a:t> </a:t>
            </a:r>
            <a:r>
              <a:rPr lang="ru-RU" dirty="0" err="1" smtClean="0"/>
              <a:t>проблеми</a:t>
            </a:r>
            <a:r>
              <a:rPr lang="ru-RU" dirty="0" smtClean="0"/>
              <a:t> </a:t>
            </a:r>
            <a:r>
              <a:rPr lang="ru-RU" dirty="0" err="1" smtClean="0"/>
              <a:t>наочно</a:t>
            </a:r>
            <a:r>
              <a:rPr lang="ru-RU" dirty="0" smtClean="0"/>
              <a:t> </a:t>
            </a:r>
            <a:r>
              <a:rPr lang="ru-RU" dirty="0" err="1" smtClean="0"/>
              <a:t>ілюструється</a:t>
            </a:r>
            <a:r>
              <a:rPr lang="ru-RU" dirty="0" smtClean="0"/>
              <a:t> </a:t>
            </a:r>
            <a:r>
              <a:rPr lang="ru-RU" dirty="0" err="1" smtClean="0"/>
              <a:t>тим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на </a:t>
            </a:r>
            <a:r>
              <a:rPr lang="ru-RU" dirty="0" err="1" smtClean="0"/>
              <a:t>смертельні</a:t>
            </a:r>
            <a:r>
              <a:rPr lang="ru-RU" dirty="0" smtClean="0"/>
              <a:t> </a:t>
            </a:r>
            <a:r>
              <a:rPr lang="ru-RU" dirty="0" err="1" smtClean="0"/>
              <a:t>нещасні</a:t>
            </a:r>
            <a:r>
              <a:rPr lang="ru-RU" dirty="0" smtClean="0"/>
              <a:t> </a:t>
            </a:r>
            <a:r>
              <a:rPr lang="ru-RU" dirty="0" err="1" smtClean="0"/>
              <a:t>випадки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даного</a:t>
            </a:r>
            <a:r>
              <a:rPr lang="ru-RU" dirty="0" smtClean="0"/>
              <a:t> виду </a:t>
            </a:r>
            <a:r>
              <a:rPr lang="ru-RU" dirty="0" err="1" smtClean="0"/>
              <a:t>небезпеки</a:t>
            </a:r>
            <a:r>
              <a:rPr lang="ru-RU" dirty="0" smtClean="0"/>
              <a:t> </a:t>
            </a:r>
            <a:r>
              <a:rPr lang="ru-RU" dirty="0" err="1" smtClean="0"/>
              <a:t>припадає</a:t>
            </a:r>
            <a:r>
              <a:rPr lang="ru-RU" dirty="0" smtClean="0"/>
              <a:t> 20-40 % смертей </a:t>
            </a:r>
            <a:r>
              <a:rPr lang="ru-RU" dirty="0" err="1" smtClean="0"/>
              <a:t>потерпілих</a:t>
            </a:r>
            <a:r>
              <a:rPr lang="ru-RU" dirty="0" smtClean="0"/>
              <a:t>. </a:t>
            </a:r>
            <a:r>
              <a:rPr lang="ru-RU" dirty="0" err="1" smtClean="0"/>
              <a:t>Причому</a:t>
            </a:r>
            <a:r>
              <a:rPr lang="ru-RU" dirty="0" smtClean="0"/>
              <a:t> 75-80 % </a:t>
            </a:r>
            <a:r>
              <a:rPr lang="ru-RU" dirty="0" err="1" smtClean="0"/>
              <a:t>смертельних</a:t>
            </a:r>
            <a:r>
              <a:rPr lang="ru-RU" dirty="0" smtClean="0"/>
              <a:t> </a:t>
            </a:r>
            <a:r>
              <a:rPr lang="ru-RU" dirty="0" err="1" smtClean="0"/>
              <a:t>уражень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струму </a:t>
            </a:r>
            <a:r>
              <a:rPr lang="ru-RU" dirty="0" err="1" smtClean="0"/>
              <a:t>відбуваються</a:t>
            </a:r>
            <a:r>
              <a:rPr lang="ru-RU" dirty="0" smtClean="0"/>
              <a:t> в </a:t>
            </a:r>
            <a:r>
              <a:rPr lang="ru-RU" dirty="0" err="1" smtClean="0"/>
              <a:t>електроустановках</a:t>
            </a:r>
            <a:r>
              <a:rPr lang="ru-RU" dirty="0" smtClean="0"/>
              <a:t> </a:t>
            </a:r>
            <a:r>
              <a:rPr lang="ru-RU" dirty="0" err="1" smtClean="0"/>
              <a:t>напругою</a:t>
            </a:r>
            <a:r>
              <a:rPr lang="ru-RU" dirty="0" smtClean="0"/>
              <a:t> до 1000 В, </a:t>
            </a:r>
            <a:r>
              <a:rPr lang="ru-RU" dirty="0" err="1" smtClean="0"/>
              <a:t>промислової</a:t>
            </a:r>
            <a:r>
              <a:rPr lang="ru-RU" dirty="0" smtClean="0"/>
              <a:t> </a:t>
            </a:r>
            <a:r>
              <a:rPr lang="ru-RU" dirty="0" err="1" smtClean="0"/>
              <a:t>частоти</a:t>
            </a:r>
            <a:r>
              <a:rPr lang="ru-RU" dirty="0" smtClean="0"/>
              <a:t> 50 Гц.</a:t>
            </a:r>
            <a:endParaRPr lang="uk-UA" dirty="0" smtClean="0"/>
          </a:p>
          <a:p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Навчання</a:t>
            </a:r>
            <a:r>
              <a:rPr lang="ru-RU" b="1" dirty="0" smtClean="0"/>
              <a:t> та </a:t>
            </a:r>
            <a:r>
              <a:rPr lang="ru-RU" b="1" dirty="0" err="1" smtClean="0"/>
              <a:t>інструктажі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електробезпеки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Однією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основних</a:t>
            </a:r>
            <a:r>
              <a:rPr lang="ru-RU" dirty="0" smtClean="0"/>
              <a:t> причин такого стану речей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необізнаність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нехтування</a:t>
            </a:r>
            <a:r>
              <a:rPr lang="ru-RU" dirty="0" smtClean="0"/>
              <a:t> широкого кола </a:t>
            </a:r>
            <a:r>
              <a:rPr lang="ru-RU" dirty="0" err="1" smtClean="0"/>
              <a:t>осіб</a:t>
            </a:r>
            <a:r>
              <a:rPr lang="ru-RU" dirty="0" smtClean="0"/>
              <a:t> </a:t>
            </a:r>
            <a:r>
              <a:rPr lang="ru-RU" dirty="0" err="1" smtClean="0"/>
              <a:t>певними</a:t>
            </a:r>
            <a:r>
              <a:rPr lang="ru-RU" dirty="0" smtClean="0"/>
              <a:t> </a:t>
            </a:r>
            <a:r>
              <a:rPr lang="ru-RU" dirty="0" err="1" smtClean="0"/>
              <a:t>особливостями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відрізняють</a:t>
            </a:r>
            <a:r>
              <a:rPr lang="ru-RU" dirty="0" smtClean="0"/>
              <a:t> </a:t>
            </a:r>
            <a:r>
              <a:rPr lang="ru-RU" dirty="0" err="1" smtClean="0"/>
              <a:t>електротравматизм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видів</a:t>
            </a:r>
            <a:r>
              <a:rPr lang="ru-RU" dirty="0" smtClean="0"/>
              <a:t> травматизму:</a:t>
            </a:r>
            <a:endParaRPr lang="uk-UA" dirty="0" smtClean="0"/>
          </a:p>
          <a:p>
            <a:r>
              <a:rPr lang="ru-RU" dirty="0" err="1" smtClean="0"/>
              <a:t>по-перше</a:t>
            </a:r>
            <a:r>
              <a:rPr lang="ru-RU" dirty="0" smtClean="0"/>
              <a:t>, </a:t>
            </a:r>
            <a:r>
              <a:rPr lang="ru-RU" dirty="0" err="1" smtClean="0"/>
              <a:t>організм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не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, 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дистанційно</a:t>
            </a:r>
            <a:r>
              <a:rPr lang="ru-RU" dirty="0" smtClean="0"/>
              <a:t> </a:t>
            </a:r>
            <a:r>
              <a:rPr lang="ru-RU" dirty="0" err="1" smtClean="0"/>
              <a:t>визначити</a:t>
            </a:r>
            <a:r>
              <a:rPr lang="ru-RU" dirty="0" smtClean="0"/>
              <a:t> </a:t>
            </a:r>
            <a:r>
              <a:rPr lang="ru-RU" dirty="0" err="1" smtClean="0"/>
              <a:t>наявність</a:t>
            </a:r>
            <a:r>
              <a:rPr lang="ru-RU" dirty="0" smtClean="0"/>
              <a:t> </a:t>
            </a:r>
            <a:r>
              <a:rPr lang="ru-RU" dirty="0" err="1" smtClean="0"/>
              <a:t>напруги</a:t>
            </a:r>
            <a:r>
              <a:rPr lang="ru-RU" dirty="0" smtClean="0"/>
              <a:t>. Тому </a:t>
            </a:r>
            <a:r>
              <a:rPr lang="ru-RU" dirty="0" err="1" smtClean="0"/>
              <a:t>захисна</a:t>
            </a:r>
            <a:r>
              <a:rPr lang="ru-RU" dirty="0" smtClean="0"/>
              <a:t> </a:t>
            </a:r>
            <a:r>
              <a:rPr lang="ru-RU" dirty="0" err="1" smtClean="0"/>
              <a:t>реакція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виявляється</a:t>
            </a:r>
            <a:r>
              <a:rPr lang="ru-RU" dirty="0" smtClean="0"/>
              <a:t> </a:t>
            </a:r>
            <a:r>
              <a:rPr lang="ru-RU" dirty="0" err="1" smtClean="0"/>
              <a:t>тільки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потрапляння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напругу</a:t>
            </a:r>
            <a:r>
              <a:rPr lang="ru-RU" dirty="0" smtClean="0"/>
              <a:t>;</a:t>
            </a:r>
            <a:endParaRPr lang="uk-UA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по-друге</a:t>
            </a:r>
            <a:r>
              <a:rPr lang="ru-RU" dirty="0" smtClean="0"/>
              <a:t>, струм, </a:t>
            </a:r>
            <a:r>
              <a:rPr lang="ru-RU" dirty="0" err="1" smtClean="0"/>
              <a:t>який</a:t>
            </a:r>
            <a:r>
              <a:rPr lang="ru-RU" dirty="0" smtClean="0"/>
              <a:t> проходить </a:t>
            </a:r>
            <a:r>
              <a:rPr lang="ru-RU" dirty="0" err="1" smtClean="0"/>
              <a:t>крізь</a:t>
            </a:r>
            <a:r>
              <a:rPr lang="ru-RU" dirty="0" smtClean="0"/>
              <a:t> </a:t>
            </a:r>
            <a:r>
              <a:rPr lang="ru-RU" dirty="0" err="1" smtClean="0"/>
              <a:t>людину</a:t>
            </a:r>
            <a:r>
              <a:rPr lang="ru-RU" dirty="0" smtClean="0"/>
              <a:t>, </a:t>
            </a:r>
            <a:r>
              <a:rPr lang="ru-RU" dirty="0" err="1" smtClean="0"/>
              <a:t>діє</a:t>
            </a:r>
            <a:r>
              <a:rPr lang="ru-RU" dirty="0" smtClean="0"/>
              <a:t> не </a:t>
            </a:r>
            <a:r>
              <a:rPr lang="ru-RU" dirty="0" err="1" smtClean="0"/>
              <a:t>тільки</a:t>
            </a:r>
            <a:r>
              <a:rPr lang="ru-RU" dirty="0" smtClean="0"/>
              <a:t> в </a:t>
            </a:r>
            <a:r>
              <a:rPr lang="ru-RU" dirty="0" err="1" smtClean="0"/>
              <a:t>місцях</a:t>
            </a:r>
            <a:r>
              <a:rPr lang="ru-RU" dirty="0" smtClean="0"/>
              <a:t> </a:t>
            </a:r>
            <a:r>
              <a:rPr lang="ru-RU" dirty="0" err="1" smtClean="0"/>
              <a:t>контактів</a:t>
            </a:r>
            <a:r>
              <a:rPr lang="ru-RU" dirty="0" smtClean="0"/>
              <a:t> та на шляху </a:t>
            </a:r>
            <a:r>
              <a:rPr lang="ru-RU" dirty="0" err="1" smtClean="0"/>
              <a:t>протікання</a:t>
            </a:r>
            <a:r>
              <a:rPr lang="ru-RU" dirty="0" smtClean="0"/>
              <a:t> </a:t>
            </a:r>
            <a:r>
              <a:rPr lang="ru-RU" dirty="0" err="1" smtClean="0"/>
              <a:t>крізь</a:t>
            </a:r>
            <a:r>
              <a:rPr lang="ru-RU" dirty="0" smtClean="0"/>
              <a:t> </a:t>
            </a:r>
            <a:r>
              <a:rPr lang="ru-RU" dirty="0" err="1" smtClean="0"/>
              <a:t>організм</a:t>
            </a:r>
            <a:r>
              <a:rPr lang="ru-RU" dirty="0" smtClean="0"/>
              <a:t>, а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викликає</a:t>
            </a:r>
            <a:r>
              <a:rPr lang="ru-RU" dirty="0" smtClean="0"/>
              <a:t> </a:t>
            </a:r>
            <a:r>
              <a:rPr lang="ru-RU" dirty="0" err="1" smtClean="0"/>
              <a:t>рефлекторну</a:t>
            </a:r>
            <a:r>
              <a:rPr lang="ru-RU" dirty="0" smtClean="0"/>
              <a:t> </a:t>
            </a:r>
            <a:r>
              <a:rPr lang="ru-RU" dirty="0" err="1" smtClean="0"/>
              <a:t>взаємодію</a:t>
            </a:r>
            <a:r>
              <a:rPr lang="ru-RU" dirty="0" smtClean="0"/>
              <a:t>, </a:t>
            </a:r>
            <a:r>
              <a:rPr lang="ru-RU" dirty="0" err="1" smtClean="0"/>
              <a:t>спричиняючи</a:t>
            </a:r>
            <a:r>
              <a:rPr lang="ru-RU" dirty="0" smtClean="0"/>
              <a:t> </a:t>
            </a:r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нормальної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</a:t>
            </a:r>
            <a:r>
              <a:rPr lang="ru-RU" dirty="0" err="1" smtClean="0"/>
              <a:t>окремих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 (</a:t>
            </a:r>
            <a:r>
              <a:rPr lang="ru-RU" dirty="0" err="1" smtClean="0"/>
              <a:t>серцево-судинної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, </a:t>
            </a:r>
            <a:r>
              <a:rPr lang="ru-RU" dirty="0" err="1" smtClean="0"/>
              <a:t>системи</a:t>
            </a:r>
            <a:r>
              <a:rPr lang="ru-RU" dirty="0" smtClean="0"/>
              <a:t> </a:t>
            </a:r>
            <a:r>
              <a:rPr lang="ru-RU" dirty="0" err="1" smtClean="0"/>
              <a:t>дихання</a:t>
            </a:r>
            <a:r>
              <a:rPr lang="ru-RU" dirty="0" smtClean="0"/>
              <a:t>);</a:t>
            </a:r>
            <a:endParaRPr lang="uk-UA" dirty="0" smtClean="0"/>
          </a:p>
          <a:p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Навчання</a:t>
            </a:r>
            <a:r>
              <a:rPr lang="ru-RU" b="1" dirty="0" smtClean="0"/>
              <a:t> та </a:t>
            </a:r>
            <a:r>
              <a:rPr lang="ru-RU" b="1" dirty="0" err="1" smtClean="0"/>
              <a:t>інструктажі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електробезпеки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 </a:t>
            </a:r>
            <a:r>
              <a:rPr lang="ru-RU" dirty="0" err="1" smtClean="0"/>
              <a:t>по-третє</a:t>
            </a:r>
            <a:r>
              <a:rPr lang="ru-RU" dirty="0" smtClean="0"/>
              <a:t>, </a:t>
            </a:r>
            <a:r>
              <a:rPr lang="ru-RU" dirty="0" err="1" smtClean="0"/>
              <a:t>можливість</a:t>
            </a:r>
            <a:r>
              <a:rPr lang="ru-RU" dirty="0" smtClean="0"/>
              <a:t> </a:t>
            </a:r>
            <a:r>
              <a:rPr lang="ru-RU" dirty="0" err="1" smtClean="0"/>
              <a:t>отримання</a:t>
            </a:r>
            <a:r>
              <a:rPr lang="ru-RU" dirty="0" smtClean="0"/>
              <a:t> </a:t>
            </a:r>
            <a:r>
              <a:rPr lang="ru-RU" dirty="0" err="1" smtClean="0"/>
              <a:t>електротравми</a:t>
            </a:r>
            <a:r>
              <a:rPr lang="ru-RU" dirty="0" smtClean="0"/>
              <a:t> особою, яка не </a:t>
            </a:r>
            <a:r>
              <a:rPr lang="ru-RU" dirty="0" err="1" smtClean="0"/>
              <a:t>має</a:t>
            </a:r>
            <a:r>
              <a:rPr lang="ru-RU" dirty="0" smtClean="0"/>
              <a:t>, </a:t>
            </a:r>
            <a:r>
              <a:rPr lang="ru-RU" dirty="0" err="1" smtClean="0"/>
              <a:t>безпосереднього</a:t>
            </a:r>
            <a:r>
              <a:rPr lang="ru-RU" dirty="0" smtClean="0"/>
              <a:t> контакту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/>
              <a:t>струмопровідними</a:t>
            </a:r>
            <a:r>
              <a:rPr lang="ru-RU" dirty="0" smtClean="0"/>
              <a:t> </a:t>
            </a:r>
            <a:r>
              <a:rPr lang="ru-RU" dirty="0" err="1" smtClean="0"/>
              <a:t>частинами</a:t>
            </a:r>
            <a:r>
              <a:rPr lang="ru-RU" dirty="0" smtClean="0"/>
              <a:t> (</a:t>
            </a:r>
            <a:r>
              <a:rPr lang="ru-RU" dirty="0" err="1" smtClean="0"/>
              <a:t>переміщення</a:t>
            </a:r>
            <a:r>
              <a:rPr lang="ru-RU" dirty="0" smtClean="0"/>
              <a:t> по </a:t>
            </a:r>
            <a:r>
              <a:rPr lang="ru-RU" dirty="0" err="1" smtClean="0"/>
              <a:t>землі</a:t>
            </a:r>
            <a:r>
              <a:rPr lang="ru-RU" dirty="0" smtClean="0"/>
              <a:t> </a:t>
            </a:r>
            <a:r>
              <a:rPr lang="ru-RU" dirty="0" err="1" smtClean="0"/>
              <a:t>поблизу</a:t>
            </a:r>
            <a:r>
              <a:rPr lang="ru-RU" dirty="0" smtClean="0"/>
              <a:t> </a:t>
            </a:r>
            <a:r>
              <a:rPr lang="ru-RU" dirty="0" err="1" smtClean="0"/>
              <a:t>пошкодженої</a:t>
            </a:r>
            <a:r>
              <a:rPr lang="ru-RU" dirty="0" smtClean="0"/>
              <a:t> установки у </a:t>
            </a:r>
            <a:r>
              <a:rPr lang="ru-RU" dirty="0" err="1" smtClean="0"/>
              <a:t>випадку</a:t>
            </a:r>
            <a:r>
              <a:rPr lang="ru-RU" dirty="0" smtClean="0"/>
              <a:t> </a:t>
            </a:r>
            <a:r>
              <a:rPr lang="ru-RU" dirty="0" err="1" smtClean="0"/>
              <a:t>замикання</a:t>
            </a:r>
            <a:r>
              <a:rPr lang="ru-RU" dirty="0" smtClean="0"/>
              <a:t> на землю), </a:t>
            </a:r>
            <a:r>
              <a:rPr lang="ru-RU" dirty="0" err="1" smtClean="0"/>
              <a:t>ураження</a:t>
            </a:r>
            <a:r>
              <a:rPr lang="ru-RU" dirty="0" smtClean="0"/>
              <a:t> через </a:t>
            </a:r>
            <a:r>
              <a:rPr lang="ru-RU" dirty="0" err="1" smtClean="0"/>
              <a:t>електричну</a:t>
            </a:r>
            <a:r>
              <a:rPr lang="ru-RU" dirty="0" smtClean="0"/>
              <a:t> дугу;</a:t>
            </a:r>
            <a:endParaRPr lang="uk-UA" dirty="0" smtClean="0"/>
          </a:p>
          <a:p>
            <a:r>
              <a:rPr lang="ru-RU" dirty="0" smtClean="0"/>
              <a:t>  </a:t>
            </a:r>
            <a:r>
              <a:rPr lang="ru-RU" dirty="0" err="1" smtClean="0"/>
              <a:t>по-четверте</a:t>
            </a:r>
            <a:r>
              <a:rPr lang="ru-RU" dirty="0" smtClean="0"/>
              <a:t>, </a:t>
            </a:r>
            <a:r>
              <a:rPr lang="ru-RU" dirty="0" err="1" smtClean="0"/>
              <a:t>зазвичай</a:t>
            </a:r>
            <a:r>
              <a:rPr lang="ru-RU" dirty="0" smtClean="0"/>
              <a:t> </a:t>
            </a:r>
            <a:r>
              <a:rPr lang="ru-RU" dirty="0" err="1" smtClean="0"/>
              <a:t>розслідуванню</a:t>
            </a:r>
            <a:r>
              <a:rPr lang="ru-RU" dirty="0" smtClean="0"/>
              <a:t>, </a:t>
            </a:r>
            <a:r>
              <a:rPr lang="ru-RU" dirty="0" err="1" smtClean="0"/>
              <a:t>обліку</a:t>
            </a:r>
            <a:r>
              <a:rPr lang="ru-RU" dirty="0" smtClean="0"/>
              <a:t> </a:t>
            </a:r>
            <a:r>
              <a:rPr lang="ru-RU" dirty="0" err="1" smtClean="0"/>
              <a:t>доступні</a:t>
            </a:r>
            <a:r>
              <a:rPr lang="ru-RU" dirty="0" smtClean="0"/>
              <a:t> </a:t>
            </a:r>
            <a:r>
              <a:rPr lang="ru-RU" dirty="0" err="1" smtClean="0"/>
              <a:t>тільки</a:t>
            </a:r>
            <a:r>
              <a:rPr lang="ru-RU" dirty="0" smtClean="0"/>
              <a:t> </a:t>
            </a:r>
            <a:r>
              <a:rPr lang="ru-RU" dirty="0" err="1" smtClean="0"/>
              <a:t>електротравми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тяжкими та </a:t>
            </a:r>
            <a:r>
              <a:rPr lang="ru-RU" dirty="0" err="1" smtClean="0"/>
              <a:t>смертельними</a:t>
            </a:r>
            <a:r>
              <a:rPr lang="ru-RU" dirty="0" smtClean="0"/>
              <a:t> </a:t>
            </a:r>
            <a:r>
              <a:rPr lang="ru-RU" dirty="0" err="1" smtClean="0"/>
              <a:t>наслідками</a:t>
            </a:r>
            <a:r>
              <a:rPr lang="ru-RU" dirty="0" smtClean="0"/>
              <a:t>, </a:t>
            </a:r>
            <a:r>
              <a:rPr lang="ru-RU" dirty="0" err="1" smtClean="0"/>
              <a:t>відтак</a:t>
            </a:r>
            <a:r>
              <a:rPr lang="ru-RU" dirty="0" smtClean="0"/>
              <a:t> причина </a:t>
            </a:r>
            <a:r>
              <a:rPr lang="ru-RU" dirty="0" err="1" smtClean="0"/>
              <a:t>значної</a:t>
            </a:r>
            <a:r>
              <a:rPr lang="ru-RU" dirty="0" smtClean="0"/>
              <a:t> </a:t>
            </a:r>
            <a:r>
              <a:rPr lang="ru-RU" dirty="0" err="1" smtClean="0"/>
              <a:t>частини</a:t>
            </a:r>
            <a:r>
              <a:rPr lang="ru-RU" dirty="0" smtClean="0"/>
              <a:t> </a:t>
            </a:r>
            <a:r>
              <a:rPr lang="ru-RU" dirty="0" err="1" smtClean="0"/>
              <a:t>електротравм</a:t>
            </a:r>
            <a:r>
              <a:rPr lang="ru-RU" dirty="0" smtClean="0"/>
              <a:t> не </a:t>
            </a:r>
            <a:r>
              <a:rPr lang="ru-RU" dirty="0" err="1" smtClean="0"/>
              <a:t>може</a:t>
            </a:r>
            <a:r>
              <a:rPr lang="ru-RU" dirty="0" smtClean="0"/>
              <a:t> бути </a:t>
            </a:r>
            <a:r>
              <a:rPr lang="ru-RU" dirty="0" err="1" smtClean="0"/>
              <a:t>проаналізована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smtClean="0"/>
              <a:t>    </a:t>
            </a:r>
            <a:r>
              <a:rPr lang="ru-RU" dirty="0" err="1" smtClean="0"/>
              <a:t>Залежність</a:t>
            </a:r>
            <a:r>
              <a:rPr lang="ru-RU" dirty="0" smtClean="0"/>
              <a:t> </a:t>
            </a:r>
            <a:r>
              <a:rPr lang="ru-RU" dirty="0" err="1" smtClean="0"/>
              <a:t>електротравматизму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освітнього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r>
              <a:rPr lang="ru-RU" dirty="0" smtClean="0"/>
              <a:t>:</a:t>
            </a:r>
            <a:endParaRPr lang="uk-UA" dirty="0" smtClean="0"/>
          </a:p>
          <a:p>
            <a:r>
              <a:rPr lang="ru-RU" dirty="0" smtClean="0"/>
              <a:t>    </a:t>
            </a:r>
            <a:r>
              <a:rPr lang="ru-RU" dirty="0" err="1" smtClean="0"/>
              <a:t>Вища</a:t>
            </a:r>
            <a:r>
              <a:rPr lang="ru-RU" dirty="0" smtClean="0"/>
              <a:t> – 4%</a:t>
            </a:r>
            <a:endParaRPr lang="uk-UA" dirty="0" smtClean="0"/>
          </a:p>
          <a:p>
            <a:r>
              <a:rPr lang="ru-RU" dirty="0" smtClean="0"/>
              <a:t>    </a:t>
            </a:r>
            <a:r>
              <a:rPr lang="ru-RU" dirty="0" err="1" smtClean="0"/>
              <a:t>Професійно-технічна</a:t>
            </a:r>
            <a:r>
              <a:rPr lang="ru-RU" dirty="0" smtClean="0"/>
              <a:t> – 5,9%</a:t>
            </a:r>
            <a:endParaRPr lang="uk-UA" dirty="0" smtClean="0"/>
          </a:p>
          <a:p>
            <a:r>
              <a:rPr lang="ru-RU" dirty="0" smtClean="0"/>
              <a:t>    </a:t>
            </a:r>
            <a:r>
              <a:rPr lang="ru-RU" dirty="0" err="1" smtClean="0"/>
              <a:t>Середня</a:t>
            </a:r>
            <a:r>
              <a:rPr lang="ru-RU" dirty="0" smtClean="0"/>
              <a:t> </a:t>
            </a:r>
            <a:r>
              <a:rPr lang="ru-RU" dirty="0" err="1" smtClean="0"/>
              <a:t>спеціальна</a:t>
            </a:r>
            <a:r>
              <a:rPr lang="ru-RU" dirty="0" smtClean="0"/>
              <a:t> – 10,3%</a:t>
            </a:r>
            <a:endParaRPr lang="uk-UA" dirty="0" smtClean="0"/>
          </a:p>
          <a:p>
            <a:r>
              <a:rPr lang="ru-RU" dirty="0" smtClean="0"/>
              <a:t>    </a:t>
            </a:r>
            <a:r>
              <a:rPr lang="ru-RU" dirty="0" err="1" smtClean="0"/>
              <a:t>Незакінчена</a:t>
            </a:r>
            <a:r>
              <a:rPr lang="ru-RU" dirty="0" smtClean="0"/>
              <a:t> </a:t>
            </a:r>
            <a:r>
              <a:rPr lang="ru-RU" dirty="0" err="1" smtClean="0"/>
              <a:t>вища</a:t>
            </a:r>
            <a:r>
              <a:rPr lang="ru-RU" dirty="0" smtClean="0"/>
              <a:t> – 14,2%</a:t>
            </a:r>
            <a:endParaRPr lang="uk-UA" dirty="0" smtClean="0"/>
          </a:p>
          <a:p>
            <a:r>
              <a:rPr lang="ru-RU" dirty="0" smtClean="0"/>
              <a:t>    </a:t>
            </a:r>
            <a:r>
              <a:rPr lang="ru-RU" dirty="0" err="1" smtClean="0"/>
              <a:t>Середня</a:t>
            </a:r>
            <a:r>
              <a:rPr lang="ru-RU" dirty="0" smtClean="0"/>
              <a:t> – 14,6%</a:t>
            </a:r>
            <a:endParaRPr lang="uk-UA" dirty="0" smtClean="0"/>
          </a:p>
          <a:p>
            <a:r>
              <a:rPr lang="ru-RU" dirty="0" smtClean="0"/>
              <a:t>    </a:t>
            </a:r>
            <a:r>
              <a:rPr lang="ru-RU" dirty="0" err="1" smtClean="0"/>
              <a:t>Неповна</a:t>
            </a:r>
            <a:r>
              <a:rPr lang="ru-RU" dirty="0" smtClean="0"/>
              <a:t> </a:t>
            </a:r>
            <a:r>
              <a:rPr lang="ru-RU" dirty="0" err="1" smtClean="0"/>
              <a:t>середня</a:t>
            </a:r>
            <a:r>
              <a:rPr lang="ru-RU" dirty="0" smtClean="0"/>
              <a:t> – 51%</a:t>
            </a:r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Навчання</a:t>
            </a:r>
            <a:r>
              <a:rPr lang="ru-RU" b="1" dirty="0" smtClean="0"/>
              <a:t> та </a:t>
            </a:r>
            <a:r>
              <a:rPr lang="ru-RU" b="1" dirty="0" err="1" smtClean="0"/>
              <a:t>інструктажі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електробезпеки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 smtClean="0"/>
              <a:t>Наведене</a:t>
            </a:r>
            <a:r>
              <a:rPr lang="ru-RU" dirty="0" smtClean="0"/>
              <a:t> </a:t>
            </a:r>
            <a:r>
              <a:rPr lang="ru-RU" dirty="0" err="1" smtClean="0"/>
              <a:t>вище</a:t>
            </a:r>
            <a:r>
              <a:rPr lang="ru-RU" dirty="0" smtClean="0"/>
              <a:t> </a:t>
            </a:r>
            <a:r>
              <a:rPr lang="ru-RU" dirty="0" err="1" smtClean="0"/>
              <a:t>твердження</a:t>
            </a:r>
            <a:r>
              <a:rPr lang="ru-RU" dirty="0" smtClean="0"/>
              <a:t> </a:t>
            </a:r>
            <a:r>
              <a:rPr lang="ru-RU" dirty="0" err="1" smtClean="0"/>
              <a:t>наочно</a:t>
            </a:r>
            <a:r>
              <a:rPr lang="ru-RU" dirty="0" smtClean="0"/>
              <a:t> </a:t>
            </a:r>
            <a:r>
              <a:rPr lang="ru-RU" dirty="0" err="1" smtClean="0"/>
              <a:t>ілюструються</a:t>
            </a:r>
            <a:r>
              <a:rPr lang="ru-RU" dirty="0" smtClean="0"/>
              <a:t> </a:t>
            </a:r>
            <a:r>
              <a:rPr lang="ru-RU" dirty="0" err="1" smtClean="0"/>
              <a:t>викладеними</a:t>
            </a:r>
            <a:r>
              <a:rPr lang="ru-RU" dirty="0" smtClean="0"/>
              <a:t> </a:t>
            </a:r>
            <a:r>
              <a:rPr lang="ru-RU" dirty="0" err="1" smtClean="0"/>
              <a:t>даними</a:t>
            </a:r>
            <a:r>
              <a:rPr lang="ru-RU" dirty="0" smtClean="0"/>
              <a:t>, де </a:t>
            </a:r>
            <a:r>
              <a:rPr lang="ru-RU" dirty="0" err="1" smtClean="0"/>
              <a:t>чітко</a:t>
            </a:r>
            <a:r>
              <a:rPr lang="ru-RU" dirty="0" smtClean="0"/>
              <a:t> </a:t>
            </a:r>
            <a:r>
              <a:rPr lang="ru-RU" dirty="0" err="1" smtClean="0"/>
              <a:t>простежується</a:t>
            </a:r>
            <a:r>
              <a:rPr lang="ru-RU" dirty="0" smtClean="0"/>
              <a:t> </a:t>
            </a:r>
            <a:r>
              <a:rPr lang="ru-RU" dirty="0" err="1" smtClean="0"/>
              <a:t>зв’язок</a:t>
            </a:r>
            <a:r>
              <a:rPr lang="ru-RU" dirty="0" smtClean="0"/>
              <a:t> </a:t>
            </a:r>
            <a:r>
              <a:rPr lang="ru-RU" dirty="0" err="1" smtClean="0"/>
              <a:t>освітнього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r>
              <a:rPr lang="ru-RU" dirty="0" smtClean="0"/>
              <a:t> </a:t>
            </a:r>
            <a:r>
              <a:rPr lang="ru-RU" dirty="0" err="1" smtClean="0"/>
              <a:t>потерпілих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кількістю</a:t>
            </a:r>
            <a:r>
              <a:rPr lang="ru-RU" dirty="0" smtClean="0"/>
              <a:t> </a:t>
            </a:r>
            <a:r>
              <a:rPr lang="ru-RU" dirty="0" err="1" smtClean="0"/>
              <a:t>осіб</a:t>
            </a:r>
            <a:r>
              <a:rPr lang="ru-RU" dirty="0" smtClean="0"/>
              <a:t>, </a:t>
            </a:r>
            <a:r>
              <a:rPr lang="ru-RU" dirty="0" err="1" smtClean="0"/>
              <a:t>потерпілих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електротравм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Відтак</a:t>
            </a:r>
            <a:r>
              <a:rPr lang="ru-RU" dirty="0" smtClean="0"/>
              <a:t>, для </a:t>
            </a:r>
            <a:r>
              <a:rPr lang="ru-RU" dirty="0" err="1" smtClean="0"/>
              <a:t>подолання</a:t>
            </a:r>
            <a:r>
              <a:rPr lang="ru-RU" dirty="0" smtClean="0"/>
              <a:t> прогалин у </a:t>
            </a:r>
            <a:r>
              <a:rPr lang="ru-RU" dirty="0" err="1" smtClean="0"/>
              <a:t>знаннях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електробезпеки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відновлення</a:t>
            </a:r>
            <a:r>
              <a:rPr lang="ru-RU" dirty="0" smtClean="0"/>
              <a:t> </a:t>
            </a:r>
            <a:r>
              <a:rPr lang="ru-RU" dirty="0" err="1" smtClean="0"/>
              <a:t>призабутого</a:t>
            </a:r>
            <a:r>
              <a:rPr lang="ru-RU" dirty="0" smtClean="0"/>
              <a:t>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осіб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своїй</a:t>
            </a:r>
            <a:r>
              <a:rPr lang="ru-RU" dirty="0" smtClean="0"/>
              <a:t> </a:t>
            </a:r>
            <a:r>
              <a:rPr lang="ru-RU" dirty="0" err="1" smtClean="0"/>
              <a:t>трудовій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справу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електрикою</a:t>
            </a:r>
            <a:r>
              <a:rPr lang="ru-RU" dirty="0" smtClean="0"/>
              <a:t>, </a:t>
            </a:r>
            <a:r>
              <a:rPr lang="ru-RU" dirty="0" err="1" smtClean="0"/>
              <a:t>відповідно</a:t>
            </a:r>
            <a:r>
              <a:rPr lang="ru-RU" dirty="0" smtClean="0"/>
              <a:t> до ДНАОП 0.00-1.21-98 «Правила </a:t>
            </a:r>
            <a:r>
              <a:rPr lang="ru-RU" dirty="0" err="1" smtClean="0"/>
              <a:t>безпечної</a:t>
            </a:r>
            <a:r>
              <a:rPr lang="ru-RU" dirty="0" smtClean="0"/>
              <a:t> </a:t>
            </a:r>
            <a:r>
              <a:rPr lang="ru-RU" dirty="0" err="1" smtClean="0"/>
              <a:t>експлуатації</a:t>
            </a:r>
            <a:r>
              <a:rPr lang="ru-RU" dirty="0" smtClean="0"/>
              <a:t> </a:t>
            </a:r>
            <a:r>
              <a:rPr lang="ru-RU" dirty="0" err="1" smtClean="0"/>
              <a:t>електроустановок</a:t>
            </a:r>
            <a:r>
              <a:rPr lang="ru-RU" dirty="0" smtClean="0"/>
              <a:t> </a:t>
            </a:r>
            <a:r>
              <a:rPr lang="ru-RU" dirty="0" err="1" smtClean="0"/>
              <a:t>споживачів</a:t>
            </a:r>
            <a:r>
              <a:rPr lang="ru-RU" dirty="0" smtClean="0"/>
              <a:t>» </a:t>
            </a:r>
            <a:r>
              <a:rPr lang="ru-RU" dirty="0" err="1" smtClean="0"/>
              <a:t>власник</a:t>
            </a:r>
            <a:r>
              <a:rPr lang="ru-RU" dirty="0" smtClean="0"/>
              <a:t> </a:t>
            </a:r>
            <a:r>
              <a:rPr lang="ru-RU" dirty="0" err="1" smtClean="0"/>
              <a:t>підприємства</a:t>
            </a:r>
            <a:r>
              <a:rPr lang="ru-RU" dirty="0" smtClean="0"/>
              <a:t> повинен </a:t>
            </a:r>
            <a:r>
              <a:rPr lang="ru-RU" dirty="0" err="1" smtClean="0"/>
              <a:t>забезпечити</a:t>
            </a:r>
            <a:r>
              <a:rPr lang="ru-RU" dirty="0" smtClean="0"/>
              <a:t> </a:t>
            </a:r>
            <a:r>
              <a:rPr lang="ru-RU" dirty="0" err="1" smtClean="0"/>
              <a:t>своєчасне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перевірку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 </a:t>
            </a:r>
            <a:r>
              <a:rPr lang="ru-RU" dirty="0" err="1" smtClean="0"/>
              <a:t>працівників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питань</a:t>
            </a:r>
            <a:r>
              <a:rPr lang="ru-RU" dirty="0" smtClean="0"/>
              <a:t> </a:t>
            </a:r>
            <a:r>
              <a:rPr lang="ru-RU" dirty="0" err="1" smtClean="0"/>
              <a:t>електробезпеки</a:t>
            </a:r>
            <a:r>
              <a:rPr lang="ru-RU" dirty="0" smtClean="0"/>
              <a:t>. При </a:t>
            </a:r>
            <a:r>
              <a:rPr lang="ru-RU" dirty="0" err="1" smtClean="0"/>
              <a:t>цьому</a:t>
            </a:r>
            <a:r>
              <a:rPr lang="ru-RU" dirty="0" smtClean="0"/>
              <a:t> персонал,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використовує</a:t>
            </a:r>
            <a:r>
              <a:rPr lang="ru-RU" dirty="0" smtClean="0"/>
              <a:t> </a:t>
            </a:r>
            <a:r>
              <a:rPr lang="ru-RU" dirty="0" err="1" smtClean="0"/>
              <a:t>електроустановки</a:t>
            </a:r>
            <a:r>
              <a:rPr lang="ru-RU" dirty="0" smtClean="0"/>
              <a:t> на </a:t>
            </a:r>
            <a:r>
              <a:rPr lang="ru-RU" dirty="0" err="1" smtClean="0"/>
              <a:t>виробництві</a:t>
            </a:r>
            <a:r>
              <a:rPr lang="ru-RU" dirty="0" smtClean="0"/>
              <a:t>, </a:t>
            </a:r>
            <a:r>
              <a:rPr lang="ru-RU" dirty="0" err="1" smtClean="0"/>
              <a:t>поділяється</a:t>
            </a:r>
            <a:r>
              <a:rPr lang="ru-RU" dirty="0" smtClean="0"/>
              <a:t> </a:t>
            </a:r>
            <a:r>
              <a:rPr lang="ru-RU" dirty="0" err="1" smtClean="0"/>
              <a:t>на</a:t>
            </a:r>
            <a:r>
              <a:rPr lang="ru-RU" dirty="0" smtClean="0"/>
              <a:t> </a:t>
            </a:r>
            <a:r>
              <a:rPr lang="ru-RU" dirty="0" err="1" smtClean="0"/>
              <a:t>електротехнічний</a:t>
            </a:r>
            <a:r>
              <a:rPr lang="ru-RU" dirty="0" smtClean="0"/>
              <a:t>, </a:t>
            </a:r>
            <a:r>
              <a:rPr lang="ru-RU" dirty="0" err="1" smtClean="0"/>
              <a:t>електротехнологічний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неелектротехнічний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Електротехнічний</a:t>
            </a:r>
            <a:r>
              <a:rPr lang="ru-RU" dirty="0" smtClean="0"/>
              <a:t> персонал </a:t>
            </a:r>
            <a:r>
              <a:rPr lang="ru-RU" dirty="0" err="1" smtClean="0"/>
              <a:t>здійснює</a:t>
            </a:r>
            <a:r>
              <a:rPr lang="ru-RU" dirty="0" smtClean="0"/>
              <a:t> </a:t>
            </a:r>
            <a:r>
              <a:rPr lang="ru-RU" dirty="0" err="1" smtClean="0"/>
              <a:t>повне</a:t>
            </a:r>
            <a:r>
              <a:rPr lang="ru-RU" dirty="0" smtClean="0"/>
              <a:t> </a:t>
            </a:r>
            <a:r>
              <a:rPr lang="ru-RU" dirty="0" err="1" smtClean="0"/>
              <a:t>технічне</a:t>
            </a:r>
            <a:r>
              <a:rPr lang="ru-RU" dirty="0" smtClean="0"/>
              <a:t> </a:t>
            </a:r>
            <a:r>
              <a:rPr lang="ru-RU" dirty="0" err="1" smtClean="0"/>
              <a:t>обслуговування</a:t>
            </a:r>
            <a:r>
              <a:rPr lang="ru-RU" dirty="0" smtClean="0"/>
              <a:t> </a:t>
            </a:r>
            <a:r>
              <a:rPr lang="ru-RU" dirty="0" err="1" smtClean="0"/>
              <a:t>електроустановок</a:t>
            </a:r>
            <a:r>
              <a:rPr lang="ru-RU" dirty="0" smtClean="0"/>
              <a:t>. </a:t>
            </a:r>
            <a:r>
              <a:rPr lang="ru-RU" dirty="0" err="1" smtClean="0"/>
              <a:t>Електротехнологічний</a:t>
            </a:r>
            <a:r>
              <a:rPr lang="ru-RU" dirty="0" smtClean="0"/>
              <a:t> персонал </a:t>
            </a:r>
            <a:r>
              <a:rPr lang="ru-RU" dirty="0" err="1" smtClean="0"/>
              <a:t>здійснює</a:t>
            </a:r>
            <a:r>
              <a:rPr lang="ru-RU" dirty="0" smtClean="0"/>
              <a:t> </a:t>
            </a:r>
            <a:r>
              <a:rPr lang="ru-RU" dirty="0" err="1" smtClean="0"/>
              <a:t>технічне</a:t>
            </a:r>
            <a:r>
              <a:rPr lang="ru-RU" dirty="0" smtClean="0"/>
              <a:t> </a:t>
            </a:r>
            <a:r>
              <a:rPr lang="ru-RU" dirty="0" err="1" smtClean="0"/>
              <a:t>обслуговування</a:t>
            </a:r>
            <a:r>
              <a:rPr lang="ru-RU" dirty="0" smtClean="0"/>
              <a:t> (</a:t>
            </a:r>
            <a:r>
              <a:rPr lang="ru-RU" dirty="0" err="1" smtClean="0"/>
              <a:t>експлуатацію</a:t>
            </a:r>
            <a:r>
              <a:rPr lang="ru-RU" dirty="0" smtClean="0"/>
              <a:t>, </a:t>
            </a:r>
            <a:r>
              <a:rPr lang="ru-RU" dirty="0" err="1" smtClean="0"/>
              <a:t>налагодження</a:t>
            </a:r>
            <a:r>
              <a:rPr lang="ru-RU" dirty="0" smtClean="0"/>
              <a:t>, </a:t>
            </a:r>
            <a:r>
              <a:rPr lang="ru-RU" dirty="0" err="1" smtClean="0"/>
              <a:t>дрібний</a:t>
            </a:r>
            <a:r>
              <a:rPr lang="ru-RU" dirty="0" smtClean="0"/>
              <a:t> ремонт) </a:t>
            </a:r>
            <a:r>
              <a:rPr lang="ru-RU" dirty="0" err="1" smtClean="0"/>
              <a:t>електротехнічної</a:t>
            </a:r>
            <a:r>
              <a:rPr lang="ru-RU" dirty="0" smtClean="0"/>
              <a:t> </a:t>
            </a:r>
            <a:r>
              <a:rPr lang="ru-RU" dirty="0" err="1" smtClean="0"/>
              <a:t>частини</a:t>
            </a:r>
            <a:r>
              <a:rPr lang="ru-RU" dirty="0" smtClean="0"/>
              <a:t> </a:t>
            </a:r>
            <a:r>
              <a:rPr lang="ru-RU" dirty="0" err="1" smtClean="0"/>
              <a:t>технологічного</a:t>
            </a:r>
            <a:r>
              <a:rPr lang="ru-RU" dirty="0" smtClean="0"/>
              <a:t> </a:t>
            </a:r>
            <a:r>
              <a:rPr lang="ru-RU" dirty="0" err="1" smtClean="0"/>
              <a:t>обладнання</a:t>
            </a:r>
            <a:r>
              <a:rPr lang="ru-RU" dirty="0" smtClean="0"/>
              <a:t>. </a:t>
            </a:r>
            <a:r>
              <a:rPr lang="ru-RU" dirty="0" err="1" smtClean="0"/>
              <a:t>Неелектротехнічний</a:t>
            </a:r>
            <a:r>
              <a:rPr lang="ru-RU" dirty="0" smtClean="0"/>
              <a:t> персонал </a:t>
            </a:r>
            <a:r>
              <a:rPr lang="ru-RU" dirty="0" err="1" smtClean="0"/>
              <a:t>залучається</a:t>
            </a:r>
            <a:r>
              <a:rPr lang="ru-RU" dirty="0" smtClean="0"/>
              <a:t> до </a:t>
            </a:r>
            <a:r>
              <a:rPr lang="ru-RU" dirty="0" err="1" smtClean="0"/>
              <a:t>виконання</a:t>
            </a:r>
            <a:r>
              <a:rPr lang="ru-RU" dirty="0" smtClean="0"/>
              <a:t> </a:t>
            </a:r>
            <a:r>
              <a:rPr lang="ru-RU" dirty="0" err="1" smtClean="0"/>
              <a:t>робіт</a:t>
            </a:r>
            <a:r>
              <a:rPr lang="ru-RU" dirty="0" smtClean="0"/>
              <a:t>, де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виникнути</a:t>
            </a:r>
            <a:r>
              <a:rPr lang="ru-RU" dirty="0" smtClean="0"/>
              <a:t> </a:t>
            </a:r>
            <a:r>
              <a:rPr lang="ru-RU" dirty="0" err="1" smtClean="0"/>
              <a:t>небезпека</a:t>
            </a:r>
            <a:r>
              <a:rPr lang="ru-RU" dirty="0" smtClean="0"/>
              <a:t> </a:t>
            </a:r>
            <a:r>
              <a:rPr lang="ru-RU" dirty="0" err="1" smtClean="0"/>
              <a:t>ураження</a:t>
            </a:r>
            <a:r>
              <a:rPr lang="ru-RU" dirty="0" smtClean="0"/>
              <a:t> </a:t>
            </a:r>
            <a:r>
              <a:rPr lang="ru-RU" dirty="0" err="1" smtClean="0"/>
              <a:t>електричним</a:t>
            </a:r>
            <a:r>
              <a:rPr lang="ru-RU" dirty="0" smtClean="0"/>
              <a:t> </a:t>
            </a:r>
            <a:r>
              <a:rPr lang="ru-RU" dirty="0" err="1" smtClean="0"/>
              <a:t>струмом</a:t>
            </a:r>
            <a:r>
              <a:rPr lang="ru-RU" dirty="0" smtClean="0"/>
              <a:t>.</a:t>
            </a:r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Навчання</a:t>
            </a:r>
            <a:r>
              <a:rPr lang="ru-RU" b="1" dirty="0" smtClean="0"/>
              <a:t> та </a:t>
            </a:r>
            <a:r>
              <a:rPr lang="ru-RU" b="1" dirty="0" err="1" smtClean="0"/>
              <a:t>інструктажі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електробезпеки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 </a:t>
            </a:r>
            <a:r>
              <a:rPr lang="ru-RU" dirty="0" err="1" smtClean="0"/>
              <a:t>Досвід</a:t>
            </a:r>
            <a:r>
              <a:rPr lang="ru-RU" dirty="0" smtClean="0"/>
              <a:t>, </a:t>
            </a:r>
            <a:r>
              <a:rPr lang="ru-RU" dirty="0" err="1" smtClean="0"/>
              <a:t>набутий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проведення</a:t>
            </a:r>
            <a:r>
              <a:rPr lang="ru-RU" dirty="0" smtClean="0"/>
              <a:t> </a:t>
            </a:r>
            <a:r>
              <a:rPr lang="ru-RU" dirty="0" err="1" smtClean="0"/>
              <a:t>перевірок</a:t>
            </a:r>
            <a:r>
              <a:rPr lang="ru-RU" dirty="0" smtClean="0"/>
              <a:t>, </a:t>
            </a:r>
            <a:r>
              <a:rPr lang="ru-RU" dirty="0" err="1" smtClean="0"/>
              <a:t>свідчить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зазвичай</a:t>
            </a:r>
            <a:r>
              <a:rPr lang="ru-RU" dirty="0" smtClean="0"/>
              <a:t> </a:t>
            </a:r>
            <a:r>
              <a:rPr lang="ru-RU" dirty="0" err="1" smtClean="0"/>
              <a:t>керівники</a:t>
            </a:r>
            <a:r>
              <a:rPr lang="ru-RU" dirty="0" smtClean="0"/>
              <a:t> </a:t>
            </a:r>
            <a:r>
              <a:rPr lang="ru-RU" dirty="0" err="1" smtClean="0"/>
              <a:t>підприємств</a:t>
            </a:r>
            <a:r>
              <a:rPr lang="ru-RU" dirty="0" smtClean="0"/>
              <a:t> та особи, </a:t>
            </a:r>
            <a:r>
              <a:rPr lang="ru-RU" dirty="0" err="1" smtClean="0"/>
              <a:t>відповідальні</a:t>
            </a:r>
            <a:r>
              <a:rPr lang="ru-RU" dirty="0" smtClean="0"/>
              <a:t> за </a:t>
            </a:r>
            <a:r>
              <a:rPr lang="ru-RU" dirty="0" err="1" smtClean="0"/>
              <a:t>електрогосподарство</a:t>
            </a:r>
            <a:r>
              <a:rPr lang="ru-RU" dirty="0" smtClean="0"/>
              <a:t>, </a:t>
            </a:r>
            <a:r>
              <a:rPr lang="ru-RU" dirty="0" err="1" smtClean="0"/>
              <a:t>цілком</a:t>
            </a:r>
            <a:r>
              <a:rPr lang="ru-RU" dirty="0" smtClean="0"/>
              <a:t> </a:t>
            </a:r>
            <a:r>
              <a:rPr lang="ru-RU" dirty="0" err="1" smtClean="0"/>
              <a:t>сконцентровують</a:t>
            </a:r>
            <a:r>
              <a:rPr lang="ru-RU" dirty="0" smtClean="0"/>
              <a:t> свою </a:t>
            </a:r>
            <a:r>
              <a:rPr lang="ru-RU" dirty="0" err="1" smtClean="0"/>
              <a:t>увагу</a:t>
            </a:r>
            <a:r>
              <a:rPr lang="ru-RU" dirty="0" smtClean="0"/>
              <a:t> на </a:t>
            </a:r>
            <a:r>
              <a:rPr lang="ru-RU" dirty="0" err="1" smtClean="0"/>
              <a:t>навчанні</a:t>
            </a:r>
            <a:r>
              <a:rPr lang="ru-RU" dirty="0" smtClean="0"/>
              <a:t> </a:t>
            </a:r>
            <a:r>
              <a:rPr lang="ru-RU" dirty="0" err="1" smtClean="0"/>
              <a:t>електротехнічного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електротехнологічного</a:t>
            </a:r>
            <a:r>
              <a:rPr lang="ru-RU" dirty="0" smtClean="0"/>
              <a:t> персоналу та </a:t>
            </a:r>
            <a:r>
              <a:rPr lang="ru-RU" dirty="0" err="1" smtClean="0"/>
              <a:t>досить</a:t>
            </a:r>
            <a:r>
              <a:rPr lang="ru-RU" dirty="0" smtClean="0"/>
              <a:t> часто </a:t>
            </a:r>
            <a:r>
              <a:rPr lang="ru-RU" dirty="0" err="1" smtClean="0"/>
              <a:t>нехтують</a:t>
            </a:r>
            <a:r>
              <a:rPr lang="ru-RU" dirty="0" smtClean="0"/>
              <a:t> </a:t>
            </a:r>
            <a:r>
              <a:rPr lang="ru-RU" dirty="0" err="1" smtClean="0"/>
              <a:t>навчанням</a:t>
            </a:r>
            <a:r>
              <a:rPr lang="ru-RU" dirty="0" smtClean="0"/>
              <a:t> </a:t>
            </a:r>
            <a:r>
              <a:rPr lang="ru-RU" dirty="0" err="1" smtClean="0"/>
              <a:t>неелектротехнічного</a:t>
            </a:r>
            <a:r>
              <a:rPr lang="ru-RU" dirty="0" smtClean="0"/>
              <a:t> персоналу, а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бути: </a:t>
            </a:r>
            <a:r>
              <a:rPr lang="ru-RU" dirty="0" err="1" smtClean="0"/>
              <a:t>прибиральники</a:t>
            </a:r>
            <a:r>
              <a:rPr lang="ru-RU" dirty="0" smtClean="0"/>
              <a:t> </a:t>
            </a:r>
            <a:r>
              <a:rPr lang="ru-RU" dirty="0" err="1" smtClean="0"/>
              <a:t>приміщень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електрообладнанням</a:t>
            </a:r>
            <a:r>
              <a:rPr lang="ru-RU" dirty="0" smtClean="0"/>
              <a:t>; особи,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працюють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електроінструментом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засобами</a:t>
            </a:r>
            <a:r>
              <a:rPr lang="ru-RU" dirty="0" smtClean="0"/>
              <a:t> </a:t>
            </a:r>
            <a:r>
              <a:rPr lang="ru-RU" dirty="0" err="1" smtClean="0"/>
              <a:t>захисту</a:t>
            </a:r>
            <a:r>
              <a:rPr lang="ru-RU" dirty="0" smtClean="0"/>
              <a:t>; персонал,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працює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комп’ютерами</a:t>
            </a:r>
            <a:r>
              <a:rPr lang="ru-RU" dirty="0" smtClean="0"/>
              <a:t> та </a:t>
            </a:r>
            <a:r>
              <a:rPr lang="ru-RU" dirty="0" err="1" smtClean="0"/>
              <a:t>іншим</a:t>
            </a:r>
            <a:r>
              <a:rPr lang="ru-RU" dirty="0" smtClean="0"/>
              <a:t> </a:t>
            </a:r>
            <a:r>
              <a:rPr lang="ru-RU" dirty="0" err="1" smtClean="0"/>
              <a:t>офісним</a:t>
            </a:r>
            <a:r>
              <a:rPr lang="ru-RU" dirty="0" smtClean="0"/>
              <a:t> </a:t>
            </a:r>
            <a:r>
              <a:rPr lang="ru-RU" dirty="0" err="1" smtClean="0"/>
              <a:t>обладнанням</a:t>
            </a:r>
            <a:r>
              <a:rPr lang="ru-RU" dirty="0" smtClean="0"/>
              <a:t>, </a:t>
            </a:r>
            <a:r>
              <a:rPr lang="ru-RU" dirty="0" err="1" smtClean="0"/>
              <a:t>касовими</a:t>
            </a:r>
            <a:r>
              <a:rPr lang="ru-RU" dirty="0" smtClean="0"/>
              <a:t> </a:t>
            </a:r>
            <a:r>
              <a:rPr lang="ru-RU" dirty="0" err="1" smtClean="0"/>
              <a:t>апаратами</a:t>
            </a:r>
            <a:r>
              <a:rPr lang="ru-RU" dirty="0" smtClean="0"/>
              <a:t>, </a:t>
            </a:r>
            <a:r>
              <a:rPr lang="ru-RU" dirty="0" err="1" smtClean="0"/>
              <a:t>спеціальною</a:t>
            </a:r>
            <a:r>
              <a:rPr lang="ru-RU" dirty="0" smtClean="0"/>
              <a:t> </a:t>
            </a:r>
            <a:r>
              <a:rPr lang="ru-RU" dirty="0" err="1" smtClean="0"/>
              <a:t>освітлювальною</a:t>
            </a:r>
            <a:r>
              <a:rPr lang="ru-RU" dirty="0" smtClean="0"/>
              <a:t> </a:t>
            </a:r>
            <a:r>
              <a:rPr lang="ru-RU" dirty="0" err="1" smtClean="0"/>
              <a:t>апаратурою</a:t>
            </a:r>
            <a:r>
              <a:rPr lang="ru-RU" dirty="0" smtClean="0"/>
              <a:t>, </a:t>
            </a:r>
            <a:r>
              <a:rPr lang="ru-RU" dirty="0" err="1" smtClean="0"/>
              <a:t>фотообладнанням</a:t>
            </a:r>
            <a:r>
              <a:rPr lang="ru-RU" dirty="0" smtClean="0"/>
              <a:t>, установками </a:t>
            </a:r>
            <a:r>
              <a:rPr lang="ru-RU" dirty="0" err="1" smtClean="0"/>
              <a:t>спеціального</a:t>
            </a:r>
            <a:r>
              <a:rPr lang="ru-RU" dirty="0" smtClean="0"/>
              <a:t> </a:t>
            </a:r>
            <a:r>
              <a:rPr lang="ru-RU" dirty="0" err="1" smtClean="0"/>
              <a:t>призначення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живляться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мережі</a:t>
            </a:r>
            <a:r>
              <a:rPr lang="ru-RU" dirty="0" smtClean="0"/>
              <a:t> 380/220 В,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їм</a:t>
            </a:r>
            <a:r>
              <a:rPr lang="ru-RU" dirty="0" smtClean="0"/>
              <a:t> </a:t>
            </a:r>
            <a:r>
              <a:rPr lang="ru-RU" dirty="0" err="1" smtClean="0"/>
              <a:t>подібними</a:t>
            </a:r>
            <a:r>
              <a:rPr lang="ru-RU" dirty="0" smtClean="0"/>
              <a:t> </a:t>
            </a:r>
            <a:r>
              <a:rPr lang="ru-RU" dirty="0" err="1" smtClean="0"/>
              <a:t>приладами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установками. На жаль, коло </a:t>
            </a:r>
            <a:r>
              <a:rPr lang="ru-RU" dirty="0" err="1" smtClean="0"/>
              <a:t>обов’язків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 персоналу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електробезпеки</a:t>
            </a:r>
            <a:r>
              <a:rPr lang="ru-RU" dirty="0" smtClean="0"/>
              <a:t> </a:t>
            </a:r>
            <a:r>
              <a:rPr lang="ru-RU" dirty="0" err="1" smtClean="0"/>
              <a:t>зазвичай</a:t>
            </a:r>
            <a:r>
              <a:rPr lang="ru-RU" dirty="0" smtClean="0"/>
              <a:t> не </a:t>
            </a:r>
            <a:r>
              <a:rPr lang="ru-RU" dirty="0" err="1" smtClean="0"/>
              <a:t>розкривається</a:t>
            </a:r>
            <a:r>
              <a:rPr lang="ru-RU" dirty="0" smtClean="0"/>
              <a:t> у </a:t>
            </a:r>
            <a:r>
              <a:rPr lang="ru-RU" dirty="0" err="1" smtClean="0"/>
              <a:t>відповідних</a:t>
            </a:r>
            <a:r>
              <a:rPr lang="ru-RU" dirty="0" smtClean="0"/>
              <a:t> </a:t>
            </a:r>
            <a:r>
              <a:rPr lang="ru-RU" dirty="0" err="1" smtClean="0"/>
              <a:t>інструкціях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охорони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, </a:t>
            </a:r>
            <a:r>
              <a:rPr lang="ru-RU" dirty="0" err="1" smtClean="0"/>
              <a:t>їм</a:t>
            </a:r>
            <a:r>
              <a:rPr lang="ru-RU" dirty="0" smtClean="0"/>
              <a:t> не </a:t>
            </a:r>
            <a:r>
              <a:rPr lang="ru-RU" dirty="0" err="1" smtClean="0"/>
              <a:t>присвоюють</a:t>
            </a:r>
            <a:r>
              <a:rPr lang="ru-RU" dirty="0" smtClean="0"/>
              <a:t> </a:t>
            </a:r>
            <a:r>
              <a:rPr lang="ru-RU" dirty="0" err="1" smtClean="0"/>
              <a:t>групу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електробезпеки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незважаючи</a:t>
            </a:r>
            <a:r>
              <a:rPr lang="ru-RU" dirty="0" smtClean="0"/>
              <a:t> на </a:t>
            </a:r>
            <a:r>
              <a:rPr lang="ru-RU" dirty="0" err="1" smtClean="0"/>
              <a:t>чітку</a:t>
            </a:r>
            <a:r>
              <a:rPr lang="ru-RU" dirty="0" smtClean="0"/>
              <a:t> </a:t>
            </a:r>
            <a:r>
              <a:rPr lang="ru-RU" dirty="0" err="1" smtClean="0"/>
              <a:t>вимогу</a:t>
            </a:r>
            <a:r>
              <a:rPr lang="ru-RU" dirty="0" smtClean="0"/>
              <a:t> ДНАОП 0.00-1.21-98, де говориться: „Для </a:t>
            </a:r>
            <a:r>
              <a:rPr lang="ru-RU" dirty="0" err="1" smtClean="0"/>
              <a:t>одержання</a:t>
            </a:r>
            <a:r>
              <a:rPr lang="ru-RU" dirty="0" smtClean="0"/>
              <a:t> </a:t>
            </a:r>
            <a:r>
              <a:rPr lang="ru-RU" dirty="0" err="1" smtClean="0"/>
              <a:t>групи</a:t>
            </a:r>
            <a:r>
              <a:rPr lang="ru-RU" dirty="0" smtClean="0"/>
              <a:t> I, </a:t>
            </a:r>
            <a:r>
              <a:rPr lang="ru-RU" dirty="0" err="1" smtClean="0"/>
              <a:t>незалежно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посади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фаху</a:t>
            </a:r>
            <a:r>
              <a:rPr lang="ru-RU" dirty="0" smtClean="0"/>
              <a:t>, </a:t>
            </a:r>
            <a:r>
              <a:rPr lang="ru-RU" dirty="0" err="1" smtClean="0"/>
              <a:t>необхідно</a:t>
            </a:r>
            <a:r>
              <a:rPr lang="ru-RU" dirty="0" smtClean="0"/>
              <a:t> пройти </a:t>
            </a:r>
            <a:r>
              <a:rPr lang="ru-RU" dirty="0" err="1" smtClean="0"/>
              <a:t>інструктаж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електробезпеки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роботи</a:t>
            </a:r>
            <a:r>
              <a:rPr lang="ru-RU" dirty="0" smtClean="0"/>
              <a:t> в </a:t>
            </a:r>
            <a:r>
              <a:rPr lang="ru-RU" dirty="0" err="1" smtClean="0"/>
              <a:t>даній</a:t>
            </a:r>
            <a:r>
              <a:rPr lang="ru-RU" dirty="0" smtClean="0"/>
              <a:t> </a:t>
            </a:r>
            <a:r>
              <a:rPr lang="ru-RU" dirty="0" err="1" smtClean="0"/>
              <a:t>електроустановці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оформленням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«</a:t>
            </a:r>
            <a:r>
              <a:rPr lang="ru-RU" dirty="0" err="1" smtClean="0"/>
              <a:t>Журналі</a:t>
            </a:r>
            <a:r>
              <a:rPr lang="ru-RU" dirty="0" smtClean="0"/>
              <a:t> </a:t>
            </a:r>
            <a:r>
              <a:rPr lang="ru-RU" dirty="0" err="1" smtClean="0"/>
              <a:t>реєстрації</a:t>
            </a:r>
            <a:r>
              <a:rPr lang="ru-RU" dirty="0" smtClean="0"/>
              <a:t> </a:t>
            </a:r>
            <a:r>
              <a:rPr lang="ru-RU" dirty="0" err="1" smtClean="0"/>
              <a:t>інструктажів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питань</a:t>
            </a:r>
            <a:r>
              <a:rPr lang="ru-RU" dirty="0" smtClean="0"/>
              <a:t> </a:t>
            </a:r>
            <a:r>
              <a:rPr lang="ru-RU" dirty="0" err="1" smtClean="0"/>
              <a:t>охорони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». </a:t>
            </a:r>
            <a:r>
              <a:rPr lang="ru-RU" dirty="0" err="1" smtClean="0"/>
              <a:t>Інструктаж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електробезпеки</a:t>
            </a:r>
            <a:r>
              <a:rPr lang="ru-RU" dirty="0" smtClean="0"/>
              <a:t> на I </a:t>
            </a:r>
            <a:r>
              <a:rPr lang="ru-RU" dirty="0" err="1" smtClean="0"/>
              <a:t>групу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провадити</a:t>
            </a:r>
            <a:r>
              <a:rPr lang="ru-RU" dirty="0" smtClean="0"/>
              <a:t> особа, </a:t>
            </a:r>
            <a:r>
              <a:rPr lang="ru-RU" dirty="0" err="1" smtClean="0"/>
              <a:t>відповідальна</a:t>
            </a:r>
            <a:r>
              <a:rPr lang="ru-RU" dirty="0" smtClean="0"/>
              <a:t> за </a:t>
            </a:r>
            <a:r>
              <a:rPr lang="ru-RU" dirty="0" err="1" smtClean="0"/>
              <a:t>електрогосподарство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, </a:t>
            </a:r>
            <a:r>
              <a:rPr lang="ru-RU" dirty="0" err="1" smtClean="0"/>
              <a:t>за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письмовим</a:t>
            </a:r>
            <a:r>
              <a:rPr lang="ru-RU" dirty="0" smtClean="0"/>
              <a:t> </a:t>
            </a:r>
            <a:r>
              <a:rPr lang="ru-RU" dirty="0" err="1" smtClean="0"/>
              <a:t>розпорядженням</a:t>
            </a:r>
            <a:r>
              <a:rPr lang="ru-RU" dirty="0" smtClean="0"/>
              <a:t>, – особа </a:t>
            </a:r>
            <a:r>
              <a:rPr lang="ru-RU" dirty="0" err="1" smtClean="0"/>
              <a:t>зі</a:t>
            </a:r>
            <a:r>
              <a:rPr lang="ru-RU" dirty="0" smtClean="0"/>
              <a:t> складу </a:t>
            </a:r>
            <a:r>
              <a:rPr lang="ru-RU" dirty="0" err="1" smtClean="0"/>
              <a:t>електротехнічних</a:t>
            </a:r>
            <a:r>
              <a:rPr lang="ru-RU" dirty="0" smtClean="0"/>
              <a:t> </a:t>
            </a:r>
            <a:r>
              <a:rPr lang="ru-RU" dirty="0" err="1" smtClean="0"/>
              <a:t>працівників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групою</a:t>
            </a:r>
            <a:r>
              <a:rPr lang="ru-RU" dirty="0" smtClean="0"/>
              <a:t> III“. </a:t>
            </a:r>
            <a:r>
              <a:rPr lang="ru-RU" dirty="0" err="1" smtClean="0"/>
              <a:t>Зауважимо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перевірка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питань</a:t>
            </a:r>
            <a:r>
              <a:rPr lang="ru-RU" dirty="0" smtClean="0"/>
              <a:t> </a:t>
            </a:r>
            <a:r>
              <a:rPr lang="ru-RU" dirty="0" err="1" smtClean="0"/>
              <a:t>електробезпеки</a:t>
            </a:r>
            <a:r>
              <a:rPr lang="ru-RU" dirty="0" smtClean="0"/>
              <a:t> </a:t>
            </a:r>
            <a:r>
              <a:rPr lang="ru-RU" dirty="0" err="1" smtClean="0"/>
              <a:t>представників</a:t>
            </a:r>
            <a:r>
              <a:rPr lang="ru-RU" dirty="0" smtClean="0"/>
              <a:t> </a:t>
            </a:r>
            <a:r>
              <a:rPr lang="ru-RU" dirty="0" err="1" smtClean="0"/>
              <a:t>цієї</a:t>
            </a:r>
            <a:r>
              <a:rPr lang="ru-RU" dirty="0" smtClean="0"/>
              <a:t> </a:t>
            </a:r>
            <a:r>
              <a:rPr lang="ru-RU" dirty="0" err="1" smtClean="0"/>
              <a:t>групи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відбуватися</a:t>
            </a:r>
            <a:r>
              <a:rPr lang="ru-RU" dirty="0" smtClean="0"/>
              <a:t> 1 раз на </a:t>
            </a:r>
            <a:r>
              <a:rPr lang="ru-RU" dirty="0" err="1" smtClean="0"/>
              <a:t>рік</a:t>
            </a:r>
            <a:r>
              <a:rPr lang="ru-RU" dirty="0" smtClean="0"/>
              <a:t>.</a:t>
            </a:r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Навчання</a:t>
            </a:r>
            <a:r>
              <a:rPr lang="ru-RU" b="1" dirty="0" smtClean="0"/>
              <a:t> та </a:t>
            </a:r>
            <a:r>
              <a:rPr lang="ru-RU" b="1" dirty="0" err="1" smtClean="0"/>
              <a:t>інструктажі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електробезпеки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 err="1" smtClean="0"/>
              <a:t>Підсумовуючи</a:t>
            </a:r>
            <a:r>
              <a:rPr lang="ru-RU" dirty="0" smtClean="0"/>
              <a:t> усе </a:t>
            </a:r>
            <a:r>
              <a:rPr lang="ru-RU" dirty="0" err="1" smtClean="0"/>
              <a:t>наведене</a:t>
            </a:r>
            <a:r>
              <a:rPr lang="ru-RU" dirty="0" smtClean="0"/>
              <a:t> </a:t>
            </a:r>
            <a:r>
              <a:rPr lang="ru-RU" dirty="0" err="1" smtClean="0"/>
              <a:t>вище</a:t>
            </a:r>
            <a:r>
              <a:rPr lang="ru-RU" dirty="0" smtClean="0"/>
              <a:t>, </a:t>
            </a:r>
            <a:r>
              <a:rPr lang="ru-RU" dirty="0" err="1" smtClean="0"/>
              <a:t>вважаю</a:t>
            </a:r>
            <a:r>
              <a:rPr lang="ru-RU" dirty="0" smtClean="0"/>
              <a:t> за </a:t>
            </a:r>
            <a:r>
              <a:rPr lang="ru-RU" dirty="0" err="1" smtClean="0"/>
              <a:t>доцільне</a:t>
            </a:r>
            <a:r>
              <a:rPr lang="ru-RU" dirty="0" smtClean="0"/>
              <a:t> </a:t>
            </a:r>
            <a:r>
              <a:rPr lang="ru-RU" dirty="0" err="1" smtClean="0"/>
              <a:t>підкреслити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за</a:t>
            </a:r>
            <a:r>
              <a:rPr lang="ru-RU" dirty="0" smtClean="0"/>
              <a:t> кожною </a:t>
            </a:r>
            <a:r>
              <a:rPr lang="ru-RU" dirty="0" err="1" smtClean="0"/>
              <a:t>електротравмою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особливо тяжкою, стоять </a:t>
            </a:r>
            <a:r>
              <a:rPr lang="ru-RU" dirty="0" err="1" smtClean="0"/>
              <a:t>трагедія</a:t>
            </a:r>
            <a:r>
              <a:rPr lang="ru-RU" dirty="0" smtClean="0"/>
              <a:t> особи, </a:t>
            </a:r>
            <a:r>
              <a:rPr lang="ru-RU" dirty="0" err="1" smtClean="0"/>
              <a:t>сім’ї</a:t>
            </a:r>
            <a:r>
              <a:rPr lang="ru-RU" dirty="0" smtClean="0"/>
              <a:t>, </a:t>
            </a:r>
            <a:r>
              <a:rPr lang="ru-RU" dirty="0" err="1" smtClean="0"/>
              <a:t>суспільства</a:t>
            </a:r>
            <a:r>
              <a:rPr lang="ru-RU" dirty="0" smtClean="0"/>
              <a:t>, </a:t>
            </a:r>
            <a:r>
              <a:rPr lang="ru-RU" dirty="0" err="1" smtClean="0"/>
              <a:t>значні</a:t>
            </a:r>
            <a:r>
              <a:rPr lang="ru-RU" dirty="0" smtClean="0"/>
              <a:t> </a:t>
            </a:r>
            <a:r>
              <a:rPr lang="ru-RU" dirty="0" err="1" smtClean="0"/>
              <a:t>матеріальні</a:t>
            </a:r>
            <a:r>
              <a:rPr lang="ru-RU" dirty="0" smtClean="0"/>
              <a:t> </a:t>
            </a:r>
            <a:r>
              <a:rPr lang="ru-RU" dirty="0" err="1" smtClean="0"/>
              <a:t>втрати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втрати</a:t>
            </a:r>
            <a:r>
              <a:rPr lang="ru-RU" dirty="0" smtClean="0"/>
              <a:t> </a:t>
            </a:r>
            <a:r>
              <a:rPr lang="ru-RU" dirty="0" err="1" smtClean="0"/>
              <a:t>трудових</a:t>
            </a:r>
            <a:r>
              <a:rPr lang="ru-RU" dirty="0" smtClean="0"/>
              <a:t> </a:t>
            </a:r>
            <a:r>
              <a:rPr lang="ru-RU" dirty="0" err="1" smtClean="0"/>
              <a:t>ресурсів</a:t>
            </a:r>
            <a:r>
              <a:rPr lang="ru-RU" dirty="0" smtClean="0"/>
              <a:t>, </a:t>
            </a:r>
            <a:r>
              <a:rPr lang="ru-RU" dirty="0" err="1" smtClean="0"/>
              <a:t>несприятливі</a:t>
            </a:r>
            <a:r>
              <a:rPr lang="ru-RU" dirty="0" smtClean="0"/>
              <a:t> для </a:t>
            </a:r>
            <a:r>
              <a:rPr lang="ru-RU" dirty="0" err="1" smtClean="0"/>
              <a:t>суспільства</a:t>
            </a:r>
            <a:r>
              <a:rPr lang="ru-RU" dirty="0" smtClean="0"/>
              <a:t> </a:t>
            </a:r>
            <a:r>
              <a:rPr lang="ru-RU" dirty="0" err="1" smtClean="0"/>
              <a:t>морально-етичні</a:t>
            </a:r>
            <a:r>
              <a:rPr lang="ru-RU" dirty="0" smtClean="0"/>
              <a:t> та </a:t>
            </a:r>
            <a:r>
              <a:rPr lang="ru-RU" dirty="0" err="1" smtClean="0"/>
              <a:t>соціально-політичні</a:t>
            </a:r>
            <a:r>
              <a:rPr lang="ru-RU" dirty="0" smtClean="0"/>
              <a:t> </a:t>
            </a:r>
            <a:r>
              <a:rPr lang="ru-RU" dirty="0" err="1" smtClean="0"/>
              <a:t>наслідки</a:t>
            </a:r>
            <a:r>
              <a:rPr lang="ru-RU" dirty="0" smtClean="0"/>
              <a:t>. </a:t>
            </a:r>
            <a:r>
              <a:rPr lang="ru-RU" dirty="0" err="1" smtClean="0"/>
              <a:t>Досягнення</a:t>
            </a:r>
            <a:r>
              <a:rPr lang="ru-RU" dirty="0" smtClean="0"/>
              <a:t> </a:t>
            </a:r>
            <a:r>
              <a:rPr lang="ru-RU" dirty="0" err="1" smtClean="0"/>
              <a:t>позитивних</a:t>
            </a:r>
            <a:r>
              <a:rPr lang="ru-RU" dirty="0" smtClean="0"/>
              <a:t> </a:t>
            </a:r>
            <a:r>
              <a:rPr lang="ru-RU" dirty="0" err="1" smtClean="0"/>
              <a:t>змін</a:t>
            </a:r>
            <a:r>
              <a:rPr lang="ru-RU" dirty="0" smtClean="0"/>
              <a:t> в </a:t>
            </a:r>
            <a:r>
              <a:rPr lang="ru-RU" dirty="0" err="1" smtClean="0"/>
              <a:t>динаміці</a:t>
            </a:r>
            <a:r>
              <a:rPr lang="ru-RU" dirty="0" smtClean="0"/>
              <a:t> </a:t>
            </a:r>
            <a:r>
              <a:rPr lang="ru-RU" dirty="0" err="1" smtClean="0"/>
              <a:t>електротравматизму</a:t>
            </a:r>
            <a:r>
              <a:rPr lang="ru-RU" dirty="0" smtClean="0"/>
              <a:t> </a:t>
            </a:r>
            <a:r>
              <a:rPr lang="ru-RU" dirty="0" err="1" smtClean="0"/>
              <a:t>потребує</a:t>
            </a:r>
            <a:r>
              <a:rPr lang="ru-RU" dirty="0" smtClean="0"/>
              <a:t> </a:t>
            </a:r>
            <a:r>
              <a:rPr lang="ru-RU" dirty="0" err="1" smtClean="0"/>
              <a:t>удосконалення</a:t>
            </a:r>
            <a:r>
              <a:rPr lang="ru-RU" dirty="0" smtClean="0"/>
              <a:t> </a:t>
            </a:r>
            <a:r>
              <a:rPr lang="ru-RU" dirty="0" err="1" smtClean="0"/>
              <a:t>нормативної</a:t>
            </a:r>
            <a:r>
              <a:rPr lang="ru-RU" dirty="0" smtClean="0"/>
              <a:t> </a:t>
            </a:r>
            <a:r>
              <a:rPr lang="ru-RU" dirty="0" err="1" smtClean="0"/>
              <a:t>бази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питань</a:t>
            </a:r>
            <a:r>
              <a:rPr lang="ru-RU" dirty="0" smtClean="0"/>
              <a:t> </a:t>
            </a:r>
            <a:r>
              <a:rPr lang="ru-RU" dirty="0" err="1" smtClean="0"/>
              <a:t>електробезпеки</a:t>
            </a:r>
            <a:r>
              <a:rPr lang="ru-RU" dirty="0" smtClean="0"/>
              <a:t>, </a:t>
            </a:r>
            <a:r>
              <a:rPr lang="ru-RU" dirty="0" err="1" smtClean="0"/>
              <a:t>дотримання</a:t>
            </a:r>
            <a:r>
              <a:rPr lang="ru-RU" dirty="0" smtClean="0"/>
              <a:t> </a:t>
            </a:r>
            <a:r>
              <a:rPr lang="ru-RU" dirty="0" err="1" smtClean="0"/>
              <a:t>вимог</a:t>
            </a:r>
            <a:r>
              <a:rPr lang="ru-RU" dirty="0" smtClean="0"/>
              <a:t> </a:t>
            </a:r>
            <a:r>
              <a:rPr lang="ru-RU" dirty="0" err="1" smtClean="0"/>
              <a:t>безпеки</a:t>
            </a:r>
            <a:r>
              <a:rPr lang="ru-RU" dirty="0" smtClean="0"/>
              <a:t> при </a:t>
            </a:r>
            <a:r>
              <a:rPr lang="ru-RU" dirty="0" err="1" smtClean="0"/>
              <a:t>розробці</a:t>
            </a:r>
            <a:r>
              <a:rPr lang="ru-RU" dirty="0" smtClean="0"/>
              <a:t> </a:t>
            </a:r>
            <a:r>
              <a:rPr lang="ru-RU" dirty="0" err="1" smtClean="0"/>
              <a:t>електроустановок</a:t>
            </a:r>
            <a:r>
              <a:rPr lang="ru-RU" dirty="0" smtClean="0"/>
              <a:t>,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спорудженні</a:t>
            </a:r>
            <a:r>
              <a:rPr lang="ru-RU" dirty="0" smtClean="0"/>
              <a:t> та </a:t>
            </a:r>
            <a:r>
              <a:rPr lang="ru-RU" dirty="0" err="1" smtClean="0"/>
              <a:t>експлуатації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особливо </a:t>
            </a:r>
            <a:r>
              <a:rPr lang="ru-RU" dirty="0" err="1" smtClean="0"/>
              <a:t>підвищення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  <a:r>
              <a:rPr lang="ru-RU" dirty="0" err="1" smtClean="0"/>
              <a:t>всього</a:t>
            </a:r>
            <a:r>
              <a:rPr lang="ru-RU" dirty="0" smtClean="0"/>
              <a:t> </a:t>
            </a:r>
            <a:r>
              <a:rPr lang="ru-RU" dirty="0" err="1" smtClean="0"/>
              <a:t>населення</a:t>
            </a:r>
            <a:r>
              <a:rPr lang="ru-RU" dirty="0" smtClean="0"/>
              <a:t> </a:t>
            </a:r>
            <a:r>
              <a:rPr lang="ru-RU" dirty="0" err="1" smtClean="0"/>
              <a:t>щодо</a:t>
            </a:r>
            <a:r>
              <a:rPr lang="ru-RU" dirty="0" smtClean="0"/>
              <a:t> </a:t>
            </a:r>
            <a:r>
              <a:rPr lang="ru-RU" dirty="0" err="1" smtClean="0"/>
              <a:t>розуміння</a:t>
            </a:r>
            <a:r>
              <a:rPr lang="ru-RU" dirty="0" smtClean="0"/>
              <a:t> </a:t>
            </a:r>
            <a:r>
              <a:rPr lang="ru-RU" dirty="0" err="1" smtClean="0"/>
              <a:t>небезпеки</a:t>
            </a:r>
            <a:r>
              <a:rPr lang="ru-RU" dirty="0" smtClean="0"/>
              <a:t> </a:t>
            </a:r>
            <a:r>
              <a:rPr lang="ru-RU" dirty="0" err="1" smtClean="0"/>
              <a:t>ураження</a:t>
            </a:r>
            <a:r>
              <a:rPr lang="ru-RU" dirty="0" smtClean="0"/>
              <a:t> </a:t>
            </a:r>
            <a:r>
              <a:rPr lang="ru-RU" dirty="0" err="1" smtClean="0"/>
              <a:t>електричним</a:t>
            </a:r>
            <a:r>
              <a:rPr lang="ru-RU" dirty="0" smtClean="0"/>
              <a:t> </a:t>
            </a:r>
            <a:r>
              <a:rPr lang="ru-RU" dirty="0" err="1" smtClean="0"/>
              <a:t>струмом</a:t>
            </a:r>
            <a:r>
              <a:rPr lang="ru-RU" dirty="0" smtClean="0"/>
              <a:t>, </a:t>
            </a:r>
            <a:r>
              <a:rPr lang="ru-RU" dirty="0" err="1" smtClean="0"/>
              <a:t>безпечного</a:t>
            </a:r>
            <a:r>
              <a:rPr lang="ru-RU" dirty="0" smtClean="0"/>
              <a:t> </a:t>
            </a:r>
            <a:r>
              <a:rPr lang="ru-RU" dirty="0" err="1" smtClean="0"/>
              <a:t>поводження</a:t>
            </a:r>
            <a:r>
              <a:rPr lang="ru-RU" dirty="0" smtClean="0"/>
              <a:t> при </a:t>
            </a:r>
            <a:r>
              <a:rPr lang="ru-RU" dirty="0" err="1" smtClean="0"/>
              <a:t>виконанні</a:t>
            </a:r>
            <a:r>
              <a:rPr lang="ru-RU" dirty="0" smtClean="0"/>
              <a:t> </a:t>
            </a:r>
            <a:r>
              <a:rPr lang="ru-RU" dirty="0" err="1" smtClean="0"/>
              <a:t>робіт</a:t>
            </a:r>
            <a:r>
              <a:rPr lang="ru-RU" dirty="0" smtClean="0"/>
              <a:t> в </a:t>
            </a:r>
            <a:r>
              <a:rPr lang="ru-RU" dirty="0" err="1" smtClean="0"/>
              <a:t>електроустановках</a:t>
            </a:r>
            <a:r>
              <a:rPr lang="ru-RU" dirty="0" smtClean="0"/>
              <a:t> та при </a:t>
            </a:r>
            <a:r>
              <a:rPr lang="ru-RU" dirty="0" err="1" smtClean="0"/>
              <a:t>користуванні</a:t>
            </a:r>
            <a:r>
              <a:rPr lang="ru-RU" dirty="0" smtClean="0"/>
              <a:t> </a:t>
            </a:r>
            <a:r>
              <a:rPr lang="ru-RU" dirty="0" err="1" smtClean="0"/>
              <a:t>електрообладнанням</a:t>
            </a:r>
            <a:r>
              <a:rPr lang="ru-RU" dirty="0" smtClean="0"/>
              <a:t>.</a:t>
            </a:r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Навчання</a:t>
            </a:r>
            <a:r>
              <a:rPr lang="ru-RU" b="1" dirty="0" smtClean="0"/>
              <a:t> та </a:t>
            </a:r>
            <a:r>
              <a:rPr lang="ru-RU" b="1" dirty="0" err="1" smtClean="0"/>
              <a:t>інструктажі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електробезпеки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C846A9F-B7ED-45D2-A18F-1D4A6287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 err="1" smtClean="0"/>
              <a:t>література</a:t>
            </a:r>
            <a:r>
              <a:rPr lang="ru-RU" i="1" dirty="0" smtClean="0"/>
              <a:t>:</a:t>
            </a:r>
            <a:endParaRPr lang="uk-UA" dirty="0" smtClean="0"/>
          </a:p>
          <a:p>
            <a:pPr lvl="0"/>
            <a:r>
              <a:rPr lang="uk-UA" dirty="0" err="1" smtClean="0"/>
              <a:t>Жуковіна</a:t>
            </a:r>
            <a:r>
              <a:rPr lang="uk-UA" dirty="0" smtClean="0"/>
              <a:t>   О.В.   Основи   охорони   праці:   Навчальний   посібник   для   студентів фармацевтичних вузів. - </a:t>
            </a:r>
            <a:r>
              <a:rPr lang="en-US" dirty="0" smtClean="0"/>
              <a:t>X</a:t>
            </a:r>
            <a:r>
              <a:rPr lang="uk-UA" dirty="0" smtClean="0"/>
              <a:t>, 2012.- 91с.</a:t>
            </a:r>
          </a:p>
          <a:p>
            <a:pPr lvl="0"/>
            <a:r>
              <a:rPr lang="uk-UA" dirty="0" smtClean="0"/>
              <a:t>Закон України «Про охорону праці» № 2694-XII. від 14.10.1992 р. </a:t>
            </a:r>
          </a:p>
          <a:p>
            <a:pPr lvl="0"/>
            <a:r>
              <a:rPr lang="uk-UA" dirty="0" smtClean="0"/>
              <a:t>Охорона праці у фармацевтичній галузі: навчальний посібник / О.В. </a:t>
            </a:r>
            <a:r>
              <a:rPr lang="uk-UA" dirty="0" err="1" smtClean="0"/>
              <a:t>Жуковіна</a:t>
            </a:r>
            <a:r>
              <a:rPr lang="uk-UA" dirty="0" smtClean="0"/>
              <a:t>, О.І. Зайцев, О.І. </a:t>
            </a:r>
            <a:r>
              <a:rPr lang="uk-UA" dirty="0" err="1" smtClean="0"/>
              <a:t>Жуковін</a:t>
            </a:r>
            <a:r>
              <a:rPr lang="uk-UA" dirty="0" smtClean="0"/>
              <a:t>, Г.А. Грецька – К.: Медицина, 2009. – 432 с.</a:t>
            </a:r>
          </a:p>
          <a:p>
            <a:endParaRPr lang="x-none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C75557-A44D-42F5-AB2F-B44ECEE0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Матеріали для самопідготовки студентів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698446957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спективаVTI">
  <a:themeElements>
    <a:clrScheme name="Brights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Consolas-Verdana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42167610_TF66722518.potx" id="{99535A38-7086-4F19-BA2D-7114A7639216}" vid="{E1E69E6A-375F-4B0F-8CE5-93EFF684DE41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2FE978-FCBC-4C90-A410-B547AA7060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8F4328E-77DF-41E8-952F-124AE19F1F7C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6A7FA506-1E93-4CA4-B270-1F08FD18C36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Простая презентация продаж</Template>
  <TotalTime>39</TotalTime>
  <Words>2832</Words>
  <Application>Microsoft Office PowerPoint</Application>
  <PresentationFormat>Произвольный</PresentationFormat>
  <Paragraphs>116</Paragraphs>
  <Slides>24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РетроспективаVTI</vt:lpstr>
      <vt:lpstr>Навчальна дисципліна «Охорона праці у галузі»</vt:lpstr>
      <vt:lpstr>Лекція №3</vt:lpstr>
      <vt:lpstr>Актуальність теми</vt:lpstr>
      <vt:lpstr>Цілі лекції (мета): </vt:lpstr>
      <vt:lpstr>Дія електричного струму на людину</vt:lpstr>
      <vt:lpstr>Дія електричного струму на людину</vt:lpstr>
      <vt:lpstr>Дія електричного струму на людину</vt:lpstr>
      <vt:lpstr>Дія електричного струму на людину</vt:lpstr>
      <vt:lpstr>Види   електричних  травм. Причини   летальних  наслідків  від  дії   електричного   струму</vt:lpstr>
      <vt:lpstr>Види   електричних  травм. Причини   летальних  наслідків  від  дії   електричного   струму</vt:lpstr>
      <vt:lpstr>Види   електричних  травм. Причини   летальних  наслідків  від  дії   електричного   струму</vt:lpstr>
      <vt:lpstr>Види   електричних  травм. Причини   летальних  наслідків  від  дії   електричного   струму</vt:lpstr>
      <vt:lpstr>Фактори, що впливають на наслідки ураження електричним струмом. </vt:lpstr>
      <vt:lpstr>Фактори, що впливають на наслідки ураження електричним струмом. </vt:lpstr>
      <vt:lpstr>Фактори, що впливають на наслідки ураження електричним струмом. </vt:lpstr>
      <vt:lpstr>Фактори, що впливають на наслідки ураження електричним струмом. </vt:lpstr>
      <vt:lpstr>Навчання та інструктажі з електробезпеки</vt:lpstr>
      <vt:lpstr>Навчання та інструктажі з електробезпеки</vt:lpstr>
      <vt:lpstr>Навчання та інструктажі з електробезпеки</vt:lpstr>
      <vt:lpstr>Навчання та інструктажі з електробезпеки</vt:lpstr>
      <vt:lpstr>Навчання та інструктажі з електробезпеки</vt:lpstr>
      <vt:lpstr>Навчання та інструктажі з електробезпеки</vt:lpstr>
      <vt:lpstr>Навчання та інструктажі з електробезпеки</vt:lpstr>
      <vt:lpstr>Матеріали для самопідготовки студентів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Навчальна дисципліна «Вступ у фармацію»</dc:title>
  <dc:creator>Fear</dc:creator>
  <cp:lastModifiedBy>унгурян</cp:lastModifiedBy>
  <cp:revision>17</cp:revision>
  <dcterms:created xsi:type="dcterms:W3CDTF">2020-09-28T19:09:06Z</dcterms:created>
  <dcterms:modified xsi:type="dcterms:W3CDTF">2020-09-29T11:00:24Z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