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Lst>
  <p:notesMasterIdLst>
    <p:notesMasterId r:id="rId33"/>
  </p:notesMasterIdLst>
  <p:handoutMasterIdLst>
    <p:handoutMasterId r:id="rId34"/>
  </p:handoutMasterIdLst>
  <p:sldIdLst>
    <p:sldId id="348" r:id="rId5"/>
    <p:sldId id="349" r:id="rId6"/>
    <p:sldId id="351" r:id="rId7"/>
    <p:sldId id="352" r:id="rId8"/>
    <p:sldId id="353" r:id="rId9"/>
    <p:sldId id="355" r:id="rId10"/>
    <p:sldId id="356" r:id="rId11"/>
    <p:sldId id="357" r:id="rId12"/>
    <p:sldId id="358" r:id="rId13"/>
    <p:sldId id="359" r:id="rId14"/>
    <p:sldId id="360" r:id="rId15"/>
    <p:sldId id="361" r:id="rId16"/>
    <p:sldId id="362" r:id="rId17"/>
    <p:sldId id="363" r:id="rId18"/>
    <p:sldId id="364" r:id="rId19"/>
    <p:sldId id="354" r:id="rId20"/>
    <p:sldId id="366" r:id="rId21"/>
    <p:sldId id="367" r:id="rId22"/>
    <p:sldId id="368" r:id="rId23"/>
    <p:sldId id="369" r:id="rId24"/>
    <p:sldId id="370" r:id="rId25"/>
    <p:sldId id="372" r:id="rId26"/>
    <p:sldId id="371" r:id="rId27"/>
    <p:sldId id="373" r:id="rId28"/>
    <p:sldId id="374" r:id="rId29"/>
    <p:sldId id="375" r:id="rId30"/>
    <p:sldId id="365" r:id="rId31"/>
    <p:sldId id="377" r:id="rId32"/>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2828"/>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34" autoAdjust="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EB596BA-F330-4785-8461-F74708FFCA50}" type="datetime1">
              <a:rPr lang="ru-RU" smtClean="0"/>
              <a:pPr rtl="0"/>
              <a:t>29.09.2020</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A83F606-8A8B-426E-A649-E6072AD6EE3A}" type="slidenum">
              <a:rPr lang="ru-RU" smtClean="0"/>
              <a:pPr rtl="0"/>
              <a:t>‹#›</a:t>
            </a:fld>
            <a:endParaRPr lang="ru-RU" dirty="0"/>
          </a:p>
        </p:txBody>
      </p:sp>
    </p:spTree>
    <p:extLst>
      <p:ext uri="{BB962C8B-B14F-4D97-AF65-F5344CB8AC3E}">
        <p14:creationId xmlns="" xmlns:p14="http://schemas.microsoft.com/office/powerpoint/2010/main" val="226876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7E9F4-7ED8-495D-B52D-5485A5BC0ACA}" type="datetime1">
              <a:rPr lang="ru-RU" noProof="0" smtClean="0"/>
              <a:pPr/>
              <a:t>29.09.2020</a:t>
            </a:fld>
            <a:endParaRPr lang="ru-RU" noProof="0"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4DD8812-632B-44E3-B183-D20ADC793C3A}" type="slidenum">
              <a:rPr lang="ru-RU" noProof="0" smtClean="0"/>
              <a:pPr rtl="0"/>
              <a:t>‹#›</a:t>
            </a:fld>
            <a:endParaRPr lang="ru-RU" noProof="0" dirty="0"/>
          </a:p>
        </p:txBody>
      </p:sp>
    </p:spTree>
    <p:extLst>
      <p:ext uri="{BB962C8B-B14F-4D97-AF65-F5344CB8AC3E}">
        <p14:creationId xmlns="" xmlns:p14="http://schemas.microsoft.com/office/powerpoint/2010/main" val="239063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34DD8812-632B-44E3-B183-D20ADC793C3A}" type="slidenum">
              <a:rPr lang="ru-RU" smtClean="0"/>
              <a:pPr rtl="0"/>
              <a:t>1</a:t>
            </a:fld>
            <a:endParaRPr lang="ru-RU" dirty="0"/>
          </a:p>
        </p:txBody>
      </p:sp>
    </p:spTree>
    <p:extLst>
      <p:ext uri="{BB962C8B-B14F-4D97-AF65-F5344CB8AC3E}">
        <p14:creationId xmlns="" xmlns:p14="http://schemas.microsoft.com/office/powerpoint/2010/main" val="1917611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34DD8812-632B-44E3-B183-D20ADC793C3A}" type="slidenum">
              <a:rPr lang="ru-RU" smtClean="0"/>
              <a:pPr rtl="0"/>
              <a:t>2</a:t>
            </a:fld>
            <a:endParaRPr lang="ru-RU" dirty="0"/>
          </a:p>
        </p:txBody>
      </p:sp>
    </p:spTree>
    <p:extLst>
      <p:ext uri="{BB962C8B-B14F-4D97-AF65-F5344CB8AC3E}">
        <p14:creationId xmlns="" xmlns:p14="http://schemas.microsoft.com/office/powerpoint/2010/main" val="64733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97280" y="758952"/>
            <a:ext cx="10058400" cy="3566160"/>
          </a:xfrm>
          <a:prstGeom prst="rect">
            <a:avLst/>
          </a:prstGeo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ru-RU" noProof="0"/>
              <a:t>Образец заголовка</a:t>
            </a:r>
            <a:endParaRPr lang="ru-RU" noProof="0" dirty="0"/>
          </a:p>
        </p:txBody>
      </p:sp>
      <p:sp>
        <p:nvSpPr>
          <p:cNvPr id="3" name="Подзаголовок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ru-RU" noProof="0"/>
              <a:t>Образец подзаголовка</a:t>
            </a:r>
            <a:endParaRPr lang="ru-RU" noProof="0" dirty="0"/>
          </a:p>
        </p:txBody>
      </p:sp>
      <p:cxnSp>
        <p:nvCxnSpPr>
          <p:cNvPr id="9" name="Прямая соединительная линия 8">
            <a:extLst>
              <a:ext uri="{FF2B5EF4-FFF2-40B4-BE49-F238E27FC236}">
                <a16:creationId xmlns="" xmlns:a16="http://schemas.microsoft.com/office/drawing/2014/main" id="{1F5DC8C3-BA5F-4EED-BB9A-A14272BD82A1}"/>
              </a:ext>
            </a:extLst>
          </p:cNvPr>
          <p:cNvCxnSpPr/>
          <p:nvPr/>
        </p:nvCxnSpPr>
        <p:spPr>
          <a:xfrm>
            <a:off x="1207658" y="4474741"/>
            <a:ext cx="9130004"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Дата 3">
            <a:extLst>
              <a:ext uri="{FF2B5EF4-FFF2-40B4-BE49-F238E27FC236}">
                <a16:creationId xmlns="" xmlns:a16="http://schemas.microsoft.com/office/drawing/2014/main" id="{9925CCF1-92C0-4AF3-BFAF-4921631915AB}"/>
              </a:ext>
            </a:extLst>
          </p:cNvPr>
          <p:cNvSpPr>
            <a:spLocks noGrp="1"/>
          </p:cNvSpPr>
          <p:nvPr>
            <p:ph type="dt" sz="half" idx="10"/>
          </p:nvPr>
        </p:nvSpPr>
        <p:spPr/>
        <p:txBody>
          <a:bodyPr rtlCol="0"/>
          <a:lstStyle/>
          <a:p>
            <a:pPr rtl="0"/>
            <a:fld id="{42F2DED7-F6AC-4866-8138-11B328ED7527}" type="datetime1">
              <a:rPr lang="ru-RU" noProof="0" smtClean="0"/>
              <a:pPr rtl="0"/>
              <a:t>29.09.2020</a:t>
            </a:fld>
            <a:endParaRPr lang="ru-RU" noProof="0" dirty="0"/>
          </a:p>
        </p:txBody>
      </p:sp>
      <p:sp>
        <p:nvSpPr>
          <p:cNvPr id="5" name="Нижний колонтитул 4">
            <a:extLst>
              <a:ext uri="{FF2B5EF4-FFF2-40B4-BE49-F238E27FC236}">
                <a16:creationId xmlns="" xmlns:a16="http://schemas.microsoft.com/office/drawing/2014/main" id="{051A78A9-3DFF-4937-A9F2-5D8CF495F367}"/>
              </a:ext>
            </a:extLst>
          </p:cNvPr>
          <p:cNvSpPr>
            <a:spLocks noGrp="1"/>
          </p:cNvSpPr>
          <p:nvPr>
            <p:ph type="ftr" sz="quarter" idx="11"/>
          </p:nvPr>
        </p:nvSpPr>
        <p:spPr/>
        <p:txBody>
          <a:bodyPr rtlCol="0"/>
          <a:lstStyle/>
          <a:p>
            <a:pPr rtl="0"/>
            <a:endParaRPr lang="ru-RU" noProof="0" dirty="0"/>
          </a:p>
        </p:txBody>
      </p:sp>
      <p:sp>
        <p:nvSpPr>
          <p:cNvPr id="6" name="Номер слайда 5">
            <a:extLst>
              <a:ext uri="{FF2B5EF4-FFF2-40B4-BE49-F238E27FC236}">
                <a16:creationId xmlns=""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
        <p:nvSpPr>
          <p:cNvPr id="11" name="Овал 10">
            <a:extLst>
              <a:ext uri="{FF2B5EF4-FFF2-40B4-BE49-F238E27FC236}">
                <a16:creationId xmlns="" xmlns:a16="http://schemas.microsoft.com/office/drawing/2014/main" id="{68EC5FC9-F7D0-0141-850B-7623CA81A775}"/>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 xmlns:a16="http://schemas.microsoft.com/office/drawing/2014/main" id="{B8F839E6-7F1F-6E4D-B83C-F5DA99E98229}"/>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 xmlns:a16="http://schemas.microsoft.com/office/drawing/2014/main" id="{5EACA50E-A3A8-9D41-B30C-03B00FB2DEF0}"/>
              </a:ext>
            </a:extLst>
          </p:cNvPr>
          <p:cNvSpPr/>
          <p:nvPr userDrawn="1"/>
        </p:nvSpPr>
        <p:spPr>
          <a:xfrm>
            <a:off x="5664569" y="541205"/>
            <a:ext cx="283407" cy="283407"/>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 xmlns:a16="http://schemas.microsoft.com/office/drawing/2014/main" id="{EA92073B-F20B-034A-BC3A-9B993F0DD0BA}"/>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 xmlns:a16="http://schemas.microsoft.com/office/drawing/2014/main" id="{C4091F50-D240-B145-B0B1-DAEDDFDE34AD}"/>
              </a:ext>
            </a:extLst>
          </p:cNvPr>
          <p:cNvSpPr/>
          <p:nvPr userDrawn="1"/>
        </p:nvSpPr>
        <p:spPr>
          <a:xfrm>
            <a:off x="0" y="-1994"/>
            <a:ext cx="1700492" cy="1700492"/>
          </a:xfrm>
          <a:prstGeom prst="ellipse">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7" name="Дата 6">
            <a:extLst>
              <a:ext uri="{FF2B5EF4-FFF2-40B4-BE49-F238E27FC236}">
                <a16:creationId xmlns="" xmlns:a16="http://schemas.microsoft.com/office/drawing/2014/main" id="{354D8B55-9EA8-4B81-8E84-9B93B0A27559}"/>
              </a:ext>
            </a:extLst>
          </p:cNvPr>
          <p:cNvSpPr>
            <a:spLocks noGrp="1"/>
          </p:cNvSpPr>
          <p:nvPr>
            <p:ph type="dt" sz="half" idx="10"/>
          </p:nvPr>
        </p:nvSpPr>
        <p:spPr/>
        <p:txBody>
          <a:bodyPr rtlCol="0"/>
          <a:lstStyle/>
          <a:p>
            <a:pPr rtl="0"/>
            <a:fld id="{2DD0CC0D-F4E8-4EB2-A425-24C0A08BF2ED}" type="datetime1">
              <a:rPr lang="ru-RU" noProof="0" smtClean="0"/>
              <a:pPr rtl="0"/>
              <a:t>29.09.2020</a:t>
            </a:fld>
            <a:endParaRPr lang="ru-RU" noProof="0" dirty="0"/>
          </a:p>
        </p:txBody>
      </p:sp>
      <p:sp>
        <p:nvSpPr>
          <p:cNvPr id="8" name="Нижний колонтитул 7">
            <a:extLst>
              <a:ext uri="{FF2B5EF4-FFF2-40B4-BE49-F238E27FC236}">
                <a16:creationId xmlns="" xmlns:a16="http://schemas.microsoft.com/office/drawing/2014/main" id="{062CA021-2578-47CB-822C-BDDFF7223B28}"/>
              </a:ext>
            </a:extLst>
          </p:cNvPr>
          <p:cNvSpPr>
            <a:spLocks noGrp="1"/>
          </p:cNvSpPr>
          <p:nvPr>
            <p:ph type="ftr" sz="quarter" idx="11"/>
          </p:nvPr>
        </p:nvSpPr>
        <p:spPr/>
        <p:txBody>
          <a:bodyPr rtlCol="0"/>
          <a:lstStyle/>
          <a:p>
            <a:pPr rtl="0"/>
            <a:endParaRPr lang="ru-RU" noProof="0" dirty="0"/>
          </a:p>
        </p:txBody>
      </p:sp>
      <p:sp>
        <p:nvSpPr>
          <p:cNvPr id="9" name="Номер слайда 8">
            <a:extLst>
              <a:ext uri="{FF2B5EF4-FFF2-40B4-BE49-F238E27FC236}">
                <a16:creationId xmlns=""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21" name="Группа 20">
            <a:extLst>
              <a:ext uri="{FF2B5EF4-FFF2-40B4-BE49-F238E27FC236}">
                <a16:creationId xmlns="" xmlns:a16="http://schemas.microsoft.com/office/drawing/2014/main" id="{7A2141DD-8D8D-FA43-BD4F-2CFC93C87782}"/>
              </a:ext>
            </a:extLst>
          </p:cNvPr>
          <p:cNvGrpSpPr/>
          <p:nvPr userDrawn="1"/>
        </p:nvGrpSpPr>
        <p:grpSpPr>
          <a:xfrm rot="5400000">
            <a:off x="-21619" y="1088453"/>
            <a:ext cx="910099" cy="99010"/>
            <a:chOff x="622418" y="280927"/>
            <a:chExt cx="2335705" cy="254101"/>
          </a:xfrm>
        </p:grpSpPr>
        <p:sp>
          <p:nvSpPr>
            <p:cNvPr id="22" name="Овал 21">
              <a:extLst>
                <a:ext uri="{FF2B5EF4-FFF2-40B4-BE49-F238E27FC236}">
                  <a16:creationId xmlns="" xmlns:a16="http://schemas.microsoft.com/office/drawing/2014/main" id="{71A62821-5E0F-DE41-B5C2-17A3A7277F4E}"/>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 xmlns:a16="http://schemas.microsoft.com/office/drawing/2014/main" id="{C311AE14-D8F0-1D4C-9D8D-603836582793}"/>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 xmlns:a16="http://schemas.microsoft.com/office/drawing/2014/main" id="{1F2BE645-D4F2-304C-9AFA-473D8F888A85}"/>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5" name="Овал 24">
              <a:extLst>
                <a:ext uri="{FF2B5EF4-FFF2-40B4-BE49-F238E27FC236}">
                  <a16:creationId xmlns="" xmlns:a16="http://schemas.microsoft.com/office/drawing/2014/main" id="{93640330-30A6-6948-87A7-9DE6D41794F5}"/>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Овал 25">
              <a:extLst>
                <a:ext uri="{FF2B5EF4-FFF2-40B4-BE49-F238E27FC236}">
                  <a16:creationId xmlns="" xmlns:a16="http://schemas.microsoft.com/office/drawing/2014/main" id="{ADFB6548-D83C-1D4E-AE87-2E8F1D3D0FA7}"/>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7" name="Овал 26">
              <a:extLst>
                <a:ext uri="{FF2B5EF4-FFF2-40B4-BE49-F238E27FC236}">
                  <a16:creationId xmlns="" xmlns:a16="http://schemas.microsoft.com/office/drawing/2014/main" id="{D97C7400-7EDC-8845-AB5A-80FB8175C1E2}"/>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8" name="Заголовок 1">
            <a:extLst>
              <a:ext uri="{FF2B5EF4-FFF2-40B4-BE49-F238E27FC236}">
                <a16:creationId xmlns="" xmlns:a16="http://schemas.microsoft.com/office/drawing/2014/main" id="{BC941C44-9B96-0040-8C71-D8364EB577C2}"/>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9" name="Овал 28">
            <a:extLst>
              <a:ext uri="{FF2B5EF4-FFF2-40B4-BE49-F238E27FC236}">
                <a16:creationId xmlns="" xmlns:a16="http://schemas.microsoft.com/office/drawing/2014/main" id="{E014993B-5057-2A4C-9CA0-383DC5504020}"/>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1" name="Овал 30">
            <a:extLst>
              <a:ext uri="{FF2B5EF4-FFF2-40B4-BE49-F238E27FC236}">
                <a16:creationId xmlns="" xmlns:a16="http://schemas.microsoft.com/office/drawing/2014/main" id="{43B110E8-1FE2-BC47-A5AE-4C698B688B65}"/>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Овал 31">
            <a:extLst>
              <a:ext uri="{FF2B5EF4-FFF2-40B4-BE49-F238E27FC236}">
                <a16:creationId xmlns="" xmlns:a16="http://schemas.microsoft.com/office/drawing/2014/main" id="{87DACF2F-5D4D-434D-8786-E4DF0385E6F6}"/>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9" name="Овал 18">
            <a:extLst>
              <a:ext uri="{FF2B5EF4-FFF2-40B4-BE49-F238E27FC236}">
                <a16:creationId xmlns="" xmlns:a16="http://schemas.microsoft.com/office/drawing/2014/main" id="{CFE816CC-CBCA-7946-B9E5-E9649EF369BE}"/>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 xmlns:p14="http://schemas.microsoft.com/office/powerpoint/2010/main" val="2018278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sp>
        <p:nvSpPr>
          <p:cNvPr id="7" name="Дата 6">
            <a:extLst>
              <a:ext uri="{FF2B5EF4-FFF2-40B4-BE49-F238E27FC236}">
                <a16:creationId xmlns="" xmlns:a16="http://schemas.microsoft.com/office/drawing/2014/main" id="{354D8B55-9EA8-4B81-8E84-9B93B0A27559}"/>
              </a:ext>
            </a:extLst>
          </p:cNvPr>
          <p:cNvSpPr>
            <a:spLocks noGrp="1"/>
          </p:cNvSpPr>
          <p:nvPr>
            <p:ph type="dt" sz="half" idx="10"/>
          </p:nvPr>
        </p:nvSpPr>
        <p:spPr/>
        <p:txBody>
          <a:bodyPr rtlCol="0"/>
          <a:lstStyle/>
          <a:p>
            <a:pPr rtl="0"/>
            <a:fld id="{11D365CB-744A-4AFA-AFC9-892345BE9421}" type="datetime1">
              <a:rPr lang="ru-RU" noProof="0" smtClean="0"/>
              <a:pPr rtl="0"/>
              <a:t>29.09.2020</a:t>
            </a:fld>
            <a:endParaRPr lang="ru-RU" noProof="0" dirty="0"/>
          </a:p>
        </p:txBody>
      </p:sp>
      <p:sp>
        <p:nvSpPr>
          <p:cNvPr id="8" name="Нижний колонтитул 7">
            <a:extLst>
              <a:ext uri="{FF2B5EF4-FFF2-40B4-BE49-F238E27FC236}">
                <a16:creationId xmlns="" xmlns:a16="http://schemas.microsoft.com/office/drawing/2014/main" id="{062CA021-2578-47CB-822C-BDDFF7223B28}"/>
              </a:ext>
            </a:extLst>
          </p:cNvPr>
          <p:cNvSpPr>
            <a:spLocks noGrp="1"/>
          </p:cNvSpPr>
          <p:nvPr>
            <p:ph type="ftr" sz="quarter" idx="11"/>
          </p:nvPr>
        </p:nvSpPr>
        <p:spPr/>
        <p:txBody>
          <a:bodyPr rtlCol="0"/>
          <a:lstStyle/>
          <a:p>
            <a:pPr rtl="0"/>
            <a:endParaRPr lang="ru-RU" noProof="0" dirty="0"/>
          </a:p>
        </p:txBody>
      </p:sp>
      <p:sp>
        <p:nvSpPr>
          <p:cNvPr id="9" name="Номер слайда 8">
            <a:extLst>
              <a:ext uri="{FF2B5EF4-FFF2-40B4-BE49-F238E27FC236}">
                <a16:creationId xmlns=""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
        <p:nvSpPr>
          <p:cNvPr id="14" name="Рисунок 3">
            <a:extLst>
              <a:ext uri="{FF2B5EF4-FFF2-40B4-BE49-F238E27FC236}">
                <a16:creationId xmlns="" xmlns:a16="http://schemas.microsoft.com/office/drawing/2014/main" id="{C950F4E3-11A9-2549-A00D-601AEF6E49A4}"/>
              </a:ext>
            </a:extLst>
          </p:cNvPr>
          <p:cNvSpPr>
            <a:spLocks noGrp="1"/>
          </p:cNvSpPr>
          <p:nvPr>
            <p:ph type="pic" sz="quarter" idx="13"/>
          </p:nvPr>
        </p:nvSpPr>
        <p:spPr>
          <a:xfrm>
            <a:off x="1097279" y="2160508"/>
            <a:ext cx="2919413" cy="2919413"/>
          </a:xfrm>
          <a:prstGeom prst="ellipse">
            <a:avLst/>
          </a:prstGeom>
          <a:solidFill>
            <a:srgbClr val="EDEFF7"/>
          </a:solidFill>
          <a:ln w="38100">
            <a:solidFill>
              <a:schemeClr val="accent3"/>
            </a:solidFill>
          </a:ln>
        </p:spPr>
        <p:txBody>
          <a:bodyPr rtlCol="0" anchor="ctr"/>
          <a:lstStyle>
            <a:lvl1pPr algn="ctr">
              <a:defRPr/>
            </a:lvl1pPr>
          </a:lstStyle>
          <a:p>
            <a:pPr rtl="0"/>
            <a:r>
              <a:rPr lang="ru-RU" noProof="0"/>
              <a:t>Вставка рисунка</a:t>
            </a:r>
            <a:endParaRPr lang="ru-RU" noProof="0" dirty="0"/>
          </a:p>
        </p:txBody>
      </p:sp>
      <p:sp>
        <p:nvSpPr>
          <p:cNvPr id="21" name="Рисунок 3">
            <a:extLst>
              <a:ext uri="{FF2B5EF4-FFF2-40B4-BE49-F238E27FC236}">
                <a16:creationId xmlns="" xmlns:a16="http://schemas.microsoft.com/office/drawing/2014/main" id="{21B5A175-E633-E74F-AE3B-DF58F989F443}"/>
              </a:ext>
            </a:extLst>
          </p:cNvPr>
          <p:cNvSpPr>
            <a:spLocks noGrp="1"/>
          </p:cNvSpPr>
          <p:nvPr>
            <p:ph type="pic" sz="quarter" idx="14"/>
          </p:nvPr>
        </p:nvSpPr>
        <p:spPr>
          <a:xfrm>
            <a:off x="4659186" y="2160508"/>
            <a:ext cx="2919413" cy="2919413"/>
          </a:xfrm>
          <a:prstGeom prst="ellipse">
            <a:avLst/>
          </a:prstGeom>
          <a:solidFill>
            <a:srgbClr val="EDEFF7"/>
          </a:solidFill>
          <a:ln w="38100">
            <a:solidFill>
              <a:schemeClr val="accent6"/>
            </a:solidFill>
          </a:ln>
        </p:spPr>
        <p:txBody>
          <a:bodyPr rtlCol="0" anchor="ctr"/>
          <a:lstStyle>
            <a:lvl1pPr algn="ctr">
              <a:defRPr/>
            </a:lvl1pPr>
          </a:lstStyle>
          <a:p>
            <a:pPr rtl="0"/>
            <a:r>
              <a:rPr lang="ru-RU" noProof="0"/>
              <a:t>Вставка рисунка</a:t>
            </a:r>
            <a:endParaRPr lang="ru-RU" noProof="0" dirty="0"/>
          </a:p>
        </p:txBody>
      </p:sp>
      <p:sp>
        <p:nvSpPr>
          <p:cNvPr id="22" name="Рисунок 3">
            <a:extLst>
              <a:ext uri="{FF2B5EF4-FFF2-40B4-BE49-F238E27FC236}">
                <a16:creationId xmlns="" xmlns:a16="http://schemas.microsoft.com/office/drawing/2014/main" id="{261D2778-BA56-D247-9B2C-28D010C9D4E2}"/>
              </a:ext>
            </a:extLst>
          </p:cNvPr>
          <p:cNvSpPr>
            <a:spLocks noGrp="1"/>
          </p:cNvSpPr>
          <p:nvPr>
            <p:ph type="pic" sz="quarter" idx="15"/>
          </p:nvPr>
        </p:nvSpPr>
        <p:spPr>
          <a:xfrm>
            <a:off x="8221093" y="2160508"/>
            <a:ext cx="2919413" cy="2919413"/>
          </a:xfrm>
          <a:prstGeom prst="ellipse">
            <a:avLst/>
          </a:prstGeom>
          <a:solidFill>
            <a:srgbClr val="EDEFF7"/>
          </a:solidFill>
          <a:ln w="38100">
            <a:solidFill>
              <a:schemeClr val="accent1"/>
            </a:solidFill>
          </a:ln>
        </p:spPr>
        <p:txBody>
          <a:bodyPr rtlCol="0" anchor="ctr"/>
          <a:lstStyle>
            <a:lvl1pPr algn="ctr">
              <a:defRPr/>
            </a:lvl1pPr>
          </a:lstStyle>
          <a:p>
            <a:pPr rtl="0"/>
            <a:r>
              <a:rPr lang="ru-RU" noProof="0"/>
              <a:t>Вставка рисунка</a:t>
            </a:r>
            <a:endParaRPr lang="ru-RU" noProof="0" dirty="0"/>
          </a:p>
        </p:txBody>
      </p:sp>
      <p:sp>
        <p:nvSpPr>
          <p:cNvPr id="23" name="Текст 3">
            <a:extLst>
              <a:ext uri="{FF2B5EF4-FFF2-40B4-BE49-F238E27FC236}">
                <a16:creationId xmlns="" xmlns:a16="http://schemas.microsoft.com/office/drawing/2014/main" id="{2DAF6EFF-134E-BA40-8B51-917FDE13C076}"/>
              </a:ext>
            </a:extLst>
          </p:cNvPr>
          <p:cNvSpPr>
            <a:spLocks noGrp="1"/>
          </p:cNvSpPr>
          <p:nvPr>
            <p:ph type="body" sz="half" idx="2" hasCustomPrompt="1"/>
          </p:nvPr>
        </p:nvSpPr>
        <p:spPr>
          <a:xfrm>
            <a:off x="1097279"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sp>
        <p:nvSpPr>
          <p:cNvPr id="24" name="Текст 3">
            <a:extLst>
              <a:ext uri="{FF2B5EF4-FFF2-40B4-BE49-F238E27FC236}">
                <a16:creationId xmlns="" xmlns:a16="http://schemas.microsoft.com/office/drawing/2014/main" id="{188BF917-678C-1249-95B9-7FD2AC7B2231}"/>
              </a:ext>
            </a:extLst>
          </p:cNvPr>
          <p:cNvSpPr>
            <a:spLocks noGrp="1"/>
          </p:cNvSpPr>
          <p:nvPr>
            <p:ph type="body" sz="half" idx="16" hasCustomPrompt="1"/>
          </p:nvPr>
        </p:nvSpPr>
        <p:spPr>
          <a:xfrm>
            <a:off x="4666773"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sp>
        <p:nvSpPr>
          <p:cNvPr id="25" name="Текст 3">
            <a:extLst>
              <a:ext uri="{FF2B5EF4-FFF2-40B4-BE49-F238E27FC236}">
                <a16:creationId xmlns="" xmlns:a16="http://schemas.microsoft.com/office/drawing/2014/main" id="{BAFF17AE-3EA2-2D47-BCDD-E5587B127062}"/>
              </a:ext>
            </a:extLst>
          </p:cNvPr>
          <p:cNvSpPr>
            <a:spLocks noGrp="1"/>
          </p:cNvSpPr>
          <p:nvPr>
            <p:ph type="body" sz="half" idx="17" hasCustomPrompt="1"/>
          </p:nvPr>
        </p:nvSpPr>
        <p:spPr>
          <a:xfrm>
            <a:off x="8236267"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grpSp>
        <p:nvGrpSpPr>
          <p:cNvPr id="26" name="Группа 25">
            <a:extLst>
              <a:ext uri="{FF2B5EF4-FFF2-40B4-BE49-F238E27FC236}">
                <a16:creationId xmlns="" xmlns:a16="http://schemas.microsoft.com/office/drawing/2014/main" id="{F2D7EDB7-7C02-0245-8A1F-553F094A4429}"/>
              </a:ext>
            </a:extLst>
          </p:cNvPr>
          <p:cNvGrpSpPr/>
          <p:nvPr userDrawn="1"/>
        </p:nvGrpSpPr>
        <p:grpSpPr>
          <a:xfrm rot="5400000">
            <a:off x="-21619" y="1088453"/>
            <a:ext cx="910099" cy="99010"/>
            <a:chOff x="622418" y="280927"/>
            <a:chExt cx="2335705" cy="254101"/>
          </a:xfrm>
        </p:grpSpPr>
        <p:sp>
          <p:nvSpPr>
            <p:cNvPr id="27" name="Овал 26">
              <a:extLst>
                <a:ext uri="{FF2B5EF4-FFF2-40B4-BE49-F238E27FC236}">
                  <a16:creationId xmlns="" xmlns:a16="http://schemas.microsoft.com/office/drawing/2014/main" id="{8CF5D165-4F6F-2447-8B9E-8B0D94808ED3}"/>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8" name="Овал 27">
              <a:extLst>
                <a:ext uri="{FF2B5EF4-FFF2-40B4-BE49-F238E27FC236}">
                  <a16:creationId xmlns="" xmlns:a16="http://schemas.microsoft.com/office/drawing/2014/main" id="{146C35C7-7133-4C43-BBF7-575440F7BAD3}"/>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9" name="Овал 28">
              <a:extLst>
                <a:ext uri="{FF2B5EF4-FFF2-40B4-BE49-F238E27FC236}">
                  <a16:creationId xmlns="" xmlns:a16="http://schemas.microsoft.com/office/drawing/2014/main" id="{D33DD7BE-C379-5C42-9FB0-EF72161049F4}"/>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0" name="Овал 29">
              <a:extLst>
                <a:ext uri="{FF2B5EF4-FFF2-40B4-BE49-F238E27FC236}">
                  <a16:creationId xmlns="" xmlns:a16="http://schemas.microsoft.com/office/drawing/2014/main" id="{743DFC41-C6DE-7942-9358-E23A1EE8759D}"/>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1" name="Овал 30">
              <a:extLst>
                <a:ext uri="{FF2B5EF4-FFF2-40B4-BE49-F238E27FC236}">
                  <a16:creationId xmlns="" xmlns:a16="http://schemas.microsoft.com/office/drawing/2014/main" id="{A2ABB593-7229-9548-8BCC-C947B1BF8D93}"/>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Овал 31">
              <a:extLst>
                <a:ext uri="{FF2B5EF4-FFF2-40B4-BE49-F238E27FC236}">
                  <a16:creationId xmlns="" xmlns:a16="http://schemas.microsoft.com/office/drawing/2014/main" id="{986D2413-D60D-484E-ACAB-31891AFDA133}"/>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34" name="Заголовок 1">
            <a:extLst>
              <a:ext uri="{FF2B5EF4-FFF2-40B4-BE49-F238E27FC236}">
                <a16:creationId xmlns="" xmlns:a16="http://schemas.microsoft.com/office/drawing/2014/main" id="{86090E0F-345E-3D4B-8886-95D8A4A77CE7}"/>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Tree>
    <p:extLst>
      <p:ext uri="{BB962C8B-B14F-4D97-AF65-F5344CB8AC3E}">
        <p14:creationId xmlns="" xmlns:p14="http://schemas.microsoft.com/office/powerpoint/2010/main" val="3258682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7873" y="758952"/>
            <a:ext cx="7356255" cy="3566160"/>
          </a:xfrm>
          <a:prstGeom prst="rect">
            <a:avLst/>
          </a:prstGeom>
        </p:spPr>
        <p:txBody>
          <a:bodyPr rtlCol="0" anchor="b" anchorCtr="0">
            <a:normAutofit/>
          </a:bodyPr>
          <a:lstStyle>
            <a:lvl1pPr algn="ctr">
              <a:lnSpc>
                <a:spcPct val="90000"/>
              </a:lnSpc>
              <a:defRPr sz="8000" b="0">
                <a:solidFill>
                  <a:schemeClr val="tx1"/>
                </a:solidFill>
              </a:defRPr>
            </a:lvl1pPr>
          </a:lstStyle>
          <a:p>
            <a:pPr rtl="0"/>
            <a:r>
              <a:rPr lang="ru-RU" noProof="0"/>
              <a:t>Образец заголовка</a:t>
            </a:r>
            <a:endParaRPr lang="ru-RU" noProof="0" dirty="0"/>
          </a:p>
        </p:txBody>
      </p:sp>
      <p:sp>
        <p:nvSpPr>
          <p:cNvPr id="3" name="Текст 2"/>
          <p:cNvSpPr>
            <a:spLocks noGrp="1"/>
          </p:cNvSpPr>
          <p:nvPr>
            <p:ph type="body" idx="1"/>
          </p:nvPr>
        </p:nvSpPr>
        <p:spPr>
          <a:xfrm>
            <a:off x="2417873" y="4663440"/>
            <a:ext cx="7356255" cy="1143000"/>
          </a:xfrm>
        </p:spPr>
        <p:txBody>
          <a:bodyPr lIns="91440" rIns="91440" rtlCol="0" anchor="t" anchorCtr="0">
            <a:normAutofit/>
          </a:bodyPr>
          <a:lstStyle>
            <a:lvl1pPr marL="0" indent="0" algn="ctr">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0"/>
              <a:t>Образец текста</a:t>
            </a:r>
          </a:p>
        </p:txBody>
      </p:sp>
      <p:cxnSp>
        <p:nvCxnSpPr>
          <p:cNvPr id="9" name="Прямая соединительная линия 8">
            <a:extLst>
              <a:ext uri="{FF2B5EF4-FFF2-40B4-BE49-F238E27FC236}">
                <a16:creationId xmlns="" xmlns:a16="http://schemas.microsoft.com/office/drawing/2014/main" id="{459DE2C1-4C52-40A3-8959-27B2C1BEBFF6}"/>
              </a:ext>
            </a:extLst>
          </p:cNvPr>
          <p:cNvCxnSpPr/>
          <p:nvPr/>
        </p:nvCxnSpPr>
        <p:spPr>
          <a:xfrm>
            <a:off x="1158240" y="4485132"/>
            <a:ext cx="9875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Дата 6">
            <a:extLst>
              <a:ext uri="{FF2B5EF4-FFF2-40B4-BE49-F238E27FC236}">
                <a16:creationId xmlns="" xmlns:a16="http://schemas.microsoft.com/office/drawing/2014/main" id="{AAF2E137-EC28-48F8-9198-1F02539029B6}"/>
              </a:ext>
            </a:extLst>
          </p:cNvPr>
          <p:cNvSpPr>
            <a:spLocks noGrp="1"/>
          </p:cNvSpPr>
          <p:nvPr>
            <p:ph type="dt" sz="half" idx="10"/>
          </p:nvPr>
        </p:nvSpPr>
        <p:spPr/>
        <p:txBody>
          <a:bodyPr rtlCol="0"/>
          <a:lstStyle/>
          <a:p>
            <a:pPr rtl="0"/>
            <a:fld id="{4B5B89D9-0013-4DF9-B570-27DC755C2F3F}" type="datetime1">
              <a:rPr lang="ru-RU" noProof="0" smtClean="0"/>
              <a:pPr rtl="0"/>
              <a:t>29.09.2020</a:t>
            </a:fld>
            <a:endParaRPr lang="ru-RU" noProof="0" dirty="0"/>
          </a:p>
        </p:txBody>
      </p:sp>
      <p:sp>
        <p:nvSpPr>
          <p:cNvPr id="8" name="Нижний колонтитул 7">
            <a:extLst>
              <a:ext uri="{FF2B5EF4-FFF2-40B4-BE49-F238E27FC236}">
                <a16:creationId xmlns="" xmlns:a16="http://schemas.microsoft.com/office/drawing/2014/main" id="{189422CD-6F62-4DD6-89EF-07A60B42D219}"/>
              </a:ext>
            </a:extLst>
          </p:cNvPr>
          <p:cNvSpPr>
            <a:spLocks noGrp="1"/>
          </p:cNvSpPr>
          <p:nvPr>
            <p:ph type="ftr" sz="quarter" idx="11"/>
          </p:nvPr>
        </p:nvSpPr>
        <p:spPr/>
        <p:txBody>
          <a:bodyPr rtlCol="0"/>
          <a:lstStyle/>
          <a:p>
            <a:pPr rtl="0"/>
            <a:endParaRPr lang="ru-RU" noProof="0" dirty="0"/>
          </a:p>
        </p:txBody>
      </p:sp>
      <p:sp>
        <p:nvSpPr>
          <p:cNvPr id="11" name="Номер слайда 10">
            <a:extLst>
              <a:ext uri="{FF2B5EF4-FFF2-40B4-BE49-F238E27FC236}">
                <a16:creationId xmlns="" xmlns:a16="http://schemas.microsoft.com/office/drawing/2014/main" id="{69C6AFF8-42B4-4D05-969B-9F5FB3355555}"/>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
        <p:nvSpPr>
          <p:cNvPr id="12" name="Овал 11">
            <a:extLst>
              <a:ext uri="{FF2B5EF4-FFF2-40B4-BE49-F238E27FC236}">
                <a16:creationId xmlns="" xmlns:a16="http://schemas.microsoft.com/office/drawing/2014/main" id="{8675A452-E352-BE40-9E44-7C0E90F4DBC5}"/>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 xmlns:a16="http://schemas.microsoft.com/office/drawing/2014/main" id="{72E00246-7C7C-8E48-B95E-02BE89F197F5}"/>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 xmlns:a16="http://schemas.microsoft.com/office/drawing/2014/main" id="{EBF1652A-A323-BC48-9A00-7ECF1C4E1DA4}"/>
              </a:ext>
            </a:extLst>
          </p:cNvPr>
          <p:cNvSpPr/>
          <p:nvPr userDrawn="1"/>
        </p:nvSpPr>
        <p:spPr>
          <a:xfrm>
            <a:off x="11634902" y="2565781"/>
            <a:ext cx="283407" cy="283407"/>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 xmlns:a16="http://schemas.microsoft.com/office/drawing/2014/main" id="{F733BC29-8FD1-CB45-8FF6-0C7CC3CB423D}"/>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 xmlns:a16="http://schemas.microsoft.com/office/drawing/2014/main" id="{4C67EB1F-C984-B840-BD1F-FD174D01A3AF}"/>
              </a:ext>
            </a:extLst>
          </p:cNvPr>
          <p:cNvSpPr/>
          <p:nvPr userDrawn="1"/>
        </p:nvSpPr>
        <p:spPr>
          <a:xfrm>
            <a:off x="6135" y="0"/>
            <a:ext cx="1700492" cy="1700492"/>
          </a:xfrm>
          <a:prstGeom prst="ellipse">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nvGrpSpPr>
          <p:cNvPr id="39" name="Группа 38">
            <a:extLst>
              <a:ext uri="{FF2B5EF4-FFF2-40B4-BE49-F238E27FC236}">
                <a16:creationId xmlns="" xmlns:a16="http://schemas.microsoft.com/office/drawing/2014/main" id="{9D75F8B1-A294-E349-BD08-B06B2954212A}"/>
              </a:ext>
            </a:extLst>
          </p:cNvPr>
          <p:cNvGrpSpPr/>
          <p:nvPr userDrawn="1"/>
        </p:nvGrpSpPr>
        <p:grpSpPr>
          <a:xfrm>
            <a:off x="495300" y="0"/>
            <a:ext cx="11201400" cy="6880860"/>
            <a:chOff x="495300" y="0"/>
            <a:chExt cx="11201400" cy="6880860"/>
          </a:xfrm>
        </p:grpSpPr>
        <p:sp>
          <p:nvSpPr>
            <p:cNvPr id="33" name="Полилиния 32">
              <a:extLst>
                <a:ext uri="{FF2B5EF4-FFF2-40B4-BE49-F238E27FC236}">
                  <a16:creationId xmlns="" xmlns:a16="http://schemas.microsoft.com/office/drawing/2014/main" id="{5942EFAD-842E-9C46-9853-C0F135D24007}"/>
                </a:ext>
              </a:extLst>
            </p:cNvPr>
            <p:cNvSpPr/>
            <p:nvPr userDrawn="1"/>
          </p:nvSpPr>
          <p:spPr>
            <a:xfrm>
              <a:off x="495300" y="0"/>
              <a:ext cx="1337265" cy="6880860"/>
            </a:xfrm>
            <a:custGeom>
              <a:avLst/>
              <a:gdLst>
                <a:gd name="connsiteX0" fmla="*/ 1173967 w 1337265"/>
                <a:gd name="connsiteY0" fmla="*/ 0 h 6880860"/>
                <a:gd name="connsiteX1" fmla="*/ 1319300 w 1337265"/>
                <a:gd name="connsiteY1" fmla="*/ 0 h 6880860"/>
                <a:gd name="connsiteX2" fmla="*/ 1204253 w 1337265"/>
                <a:gd name="connsiteY2" fmla="*/ 146399 h 6880860"/>
                <a:gd name="connsiteX3" fmla="*/ 114300 w 1337265"/>
                <a:gd name="connsiteY3" fmla="*/ 3429000 h 6880860"/>
                <a:gd name="connsiteX4" fmla="*/ 1204253 w 1337265"/>
                <a:gd name="connsiteY4" fmla="*/ 6711601 h 6880860"/>
                <a:gd name="connsiteX5" fmla="*/ 1337265 w 1337265"/>
                <a:gd name="connsiteY5" fmla="*/ 6880860 h 6880860"/>
                <a:gd name="connsiteX6" fmla="*/ 1191931 w 1337265"/>
                <a:gd name="connsiteY6" fmla="*/ 6880860 h 6880860"/>
                <a:gd name="connsiteX7" fmla="*/ 1112661 w 1337265"/>
                <a:gd name="connsiteY7" fmla="*/ 6779988 h 6880860"/>
                <a:gd name="connsiteX8" fmla="*/ 0 w 1337265"/>
                <a:gd name="connsiteY8" fmla="*/ 3429000 h 6880860"/>
                <a:gd name="connsiteX9" fmla="*/ 1112661 w 1337265"/>
                <a:gd name="connsiteY9" fmla="*/ 78012 h 6880860"/>
                <a:gd name="connsiteX10" fmla="*/ 1173967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173967" y="0"/>
                  </a:moveTo>
                  <a:lnTo>
                    <a:pt x="1319300" y="0"/>
                  </a:lnTo>
                  <a:lnTo>
                    <a:pt x="1204253" y="146399"/>
                  </a:lnTo>
                  <a:cubicBezTo>
                    <a:pt x="519693" y="1061765"/>
                    <a:pt x="114300" y="2198040"/>
                    <a:pt x="114300" y="3429000"/>
                  </a:cubicBezTo>
                  <a:cubicBezTo>
                    <a:pt x="114300" y="4659960"/>
                    <a:pt x="519693" y="5796235"/>
                    <a:pt x="1204253" y="6711601"/>
                  </a:cubicBezTo>
                  <a:lnTo>
                    <a:pt x="1337265" y="6880860"/>
                  </a:lnTo>
                  <a:lnTo>
                    <a:pt x="1191931" y="6880860"/>
                  </a:lnTo>
                  <a:lnTo>
                    <a:pt x="1112661" y="6779988"/>
                  </a:lnTo>
                  <a:cubicBezTo>
                    <a:pt x="413839" y="5845552"/>
                    <a:pt x="0" y="4685605"/>
                    <a:pt x="0" y="3429000"/>
                  </a:cubicBezTo>
                  <a:cubicBezTo>
                    <a:pt x="0" y="2172395"/>
                    <a:pt x="413839" y="1012448"/>
                    <a:pt x="1112661" y="78012"/>
                  </a:cubicBezTo>
                  <a:lnTo>
                    <a:pt x="117396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Полилиния 31">
              <a:extLst>
                <a:ext uri="{FF2B5EF4-FFF2-40B4-BE49-F238E27FC236}">
                  <a16:creationId xmlns="" xmlns:a16="http://schemas.microsoft.com/office/drawing/2014/main" id="{BE0B7AF7-52C0-EB45-93DE-79DFF44F5AAE}"/>
                </a:ext>
              </a:extLst>
            </p:cNvPr>
            <p:cNvSpPr/>
            <p:nvPr userDrawn="1"/>
          </p:nvSpPr>
          <p:spPr>
            <a:xfrm>
              <a:off x="10359435" y="0"/>
              <a:ext cx="1337265" cy="6880860"/>
            </a:xfrm>
            <a:custGeom>
              <a:avLst/>
              <a:gdLst>
                <a:gd name="connsiteX0" fmla="*/ 17965 w 1337265"/>
                <a:gd name="connsiteY0" fmla="*/ 0 h 6880860"/>
                <a:gd name="connsiteX1" fmla="*/ 163299 w 1337265"/>
                <a:gd name="connsiteY1" fmla="*/ 0 h 6880860"/>
                <a:gd name="connsiteX2" fmla="*/ 224604 w 1337265"/>
                <a:gd name="connsiteY2" fmla="*/ 78012 h 6880860"/>
                <a:gd name="connsiteX3" fmla="*/ 1337265 w 1337265"/>
                <a:gd name="connsiteY3" fmla="*/ 3429000 h 6880860"/>
                <a:gd name="connsiteX4" fmla="*/ 224604 w 1337265"/>
                <a:gd name="connsiteY4" fmla="*/ 6779988 h 6880860"/>
                <a:gd name="connsiteX5" fmla="*/ 145334 w 1337265"/>
                <a:gd name="connsiteY5" fmla="*/ 6880860 h 6880860"/>
                <a:gd name="connsiteX6" fmla="*/ 0 w 1337265"/>
                <a:gd name="connsiteY6" fmla="*/ 6880860 h 6880860"/>
                <a:gd name="connsiteX7" fmla="*/ 133012 w 1337265"/>
                <a:gd name="connsiteY7" fmla="*/ 6711601 h 6880860"/>
                <a:gd name="connsiteX8" fmla="*/ 1222965 w 1337265"/>
                <a:gd name="connsiteY8" fmla="*/ 3429000 h 6880860"/>
                <a:gd name="connsiteX9" fmla="*/ 133012 w 1337265"/>
                <a:gd name="connsiteY9" fmla="*/ 146399 h 6880860"/>
                <a:gd name="connsiteX10" fmla="*/ 17965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7965" y="0"/>
                  </a:moveTo>
                  <a:lnTo>
                    <a:pt x="163299" y="0"/>
                  </a:lnTo>
                  <a:lnTo>
                    <a:pt x="224604" y="78012"/>
                  </a:lnTo>
                  <a:cubicBezTo>
                    <a:pt x="923426" y="1012448"/>
                    <a:pt x="1337265" y="2172395"/>
                    <a:pt x="1337265" y="3429000"/>
                  </a:cubicBezTo>
                  <a:cubicBezTo>
                    <a:pt x="1337265" y="4685605"/>
                    <a:pt x="923426" y="5845552"/>
                    <a:pt x="224604" y="6779988"/>
                  </a:cubicBezTo>
                  <a:lnTo>
                    <a:pt x="145334" y="6880860"/>
                  </a:lnTo>
                  <a:lnTo>
                    <a:pt x="0" y="6880860"/>
                  </a:lnTo>
                  <a:lnTo>
                    <a:pt x="133012" y="6711601"/>
                  </a:lnTo>
                  <a:cubicBezTo>
                    <a:pt x="817572" y="5796235"/>
                    <a:pt x="1222965" y="4659960"/>
                    <a:pt x="1222965" y="3429000"/>
                  </a:cubicBezTo>
                  <a:cubicBezTo>
                    <a:pt x="1222965" y="2198040"/>
                    <a:pt x="817572" y="1061765"/>
                    <a:pt x="133012" y="146399"/>
                  </a:cubicBezTo>
                  <a:lnTo>
                    <a:pt x="17965"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Tree>
    <p:extLst>
      <p:ext uri="{BB962C8B-B14F-4D97-AF65-F5344CB8AC3E}">
        <p14:creationId xmlns=""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3" name="Объект 2"/>
          <p:cNvSpPr>
            <a:spLocks noGrp="1"/>
          </p:cNvSpPr>
          <p:nvPr>
            <p:ph sz="half" idx="1"/>
          </p:nvPr>
        </p:nvSpPr>
        <p:spPr>
          <a:xfrm>
            <a:off x="1097280" y="2120900"/>
            <a:ext cx="4639736" cy="3748193"/>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Объект 3"/>
          <p:cNvSpPr>
            <a:spLocks noGrp="1"/>
          </p:cNvSpPr>
          <p:nvPr>
            <p:ph sz="half" idx="2"/>
          </p:nvPr>
        </p:nvSpPr>
        <p:spPr>
          <a:xfrm>
            <a:off x="6515944" y="2120900"/>
            <a:ext cx="4639736" cy="3748194"/>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 name="Дата 1">
            <a:extLst>
              <a:ext uri="{FF2B5EF4-FFF2-40B4-BE49-F238E27FC236}">
                <a16:creationId xmlns="" xmlns:a16="http://schemas.microsoft.com/office/drawing/2014/main" id="{5782D47D-B0DC-4C40-BCC6-BBBA32584A38}"/>
              </a:ext>
            </a:extLst>
          </p:cNvPr>
          <p:cNvSpPr>
            <a:spLocks noGrp="1"/>
          </p:cNvSpPr>
          <p:nvPr>
            <p:ph type="dt" sz="half" idx="10"/>
          </p:nvPr>
        </p:nvSpPr>
        <p:spPr/>
        <p:txBody>
          <a:bodyPr rtlCol="0"/>
          <a:lstStyle/>
          <a:p>
            <a:pPr rtl="0"/>
            <a:fld id="{17A79461-147E-4321-BCEB-239C620C895A}" type="datetime1">
              <a:rPr lang="ru-RU" noProof="0" smtClean="0"/>
              <a:pPr rtl="0"/>
              <a:t>29.09.2020</a:t>
            </a:fld>
            <a:endParaRPr lang="ru-RU" noProof="0" dirty="0"/>
          </a:p>
        </p:txBody>
      </p:sp>
      <p:sp>
        <p:nvSpPr>
          <p:cNvPr id="9" name="Нижний колонтитул 8">
            <a:extLst>
              <a:ext uri="{FF2B5EF4-FFF2-40B4-BE49-F238E27FC236}">
                <a16:creationId xmlns="" xmlns:a16="http://schemas.microsoft.com/office/drawing/2014/main" id="{4690D34E-7EBD-44B2-83CA-4C126A18D7EF}"/>
              </a:ext>
            </a:extLst>
          </p:cNvPr>
          <p:cNvSpPr>
            <a:spLocks noGrp="1"/>
          </p:cNvSpPr>
          <p:nvPr>
            <p:ph type="ftr" sz="quarter" idx="11"/>
          </p:nvPr>
        </p:nvSpPr>
        <p:spPr/>
        <p:txBody>
          <a:bodyPr rtlCol="0"/>
          <a:lstStyle/>
          <a:p>
            <a:pPr rtl="0"/>
            <a:endParaRPr lang="ru-RU" noProof="0" dirty="0"/>
          </a:p>
        </p:txBody>
      </p:sp>
      <p:sp>
        <p:nvSpPr>
          <p:cNvPr id="10" name="Номер слайда 9">
            <a:extLst>
              <a:ext uri="{FF2B5EF4-FFF2-40B4-BE49-F238E27FC236}">
                <a16:creationId xmlns=""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11" name="Группа 10">
            <a:extLst>
              <a:ext uri="{FF2B5EF4-FFF2-40B4-BE49-F238E27FC236}">
                <a16:creationId xmlns="" xmlns:a16="http://schemas.microsoft.com/office/drawing/2014/main" id="{D06E6D77-4CA3-764C-99E1-7D2CFE6B929E}"/>
              </a:ext>
            </a:extLst>
          </p:cNvPr>
          <p:cNvGrpSpPr/>
          <p:nvPr userDrawn="1"/>
        </p:nvGrpSpPr>
        <p:grpSpPr>
          <a:xfrm rot="5400000">
            <a:off x="-21619" y="1088453"/>
            <a:ext cx="910099" cy="99010"/>
            <a:chOff x="622418" y="280927"/>
            <a:chExt cx="2335705" cy="254101"/>
          </a:xfrm>
        </p:grpSpPr>
        <p:sp>
          <p:nvSpPr>
            <p:cNvPr id="12" name="Овал 11">
              <a:extLst>
                <a:ext uri="{FF2B5EF4-FFF2-40B4-BE49-F238E27FC236}">
                  <a16:creationId xmlns="" xmlns:a16="http://schemas.microsoft.com/office/drawing/2014/main" id="{1D155117-8A2A-414B-9598-C2919DF747DC}"/>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 xmlns:a16="http://schemas.microsoft.com/office/drawing/2014/main" id="{53838F88-99DE-9246-A83B-9C7DB6AE99EF}"/>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 xmlns:a16="http://schemas.microsoft.com/office/drawing/2014/main" id="{D031FBA2-FD0D-7346-8941-4861923E15CF}"/>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 xmlns:a16="http://schemas.microsoft.com/office/drawing/2014/main" id="{022D5D5E-3339-5D47-9E1C-8897082672DB}"/>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 xmlns:a16="http://schemas.microsoft.com/office/drawing/2014/main" id="{13BE7267-458F-A141-8480-10E9FB55367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7" name="Овал 16">
              <a:extLst>
                <a:ext uri="{FF2B5EF4-FFF2-40B4-BE49-F238E27FC236}">
                  <a16:creationId xmlns="" xmlns:a16="http://schemas.microsoft.com/office/drawing/2014/main" id="{A71A438B-57BE-F445-AFBB-BBB2270E9BB4}"/>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8" name="Заголовок 1">
            <a:extLst>
              <a:ext uri="{FF2B5EF4-FFF2-40B4-BE49-F238E27FC236}">
                <a16:creationId xmlns="" xmlns:a16="http://schemas.microsoft.com/office/drawing/2014/main" id="{040C74AA-3663-2A49-AA62-C9207F22BF3D}"/>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19" name="Овал 18">
            <a:extLst>
              <a:ext uri="{FF2B5EF4-FFF2-40B4-BE49-F238E27FC236}">
                <a16:creationId xmlns="" xmlns:a16="http://schemas.microsoft.com/office/drawing/2014/main" id="{8E70AAE0-F405-8C4D-B2F2-BC73ABD2560F}"/>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2" name="Овал 21">
            <a:extLst>
              <a:ext uri="{FF2B5EF4-FFF2-40B4-BE49-F238E27FC236}">
                <a16:creationId xmlns="" xmlns:a16="http://schemas.microsoft.com/office/drawing/2014/main" id="{FC72AC8A-19AA-5641-88DA-414732A1A643}"/>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 xmlns:a16="http://schemas.microsoft.com/office/drawing/2014/main" id="{B0FF4153-FE4A-204C-B4B4-F331F8058F73}"/>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0" name="Овал 19">
            <a:extLst>
              <a:ext uri="{FF2B5EF4-FFF2-40B4-BE49-F238E27FC236}">
                <a16:creationId xmlns="" xmlns:a16="http://schemas.microsoft.com/office/drawing/2014/main" id="{C0910027-B57E-5C4C-B196-C2CF16EB6B83}"/>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 xmlns:p14="http://schemas.microsoft.com/office/powerpoint/2010/main" val="3387972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3" name="Текст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3"/>
          <p:cNvSpPr>
            <a:spLocks noGrp="1"/>
          </p:cNvSpPr>
          <p:nvPr>
            <p:ph sz="half" idx="2"/>
          </p:nvPr>
        </p:nvSpPr>
        <p:spPr>
          <a:xfrm>
            <a:off x="1097280" y="2958274"/>
            <a:ext cx="4639736" cy="291082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Текст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6" name="Объект 5"/>
          <p:cNvSpPr>
            <a:spLocks noGrp="1"/>
          </p:cNvSpPr>
          <p:nvPr>
            <p:ph sz="quarter" idx="4"/>
          </p:nvPr>
        </p:nvSpPr>
        <p:spPr>
          <a:xfrm>
            <a:off x="6515944" y="2958273"/>
            <a:ext cx="4639736" cy="291082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 name="Дата 1">
            <a:extLst>
              <a:ext uri="{FF2B5EF4-FFF2-40B4-BE49-F238E27FC236}">
                <a16:creationId xmlns="" xmlns:a16="http://schemas.microsoft.com/office/drawing/2014/main" id="{8AF8A515-AA94-45D1-9223-5C2272618D85}"/>
              </a:ext>
            </a:extLst>
          </p:cNvPr>
          <p:cNvSpPr>
            <a:spLocks noGrp="1"/>
          </p:cNvSpPr>
          <p:nvPr>
            <p:ph type="dt" sz="half" idx="10"/>
          </p:nvPr>
        </p:nvSpPr>
        <p:spPr/>
        <p:txBody>
          <a:bodyPr rtlCol="0"/>
          <a:lstStyle/>
          <a:p>
            <a:pPr rtl="0"/>
            <a:fld id="{0C74DA27-089F-41DB-9018-6804069C0386}" type="datetime1">
              <a:rPr lang="ru-RU" noProof="0" smtClean="0"/>
              <a:pPr rtl="0"/>
              <a:t>29.09.2020</a:t>
            </a:fld>
            <a:endParaRPr lang="ru-RU" noProof="0" dirty="0"/>
          </a:p>
        </p:txBody>
      </p:sp>
      <p:sp>
        <p:nvSpPr>
          <p:cNvPr id="11" name="Нижний колонтитул 10">
            <a:extLst>
              <a:ext uri="{FF2B5EF4-FFF2-40B4-BE49-F238E27FC236}">
                <a16:creationId xmlns="" xmlns:a16="http://schemas.microsoft.com/office/drawing/2014/main" id="{D052F5BC-98E0-4D60-AD67-9547738B7DD4}"/>
              </a:ext>
            </a:extLst>
          </p:cNvPr>
          <p:cNvSpPr>
            <a:spLocks noGrp="1"/>
          </p:cNvSpPr>
          <p:nvPr>
            <p:ph type="ftr" sz="quarter" idx="11"/>
          </p:nvPr>
        </p:nvSpPr>
        <p:spPr/>
        <p:txBody>
          <a:bodyPr rtlCol="0"/>
          <a:lstStyle/>
          <a:p>
            <a:pPr rtl="0"/>
            <a:endParaRPr lang="ru-RU" noProof="0" dirty="0"/>
          </a:p>
        </p:txBody>
      </p:sp>
      <p:sp>
        <p:nvSpPr>
          <p:cNvPr id="12" name="Номер слайда 11">
            <a:extLst>
              <a:ext uri="{FF2B5EF4-FFF2-40B4-BE49-F238E27FC236}">
                <a16:creationId xmlns=""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13" name="Группа 12">
            <a:extLst>
              <a:ext uri="{FF2B5EF4-FFF2-40B4-BE49-F238E27FC236}">
                <a16:creationId xmlns="" xmlns:a16="http://schemas.microsoft.com/office/drawing/2014/main" id="{DD896C11-7092-DD43-9676-23A81081B759}"/>
              </a:ext>
            </a:extLst>
          </p:cNvPr>
          <p:cNvGrpSpPr/>
          <p:nvPr userDrawn="1"/>
        </p:nvGrpSpPr>
        <p:grpSpPr>
          <a:xfrm rot="5400000">
            <a:off x="-21619" y="1088453"/>
            <a:ext cx="910099" cy="99010"/>
            <a:chOff x="622418" y="280927"/>
            <a:chExt cx="2335705" cy="254101"/>
          </a:xfrm>
        </p:grpSpPr>
        <p:sp>
          <p:nvSpPr>
            <p:cNvPr id="14" name="Овал 13">
              <a:extLst>
                <a:ext uri="{FF2B5EF4-FFF2-40B4-BE49-F238E27FC236}">
                  <a16:creationId xmlns="" xmlns:a16="http://schemas.microsoft.com/office/drawing/2014/main" id="{D39FB8D4-533A-0C44-89B5-487470B0B82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 xmlns:a16="http://schemas.microsoft.com/office/drawing/2014/main" id="{C642B0AB-C322-C14B-B2A1-E9F144473219}"/>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 xmlns:a16="http://schemas.microsoft.com/office/drawing/2014/main" id="{47ABE4C7-7926-3949-9205-07E33FB2D2CE}"/>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7" name="Овал 16">
              <a:extLst>
                <a:ext uri="{FF2B5EF4-FFF2-40B4-BE49-F238E27FC236}">
                  <a16:creationId xmlns="" xmlns:a16="http://schemas.microsoft.com/office/drawing/2014/main" id="{E1B43F26-6C7C-4D43-9D1C-A0F792F54874}"/>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8" name="Овал 17">
              <a:extLst>
                <a:ext uri="{FF2B5EF4-FFF2-40B4-BE49-F238E27FC236}">
                  <a16:creationId xmlns="" xmlns:a16="http://schemas.microsoft.com/office/drawing/2014/main" id="{C53D175F-F9D4-DD4E-81B9-495A2E867249}"/>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9" name="Овал 18">
              <a:extLst>
                <a:ext uri="{FF2B5EF4-FFF2-40B4-BE49-F238E27FC236}">
                  <a16:creationId xmlns="" xmlns:a16="http://schemas.microsoft.com/office/drawing/2014/main" id="{852D03A0-BBCF-2042-832A-8082F1377835}"/>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0" name="Заголовок 1">
            <a:extLst>
              <a:ext uri="{FF2B5EF4-FFF2-40B4-BE49-F238E27FC236}">
                <a16:creationId xmlns="" xmlns:a16="http://schemas.microsoft.com/office/drawing/2014/main" id="{E2831508-70C2-2F43-998D-55CE4837BA4C}"/>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1" name="Овал 20">
            <a:extLst>
              <a:ext uri="{FF2B5EF4-FFF2-40B4-BE49-F238E27FC236}">
                <a16:creationId xmlns="" xmlns:a16="http://schemas.microsoft.com/office/drawing/2014/main" id="{5232ACE3-4E65-6243-9416-19BFA39FD92C}"/>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 xmlns:a16="http://schemas.microsoft.com/office/drawing/2014/main" id="{6A372105-F1CB-9149-A4B9-C151B3CCB9B4}"/>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Овал 25">
            <a:extLst>
              <a:ext uri="{FF2B5EF4-FFF2-40B4-BE49-F238E27FC236}">
                <a16:creationId xmlns="" xmlns:a16="http://schemas.microsoft.com/office/drawing/2014/main" id="{CAE2DDF3-5C18-5644-8994-8CD902656DE8}"/>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2" name="Овал 21">
            <a:extLst>
              <a:ext uri="{FF2B5EF4-FFF2-40B4-BE49-F238E27FC236}">
                <a16:creationId xmlns="" xmlns:a16="http://schemas.microsoft.com/office/drawing/2014/main" id="{0383F4E3-E6C1-BB40-90E6-290C140F9A07}"/>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 xmlns:p14="http://schemas.microsoft.com/office/powerpoint/2010/main" val="219594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6" name="Дата 5">
            <a:extLst>
              <a:ext uri="{FF2B5EF4-FFF2-40B4-BE49-F238E27FC236}">
                <a16:creationId xmlns="" xmlns:a16="http://schemas.microsoft.com/office/drawing/2014/main" id="{7392073F-158F-44A3-8913-917AFFC1BC20}"/>
              </a:ext>
            </a:extLst>
          </p:cNvPr>
          <p:cNvSpPr>
            <a:spLocks noGrp="1"/>
          </p:cNvSpPr>
          <p:nvPr>
            <p:ph type="dt" sz="half" idx="10"/>
          </p:nvPr>
        </p:nvSpPr>
        <p:spPr/>
        <p:txBody>
          <a:bodyPr rtlCol="0"/>
          <a:lstStyle/>
          <a:p>
            <a:pPr rtl="0"/>
            <a:fld id="{4CF5337F-F302-414C-9999-654EC56929E7}" type="datetime1">
              <a:rPr lang="ru-RU" noProof="0" smtClean="0"/>
              <a:pPr rtl="0"/>
              <a:t>29.09.2020</a:t>
            </a:fld>
            <a:endParaRPr lang="ru-RU" noProof="0" dirty="0"/>
          </a:p>
        </p:txBody>
      </p:sp>
      <p:sp>
        <p:nvSpPr>
          <p:cNvPr id="7" name="Нижний колонтитул 6">
            <a:extLst>
              <a:ext uri="{FF2B5EF4-FFF2-40B4-BE49-F238E27FC236}">
                <a16:creationId xmlns="" xmlns:a16="http://schemas.microsoft.com/office/drawing/2014/main" id="{EED72207-24CA-42B7-A975-2F8E41CBA904}"/>
              </a:ext>
            </a:extLst>
          </p:cNvPr>
          <p:cNvSpPr>
            <a:spLocks noGrp="1"/>
          </p:cNvSpPr>
          <p:nvPr>
            <p:ph type="ftr" sz="quarter" idx="11"/>
          </p:nvPr>
        </p:nvSpPr>
        <p:spPr/>
        <p:txBody>
          <a:bodyPr rtlCol="0"/>
          <a:lstStyle/>
          <a:p>
            <a:pPr rtl="0"/>
            <a:endParaRPr lang="ru-RU" noProof="0" dirty="0"/>
          </a:p>
        </p:txBody>
      </p:sp>
      <p:sp>
        <p:nvSpPr>
          <p:cNvPr id="8" name="Номер слайда 7">
            <a:extLst>
              <a:ext uri="{FF2B5EF4-FFF2-40B4-BE49-F238E27FC236}">
                <a16:creationId xmlns=""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9" name="Группа 8">
            <a:extLst>
              <a:ext uri="{FF2B5EF4-FFF2-40B4-BE49-F238E27FC236}">
                <a16:creationId xmlns="" xmlns:a16="http://schemas.microsoft.com/office/drawing/2014/main" id="{A2C09A16-A6B6-E04E-A40A-F482C0A95C0A}"/>
              </a:ext>
            </a:extLst>
          </p:cNvPr>
          <p:cNvGrpSpPr/>
          <p:nvPr userDrawn="1"/>
        </p:nvGrpSpPr>
        <p:grpSpPr>
          <a:xfrm rot="5400000">
            <a:off x="-21619" y="1088453"/>
            <a:ext cx="910099" cy="99010"/>
            <a:chOff x="622418" y="280927"/>
            <a:chExt cx="2335705" cy="254101"/>
          </a:xfrm>
        </p:grpSpPr>
        <p:sp>
          <p:nvSpPr>
            <p:cNvPr id="10" name="Овал 9">
              <a:extLst>
                <a:ext uri="{FF2B5EF4-FFF2-40B4-BE49-F238E27FC236}">
                  <a16:creationId xmlns="" xmlns:a16="http://schemas.microsoft.com/office/drawing/2014/main" id="{A6B2DF34-338D-4F43-B8F7-D7A00348B68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1" name="Овал 10">
              <a:extLst>
                <a:ext uri="{FF2B5EF4-FFF2-40B4-BE49-F238E27FC236}">
                  <a16:creationId xmlns="" xmlns:a16="http://schemas.microsoft.com/office/drawing/2014/main" id="{33778C21-4171-774D-A73F-77BEBF2E4C18}"/>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 xmlns:a16="http://schemas.microsoft.com/office/drawing/2014/main" id="{CC25D2EF-AE01-A247-8BC3-8F35F863C0A6}"/>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 xmlns:a16="http://schemas.microsoft.com/office/drawing/2014/main" id="{5F860801-109B-EB4F-96A8-35D76B759583}"/>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 xmlns:a16="http://schemas.microsoft.com/office/drawing/2014/main" id="{97337F70-9199-7242-BD8B-8F96606A18A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 xmlns:a16="http://schemas.microsoft.com/office/drawing/2014/main" id="{DF9320B7-AD58-7649-BC95-614ED90F4E69}"/>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6" name="Заголовок 1">
            <a:extLst>
              <a:ext uri="{FF2B5EF4-FFF2-40B4-BE49-F238E27FC236}">
                <a16:creationId xmlns="" xmlns:a16="http://schemas.microsoft.com/office/drawing/2014/main" id="{0C0DE796-998A-F84E-9B56-1958C6777C8D}"/>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17" name="Овал 16">
            <a:extLst>
              <a:ext uri="{FF2B5EF4-FFF2-40B4-BE49-F238E27FC236}">
                <a16:creationId xmlns="" xmlns:a16="http://schemas.microsoft.com/office/drawing/2014/main" id="{7B23D2B0-E152-D14D-8154-8DD47BD10DF3}"/>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 xmlns:a16="http://schemas.microsoft.com/office/drawing/2014/main" id="{8A3BEDF6-5ABA-3B42-99BB-4438813B1A4B}"/>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 xmlns:a16="http://schemas.microsoft.com/office/drawing/2014/main" id="{A9CF8BE7-F2AC-AB4C-900F-F64D55111EFC}"/>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7" name="Овал 26">
            <a:extLst>
              <a:ext uri="{FF2B5EF4-FFF2-40B4-BE49-F238E27FC236}">
                <a16:creationId xmlns="" xmlns:a16="http://schemas.microsoft.com/office/drawing/2014/main" id="{5EF4254B-D281-684E-BD0B-63AEC0AC197C}"/>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 xmlns:p14="http://schemas.microsoft.com/office/powerpoint/2010/main" val="1180013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Только заголовок">
    <p:spTree>
      <p:nvGrpSpPr>
        <p:cNvPr id="1" name=""/>
        <p:cNvGrpSpPr/>
        <p:nvPr/>
      </p:nvGrpSpPr>
      <p:grpSpPr>
        <a:xfrm>
          <a:off x="0" y="0"/>
          <a:ext cx="0" cy="0"/>
          <a:chOff x="0" y="0"/>
          <a:chExt cx="0" cy="0"/>
        </a:xfrm>
      </p:grpSpPr>
      <p:sp>
        <p:nvSpPr>
          <p:cNvPr id="6" name="Дата 5">
            <a:extLst>
              <a:ext uri="{FF2B5EF4-FFF2-40B4-BE49-F238E27FC236}">
                <a16:creationId xmlns="" xmlns:a16="http://schemas.microsoft.com/office/drawing/2014/main" id="{7392073F-158F-44A3-8913-917AFFC1BC20}"/>
              </a:ext>
            </a:extLst>
          </p:cNvPr>
          <p:cNvSpPr>
            <a:spLocks noGrp="1"/>
          </p:cNvSpPr>
          <p:nvPr>
            <p:ph type="dt" sz="half" idx="10"/>
          </p:nvPr>
        </p:nvSpPr>
        <p:spPr/>
        <p:txBody>
          <a:bodyPr rtlCol="0"/>
          <a:lstStyle/>
          <a:p>
            <a:pPr rtl="0"/>
            <a:fld id="{FF63DE5C-7286-415E-BD66-0312B5E1AB50}" type="datetime1">
              <a:rPr lang="ru-RU" noProof="0" smtClean="0"/>
              <a:pPr rtl="0"/>
              <a:t>29.09.2020</a:t>
            </a:fld>
            <a:endParaRPr lang="ru-RU" noProof="0" dirty="0"/>
          </a:p>
        </p:txBody>
      </p:sp>
      <p:sp>
        <p:nvSpPr>
          <p:cNvPr id="7" name="Нижний колонтитул 6">
            <a:extLst>
              <a:ext uri="{FF2B5EF4-FFF2-40B4-BE49-F238E27FC236}">
                <a16:creationId xmlns="" xmlns:a16="http://schemas.microsoft.com/office/drawing/2014/main" id="{EED72207-24CA-42B7-A975-2F8E41CBA904}"/>
              </a:ext>
            </a:extLst>
          </p:cNvPr>
          <p:cNvSpPr>
            <a:spLocks noGrp="1"/>
          </p:cNvSpPr>
          <p:nvPr>
            <p:ph type="ftr" sz="quarter" idx="11"/>
          </p:nvPr>
        </p:nvSpPr>
        <p:spPr/>
        <p:txBody>
          <a:bodyPr rtlCol="0"/>
          <a:lstStyle/>
          <a:p>
            <a:pPr rtl="0"/>
            <a:endParaRPr lang="ru-RU" noProof="0" dirty="0"/>
          </a:p>
        </p:txBody>
      </p:sp>
      <p:sp>
        <p:nvSpPr>
          <p:cNvPr id="8" name="Номер слайда 7">
            <a:extLst>
              <a:ext uri="{FF2B5EF4-FFF2-40B4-BE49-F238E27FC236}">
                <a16:creationId xmlns=""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9" name="Группа 8">
            <a:extLst>
              <a:ext uri="{FF2B5EF4-FFF2-40B4-BE49-F238E27FC236}">
                <a16:creationId xmlns="" xmlns:a16="http://schemas.microsoft.com/office/drawing/2014/main" id="{A2C09A16-A6B6-E04E-A40A-F482C0A95C0A}"/>
              </a:ext>
            </a:extLst>
          </p:cNvPr>
          <p:cNvGrpSpPr/>
          <p:nvPr userDrawn="1"/>
        </p:nvGrpSpPr>
        <p:grpSpPr>
          <a:xfrm rot="5400000">
            <a:off x="-21619" y="1088453"/>
            <a:ext cx="910099" cy="99010"/>
            <a:chOff x="622418" y="280927"/>
            <a:chExt cx="2335705" cy="254101"/>
          </a:xfrm>
        </p:grpSpPr>
        <p:sp>
          <p:nvSpPr>
            <p:cNvPr id="10" name="Овал 9">
              <a:extLst>
                <a:ext uri="{FF2B5EF4-FFF2-40B4-BE49-F238E27FC236}">
                  <a16:creationId xmlns="" xmlns:a16="http://schemas.microsoft.com/office/drawing/2014/main" id="{A6B2DF34-338D-4F43-B8F7-D7A00348B68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1" name="Овал 10">
              <a:extLst>
                <a:ext uri="{FF2B5EF4-FFF2-40B4-BE49-F238E27FC236}">
                  <a16:creationId xmlns="" xmlns:a16="http://schemas.microsoft.com/office/drawing/2014/main" id="{33778C21-4171-774D-A73F-77BEBF2E4C18}"/>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 xmlns:a16="http://schemas.microsoft.com/office/drawing/2014/main" id="{CC25D2EF-AE01-A247-8BC3-8F35F863C0A6}"/>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 xmlns:a16="http://schemas.microsoft.com/office/drawing/2014/main" id="{5F860801-109B-EB4F-96A8-35D76B759583}"/>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 xmlns:a16="http://schemas.microsoft.com/office/drawing/2014/main" id="{97337F70-9199-7242-BD8B-8F96606A18A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 xmlns:a16="http://schemas.microsoft.com/office/drawing/2014/main" id="{DF9320B7-AD58-7649-BC95-614ED90F4E69}"/>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6" name="Заголовок 1">
            <a:extLst>
              <a:ext uri="{FF2B5EF4-FFF2-40B4-BE49-F238E27FC236}">
                <a16:creationId xmlns="" xmlns:a16="http://schemas.microsoft.com/office/drawing/2014/main" id="{0C0DE796-998A-F84E-9B56-1958C6777C8D}"/>
              </a:ext>
            </a:extLst>
          </p:cNvPr>
          <p:cNvSpPr>
            <a:spLocks noGrp="1"/>
          </p:cNvSpPr>
          <p:nvPr>
            <p:ph type="title" hasCustomPrompt="1"/>
          </p:nvPr>
        </p:nvSpPr>
        <p:spPr>
          <a:xfrm>
            <a:off x="1097280" y="421817"/>
            <a:ext cx="5751389"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1" name="Рисунок 20">
            <a:extLst>
              <a:ext uri="{FF2B5EF4-FFF2-40B4-BE49-F238E27FC236}">
                <a16:creationId xmlns="" xmlns:a16="http://schemas.microsoft.com/office/drawing/2014/main" id="{384D173E-9054-4C40-98EA-A6EAC4D8511B}"/>
              </a:ext>
            </a:extLst>
          </p:cNvPr>
          <p:cNvSpPr>
            <a:spLocks noGrp="1"/>
          </p:cNvSpPr>
          <p:nvPr>
            <p:ph type="pic" sz="quarter" idx="13"/>
          </p:nvPr>
        </p:nvSpPr>
        <p:spPr>
          <a:xfrm>
            <a:off x="7921641" y="0"/>
            <a:ext cx="4270360" cy="6858001"/>
          </a:xfrm>
          <a:custGeom>
            <a:avLst/>
            <a:gdLst>
              <a:gd name="connsiteX0" fmla="*/ 1904091 w 4305219"/>
              <a:gd name="connsiteY0" fmla="*/ 0 h 6913983"/>
              <a:gd name="connsiteX1" fmla="*/ 4305219 w 4305219"/>
              <a:gd name="connsiteY1" fmla="*/ 0 h 6913983"/>
              <a:gd name="connsiteX2" fmla="*/ 4305219 w 4305219"/>
              <a:gd name="connsiteY2" fmla="*/ 6913983 h 6913983"/>
              <a:gd name="connsiteX3" fmla="*/ 1818156 w 4305219"/>
              <a:gd name="connsiteY3" fmla="*/ 6913983 h 6913983"/>
              <a:gd name="connsiteX4" fmla="*/ 1507580 w 4305219"/>
              <a:gd name="connsiteY4" fmla="*/ 6681739 h 6913983"/>
              <a:gd name="connsiteX5" fmla="*/ 0 w 4305219"/>
              <a:gd name="connsiteY5" fmla="*/ 3484983 h 6913983"/>
              <a:gd name="connsiteX6" fmla="*/ 1826504 w 4305219"/>
              <a:gd name="connsiteY6" fmla="*/ 49741 h 6913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219" h="6913983">
                <a:moveTo>
                  <a:pt x="1904091" y="0"/>
                </a:moveTo>
                <a:lnTo>
                  <a:pt x="4305219" y="0"/>
                </a:lnTo>
                <a:lnTo>
                  <a:pt x="4305219" y="6913983"/>
                </a:lnTo>
                <a:lnTo>
                  <a:pt x="1818156" y="6913983"/>
                </a:lnTo>
                <a:lnTo>
                  <a:pt x="1507580" y="6681739"/>
                </a:lnTo>
                <a:cubicBezTo>
                  <a:pt x="586863" y="5921896"/>
                  <a:pt x="0" y="4771974"/>
                  <a:pt x="0" y="3484983"/>
                </a:cubicBezTo>
                <a:cubicBezTo>
                  <a:pt x="0" y="2054993"/>
                  <a:pt x="724522" y="794225"/>
                  <a:pt x="1826504" y="49741"/>
                </a:cubicBez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p:spPr>
        <p:txBody>
          <a:bodyPr wrap="square" rtlCol="0">
            <a:noAutofit/>
          </a:bodyPr>
          <a:lstStyle/>
          <a:p>
            <a:pPr rtl="0"/>
            <a:r>
              <a:rPr lang="ru-RU" noProof="0"/>
              <a:t>Вставка рисунка</a:t>
            </a:r>
            <a:endParaRPr lang="ru-RU" noProof="0" dirty="0"/>
          </a:p>
        </p:txBody>
      </p:sp>
      <p:sp>
        <p:nvSpPr>
          <p:cNvPr id="18" name="Объект 2">
            <a:extLst>
              <a:ext uri="{FF2B5EF4-FFF2-40B4-BE49-F238E27FC236}">
                <a16:creationId xmlns="" xmlns:a16="http://schemas.microsoft.com/office/drawing/2014/main" id="{881322FE-E286-E344-B332-CF37E6CAD2DC}"/>
              </a:ext>
            </a:extLst>
          </p:cNvPr>
          <p:cNvSpPr>
            <a:spLocks noGrp="1"/>
          </p:cNvSpPr>
          <p:nvPr>
            <p:ph sz="half" idx="1"/>
          </p:nvPr>
        </p:nvSpPr>
        <p:spPr>
          <a:xfrm>
            <a:off x="1097278" y="2322728"/>
            <a:ext cx="5751389" cy="4032225"/>
          </a:xfrm>
        </p:spPr>
        <p:txBody>
          <a:bodyPr rtlCol="0" anchor="t">
            <a:normAutofit/>
          </a:bodyPr>
          <a:lstStyle>
            <a:lvl1pPr>
              <a:defRPr sz="1600"/>
            </a:lvl1pPr>
            <a:lvl2pPr>
              <a:defRPr sz="1400"/>
            </a:lvl2pPr>
            <a:lvl3pPr>
              <a:defRPr sz="1200"/>
            </a:lvl3pPr>
            <a:lvl4pPr>
              <a:defRPr sz="1100"/>
            </a:lvl4pPr>
            <a:lvl5pPr>
              <a:defRPr sz="11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Tree>
    <p:extLst>
      <p:ext uri="{BB962C8B-B14F-4D97-AF65-F5344CB8AC3E}">
        <p14:creationId xmlns="" xmlns:p14="http://schemas.microsoft.com/office/powerpoint/2010/main" val="2829985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94E9223F-721F-47BF-9FD5-0F8D12FF0DE1}"/>
              </a:ext>
            </a:extLst>
          </p:cNvPr>
          <p:cNvSpPr>
            <a:spLocks noGrp="1"/>
          </p:cNvSpPr>
          <p:nvPr>
            <p:ph type="dt" sz="half" idx="10"/>
          </p:nvPr>
        </p:nvSpPr>
        <p:spPr/>
        <p:txBody>
          <a:bodyPr rtlCol="0"/>
          <a:lstStyle/>
          <a:p>
            <a:pPr rtl="0"/>
            <a:fld id="{05F888F6-BA81-4650-96F1-E4BE1E5DDAE1}" type="datetime1">
              <a:rPr lang="ru-RU" noProof="0" smtClean="0"/>
              <a:pPr rtl="0"/>
              <a:t>29.09.2020</a:t>
            </a:fld>
            <a:endParaRPr lang="ru-RU" noProof="0" dirty="0"/>
          </a:p>
        </p:txBody>
      </p:sp>
      <p:sp>
        <p:nvSpPr>
          <p:cNvPr id="3" name="Нижний колонтитул 2">
            <a:extLst>
              <a:ext uri="{FF2B5EF4-FFF2-40B4-BE49-F238E27FC236}">
                <a16:creationId xmlns="" xmlns:a16="http://schemas.microsoft.com/office/drawing/2014/main" id="{05915714-6BBA-4593-8591-4E26F7D58D9F}"/>
              </a:ext>
            </a:extLst>
          </p:cNvPr>
          <p:cNvSpPr>
            <a:spLocks noGrp="1"/>
          </p:cNvSpPr>
          <p:nvPr>
            <p:ph type="ftr" sz="quarter" idx="11"/>
          </p:nvPr>
        </p:nvSpPr>
        <p:spPr/>
        <p:txBody>
          <a:bodyPr rtlCol="0"/>
          <a:lstStyle/>
          <a:p>
            <a:pPr rtl="0"/>
            <a:endParaRPr lang="ru-RU" noProof="0" dirty="0"/>
          </a:p>
        </p:txBody>
      </p:sp>
      <p:sp>
        <p:nvSpPr>
          <p:cNvPr id="4" name="Номер слайда 3">
            <a:extLst>
              <a:ext uri="{FF2B5EF4-FFF2-40B4-BE49-F238E27FC236}">
                <a16:creationId xmlns=""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3010507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ru-RU" noProof="0" dirty="0"/>
              <a:t>Стиль образца заголовка</a:t>
            </a:r>
          </a:p>
        </p:txBody>
      </p:sp>
      <p:sp>
        <p:nvSpPr>
          <p:cNvPr id="3" name="Текст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pPr rtl="0"/>
            <a:fld id="{AB14CD44-37FB-48CC-A24D-89C3A643DD86}" type="datetime1">
              <a:rPr lang="ru-RU" noProof="0" smtClean="0"/>
              <a:pPr rtl="0"/>
              <a:t>29.09.2020</a:t>
            </a:fld>
            <a:endParaRPr lang="ru-RU" noProof="0" dirty="0"/>
          </a:p>
        </p:txBody>
      </p:sp>
      <p:sp>
        <p:nvSpPr>
          <p:cNvPr id="5" name="Нижний колонтитул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pPr rtl="0"/>
            <a:endParaRPr lang="ru-RU" noProof="0" dirty="0"/>
          </a:p>
        </p:txBody>
      </p:sp>
      <p:sp>
        <p:nvSpPr>
          <p:cNvPr id="6" name="Номер слайда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22" r:id="rId3"/>
    <p:sldLayoutId id="2147483708" r:id="rId4"/>
    <p:sldLayoutId id="2147483709" r:id="rId5"/>
    <p:sldLayoutId id="2147483716" r:id="rId6"/>
    <p:sldLayoutId id="2147483710" r:id="rId7"/>
    <p:sldLayoutId id="2147483724" r:id="rId8"/>
    <p:sldLayoutId id="2147483711" r:id="rId9"/>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pixabay.com/illustrations/time-management-clock-efficiency-1966421/"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lskajabiblioteka.blogspot.com/2013/11/2.html"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2F50278-9A9A-0F4E-BDCF-6351BE173254}"/>
              </a:ext>
            </a:extLst>
          </p:cNvPr>
          <p:cNvSpPr>
            <a:spLocks noGrp="1"/>
          </p:cNvSpPr>
          <p:nvPr>
            <p:ph type="ctrTitle"/>
          </p:nvPr>
        </p:nvSpPr>
        <p:spPr/>
        <p:txBody>
          <a:bodyPr rtlCol="0">
            <a:normAutofit/>
          </a:bodyPr>
          <a:lstStyle/>
          <a:p>
            <a:r>
              <a:rPr lang="ru-RU" sz="6600" dirty="0" err="1"/>
              <a:t>Навчальна</a:t>
            </a:r>
            <a:r>
              <a:rPr lang="ru-RU" sz="6600" dirty="0"/>
              <a:t> </a:t>
            </a:r>
            <a:r>
              <a:rPr lang="ru-RU" sz="6600" dirty="0" err="1"/>
              <a:t>дисципліна</a:t>
            </a:r>
            <a:r>
              <a:rPr lang="ru-RU" sz="6600" dirty="0"/>
              <a:t> </a:t>
            </a:r>
            <a:r>
              <a:rPr lang="uk-UA" sz="6600" dirty="0" smtClean="0"/>
              <a:t>«</a:t>
            </a:r>
            <a:r>
              <a:rPr lang="uk-UA" sz="6600" u="sng" dirty="0" smtClean="0"/>
              <a:t>Охорона праці у галузі»</a:t>
            </a:r>
            <a:endParaRPr lang="ru-RU" sz="6600" dirty="0"/>
          </a:p>
        </p:txBody>
      </p:sp>
      <p:sp>
        <p:nvSpPr>
          <p:cNvPr id="3" name="Подзаголовок 2">
            <a:extLst>
              <a:ext uri="{FF2B5EF4-FFF2-40B4-BE49-F238E27FC236}">
                <a16:creationId xmlns="" xmlns:a16="http://schemas.microsoft.com/office/drawing/2014/main" id="{117F481B-9C2C-084A-8DF1-0582D2DA4B02}"/>
              </a:ext>
            </a:extLst>
          </p:cNvPr>
          <p:cNvSpPr>
            <a:spLocks noGrp="1"/>
          </p:cNvSpPr>
          <p:nvPr>
            <p:ph type="subTitle" idx="1"/>
          </p:nvPr>
        </p:nvSpPr>
        <p:spPr/>
        <p:txBody>
          <a:bodyPr rtlCol="0"/>
          <a:lstStyle/>
          <a:p>
            <a:pPr rtl="0"/>
            <a:r>
              <a:rPr lang="ru-RU" dirty="0"/>
              <a:t>Курс 1 Факультет </a:t>
            </a:r>
            <a:r>
              <a:rPr lang="ru-RU" dirty="0" err="1"/>
              <a:t>фармацевтичний</a:t>
            </a:r>
            <a:endParaRPr lang="ru-RU" dirty="0"/>
          </a:p>
        </p:txBody>
      </p:sp>
    </p:spTree>
    <p:extLst>
      <p:ext uri="{BB962C8B-B14F-4D97-AF65-F5344CB8AC3E}">
        <p14:creationId xmlns="" xmlns:p14="http://schemas.microsoft.com/office/powerpoint/2010/main" val="3827693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31B00C7-0803-8A43-A9F3-6FF24BDCB923}"/>
              </a:ext>
            </a:extLst>
          </p:cNvPr>
          <p:cNvSpPr>
            <a:spLocks noGrp="1"/>
          </p:cNvSpPr>
          <p:nvPr>
            <p:ph type="title"/>
          </p:nvPr>
        </p:nvSpPr>
        <p:spPr>
          <a:xfrm>
            <a:off x="2417873" y="758952"/>
            <a:ext cx="7356255" cy="2990927"/>
          </a:xfrm>
        </p:spPr>
        <p:txBody>
          <a:bodyPr rtlCol="0">
            <a:normAutofit/>
          </a:bodyPr>
          <a:lstStyle/>
          <a:p>
            <a:pPr rtl="0"/>
            <a:r>
              <a:rPr lang="x-none" sz="7200" dirty="0"/>
              <a:t>Л</a:t>
            </a:r>
            <a:r>
              <a:rPr lang="ru-RU" sz="7200" dirty="0" err="1"/>
              <a:t>екція</a:t>
            </a:r>
            <a:r>
              <a:rPr lang="ru-RU" sz="7200" dirty="0"/>
              <a:t> </a:t>
            </a:r>
            <a:r>
              <a:rPr lang="ru-RU" sz="7200" dirty="0" smtClean="0"/>
              <a:t>№</a:t>
            </a:r>
            <a:r>
              <a:rPr lang="x-none" sz="7200" smtClean="0"/>
              <a:t>4</a:t>
            </a:r>
            <a:endParaRPr lang="ru-RU" sz="7200" dirty="0"/>
          </a:p>
        </p:txBody>
      </p:sp>
      <p:sp>
        <p:nvSpPr>
          <p:cNvPr id="3" name="Текст 2">
            <a:extLst>
              <a:ext uri="{FF2B5EF4-FFF2-40B4-BE49-F238E27FC236}">
                <a16:creationId xmlns="" xmlns:a16="http://schemas.microsoft.com/office/drawing/2014/main" id="{8CFCA704-4032-7441-8B97-38C90F96D7F8}"/>
              </a:ext>
            </a:extLst>
          </p:cNvPr>
          <p:cNvSpPr>
            <a:spLocks noGrp="1"/>
          </p:cNvSpPr>
          <p:nvPr>
            <p:ph type="body" idx="1"/>
          </p:nvPr>
        </p:nvSpPr>
        <p:spPr/>
        <p:txBody>
          <a:bodyPr rtlCol="0">
            <a:normAutofit/>
          </a:bodyPr>
          <a:lstStyle/>
          <a:p>
            <a:r>
              <a:rPr lang="uk-UA" u="sng" dirty="0" smtClean="0"/>
              <a:t>Вимоги до розміщення та складу приміщень закладів фармації»</a:t>
            </a:r>
            <a:endParaRPr lang="ru-RU" dirty="0"/>
          </a:p>
        </p:txBody>
      </p:sp>
    </p:spTree>
    <p:extLst>
      <p:ext uri="{BB962C8B-B14F-4D97-AF65-F5344CB8AC3E}">
        <p14:creationId xmlns="" xmlns:p14="http://schemas.microsoft.com/office/powerpoint/2010/main" val="1639088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B2D6DBC9-0317-4E83-879B-12E7025A685F}"/>
              </a:ext>
            </a:extLst>
          </p:cNvPr>
          <p:cNvSpPr>
            <a:spLocks noGrp="1"/>
          </p:cNvSpPr>
          <p:nvPr>
            <p:ph idx="1"/>
          </p:nvPr>
        </p:nvSpPr>
        <p:spPr>
          <a:xfrm>
            <a:off x="1097280" y="2108201"/>
            <a:ext cx="7811828" cy="3760891"/>
          </a:xfrm>
        </p:spPr>
        <p:txBody>
          <a:bodyPr>
            <a:normAutofit fontScale="70000" lnSpcReduction="20000"/>
          </a:bodyPr>
          <a:lstStyle/>
          <a:p>
            <a:r>
              <a:rPr lang="uk-UA" dirty="0" smtClean="0"/>
              <a:t>Заклади фармації</a:t>
            </a:r>
            <a:r>
              <a:rPr lang="ru-RU" dirty="0" smtClean="0"/>
              <a:t> </a:t>
            </a:r>
            <a:r>
              <a:rPr lang="ru-RU" dirty="0" err="1" smtClean="0"/>
              <a:t>здійснюють</a:t>
            </a:r>
            <a:r>
              <a:rPr lang="ru-RU" dirty="0" smtClean="0"/>
              <a:t> </a:t>
            </a:r>
            <a:r>
              <a:rPr lang="ru-RU" dirty="0" err="1" smtClean="0"/>
              <a:t>виготовлення</a:t>
            </a:r>
            <a:r>
              <a:rPr lang="ru-RU" dirty="0" smtClean="0"/>
              <a:t>, </a:t>
            </a:r>
            <a:r>
              <a:rPr lang="ru-RU" dirty="0" err="1" smtClean="0"/>
              <a:t>збереження</a:t>
            </a:r>
            <a:r>
              <a:rPr lang="ru-RU" dirty="0" smtClean="0"/>
              <a:t> </a:t>
            </a:r>
            <a:r>
              <a:rPr lang="ru-RU" dirty="0" err="1" smtClean="0"/>
              <a:t>і</a:t>
            </a:r>
            <a:r>
              <a:rPr lang="ru-RU" dirty="0" smtClean="0"/>
              <a:t> </a:t>
            </a:r>
            <a:r>
              <a:rPr lang="ru-RU" dirty="0" err="1" smtClean="0"/>
              <a:t>відпуск</a:t>
            </a:r>
            <a:r>
              <a:rPr lang="ru-RU" dirty="0" smtClean="0"/>
              <a:t> </a:t>
            </a:r>
            <a:r>
              <a:rPr lang="ru-RU" dirty="0" err="1" smtClean="0"/>
              <a:t>лікарських</a:t>
            </a:r>
            <a:r>
              <a:rPr lang="ru-RU" dirty="0" smtClean="0"/>
              <a:t> </a:t>
            </a:r>
            <a:r>
              <a:rPr lang="ru-RU" dirty="0" err="1" smtClean="0"/>
              <a:t>і</a:t>
            </a:r>
            <a:r>
              <a:rPr lang="ru-RU" dirty="0" smtClean="0"/>
              <a:t> </a:t>
            </a:r>
            <a:r>
              <a:rPr lang="ru-RU" dirty="0" err="1" smtClean="0"/>
              <a:t>імунобіологічних</a:t>
            </a:r>
            <a:r>
              <a:rPr lang="ru-RU" dirty="0" smtClean="0"/>
              <a:t> </a:t>
            </a:r>
            <a:r>
              <a:rPr lang="ru-RU" dirty="0" err="1" smtClean="0"/>
              <a:t>препаратів</a:t>
            </a:r>
            <a:r>
              <a:rPr lang="ru-RU" dirty="0" smtClean="0"/>
              <a:t>, </a:t>
            </a:r>
            <a:r>
              <a:rPr lang="ru-RU" dirty="0" err="1" smtClean="0"/>
              <a:t>перев'язувальних</a:t>
            </a:r>
            <a:r>
              <a:rPr lang="ru-RU" dirty="0" smtClean="0"/>
              <a:t> </a:t>
            </a:r>
            <a:r>
              <a:rPr lang="ru-RU" dirty="0" err="1" smtClean="0"/>
              <a:t>матеріалів</a:t>
            </a:r>
            <a:r>
              <a:rPr lang="ru-RU" dirty="0" smtClean="0"/>
              <a:t>, </a:t>
            </a:r>
            <a:r>
              <a:rPr lang="ru-RU" dirty="0" err="1" smtClean="0"/>
              <a:t>предметів</a:t>
            </a:r>
            <a:r>
              <a:rPr lang="ru-RU" dirty="0" smtClean="0"/>
              <a:t> догляду за </a:t>
            </a:r>
            <a:r>
              <a:rPr lang="ru-RU" dirty="0" err="1" smtClean="0"/>
              <a:t>хворими</a:t>
            </a:r>
            <a:r>
              <a:rPr lang="ru-RU" dirty="0" smtClean="0"/>
              <a:t> </a:t>
            </a:r>
            <a:r>
              <a:rPr lang="ru-RU" dirty="0" err="1" smtClean="0"/>
              <a:t>й</a:t>
            </a:r>
            <a:r>
              <a:rPr lang="ru-RU" dirty="0" smtClean="0"/>
              <a:t> </a:t>
            </a:r>
            <a:r>
              <a:rPr lang="ru-RU" dirty="0" err="1" smtClean="0"/>
              <a:t>інших</a:t>
            </a:r>
            <a:r>
              <a:rPr lang="ru-RU" dirty="0" smtClean="0"/>
              <a:t> </a:t>
            </a:r>
            <a:r>
              <a:rPr lang="ru-RU" dirty="0" err="1" smtClean="0"/>
              <a:t>медичних</a:t>
            </a:r>
            <a:r>
              <a:rPr lang="ru-RU" dirty="0" smtClean="0"/>
              <a:t> </a:t>
            </a:r>
            <a:r>
              <a:rPr lang="ru-RU" dirty="0" err="1" smtClean="0"/>
              <a:t>товарів</a:t>
            </a:r>
            <a:r>
              <a:rPr lang="ru-RU" dirty="0" smtClean="0"/>
              <a:t>. </a:t>
            </a:r>
            <a:r>
              <a:rPr lang="uk-UA" dirty="0" smtClean="0"/>
              <a:t>Виробничі приміщення аптечних закладів — це приміщення або зони, у яких приймаються, зберігаються лікарські засоби. Зал обслуговування не належить до виробничих приміщень. Рекомендується організовувати порядок розміщення виробничих приміщень (зон) таким чином, щоб забезпечити послідовність технологічного процесу (приймання, зберігання, відпуск лікарських засобів). </a:t>
            </a:r>
          </a:p>
          <a:p>
            <a:r>
              <a:rPr lang="uk-UA" dirty="0" smtClean="0"/>
              <a:t> Виробничі приміщення аптек повинні бути обладнані для забезпечення відповідного зберігання лікарських засобів (шафи, стелажі, холодильники, сейфи тощо) та здійснення контролю за температурою і вологістю повітря.  Внутрішнє оздоблення приміщень повинно відповідати їх функціональному призначенню. Поверхня стін, стель, перегородок та підлоги має бути гладкою, легкодоступною для вологого прибирання та дезінфекції. Установлення підвісної стелі повинно відповідати вимогам до огороджувальних конструкцій такого типу. Конструкція і матеріали підвісних стель повинні забезпечувати можливість проведення їх прибирання, чищення і дезінфекції. Тому вивчення даної теми є актуальним для повноцінного функціонування фармацевтичних закладів в рамках вимог законодавства</a:t>
            </a:r>
            <a:endParaRPr lang="uk-UA" dirty="0"/>
          </a:p>
        </p:txBody>
      </p:sp>
      <p:sp>
        <p:nvSpPr>
          <p:cNvPr id="3" name="Заголовок 2">
            <a:extLst>
              <a:ext uri="{FF2B5EF4-FFF2-40B4-BE49-F238E27FC236}">
                <a16:creationId xmlns="" xmlns:a16="http://schemas.microsoft.com/office/drawing/2014/main" id="{AA511CF0-50D7-4D60-ACB0-5B2D91167184}"/>
              </a:ext>
            </a:extLst>
          </p:cNvPr>
          <p:cNvSpPr>
            <a:spLocks noGrp="1"/>
          </p:cNvSpPr>
          <p:nvPr>
            <p:ph type="title"/>
          </p:nvPr>
        </p:nvSpPr>
        <p:spPr/>
        <p:txBody>
          <a:bodyPr/>
          <a:lstStyle/>
          <a:p>
            <a:r>
              <a:rPr lang="uk-UA" dirty="0"/>
              <a:t>Актуальність теми</a:t>
            </a:r>
            <a:endParaRPr lang="x-none" dirty="0"/>
          </a:p>
        </p:txBody>
      </p:sp>
      <p:pic>
        <p:nvPicPr>
          <p:cNvPr id="5" name="Рисунок 4">
            <a:extLst>
              <a:ext uri="{FF2B5EF4-FFF2-40B4-BE49-F238E27FC236}">
                <a16:creationId xmlns="" xmlns:a16="http://schemas.microsoft.com/office/drawing/2014/main" id="{20310F44-E8CF-4C95-B90D-BCFDF851122D}"/>
              </a:ext>
            </a:extLst>
          </p:cNvPr>
          <p:cNvPicPr>
            <a:picLocks noChangeAspect="1"/>
          </p:cNvPicPr>
          <p:nvPr/>
        </p:nvPicPr>
        <p:blipFill>
          <a:blip r:embed="rId2">
            <a:extLst>
              <a:ext uri="{837473B0-CC2E-450A-ABE3-18F120FF3D39}">
                <a1611:picAttrSrcUrl xmlns="" xmlns:a1611="http://schemas.microsoft.com/office/drawing/2016/11/main" r:id="rId3"/>
              </a:ext>
            </a:extLst>
          </a:blip>
          <a:stretch>
            <a:fillRect/>
          </a:stretch>
        </p:blipFill>
        <p:spPr>
          <a:xfrm>
            <a:off x="8699384" y="1670109"/>
            <a:ext cx="3312952" cy="3312952"/>
          </a:xfrm>
          <a:prstGeom prst="rect">
            <a:avLst/>
          </a:prstGeom>
        </p:spPr>
      </p:pic>
    </p:spTree>
    <p:extLst>
      <p:ext uri="{BB962C8B-B14F-4D97-AF65-F5344CB8AC3E}">
        <p14:creationId xmlns="" xmlns:p14="http://schemas.microsoft.com/office/powerpoint/2010/main" val="1385509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B2D6DBC9-0317-4E83-879B-12E7025A685F}"/>
              </a:ext>
            </a:extLst>
          </p:cNvPr>
          <p:cNvSpPr>
            <a:spLocks noGrp="1"/>
          </p:cNvSpPr>
          <p:nvPr>
            <p:ph idx="1"/>
          </p:nvPr>
        </p:nvSpPr>
        <p:spPr>
          <a:xfrm>
            <a:off x="1097280" y="1694576"/>
            <a:ext cx="6075307" cy="4655889"/>
          </a:xfrm>
        </p:spPr>
        <p:txBody>
          <a:bodyPr>
            <a:normAutofit/>
          </a:bodyPr>
          <a:lstStyle/>
          <a:p>
            <a:r>
              <a:rPr lang="uk-UA" sz="1800" i="1" dirty="0" smtClean="0"/>
              <a:t>- навчальні</a:t>
            </a:r>
            <a:endParaRPr lang="uk-UA" sz="1800" dirty="0" smtClean="0"/>
          </a:p>
          <a:p>
            <a:r>
              <a:rPr lang="uk-UA" sz="1800" dirty="0" smtClean="0"/>
              <a:t>студенти повинні оволодіти знаннями за напрямами: основні види закладів фармації</a:t>
            </a:r>
            <a:r>
              <a:rPr lang="ru-RU" sz="1800" dirty="0" smtClean="0"/>
              <a:t>;</a:t>
            </a:r>
            <a:r>
              <a:rPr lang="uk-UA" sz="1800" dirty="0" smtClean="0"/>
              <a:t> вимоги до виробничих приміщень та устаткування закладів фармації відповідно до  діючих нормативних документів</a:t>
            </a:r>
            <a:r>
              <a:rPr lang="ru-RU" sz="1800" dirty="0" smtClean="0"/>
              <a:t>;</a:t>
            </a:r>
            <a:endParaRPr lang="uk-UA" sz="1800" dirty="0" smtClean="0"/>
          </a:p>
          <a:p>
            <a:pPr lvl="0"/>
            <a:r>
              <a:rPr lang="uk-UA" sz="1800" i="1" dirty="0" smtClean="0"/>
              <a:t>виховні</a:t>
            </a:r>
            <a:endParaRPr lang="uk-UA" sz="1800" dirty="0" smtClean="0"/>
          </a:p>
          <a:p>
            <a:r>
              <a:rPr lang="uk-UA" sz="1800" dirty="0" smtClean="0"/>
              <a:t>виховання у студентів  поваги до  права України про охорону праці у фармацевтичній галузі;  забезпечення засвоєння студентами провідного значення юридичних аспектів питань охорони праці у фармацевтичній діяльності.</a:t>
            </a:r>
            <a:endParaRPr lang="uk-UA" sz="1800" i="1" dirty="0">
              <a:effectLst/>
              <a:latin typeface="Times New Roman" panose="02020603050405020304" pitchFamily="18" charset="0"/>
              <a:ea typeface="Times New Roman" panose="02020603050405020304" pitchFamily="18" charset="0"/>
            </a:endParaRPr>
          </a:p>
        </p:txBody>
      </p:sp>
      <p:sp>
        <p:nvSpPr>
          <p:cNvPr id="3" name="Заголовок 2">
            <a:extLst>
              <a:ext uri="{FF2B5EF4-FFF2-40B4-BE49-F238E27FC236}">
                <a16:creationId xmlns="" xmlns:a16="http://schemas.microsoft.com/office/drawing/2014/main" id="{AA511CF0-50D7-4D60-ACB0-5B2D91167184}"/>
              </a:ext>
            </a:extLst>
          </p:cNvPr>
          <p:cNvSpPr>
            <a:spLocks noGrp="1"/>
          </p:cNvSpPr>
          <p:nvPr>
            <p:ph type="title"/>
          </p:nvPr>
        </p:nvSpPr>
        <p:spPr>
          <a:xfrm>
            <a:off x="1097280" y="421817"/>
            <a:ext cx="5420966" cy="1369074"/>
          </a:xfrm>
        </p:spPr>
        <p:txBody>
          <a:bodyPr/>
          <a:lstStyle/>
          <a:p>
            <a:r>
              <a:rPr lang="uk-UA" dirty="0"/>
              <a:t>Цілі лекції (мета): </a:t>
            </a:r>
            <a:endParaRPr lang="x-none" dirty="0"/>
          </a:p>
        </p:txBody>
      </p:sp>
      <p:pic>
        <p:nvPicPr>
          <p:cNvPr id="5" name="Рисунок 4">
            <a:extLst>
              <a:ext uri="{FF2B5EF4-FFF2-40B4-BE49-F238E27FC236}">
                <a16:creationId xmlns="" xmlns:a16="http://schemas.microsoft.com/office/drawing/2014/main" id="{20B117DC-DF3C-457D-9CFF-4F095997BD57}"/>
              </a:ext>
            </a:extLst>
          </p:cNvPr>
          <p:cNvPicPr>
            <a:picLocks noChangeAspect="1"/>
          </p:cNvPicPr>
          <p:nvPr/>
        </p:nvPicPr>
        <p:blipFill>
          <a:blip r:embed="rId2">
            <a:extLst>
              <a:ext uri="{837473B0-CC2E-450A-ABE3-18F120FF3D39}">
                <a1611:picAttrSrcUrl xmlns="" xmlns:a1611="http://schemas.microsoft.com/office/drawing/2016/11/main" r:id="rId3"/>
              </a:ext>
            </a:extLst>
          </a:blip>
          <a:stretch>
            <a:fillRect/>
          </a:stretch>
        </p:blipFill>
        <p:spPr>
          <a:xfrm>
            <a:off x="7499756" y="1560836"/>
            <a:ext cx="3894818" cy="3892008"/>
          </a:xfrm>
          <a:prstGeom prst="rect">
            <a:avLst/>
          </a:prstGeom>
        </p:spPr>
      </p:pic>
    </p:spTree>
    <p:extLst>
      <p:ext uri="{BB962C8B-B14F-4D97-AF65-F5344CB8AC3E}">
        <p14:creationId xmlns="" xmlns:p14="http://schemas.microsoft.com/office/powerpoint/2010/main" val="1259082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92500" lnSpcReduction="20000"/>
          </a:bodyPr>
          <a:lstStyle/>
          <a:p>
            <a:r>
              <a:rPr lang="uk-UA" b="1" dirty="0" smtClean="0"/>
              <a:t>Аптека</a:t>
            </a:r>
            <a:r>
              <a:rPr lang="uk-UA" dirty="0" smtClean="0"/>
              <a:t> — заклад охорони здоров'я, що забезпечує ЛЗ населення, заклади охорони здоров'я, підприємства, установи й організації завдяки здійсненню роздрібної торгівлі.</a:t>
            </a:r>
          </a:p>
          <a:p>
            <a:r>
              <a:rPr lang="uk-UA" b="1" dirty="0" smtClean="0"/>
              <a:t>Аптечні склади</a:t>
            </a:r>
            <a:r>
              <a:rPr lang="uk-UA" dirty="0" smtClean="0"/>
              <a:t> — заклади охорони здоров'я, що забезпечують лікарськими засобами (ЛЗ) інших суб'єктів оптової або роздрібної торгівлі, заклади охорони здоров'я та виробників ЛЗ завдяки здійсненню оптової торгівлі.</a:t>
            </a:r>
          </a:p>
          <a:p>
            <a:r>
              <a:rPr lang="uk-UA" b="1" dirty="0" smtClean="0"/>
              <a:t>Аптечний пункт</a:t>
            </a:r>
            <a:r>
              <a:rPr lang="uk-UA" dirty="0" smtClean="0"/>
              <a:t> — структурний підрозділ аптеки, який відкривають у лікувально-профілактичному закладі для торгівлі готовими ЛЗ.</a:t>
            </a:r>
          </a:p>
          <a:p>
            <a:r>
              <a:rPr lang="uk-UA" dirty="0" smtClean="0"/>
              <a:t>Заклади фармації та їх структурні підрозділи мають право на: придбання та продаж виробів медичного призначення, дезінфекційних засобів, предметів особистої гігієни, оптики, природних і штучних мінеральних вод, лікувального, дитячого та дієтичного харчування, лікувальних косметичних засобів та інших супутніх товарів за переліком, визначеним МОЗ України.</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lstStyle/>
          <a:p>
            <a:pPr lvl="0"/>
            <a:r>
              <a:rPr lang="uk-UA" b="1" dirty="0" smtClean="0"/>
              <a:t>Види закладів фармації.</a:t>
            </a:r>
            <a:r>
              <a:rPr lang="uk-UA" dirty="0" smtClean="0"/>
              <a:t/>
            </a:r>
            <a:br>
              <a:rPr lang="uk-UA" dirty="0" smtClean="0"/>
            </a:b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77500" lnSpcReduction="20000"/>
          </a:bodyPr>
          <a:lstStyle/>
          <a:p>
            <a:r>
              <a:rPr lang="uk-UA" b="1" dirty="0" smtClean="0"/>
              <a:t>Аптечні склади</a:t>
            </a:r>
            <a:r>
              <a:rPr lang="uk-UA" dirty="0" smtClean="0"/>
              <a:t> (бази) можуть бути розташовані в окремих будівлях або ізольованих відокремлених приміщеннях з окремим входом у капітальних спорудах (нежилих будинках), які мають відповідати вимогам будівельних, протипожежних і санітарно-протиепідемічних норм. Загальна площа аптечної бази має становити не менше 250 м2. </a:t>
            </a:r>
          </a:p>
          <a:p>
            <a:r>
              <a:rPr lang="uk-UA" b="1" dirty="0" smtClean="0"/>
              <a:t>Аптеки</a:t>
            </a:r>
            <a:r>
              <a:rPr lang="uk-UA" dirty="0" smtClean="0"/>
              <a:t> розміщують в окремих будинках або у вбудованих приміщеннях. У житлових будинках аптеки мають бути розташовані на першому поверсі, а окремі приміщення, крім торговельного залу, можуть бути розміщені в цокольних і підвальних приміщеннях. Загальна площа аптеки, що здійснює торгівлю готовими ЛЗ, має становити не менше 50 м2 (з виділенням торговельного залу площею 18 м2), аптек, розташованих у сільській місцевості, — не менше 40 м2.</a:t>
            </a:r>
          </a:p>
          <a:p>
            <a:r>
              <a:rPr lang="uk-UA" b="1" dirty="0" smtClean="0"/>
              <a:t>Виробничі приміщення</a:t>
            </a:r>
            <a:r>
              <a:rPr lang="uk-UA" dirty="0" smtClean="0"/>
              <a:t> — це приміщення, в яких виготовляють, контролюють, упаковують під час технологічного процесу та зберігають ЛЗ.</a:t>
            </a:r>
          </a:p>
          <a:p>
            <a:r>
              <a:rPr lang="uk-UA" dirty="0" smtClean="0"/>
              <a:t>Експлуатацію виробничих приміщень і розташованого в них устаткування потрібно здійснювати відповідно до вимог </a:t>
            </a:r>
            <a:r>
              <a:rPr lang="uk-UA" b="1" dirty="0" smtClean="0"/>
              <a:t>наказу МОЗ України</a:t>
            </a:r>
            <a:r>
              <a:rPr lang="uk-UA" dirty="0" smtClean="0"/>
              <a:t> № 275 від 15.05.2006 р. «Про затвердження інструкції з санітарно-протиепідемічного режиму аптечних закладів».</a:t>
            </a:r>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lstStyle/>
          <a:p>
            <a:pPr lvl="0"/>
            <a:r>
              <a:rPr lang="uk-UA" b="1" dirty="0" smtClean="0"/>
              <a:t>Види закладів фармації.</a:t>
            </a:r>
            <a:r>
              <a:rPr lang="uk-UA" dirty="0" smtClean="0"/>
              <a:t/>
            </a:r>
            <a:br>
              <a:rPr lang="uk-UA" dirty="0" smtClean="0"/>
            </a:b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92500" lnSpcReduction="10000"/>
          </a:bodyPr>
          <a:lstStyle/>
          <a:p>
            <a:r>
              <a:rPr lang="uk-UA" dirty="0" smtClean="0"/>
              <a:t>Працівники аптек мають суворо дотримуватися чинних Правил по влаштуванню, експлуатації, техніки безпеки і виробничої санітарії при роботі в аптеках НАОП 9.1.50-1.07-76. Згадані Правила передбачають проведення заходів, спрямованих на запобігання небезпеки, пов'язаної з особливостями роботи в аптеці, а саме:</a:t>
            </a:r>
          </a:p>
          <a:p>
            <a:r>
              <a:rPr lang="uk-UA" dirty="0" err="1" smtClean="0"/>
              <a:t>-отруєнням</a:t>
            </a:r>
            <a:r>
              <a:rPr lang="uk-UA" dirty="0" smtClean="0"/>
              <a:t>, алергійним реакціям, опікам і іншим ураженням унаслідок застосування токсичних, агресивних, вогненебезпечних та інших речовин;</a:t>
            </a:r>
          </a:p>
          <a:p>
            <a:r>
              <a:rPr lang="uk-UA" dirty="0" err="1" smtClean="0"/>
              <a:t>-ураженням</a:t>
            </a:r>
            <a:r>
              <a:rPr lang="uk-UA" dirty="0" smtClean="0"/>
              <a:t> під час роботи зі спеціальними приладами, апаратами, обладнанням, скляним посудом тощо;</a:t>
            </a:r>
          </a:p>
          <a:p>
            <a:r>
              <a:rPr lang="uk-UA" dirty="0" err="1" smtClean="0"/>
              <a:t>-нервовому</a:t>
            </a:r>
            <a:r>
              <a:rPr lang="uk-UA" dirty="0" smtClean="0"/>
              <a:t> перенапруженню;</a:t>
            </a:r>
          </a:p>
          <a:p>
            <a:r>
              <a:rPr lang="uk-UA" dirty="0" err="1" smtClean="0"/>
              <a:t>-зараженню</a:t>
            </a:r>
            <a:r>
              <a:rPr lang="uk-UA" dirty="0" smtClean="0"/>
              <a:t> персоналу від клієнтів аптек.</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Вимоги до виробничих приміщень та устаткування закладів фармації відповідно до  діючих нормативних документів.</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62500" lnSpcReduction="20000"/>
          </a:bodyPr>
          <a:lstStyle/>
          <a:p>
            <a:r>
              <a:rPr lang="uk-UA" dirty="0" smtClean="0"/>
              <a:t>За загальну організацію робіт з охорони праці відповідає адміністрація аптеки, а за окремими напрямами — завідувачі відділів. Контролює виконання Правил Державна санітарно-епідеміологічна служба та інші.</a:t>
            </a:r>
          </a:p>
          <a:p>
            <a:r>
              <a:rPr lang="uk-UA" dirty="0" smtClean="0"/>
              <a:t>У кожній аптеці має бути екземпляр чинних Правил. Адміністрація аптеки зобов'язана забезпечити розроблення інструкцій з охорони праці, техніки безпеки та виробничої санітарії для персоналу окремих ділянок робіт з урахуванням їх специфіки.</a:t>
            </a:r>
          </a:p>
          <a:p>
            <a:r>
              <a:rPr lang="uk-UA" dirty="0" smtClean="0"/>
              <a:t>Після затвердження інструкцій керівництвом їх узгоджують і вивішують на робочому місці кожного працівника.</a:t>
            </a:r>
          </a:p>
          <a:p>
            <a:r>
              <a:rPr lang="uk-UA" dirty="0" smtClean="0"/>
              <a:t>Особи, яких приймають на роботу, можуть бути допущеними до її виконання лише після проведення відповідного інструктажу з охорони праці, техніки безпеки та виробничої санітарії. Інструктаж співробітників щодо безпечних прийомів і методів праці проводять у вигляді:</a:t>
            </a:r>
          </a:p>
          <a:p>
            <a:pPr lvl="0"/>
            <a:r>
              <a:rPr lang="uk-UA" dirty="0" smtClean="0"/>
              <a:t>вступного інструктажу під час прийому на роботу із записом у відповідному журналі;</a:t>
            </a:r>
          </a:p>
          <a:p>
            <a:pPr lvl="0"/>
            <a:r>
              <a:rPr lang="uk-UA" dirty="0" smtClean="0"/>
              <a:t>первинного інструктажу на робочому місці із записом у журналі інструктажу на робочому місці;</a:t>
            </a:r>
          </a:p>
          <a:p>
            <a:pPr lvl="0"/>
            <a:r>
              <a:rPr lang="uk-UA" dirty="0" smtClean="0"/>
              <a:t>періодичного (не рідше 1 разу на рік) інструктажу із записом у журналі;</a:t>
            </a:r>
          </a:p>
          <a:p>
            <a:pPr lvl="0"/>
            <a:r>
              <a:rPr lang="uk-UA" dirty="0" smtClean="0"/>
              <a:t>позачергового інструктажу в разі застосування нових дезінфекційних речовин, встановлення нового приладу чи апарата, експлуатація і догляд за яким потребують певних знань з техніки безпеки, перерви в роботі понад 60 робочих днів, переводу на іншу посаду.</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Вимоги до виробничих приміщень та устаткування закладів фармації відповідно до  діючих нормативних документів.</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70000" lnSpcReduction="20000"/>
          </a:bodyPr>
          <a:lstStyle/>
          <a:p>
            <a:r>
              <a:rPr lang="uk-UA" dirty="0" smtClean="0"/>
              <a:t>Однією з умов прийняття на роботу в аптеку є проходження попереднього медичного обстеження й оформлення медичної книжки. За збереження медичних книжок співробітників відповідає керівник аптеки, який до того ж забезпечує ведення журналу реєстрації, в якому зазначають номер, серію, дату видачі книжки та прізвище, ім'я, по батькові її власника.</a:t>
            </a:r>
          </a:p>
          <a:p>
            <a:r>
              <a:rPr lang="uk-UA" dirty="0" smtClean="0"/>
              <a:t>Порядок проходження медичного обстеження регламентує </a:t>
            </a:r>
            <a:r>
              <a:rPr lang="uk-UA" b="1" dirty="0" smtClean="0"/>
              <a:t>постанова Кабінету Міністрів України </a:t>
            </a:r>
            <a:r>
              <a:rPr lang="uk-UA" dirty="0" smtClean="0"/>
              <a:t>№ 559 від 23.05.2001 р. «Про затвердження переліку професій, виробництв та організацій, працівники яких підлягають обов'язковим профілактичним медичним оглядам, порядок проведення цих оглядів та видачі особистих медичних книжок». Обстеження включає лікарський огляд, психологічне тестування та медичне лабораторне обстеження (аналіз крові).</a:t>
            </a:r>
          </a:p>
          <a:p>
            <a:r>
              <a:rPr lang="uk-UA" dirty="0" smtClean="0"/>
              <a:t>У подальшому працівники аптек проходять періодичні медичні обстеження відповідно до чинних вимог ДНАОП 0.03-4.02-94 «Положення про порядок проведення медичних оглядів працівників певних категорій» та наказу МОЗ України № 246 від 21.05.2007 р. «Про внесення змін і доповнень до Положення про порядок проведення медичних оглядів працівників певних категорій». Особи, які мають відношення до обігу наркотичних і психотропних речовин, окрім щорічного медичного зобов'язані проходити черговий наркологічний огляд.</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Вимоги до виробничих приміщень та устаткування закладів фармації відповідно до  діючих нормативних документів.</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92500" lnSpcReduction="20000"/>
          </a:bodyPr>
          <a:lstStyle/>
          <a:p>
            <a:r>
              <a:rPr lang="uk-UA" dirty="0" smtClean="0"/>
              <a:t>Щоб уникнути поширення збудників, про всі випадки захворювань персонал аптеки має негайно повідомляти адміністрацію.</a:t>
            </a:r>
          </a:p>
          <a:p>
            <a:r>
              <a:rPr lang="uk-UA" dirty="0" smtClean="0"/>
              <a:t>Відповідальність за приймання та перебування на роботі осіб, які не пройшли медичного обстеження, порушили строки та порядок його проходження, несе адміністрація аптеки.</a:t>
            </a:r>
          </a:p>
          <a:p>
            <a:r>
              <a:rPr lang="uk-UA" dirty="0" smtClean="0"/>
              <a:t>Працівників аптек відповідно до чинних нормативів безплатно забезпечують спеціальними одягом і взуттям та іншими ЗІЗ. Зміну технологічного одягу потрібно проводити не рідше 2 разів на тиждень. Для цього в кожного співробітника аптеки має бути не менше двох його комплектів.</a:t>
            </a:r>
          </a:p>
          <a:p>
            <a:r>
              <a:rPr lang="uk-UA" dirty="0" smtClean="0"/>
              <a:t>Керівництво аптеки зобов'язане замінити або відремонтувати ЗІЗ, що стали непридатними до застосування до закінчення встановленого строку з незалежних від робітника причин.</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Вимоги до виробничих приміщень та устаткування закладів фармації відповідно до  діючих нормативних документів.</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70000" lnSpcReduction="20000"/>
          </a:bodyPr>
          <a:lstStyle/>
          <a:p>
            <a:r>
              <a:rPr lang="uk-UA" dirty="0" smtClean="0"/>
              <a:t>Дезінфекційні суміші потрібно міняти кожного тижня.</a:t>
            </a:r>
          </a:p>
          <a:p>
            <a:r>
              <a:rPr lang="uk-UA" dirty="0" smtClean="0"/>
              <a:t>Перед відвідуванням туалету необхідно знімати халат, а після - ретельно мити та дезінфікувати руки.</a:t>
            </a:r>
          </a:p>
          <a:p>
            <a:r>
              <a:rPr lang="uk-UA" dirty="0" smtClean="0"/>
              <a:t>Виробничому персоналу заборонено:</a:t>
            </a:r>
          </a:p>
          <a:p>
            <a:r>
              <a:rPr lang="uk-UA" dirty="0" smtClean="0"/>
              <a:t>— виходити за межі аптеки в технологічному одязі та взутті;</a:t>
            </a:r>
          </a:p>
          <a:p>
            <a:r>
              <a:rPr lang="uk-UA" dirty="0" smtClean="0"/>
              <a:t>— зберігати на робочих місцях і в кишенях халатів речі особистого користування;</a:t>
            </a:r>
          </a:p>
          <a:p>
            <a:r>
              <a:rPr lang="uk-UA" dirty="0" smtClean="0"/>
              <a:t>— їсти на робочих місцях.</a:t>
            </a:r>
          </a:p>
          <a:p>
            <a:r>
              <a:rPr lang="uk-UA" dirty="0" smtClean="0"/>
              <a:t>Особи, які виготовляють, контролюють, фасують ліки, зобов'язані коротко стригти нігті, не покривати їх лаком і під час роботи знімати з рук прикраси. Перед початком зміни кожному працівникові мають видавати чисті рушники для особистого користування.</a:t>
            </a:r>
          </a:p>
          <a:p>
            <a:r>
              <a:rPr lang="uk-UA" dirty="0" smtClean="0"/>
              <a:t>Працівники аптеки зобов'язані брати участь у щорічних заняттях на тему "Особиста гігієна та додержання </a:t>
            </a:r>
            <a:r>
              <a:rPr lang="uk-UA" dirty="0" err="1" smtClean="0"/>
              <a:t>санітарно-протиепідеміологічного</a:t>
            </a:r>
            <a:r>
              <a:rPr lang="uk-UA" dirty="0" smtClean="0"/>
              <a:t> режиму", які організовує адміністрація аптеки із залученням фахівців Державної санітарно-епідемічної служби.</a:t>
            </a:r>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Вимоги до виробничих приміщень та устаткування закладів фармації відповідно до  діючих нормативних документів.</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lnSpcReduction="10000"/>
          </a:bodyPr>
          <a:lstStyle/>
          <a:p>
            <a:r>
              <a:rPr lang="uk-UA" dirty="0" smtClean="0"/>
              <a:t>Виготовлення ліків в асептичних умовах здійснюють у "чистих" приміщеннях, які відповідають санітарним вимогам за вмістом у повітрі мікробних організмів і механічних часточок. Стіни таких приміщень мають бути пофарбовані олійною фарбою або обкладені світлим </a:t>
            </a:r>
            <a:r>
              <a:rPr lang="uk-UA" dirty="0" err="1" smtClean="0"/>
              <a:t>кахелем</a:t>
            </a:r>
            <a:r>
              <a:rPr lang="uk-UA" dirty="0" smtClean="0"/>
              <a:t> від підлоги до стелі без виступів, карнизів і тріщин. Стелі в "чистих" приміщеннях фарбують водоемульсійною фарбою, підлогу покривають лінолеумом або реліном з обов'язковим зварюванням швів. Двері та вікна в таких приміщеннях мають бути щільно підігнаними.</a:t>
            </a:r>
          </a:p>
          <a:p>
            <a:r>
              <a:rPr lang="uk-UA" dirty="0" smtClean="0"/>
              <a:t>Чистоту виробничих приміщень забезпечують завдяки використанню стерильної припливної вентиляції, </a:t>
            </a:r>
            <a:r>
              <a:rPr lang="uk-UA" dirty="0" err="1" smtClean="0"/>
              <a:t>рециркулярних</a:t>
            </a:r>
            <a:r>
              <a:rPr lang="uk-UA" dirty="0" smtClean="0"/>
              <a:t> очисників повітря (ІІОРГІ), відповідної кратності повітрообміну, бактерицидних ламп і спеціальній підготовці приміщень і персоналу.</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Вимоги до виробничих приміщень та устаткування закладів фармації відповідно до  діючих нормативних документів.</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85000" lnSpcReduction="20000"/>
          </a:bodyPr>
          <a:lstStyle/>
          <a:p>
            <a:r>
              <a:rPr lang="uk-UA" dirty="0" smtClean="0"/>
              <a:t>"Чисті" приміщення обладнують припливно-витяжною вентиляцією з позитивним повітряним балансом, яка забезпечує 10-разо вий обмін повітря за годину. Повітря для припливної вентиляції очищують на бактерицидних фільтрах "</a:t>
            </a:r>
            <a:r>
              <a:rPr lang="uk-UA" dirty="0" err="1" smtClean="0"/>
              <a:t>Лайк</a:t>
            </a:r>
            <a:r>
              <a:rPr lang="uk-UA" dirty="0" smtClean="0"/>
              <a:t>". Для зменшення мікробного забруднення рекомендують використовувати пересувні рециркуляційні повітроочисники ГЮРП-0,9 та ПОРП-1,5, які забезпечують додатковий 10-разовий повітрообмін. Потрібну кількість </a:t>
            </a:r>
            <a:r>
              <a:rPr lang="uk-UA" dirty="0" err="1" smtClean="0"/>
              <a:t>ПОРП</a:t>
            </a:r>
            <a:r>
              <a:rPr lang="uk-UA" dirty="0" smtClean="0"/>
              <a:t> визначають залежно від розміру приміщення, виходячи з розрахунку — 1 установка на приміщення об'ємом 75—100 м3.</a:t>
            </a:r>
          </a:p>
          <a:p>
            <a:r>
              <a:rPr lang="uk-UA" dirty="0" smtClean="0"/>
              <a:t>Для знезаражування повітря у виробничих приміщеннях використовують неекрановані бактерицидні опромінювані з розрахунку потужності 2—2,5 Вт на 1 м3 об'єму приміщення. їх вмикають на 1—2 </a:t>
            </a:r>
            <a:r>
              <a:rPr lang="uk-UA" dirty="0" err="1" smtClean="0"/>
              <a:t>год</a:t>
            </a:r>
            <a:r>
              <a:rPr lang="uk-UA" dirty="0" smtClean="0"/>
              <a:t> до початку роботи. Оскільки ультрафіолетові випромінювачі утворюють в повітрі токсичні продукти (озон, ок­сиди азоту), під час їх роботи потрібно вмикати вентиляцію і ретельно слідкувати за тим, щоб у приміщеннях не було людей. Вмикачі </a:t>
            </a:r>
            <a:r>
              <a:rPr lang="uk-UA" dirty="0" err="1" smtClean="0"/>
              <a:t>опромінювачів</a:t>
            </a:r>
            <a:r>
              <a:rPr lang="uk-UA" dirty="0" smtClean="0"/>
              <a:t> встановлюють перед входом у приміщення і блокують зі світловим табло "Не заходити, увімкнуто бактерицидний </a:t>
            </a:r>
            <a:r>
              <a:rPr lang="uk-UA" dirty="0" err="1" smtClean="0"/>
              <a:t>опромінювач</a:t>
            </a:r>
            <a:r>
              <a:rPr lang="uk-UA" dirty="0" smtClean="0"/>
              <a:t>". Заходити в приміщення, в якому працювала неекранована бактерицидна лампа, і тривало перебувати в ньому можна лише через 15 </a:t>
            </a:r>
            <a:r>
              <a:rPr lang="uk-UA" dirty="0" err="1" smtClean="0"/>
              <a:t>хв</a:t>
            </a:r>
            <a:r>
              <a:rPr lang="uk-UA" dirty="0" smtClean="0"/>
              <a:t> після її вимкнення.</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Вимоги до виробничих приміщень та устаткування закладів фармації відповідно до  діючих нормативних документів.</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92500" lnSpcReduction="10000"/>
          </a:bodyPr>
          <a:lstStyle/>
          <a:p>
            <a:r>
              <a:rPr lang="uk-UA" dirty="0" smtClean="0"/>
              <a:t>Асептичні приміщення відокремлюють від інших приміщень аптеки за допомогою повітряних шлюзів. Перед входом у такі приміщення розміщують килимки з гуми, які 1 раз за заміну обробляють дезінфекційними розчинами.</a:t>
            </a:r>
          </a:p>
          <a:p>
            <a:r>
              <a:rPr lang="uk-UA" dirty="0" smtClean="0"/>
              <a:t>Генеральне прибирання асептичних приміщень проводять 1 раз на тиждень. їх, за можливості, звільняють від устаткування, миють і дезінфікують стіни, двері, підлогу, суворо дотримуючись послідовності стадій прибирання: спочатку миють стіни та двері від стелі до підлоги, потім миють і дезінфікують стаціонарне устаткування, і в останню чергу - підлогу. Після дезінфекції приміщення опромінюють ультрафіолетовим світлом.</a:t>
            </a:r>
          </a:p>
          <a:p>
            <a:r>
              <a:rPr lang="uk-UA" dirty="0" smtClean="0"/>
              <a:t>Персонал, який працює в асептичному блоці, має суворо дотримуватися правил особистої гігієни та не менше 1 разу на рік проходити інструктаж щодо вимог під час роботи в зазначених приміщеннях.</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Вимоги до виробничих приміщень та устаткування закладів фармації відповідно до  діючих нормативних документів.</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85000" lnSpcReduction="20000"/>
          </a:bodyPr>
          <a:lstStyle/>
          <a:p>
            <a:r>
              <a:rPr lang="uk-UA" dirty="0" smtClean="0"/>
              <a:t>Інструкція із санітарно-протиепідемічного режиму аптечних закладів, затверджена наказом МОЗ України від 15.05.2006 р. № 275 містить основні вимоги до санітарно-протиепідемічного режиму та особистої гігієни працівників суб’єктів господарювання, що здійснюють виробництво (виготовлення) лікарських засобів в умовах аптеки, оптову, роздрібну торгівлю лікарськими засобами.</a:t>
            </a:r>
          </a:p>
          <a:p>
            <a:r>
              <a:rPr lang="uk-UA" dirty="0" smtClean="0"/>
              <a:t>Дія Інструкції поширюється на всі суб’єкти господарювання, що здійснюють виробництво (виготовлення) лікарських засобів в умовах аптеки, оптову, роздрібну торгівлю лікарськими засобами, розташовані на території України, незалежно від відомчого підпорядкування і форм власності.</a:t>
            </a:r>
          </a:p>
          <a:p>
            <a:r>
              <a:rPr lang="uk-UA" dirty="0" smtClean="0"/>
              <a:t>Суб’єкт господарювання зобов’язаний забезпечити санітарно-гігієнічні умови для роботи персоналу та виробничого процесу аптечних закладів (складів (баз), аптек, їх структурних підрозділів) згідно з чинним законодавством.</a:t>
            </a:r>
          </a:p>
          <a:p>
            <a:r>
              <a:rPr lang="uk-UA" dirty="0" smtClean="0"/>
              <a:t>Відповідальність за виконання вимог даної Інструкції покладається на керівників суб’єктів господарювання, що здійснюють виробництво (виготовлення) лікарських засобів в умовах аптеки, оптову, роздрібну торгівлю лікарськими засобами.</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pPr lvl="0"/>
            <a:r>
              <a:rPr lang="uk-UA" b="1" dirty="0" smtClean="0"/>
              <a:t>Вимоги до виробничих приміщень та устаткування закладів фармації відповідно до  діючих нормативних документів.</a:t>
            </a: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55000" lnSpcReduction="20000"/>
          </a:bodyPr>
          <a:lstStyle/>
          <a:p>
            <a:r>
              <a:rPr lang="uk-UA" dirty="0" smtClean="0"/>
              <a:t>Виробничі приміщення аптечних закладів –  це приміщення та/або зони, у яких виробляються (виготовляються), контролюються, упаковуються та етикетуються, приймаються, зберігаються та відпускаються (відвантажуються) лікарські засоби. Зал обслуговування населення не належить до виробничих приміщень.</a:t>
            </a:r>
          </a:p>
          <a:p>
            <a:r>
              <a:rPr lang="uk-UA" dirty="0" smtClean="0"/>
              <a:t>Рекомендується організувати порядок розміщення виробничих приміщень (зон) таким чином, щоб забезпечити послідовність технологічного процесу (приймання, контроль якості, зберігання, комплектація, відпуск (відвантаження) лікарських засобів).</a:t>
            </a:r>
          </a:p>
          <a:p>
            <a:r>
              <a:rPr lang="uk-UA" dirty="0" smtClean="0"/>
              <a:t>Додаткові вимоги до технологічного процесу з виробництва (виготовлення) лікарських засобів викладені в розділі 5 цієї Інструкції.</a:t>
            </a:r>
          </a:p>
          <a:p>
            <a:r>
              <a:rPr lang="uk-UA" dirty="0" smtClean="0"/>
              <a:t>Внутрішнє оздоблення приміщень повинно відповідати їх функціональному призначенню. Поверхня стін, стель, перегородок та підлоги має бути гладкою, легкодоступною для вологого прибирання і дезінфекції. 2.4. Установлення підвісної стелі повинно відповідати вимогам до огороджувальних конструкцій такого типу.</a:t>
            </a:r>
          </a:p>
          <a:p>
            <a:r>
              <a:rPr lang="uk-UA" dirty="0" smtClean="0"/>
              <a:t>Конструкція і матеріали підвісних стель повинні забезпечувати можливість проведення їх прибирання, чищення і дезінфекції.</a:t>
            </a:r>
          </a:p>
          <a:p>
            <a:r>
              <a:rPr lang="uk-UA" dirty="0" smtClean="0"/>
              <a:t>Санітарно-технічні прилади, обладнання, крани, раковини, унітази тощо, повинні бути в справному стані, систематично чиститись від іржі й інших нашарувань, не мати тріщин та інших дефектів.</a:t>
            </a:r>
          </a:p>
          <a:p>
            <a:r>
              <a:rPr lang="uk-UA" dirty="0" smtClean="0"/>
              <a:t>Місця біля раковин, інших санітарно-технічних приладів, а також біля обладнання, під час експлуатації якого можливе зволоження стін, облицьовують глазурованою плиткою або іншими вологостійкими матеріалами.</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r>
              <a:rPr lang="uk-UA" b="1" i="1" dirty="0" smtClean="0"/>
              <a:t>Загальні вимоги до приміщень та устаткування аптечних закладів</a:t>
            </a:r>
            <a:r>
              <a:rPr lang="uk-UA" dirty="0" smtClean="0"/>
              <a:t/>
            </a:r>
            <a:br>
              <a:rPr lang="uk-UA" dirty="0" smtClean="0"/>
            </a:b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70000" lnSpcReduction="20000"/>
          </a:bodyPr>
          <a:lstStyle/>
          <a:p>
            <a:r>
              <a:rPr lang="uk-UA" dirty="0" smtClean="0"/>
              <a:t>Світильники повинні бути закритого типу і доступні для вологої обробки.</a:t>
            </a:r>
          </a:p>
          <a:p>
            <a:r>
              <a:rPr lang="uk-UA" dirty="0" smtClean="0"/>
              <a:t>Поверхня виробничого устаткування, як зовні, так і всередині, повинна бути гладкою, виготовленою з матеріалів, стійких до дії медикаментів, а в необхідних випадках і до хімічних реактивів, витримувати обробку дезінфекційними розчинами. Устаткування та меблі розташовують таким чином, щоб вони були доступні для прибирання та не загороджували джерел світла.</a:t>
            </a:r>
          </a:p>
          <a:p>
            <a:r>
              <a:rPr lang="uk-UA" dirty="0" smtClean="0"/>
              <a:t>Забороняється розміщувати у виробничих приміщеннях устаткування, яке не має відношення до виконуваних робіт.</a:t>
            </a:r>
          </a:p>
          <a:p>
            <a:r>
              <a:rPr lang="uk-UA" dirty="0" smtClean="0"/>
              <a:t>За необхідності вікна та вітрини, розташовані на сонячному боці, повинні бути забезпечені сонцезахисними пристроями.</a:t>
            </a:r>
          </a:p>
          <a:p>
            <a:r>
              <a:rPr lang="uk-UA" dirty="0" smtClean="0"/>
              <a:t>Віконні фрамуги або кватирки, що використовуються для провітрювання приміщень, захищаються знімними металевими або пластмасовими сітками з розміром чарунка не більше 2х2 мм.</a:t>
            </a:r>
          </a:p>
          <a:p>
            <a:r>
              <a:rPr lang="uk-UA" dirty="0" smtClean="0"/>
              <a:t>Для створення оптимального температурного режиму повітря допускається використання кондиціонерів з періодичною заміною фільтрів згідно з доданою до них інструкцією із застосування.</a:t>
            </a:r>
          </a:p>
          <a:p>
            <a:r>
              <a:rPr lang="uk-UA" dirty="0" smtClean="0"/>
              <a:t>У виробничих приміщеннях не дозволяється вішати завіси, розстеляти килими, розводити квіти, вивішувати стінні газети, плакати.</a:t>
            </a:r>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r>
              <a:rPr lang="uk-UA" b="1" i="1" dirty="0" smtClean="0"/>
              <a:t>Загальні вимоги до приміщень та устаткування аптечних закладів</a:t>
            </a:r>
            <a:r>
              <a:rPr lang="uk-UA" dirty="0" smtClean="0"/>
              <a:t/>
            </a:r>
            <a:br>
              <a:rPr lang="uk-UA" dirty="0" smtClean="0"/>
            </a:b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62500" lnSpcReduction="20000"/>
          </a:bodyPr>
          <a:lstStyle/>
          <a:p>
            <a:r>
              <a:rPr lang="uk-UA" dirty="0" smtClean="0"/>
              <a:t>Інформаційні стенди та таблиці, які необхідні для роботи у виробничих приміщеннях,  повинні бути виготовлені з матеріалів, що сприяють їх вологому прибиранню та дезінфекції.</a:t>
            </a:r>
          </a:p>
          <a:p>
            <a:r>
              <a:rPr lang="uk-UA" dirty="0" smtClean="0"/>
              <a:t>Декоративне оформлення невиробничих приміщень, у тому числі озеленення, допускається за умови забезпечення за ними необхідного догляду (очищення від пилу, миття) у міру необхідності, але не рідше 1 разу на тиждень.</a:t>
            </a:r>
          </a:p>
          <a:p>
            <a:r>
              <a:rPr lang="uk-UA" dirty="0" smtClean="0"/>
              <a:t>Перед входом у приміщення аптечного закладу (у разі, коли вхід безпосередньо з вулиці) повинні бути обладнані пристосування для очищення взуття від бруду (решітки, скребачки тощо). Очищення самих пристосувань повинно проводитися в міру потреби, але не рідше 1 разу на день.</a:t>
            </a:r>
          </a:p>
          <a:p>
            <a:r>
              <a:rPr lang="uk-UA" dirty="0" smtClean="0"/>
              <a:t>Робочі місця персоналу аптеки (структурного підрозділу) у залі обслуговування населення повинні бути оснащені пристроями, що захищають працівників від прямої крапельної інфекції. У період поширення гострих респіраторних захворювань персонал аптек (структурних підрозділів) повинен мати на обличчі захисні маски.</a:t>
            </a:r>
          </a:p>
          <a:p>
            <a:r>
              <a:rPr lang="uk-UA" dirty="0" smtClean="0"/>
              <a:t>Біля входу до туалетів на підлозі повинні бути гумові килимки, змочені дезінфекційним розчином.</a:t>
            </a:r>
          </a:p>
          <a:p>
            <a:r>
              <a:rPr lang="uk-UA" dirty="0" smtClean="0"/>
              <a:t>Для миття рук персоналу в туалетах повинні бути встановлені раковини (рукомийники). Безпосередньо біля раковин установлюють пристрої, у яких повинні постійно бути засоби для дезінфекції рук і мийні засоби.</a:t>
            </a:r>
          </a:p>
          <a:p>
            <a:r>
              <a:rPr lang="uk-UA" dirty="0" smtClean="0"/>
              <a:t>Висушування рук проводиться електрорушниками або рушниками разового користування.</a:t>
            </a:r>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r>
              <a:rPr lang="uk-UA" b="1" i="1" dirty="0" smtClean="0"/>
              <a:t>Загальні вимоги до приміщень та устаткування аптечних закладів</a:t>
            </a:r>
            <a:r>
              <a:rPr lang="uk-UA" dirty="0" smtClean="0"/>
              <a:t/>
            </a:r>
            <a:br>
              <a:rPr lang="uk-UA" dirty="0" smtClean="0"/>
            </a:b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a:bodyPr>
          <a:lstStyle/>
          <a:p>
            <a:r>
              <a:rPr lang="uk-UA" dirty="0" smtClean="0"/>
              <a:t>В аптеках (структурних підрозділах), що розташовані в сільській місцевості, за умови відсутності туалету в приміщенні необхідно обладнати місце для обробки (миття, дезінфекції) рук персоналу (рукомийник тощо).</a:t>
            </a:r>
          </a:p>
          <a:p>
            <a:r>
              <a:rPr lang="uk-UA" dirty="0" smtClean="0"/>
              <a:t>У структурних підрозділах аптек за умови відсутності туалету в приміщенні необхідно обладнати місце для обробки (миття, дезінфекції) рук персоналу.</a:t>
            </a:r>
          </a:p>
          <a:p>
            <a:r>
              <a:rPr lang="uk-UA" dirty="0" smtClean="0"/>
              <a:t>Уживання їжі у виробничих приміщеннях забороняється.</a:t>
            </a:r>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r>
              <a:rPr lang="uk-UA" b="1" i="1" dirty="0" smtClean="0"/>
              <a:t>Загальні вимоги до приміщень та устаткування аптечних закладів</a:t>
            </a:r>
            <a:r>
              <a:rPr lang="uk-UA" dirty="0" smtClean="0"/>
              <a:t/>
            </a:r>
            <a:br>
              <a:rPr lang="uk-UA" dirty="0" smtClean="0"/>
            </a:b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85000" lnSpcReduction="20000"/>
          </a:bodyPr>
          <a:lstStyle/>
          <a:p>
            <a:r>
              <a:rPr lang="uk-UA" dirty="0" smtClean="0"/>
              <a:t>Приміщення аптечних закладів підлягають вологому прибиранню із застосуванням мийних і дезінфекційних засобів. Сухе прибирання категорично забороняється.</a:t>
            </a:r>
          </a:p>
          <a:p>
            <a:r>
              <a:rPr lang="uk-UA" dirty="0" smtClean="0"/>
              <a:t>Для обробки приміщень та догляду за устаткуванням використовують дезінфекційні засоби, що зареєстровані в Україні та дозволені до застосування МОЗ України.</a:t>
            </a:r>
          </a:p>
          <a:p>
            <a:r>
              <a:rPr lang="uk-UA" dirty="0" smtClean="0"/>
              <a:t>Підлогу миють не рідше 1 разу за зміну, а стіни і двері – не рідше 1 разу на тиждень із застосуванням дезінфекційних засобів. Стелю 1 раз на місяць очищають від пилу вологим способом.</a:t>
            </a:r>
          </a:p>
          <a:p>
            <a:r>
              <a:rPr lang="uk-UA" dirty="0" smtClean="0"/>
              <a:t>Віконне скло, рами і простір між ними миють не рідше 1 разу на місяць. При цьому ззовні вікна миють тільки в теплу пору року.</a:t>
            </a:r>
          </a:p>
          <a:p>
            <a:r>
              <a:rPr lang="uk-UA" dirty="0" smtClean="0"/>
              <a:t>Устаткування приміщень аптечних закладів ззовні прибирають кожного дня, шафи для медикаментів у приміщеннях зберігання лікарських засобів (матеріальні кімнати) зсередини прибирають у міру потреби, але не рідше 1 разу на тиждень.</a:t>
            </a:r>
          </a:p>
          <a:p>
            <a:r>
              <a:rPr lang="uk-UA" dirty="0" smtClean="0"/>
              <a:t>Раковини для миття рук і санітарні вузли чистять і дезінфікують кожного дня.</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r>
              <a:rPr lang="uk-UA" b="1" i="1" dirty="0" smtClean="0"/>
              <a:t>Загальні санітарно-гігієнічні вимоги до прибирання приміщень, догляду за устаткуванням аптечних закладів</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85000" lnSpcReduction="20000"/>
          </a:bodyPr>
          <a:lstStyle/>
          <a:p>
            <a:r>
              <a:rPr lang="uk-UA" dirty="0" smtClean="0"/>
              <a:t>У разі необхідності, прибирання приміщень і устаткування проводяться частіше. 3.8. Для проведення вологого прибирання або дезінфекції необхідно мати дві ємкості,  які маркують «1» і «2». Ємкість «1» заповнюють мийним або дезінфекційним розчином, ємкість «2» – чистою водопровідною водою.</a:t>
            </a:r>
          </a:p>
          <a:p>
            <a:r>
              <a:rPr lang="uk-UA" dirty="0" smtClean="0"/>
              <a:t>Ганчірки та серветки змочують розчином, що міститься в ємкості «1», і ретельно протирають ділянку (2+1) м2 поверхні, попередньо вимитої. Потім їх полощуть в ємкості «2», віджимають,  знову насичують розчином з ємкості «1» і миють нові ділянки поверхні.</a:t>
            </a:r>
          </a:p>
          <a:p>
            <a:r>
              <a:rPr lang="uk-UA" dirty="0" smtClean="0"/>
              <a:t>Мийний або дезінфекційний засіб змінюють відповідно до інструкції із застосування,  воду в ємкості «2» змінюють у міру забруднення, але не рідше ніж після обробки 60 м2 поверхні.</a:t>
            </a:r>
          </a:p>
          <a:p>
            <a:r>
              <a:rPr lang="uk-UA" dirty="0" smtClean="0"/>
              <a:t>Для прибирання різних приміщень  (зал обслуговування населення, виробничі приміщення,  санітарні вузли) виділяється окремий інвентар (відра, тази, щітки, ганчір’я тощо), що маркується і використовується чітко за призначенням. Зберігання його здійснюється в спеціально визначеному місці (кімната, шафа тощо) окремо.</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r>
              <a:rPr lang="uk-UA" b="1" i="1" dirty="0" smtClean="0"/>
              <a:t>Загальні санітарно-гігієнічні вимоги до прибирання приміщень, догляду за устаткуванням аптечних закладів</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77500" lnSpcReduction="20000"/>
          </a:bodyPr>
          <a:lstStyle/>
          <a:p>
            <a:r>
              <a:rPr lang="uk-UA" b="1" i="1" dirty="0" smtClean="0"/>
              <a:t>Вимоги до особистої гігієни персоналу аптечних закладів,  що не здійснюють виробництво (виготовлення) лікарських засобів</a:t>
            </a:r>
            <a:endParaRPr lang="uk-UA" dirty="0" smtClean="0"/>
          </a:p>
          <a:p>
            <a:r>
              <a:rPr lang="uk-UA" dirty="0" smtClean="0"/>
              <a:t>Персонал аптечного закладу повинен:</a:t>
            </a:r>
          </a:p>
          <a:p>
            <a:r>
              <a:rPr lang="uk-UA" dirty="0" smtClean="0"/>
              <a:t>зберігати верхній одяг та взуття відокремлено від технологічного одягу і спеціального взуття у визначеному місці (шафа тощо);</a:t>
            </a:r>
          </a:p>
          <a:p>
            <a:r>
              <a:rPr lang="uk-UA" dirty="0" smtClean="0"/>
              <a:t>до початку і в процесі роботи проводити дезінфекцію рук;</a:t>
            </a:r>
          </a:p>
          <a:p>
            <a:r>
              <a:rPr lang="uk-UA" dirty="0" smtClean="0"/>
              <a:t>перед відвідуванням туалету знімати технологічний одяг, а після відвідування – ретельно мити і дезінфікувати руки;</a:t>
            </a:r>
          </a:p>
          <a:p>
            <a:r>
              <a:rPr lang="uk-UA" dirty="0" smtClean="0"/>
              <a:t>не виходити за межі аптечного закладу в технологічному одязі і спеціальному взутті.</a:t>
            </a:r>
          </a:p>
          <a:p>
            <a:r>
              <a:rPr lang="uk-UA" dirty="0" smtClean="0"/>
              <a:t>Технологічний одяг і взуття видаються працівникам у відповідності до чинних норм. Його зміна повинна проводитися не рідше 2 разів на тиждень, а за необхідності частіше. Для цього кожен співробітник повинен бути забезпечений не менш ніж двома комплектами одягу.</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r>
              <a:rPr lang="uk-UA" b="1" i="1" dirty="0" smtClean="0"/>
              <a:t>Загальні санітарно-гігієнічні вимоги до прибирання приміщень, догляду за устаткуванням аптечних закладів</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92500" lnSpcReduction="10000"/>
          </a:bodyPr>
          <a:lstStyle/>
          <a:p>
            <a:r>
              <a:rPr lang="uk-UA" dirty="0" smtClean="0"/>
              <a:t>Розміщення виробничих приміщень аптек, що здійснюють виробництво  (виготовлення) лікарських засобів відповідно до їх функціонального призначення повинно виключати зустрічні виробничі потоки.</a:t>
            </a:r>
          </a:p>
          <a:p>
            <a:r>
              <a:rPr lang="uk-UA" dirty="0" smtClean="0"/>
              <a:t>Крім вимог, викладених у розділі 2 цієї Інструкції, виробничі приміщення аптек, що здійснюють виробництво (виготовлення) лікарських засобів, повинні також відповідати таким вимогам:</a:t>
            </a:r>
          </a:p>
          <a:p>
            <a:r>
              <a:rPr lang="uk-UA" dirty="0" smtClean="0"/>
              <a:t>виготовлення (виробництво) стерильних лікарських засобів повинно здійснюватися в чистих зонах (приміщеннях) в асептичних умовах;</a:t>
            </a:r>
          </a:p>
          <a:p>
            <a:r>
              <a:rPr lang="uk-UA" dirty="0" smtClean="0"/>
              <a:t>асептичний блок складається із шлюзу, асептичної асистентської, приміщення для отримання води для ін’єкцій,  фасування,  закупорювання та стерилізації ліків.  Можливе суміщення асистентської та фасувальної кімнати;</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r>
              <a:rPr lang="uk-UA" b="1" i="1" dirty="0" smtClean="0"/>
              <a:t>Вимоги до приміщень, устаткування аптечних закладів та санітарно-гігієнічні вимоги при виробництві (виготовленні) ліків в умовах аптеки</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62500" lnSpcReduction="20000"/>
          </a:bodyPr>
          <a:lstStyle/>
          <a:p>
            <a:r>
              <a:rPr lang="uk-UA" dirty="0" smtClean="0"/>
              <a:t>приміщення асептичного блока повинні бути максимально ізольовані від інших приміщень аптеки, раціонально взаємопов’язані між собою для забезпечення </a:t>
            </a:r>
            <a:r>
              <a:rPr lang="uk-UA" dirty="0" err="1" smtClean="0"/>
              <a:t>прямопоточних</a:t>
            </a:r>
            <a:r>
              <a:rPr lang="uk-UA" dirty="0" smtClean="0"/>
              <a:t> робочих процесів і скорочення потоку руху ліків у процесі їх виробництва  (виготовлення); обладнані шлюзами, які захищають ззовні повітря асептичної асистентської від контамінації;</a:t>
            </a:r>
          </a:p>
          <a:p>
            <a:r>
              <a:rPr lang="uk-UA" dirty="0" smtClean="0"/>
              <a:t>вікна в асептичній асистентській повинні бути герметично зачинені;</a:t>
            </a:r>
          </a:p>
          <a:p>
            <a:r>
              <a:rPr lang="uk-UA" dirty="0" smtClean="0"/>
              <a:t>асептичний блок обладнується припливно-витяжною вентиляцією з перевагою припливу повітря перед витяганням, яка забезпечує не менше ніж 10-кратний обмін повітря за годину. Система вентиляції повітря повинна враховувати: розмір приміщення, обладнання, персонал, що перебуває у ньому, і мати відповідні фільтри.</a:t>
            </a:r>
          </a:p>
          <a:p>
            <a:r>
              <a:rPr lang="uk-UA" dirty="0" smtClean="0"/>
              <a:t>Перед входом в асептичний блок, заготовчу (</a:t>
            </a:r>
            <a:r>
              <a:rPr lang="uk-UA" dirty="0" err="1" smtClean="0"/>
              <a:t>дефектарську</a:t>
            </a:r>
            <a:r>
              <a:rPr lang="uk-UA" dirty="0" smtClean="0"/>
              <a:t>), асистентську кімнату на підлозі повинні бути гумові килимки, змочені дезінфекційним розчином.</a:t>
            </a:r>
          </a:p>
          <a:p>
            <a:r>
              <a:rPr lang="uk-UA" dirty="0" smtClean="0"/>
              <a:t>Для миття рук персоналу в шлюзах асептичного блоку,  заготовчій, асистентській, мийній і туалеті повинні бути установлені раковини (рукомийники), які доцільно обладнати педальними кранами з ліктьовими</a:t>
            </a:r>
          </a:p>
          <a:p>
            <a:r>
              <a:rPr lang="uk-UA" dirty="0" smtClean="0"/>
              <a:t>приводами, фотоелементами тощо. Безпосередньо біля раковин установлюють пристрої, у яких повинні постійно бути засоби для дезінфекції рук і мийні засоби. Висушування рук проводиться електрорушниками або рушниками разового користування (останні – у разі виготовлення ліків за нестерильних умов). Користуватися раковинами у виробничих приміщеннях особам, які не зайняті в процесі виготовлення і фасування ліків, забороняється.</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r>
              <a:rPr lang="uk-UA" b="1" i="1" dirty="0" smtClean="0"/>
              <a:t>Вимоги до приміщень, устаткування аптечних закладів та санітарно-гігієнічні вимоги при виробництві (виготовленні) ліків в умовах аптеки</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85000" lnSpcReduction="20000"/>
          </a:bodyPr>
          <a:lstStyle/>
          <a:p>
            <a:r>
              <a:rPr lang="uk-UA" dirty="0" smtClean="0"/>
              <a:t>У мийній кімнаті повинні бути виділені і промарковані раковини для миття посуду, що призначається для приготування ін’єкційних розчинів і очних крапель, ліків для внутрішнього вживання, зовнішніх лікарських форм.</a:t>
            </a:r>
          </a:p>
          <a:p>
            <a:r>
              <a:rPr lang="uk-UA" dirty="0" smtClean="0"/>
              <a:t>У цих самих раковинах миється посуд, що використовується при виготовленні даних лікарських форм.</a:t>
            </a:r>
          </a:p>
          <a:p>
            <a:r>
              <a:rPr lang="uk-UA" dirty="0" smtClean="0"/>
              <a:t>Забороняється користуватися цими раковинами для миття рук.</a:t>
            </a:r>
          </a:p>
          <a:p>
            <a:r>
              <a:rPr lang="uk-UA" dirty="0" smtClean="0"/>
              <a:t>Матеріали, які застосовуються в оздобленні  «чистих» приміщень, повинні мати механічну міцність, що сприяє їх санітарній обробці без пошкоджень, незначному водопоглиненню. Вони не піддаються корозії, легко чистяться, миються та дезінфікуються.</a:t>
            </a:r>
          </a:p>
          <a:p>
            <a:r>
              <a:rPr lang="uk-UA" dirty="0" smtClean="0"/>
              <a:t>Стелі, стіни і підлога приміщень для приготування ліків в асептичних умовах повинні бути оздоблені таким чином, щоб не було виступів, карнизів, тріщин та покриті матеріалами, що допускають вологе прибирання та дезінфекцію. Двері та вікна повинні бути щільно підігнані і не мати щілин.</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r>
              <a:rPr lang="uk-UA" b="1" i="1" dirty="0" smtClean="0"/>
              <a:t>Вимоги до приміщень, устаткування аптечних закладів та санітарно-гігієнічні вимоги при виробництві (виготовленні) ліків в умовах аптеки</a:t>
            </a: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47500" lnSpcReduction="20000"/>
          </a:bodyPr>
          <a:lstStyle/>
          <a:p>
            <a:r>
              <a:rPr lang="uk-UA" dirty="0" smtClean="0"/>
              <a:t>Якість та ефективність санітарно-протиепідемічних заходів, що проводяться в аптечних закладах, які займаються виробництвом (виготовленням) лікарських засобів, визначаються результатами санітарно-бактеріологічного контролю.</a:t>
            </a:r>
          </a:p>
          <a:p>
            <a:r>
              <a:rPr lang="uk-UA" dirty="0" smtClean="0"/>
              <a:t>Бактеріологічний контроль в аптеках проводиться згідно з нормативними документами органів державного санітарно-епідеміологічного нагляду.</a:t>
            </a:r>
          </a:p>
          <a:p>
            <a:r>
              <a:rPr lang="uk-UA" dirty="0" smtClean="0"/>
              <a:t>Державний санітарно-епідеміологічний нагляд з відбором проб для санітарно-бактеріологічного контролю здійснюють заклади державної санітарно-епідеміологічної служби не рідше ніж 1 раз у квартал,  а також за епідеміологічними показами.</a:t>
            </a:r>
          </a:p>
          <a:p>
            <a:r>
              <a:rPr lang="uk-UA" dirty="0" smtClean="0"/>
              <a:t>Об’єктами бактеріологічного контролю в аптечних закладах є:</a:t>
            </a:r>
          </a:p>
          <a:p>
            <a:r>
              <a:rPr lang="uk-UA" dirty="0" smtClean="0"/>
              <a:t>вода очищена і вода для ін’єкцій;</a:t>
            </a:r>
          </a:p>
          <a:p>
            <a:r>
              <a:rPr lang="uk-UA" dirty="0" smtClean="0"/>
              <a:t>лікарські засоби, вироблені (виготовлені) в аптеці;</a:t>
            </a:r>
          </a:p>
          <a:p>
            <a:r>
              <a:rPr lang="uk-UA" dirty="0" smtClean="0"/>
              <a:t>аптечний посуд, пробки та інші допоміжні матеріали;</a:t>
            </a:r>
          </a:p>
          <a:p>
            <a:r>
              <a:rPr lang="uk-UA" dirty="0" smtClean="0"/>
              <a:t>інвентар, устаткування, що використовується у приміщеннях з виробництва (виготовлення) лікарських засобів;</a:t>
            </a:r>
          </a:p>
          <a:p>
            <a:r>
              <a:rPr lang="uk-UA" dirty="0" smtClean="0"/>
              <a:t>руки й одяг персоналу, що безпосередньо задіяний у процесі виробництва (виготовлення) лікарських засобів;</a:t>
            </a:r>
          </a:p>
          <a:p>
            <a:r>
              <a:rPr lang="uk-UA" dirty="0" smtClean="0"/>
              <a:t>повітряне середовище в приміщеннях з виробництва (виготовлення) лікарських засобів.</a:t>
            </a:r>
          </a:p>
          <a:p>
            <a:r>
              <a:rPr lang="uk-UA" dirty="0" smtClean="0"/>
              <a:t>Контроль інших об’єктів та його кратність визначено відповідними нормативно-правовими актами МОЗ України.</a:t>
            </a:r>
          </a:p>
          <a:p>
            <a:endParaRPr lang="uk-UA"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normAutofit fontScale="90000"/>
          </a:bodyPr>
          <a:lstStyle/>
          <a:p>
            <a:r>
              <a:rPr lang="uk-UA" b="1" i="1" dirty="0" smtClean="0"/>
              <a:t>Порядок контролю за дотриманням санітарно-протиепідемічного режиму в аптечних закладах</a:t>
            </a:r>
            <a:r>
              <a:rPr lang="uk-UA" dirty="0" smtClean="0"/>
              <a:t/>
            </a:r>
            <a:br>
              <a:rPr lang="uk-UA" dirty="0" smtClean="0"/>
            </a:br>
            <a:endParaRPr lang="uk-UA" dirty="0"/>
          </a:p>
        </p:txBody>
      </p:sp>
    </p:spTree>
    <p:extLst>
      <p:ext uri="{BB962C8B-B14F-4D97-AF65-F5344CB8AC3E}">
        <p14:creationId xmlns="" xmlns:p14="http://schemas.microsoft.com/office/powerpoint/2010/main" val="2698446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fontScale="70000" lnSpcReduction="20000"/>
          </a:bodyPr>
          <a:lstStyle/>
          <a:p>
            <a:r>
              <a:rPr lang="uk-UA" dirty="0" smtClean="0"/>
              <a:t>Використання комп'ютерів потребує вдосконалення наявних і розроблення нових підходів до організації робочих місць, проведення профілактичних заходів для запобігання негативним наслідкам впливу ПК на стан здоров'я користувачів.</a:t>
            </a:r>
          </a:p>
          <a:p>
            <a:r>
              <a:rPr lang="uk-UA" dirty="0" smtClean="0"/>
              <a:t>Основним нормативним документом, який регламентує забезпечення охорони праці користувачів ПК, є </a:t>
            </a:r>
            <a:r>
              <a:rPr lang="uk-UA" dirty="0" err="1" smtClean="0"/>
              <a:t>ДСанПіН</a:t>
            </a:r>
            <a:r>
              <a:rPr lang="uk-UA" dirty="0" smtClean="0"/>
              <a:t> 3.3.2.007-98 "Державні санітарні правила та норми роботи з візуальними дисплейними терміналами електронно-обчислювальних машин".</a:t>
            </a:r>
          </a:p>
          <a:p>
            <a:r>
              <a:rPr lang="uk-UA" dirty="0" smtClean="0"/>
              <a:t>Об'ємно-планувальні рішення будівель і приміщень для роботи з комп'ютерами мають відповідати чинним санітарним правилам. Заборонено розміщувати робочі місця користувачів </a:t>
            </a:r>
            <a:r>
              <a:rPr lang="uk-UA" dirty="0" err="1" smtClean="0"/>
              <a:t>ГІК</a:t>
            </a:r>
            <a:r>
              <a:rPr lang="uk-UA" dirty="0" smtClean="0"/>
              <a:t> у підвальних приміщеннях і на цокольних поверхах.</a:t>
            </a:r>
          </a:p>
          <a:p>
            <a:r>
              <a:rPr lang="uk-UA" dirty="0" smtClean="0"/>
              <a:t>Площа одного робочого місця має становити не менш 6,0 м2, а об'ємне — не менше 20,0 м2.</a:t>
            </a:r>
          </a:p>
          <a:p>
            <a:r>
              <a:rPr lang="uk-UA" dirty="0" smtClean="0"/>
              <a:t>У приміщеннях для роботи з ПК має бути натуральне та штучне освітлення відповідно до ДВН В.2.5-28-2006. Для забезпечення природного освітлення в приміщеннях для роботи з </a:t>
            </a:r>
            <a:r>
              <a:rPr lang="uk-UA" dirty="0" err="1" smtClean="0"/>
              <a:t>ГІК</a:t>
            </a:r>
            <a:r>
              <a:rPr lang="uk-UA" dirty="0" smtClean="0"/>
              <a:t> мають бути вікна, орієнтовані переважно на північ або північний схід. КПО має становити не менше 1,5.</a:t>
            </a:r>
          </a:p>
          <a:p>
            <a:r>
              <a:rPr lang="uk-UA" dirty="0" smtClean="0"/>
              <a:t>Виробничі приміщення потрібно обладнати шафами для зберігання документів, магнітних дисків, полицями, тумбами з урахуванням вимог до площі приміщень.</a:t>
            </a:r>
          </a:p>
          <a:p>
            <a:endParaRPr lang="x-none" dirty="0"/>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lstStyle/>
          <a:p>
            <a:r>
              <a:rPr lang="uk-UA" b="1" i="1" dirty="0" smtClean="0"/>
              <a:t>Охорона праці користувачів ПК</a:t>
            </a:r>
            <a:r>
              <a:rPr lang="uk-UA" dirty="0" smtClean="0"/>
              <a:t/>
            </a:r>
            <a:br>
              <a:rPr lang="uk-UA" dirty="0" smtClean="0"/>
            </a:br>
            <a:endParaRPr lang="x-none" dirty="0"/>
          </a:p>
        </p:txBody>
      </p:sp>
    </p:spTree>
    <p:extLst>
      <p:ext uri="{BB962C8B-B14F-4D97-AF65-F5344CB8AC3E}">
        <p14:creationId xmlns="" xmlns:p14="http://schemas.microsoft.com/office/powerpoint/2010/main" val="2698446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DC846A9F-B7ED-45D2-A18F-1D4A62871E10}"/>
              </a:ext>
            </a:extLst>
          </p:cNvPr>
          <p:cNvSpPr>
            <a:spLocks noGrp="1"/>
          </p:cNvSpPr>
          <p:nvPr>
            <p:ph idx="1"/>
          </p:nvPr>
        </p:nvSpPr>
        <p:spPr/>
        <p:txBody>
          <a:bodyPr>
            <a:normAutofit/>
          </a:bodyPr>
          <a:lstStyle/>
          <a:p>
            <a:r>
              <a:rPr lang="ru-RU" i="1" dirty="0" err="1" smtClean="0"/>
              <a:t>література</a:t>
            </a:r>
            <a:r>
              <a:rPr lang="ru-RU" i="1" dirty="0" smtClean="0"/>
              <a:t>:</a:t>
            </a:r>
            <a:endParaRPr lang="uk-UA" dirty="0" smtClean="0"/>
          </a:p>
          <a:p>
            <a:pPr lvl="0"/>
            <a:r>
              <a:rPr lang="uk-UA" dirty="0" err="1" smtClean="0"/>
              <a:t>Жуковіна</a:t>
            </a:r>
            <a:r>
              <a:rPr lang="uk-UA" dirty="0" smtClean="0"/>
              <a:t>   О.В.   Основи   охорони   праці:   Навчальний   посібник   для   студентів фармацевтичних вузів. - </a:t>
            </a:r>
            <a:r>
              <a:rPr lang="en-US" dirty="0" smtClean="0"/>
              <a:t>X</a:t>
            </a:r>
            <a:r>
              <a:rPr lang="uk-UA" dirty="0" smtClean="0"/>
              <a:t>, 2012.- 91с.</a:t>
            </a:r>
          </a:p>
          <a:p>
            <a:pPr lvl="0"/>
            <a:r>
              <a:rPr lang="uk-UA" dirty="0" smtClean="0"/>
              <a:t>Закон України «Про охорону праці» № 2694-XII. від 14.10.1992 р. </a:t>
            </a:r>
          </a:p>
          <a:p>
            <a:pPr lvl="0"/>
            <a:r>
              <a:rPr lang="uk-UA" dirty="0" smtClean="0"/>
              <a:t>Охорона праці у фармацевтичній галузі: навчальний посібник / О.В. </a:t>
            </a:r>
            <a:r>
              <a:rPr lang="uk-UA" dirty="0" err="1" smtClean="0"/>
              <a:t>Жуковіна</a:t>
            </a:r>
            <a:r>
              <a:rPr lang="uk-UA" dirty="0" smtClean="0"/>
              <a:t>, О.І. Зайцев, О.І. </a:t>
            </a:r>
            <a:r>
              <a:rPr lang="uk-UA" dirty="0" err="1" smtClean="0"/>
              <a:t>Жуковін</a:t>
            </a:r>
            <a:r>
              <a:rPr lang="uk-UA" dirty="0" smtClean="0"/>
              <a:t>, Г.А. Грецька – К.: Медицина, 2009. </a:t>
            </a:r>
            <a:r>
              <a:rPr lang="uk-UA" smtClean="0"/>
              <a:t>– 432 с.</a:t>
            </a:r>
            <a:endParaRPr lang="uk-UA"/>
          </a:p>
        </p:txBody>
      </p:sp>
      <p:sp>
        <p:nvSpPr>
          <p:cNvPr id="3" name="Заголовок 2">
            <a:extLst>
              <a:ext uri="{FF2B5EF4-FFF2-40B4-BE49-F238E27FC236}">
                <a16:creationId xmlns="" xmlns:a16="http://schemas.microsoft.com/office/drawing/2014/main" id="{E9C75557-A44D-42F5-AB2F-B44ECEE090A1}"/>
              </a:ext>
            </a:extLst>
          </p:cNvPr>
          <p:cNvSpPr>
            <a:spLocks noGrp="1"/>
          </p:cNvSpPr>
          <p:nvPr>
            <p:ph type="title"/>
          </p:nvPr>
        </p:nvSpPr>
        <p:spPr/>
        <p:txBody>
          <a:bodyPr/>
          <a:lstStyle/>
          <a:p>
            <a:r>
              <a:rPr lang="uk-UA" b="1" dirty="0" smtClean="0"/>
              <a:t>Матеріали для самопідготовки студентів</a:t>
            </a:r>
            <a:endParaRPr lang="x-none" dirty="0"/>
          </a:p>
        </p:txBody>
      </p:sp>
    </p:spTree>
    <p:extLst>
      <p:ext uri="{BB962C8B-B14F-4D97-AF65-F5344CB8AC3E}">
        <p14:creationId xmlns="" xmlns:p14="http://schemas.microsoft.com/office/powerpoint/2010/main" val="2698446957"/>
      </p:ext>
    </p:extLst>
  </p:cSld>
  <p:clrMapOvr>
    <a:masterClrMapping/>
  </p:clrMapOvr>
</p:sld>
</file>

<file path=ppt/theme/theme1.xml><?xml version="1.0" encoding="utf-8"?>
<a:theme xmlns:a="http://schemas.openxmlformats.org/drawingml/2006/main" name="РетроспективаVTI">
  <a:themeElements>
    <a:clrScheme name="Brights">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Office_42167610_TF66722518.potx" id="{99535A38-7086-4F19-BA2D-7114A7639216}" vid="{E1E69E6A-375F-4B0F-8CE5-93EFF684DE41}"/>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2FE978-FCBC-4C90-A410-B547AA7060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8F4328E-77DF-41E8-952F-124AE19F1F7C}">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6A7FA506-1E93-4CA4-B270-1F08FD18C3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Простая презентация продаж</Template>
  <TotalTime>40</TotalTime>
  <Words>4113</Words>
  <Application>Microsoft Office PowerPoint</Application>
  <PresentationFormat>Произвольный</PresentationFormat>
  <Paragraphs>162</Paragraphs>
  <Slides>28</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РетроспективаVTI</vt:lpstr>
      <vt:lpstr>Навчальна дисципліна «Охорона праці у галузі»</vt:lpstr>
      <vt:lpstr>Лекція №4</vt:lpstr>
      <vt:lpstr>Актуальність теми</vt:lpstr>
      <vt:lpstr>Цілі лекції (мета): </vt:lpstr>
      <vt:lpstr>Види закладів фармації. </vt:lpstr>
      <vt:lpstr>Види закладів фармації. </vt:lpstr>
      <vt:lpstr>Вимоги до виробничих приміщень та устаткування закладів фармації відповідно до  діючих нормативних документів.</vt:lpstr>
      <vt:lpstr>Вимоги до виробничих приміщень та устаткування закладів фармації відповідно до  діючих нормативних документів.</vt:lpstr>
      <vt:lpstr>Вимоги до виробничих приміщень та устаткування закладів фармації відповідно до  діючих нормативних документів.</vt:lpstr>
      <vt:lpstr>Вимоги до виробничих приміщень та устаткування закладів фармації відповідно до  діючих нормативних документів.</vt:lpstr>
      <vt:lpstr>Вимоги до виробничих приміщень та устаткування закладів фармації відповідно до  діючих нормативних документів.</vt:lpstr>
      <vt:lpstr>Вимоги до виробничих приміщень та устаткування закладів фармації відповідно до  діючих нормативних документів.</vt:lpstr>
      <vt:lpstr>Вимоги до виробничих приміщень та устаткування закладів фармації відповідно до  діючих нормативних документів.</vt:lpstr>
      <vt:lpstr>Вимоги до виробничих приміщень та устаткування закладів фармації відповідно до  діючих нормативних документів.</vt:lpstr>
      <vt:lpstr>Вимоги до виробничих приміщень та устаткування закладів фармації відповідно до  діючих нормативних документів.</vt:lpstr>
      <vt:lpstr>Загальні вимоги до приміщень та устаткування аптечних закладів </vt:lpstr>
      <vt:lpstr>Загальні вимоги до приміщень та устаткування аптечних закладів </vt:lpstr>
      <vt:lpstr>Загальні вимоги до приміщень та устаткування аптечних закладів </vt:lpstr>
      <vt:lpstr>Загальні вимоги до приміщень та устаткування аптечних закладів </vt:lpstr>
      <vt:lpstr>Загальні санітарно-гігієнічні вимоги до прибирання приміщень, догляду за устаткуванням аптечних закладів</vt:lpstr>
      <vt:lpstr>Загальні санітарно-гігієнічні вимоги до прибирання приміщень, догляду за устаткуванням аптечних закладів</vt:lpstr>
      <vt:lpstr>Загальні санітарно-гігієнічні вимоги до прибирання приміщень, догляду за устаткуванням аптечних закладів</vt:lpstr>
      <vt:lpstr>Вимоги до приміщень, устаткування аптечних закладів та санітарно-гігієнічні вимоги при виробництві (виготовленні) ліків в умовах аптеки</vt:lpstr>
      <vt:lpstr>Вимоги до приміщень, устаткування аптечних закладів та санітарно-гігієнічні вимоги при виробництві (виготовленні) ліків в умовах аптеки</vt:lpstr>
      <vt:lpstr>Вимоги до приміщень, устаткування аптечних закладів та санітарно-гігієнічні вимоги при виробництві (виготовленні) ліків в умовах аптеки</vt:lpstr>
      <vt:lpstr>Порядок контролю за дотриманням санітарно-протиепідемічного режиму в аптечних закладах </vt:lpstr>
      <vt:lpstr>Охорона праці користувачів ПК </vt:lpstr>
      <vt:lpstr>Матеріали для самопідготовки студентів</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Навчальна дисципліна «Вступ у фармацію»</dc:title>
  <dc:creator>Fear</dc:creator>
  <cp:lastModifiedBy>унгурян</cp:lastModifiedBy>
  <cp:revision>18</cp:revision>
  <dcterms:created xsi:type="dcterms:W3CDTF">2020-09-28T19:09:06Z</dcterms:created>
  <dcterms:modified xsi:type="dcterms:W3CDTF">2020-09-29T11:08:15Z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