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29"/>
  </p:notesMasterIdLst>
  <p:handoutMasterIdLst>
    <p:handoutMasterId r:id="rId30"/>
  </p:handoutMasterIdLst>
  <p:sldIdLst>
    <p:sldId id="348" r:id="rId5"/>
    <p:sldId id="349" r:id="rId6"/>
    <p:sldId id="351" r:id="rId7"/>
    <p:sldId id="352" r:id="rId8"/>
    <p:sldId id="353" r:id="rId9"/>
    <p:sldId id="355" r:id="rId10"/>
    <p:sldId id="356" r:id="rId11"/>
    <p:sldId id="357" r:id="rId12"/>
    <p:sldId id="358" r:id="rId13"/>
    <p:sldId id="359" r:id="rId14"/>
    <p:sldId id="360" r:id="rId15"/>
    <p:sldId id="361" r:id="rId16"/>
    <p:sldId id="362" r:id="rId17"/>
    <p:sldId id="354" r:id="rId18"/>
    <p:sldId id="364" r:id="rId19"/>
    <p:sldId id="365" r:id="rId20"/>
    <p:sldId id="366" r:id="rId21"/>
    <p:sldId id="367" r:id="rId22"/>
    <p:sldId id="368" r:id="rId23"/>
    <p:sldId id="369" r:id="rId24"/>
    <p:sldId id="370" r:id="rId25"/>
    <p:sldId id="371" r:id="rId26"/>
    <p:sldId id="372" r:id="rId27"/>
    <p:sldId id="373" r:id="rId28"/>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2828"/>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34" autoAdjust="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EB596BA-F330-4785-8461-F74708FFCA50}" type="datetime1">
              <a:rPr lang="ru-RU" smtClean="0"/>
              <a:pPr rtl="0"/>
              <a:t>29.09.2020</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A83F606-8A8B-426E-A649-E6072AD6EE3A}" type="slidenum">
              <a:rPr lang="ru-RU" smtClean="0"/>
              <a:pPr rtl="0"/>
              <a:t>‹#›</a:t>
            </a:fld>
            <a:endParaRPr lang="ru-RU" dirty="0"/>
          </a:p>
        </p:txBody>
      </p:sp>
    </p:spTree>
    <p:extLst>
      <p:ext uri="{BB962C8B-B14F-4D97-AF65-F5344CB8AC3E}">
        <p14:creationId xmlns="" xmlns:p14="http://schemas.microsoft.com/office/powerpoint/2010/main" val="226876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E9F4-7ED8-495D-B52D-5485A5BC0ACA}" type="datetime1">
              <a:rPr lang="ru-RU" noProof="0" smtClean="0"/>
              <a:pPr/>
              <a:t>29.09.2020</a:t>
            </a:fld>
            <a:endParaRPr lang="ru-RU" noProof="0"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4DD8812-632B-44E3-B183-D20ADC793C3A}" type="slidenum">
              <a:rPr lang="ru-RU" noProof="0" smtClean="0"/>
              <a:pPr rtl="0"/>
              <a:t>‹#›</a:t>
            </a:fld>
            <a:endParaRPr lang="ru-RU" noProof="0" dirty="0"/>
          </a:p>
        </p:txBody>
      </p:sp>
    </p:spTree>
    <p:extLst>
      <p:ext uri="{BB962C8B-B14F-4D97-AF65-F5344CB8AC3E}">
        <p14:creationId xmlns="" xmlns:p14="http://schemas.microsoft.com/office/powerpoint/2010/main" val="239063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pPr rtl="0"/>
              <a:t>1</a:t>
            </a:fld>
            <a:endParaRPr lang="ru-RU" dirty="0"/>
          </a:p>
        </p:txBody>
      </p:sp>
    </p:spTree>
    <p:extLst>
      <p:ext uri="{BB962C8B-B14F-4D97-AF65-F5344CB8AC3E}">
        <p14:creationId xmlns="" xmlns:p14="http://schemas.microsoft.com/office/powerpoint/2010/main" val="1917611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pPr rtl="0"/>
              <a:t>2</a:t>
            </a:fld>
            <a:endParaRPr lang="ru-RU" dirty="0"/>
          </a:p>
        </p:txBody>
      </p:sp>
    </p:spTree>
    <p:extLst>
      <p:ext uri="{BB962C8B-B14F-4D97-AF65-F5344CB8AC3E}">
        <p14:creationId xmlns="" xmlns:p14="http://schemas.microsoft.com/office/powerpoint/2010/main" val="64733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97280" y="758952"/>
            <a:ext cx="10058400" cy="3566160"/>
          </a:xfrm>
          <a:prstGeom prst="rect">
            <a:avLst/>
          </a:prstGeo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0"/>
              <a:t>Образец подзаголовка</a:t>
            </a:r>
            <a:endParaRPr lang="ru-RU" noProof="0" dirty="0"/>
          </a:p>
        </p:txBody>
      </p:sp>
      <p:cxnSp>
        <p:nvCxnSpPr>
          <p:cNvPr id="9" name="Прямая соединительная линия 8">
            <a:extLst>
              <a:ext uri="{FF2B5EF4-FFF2-40B4-BE49-F238E27FC236}">
                <a16:creationId xmlns="" xmlns:a16="http://schemas.microsoft.com/office/drawing/2014/main" id="{1F5DC8C3-BA5F-4EED-BB9A-A14272BD82A1}"/>
              </a:ext>
            </a:extLst>
          </p:cNvPr>
          <p:cNvCxnSpPr/>
          <p:nvPr/>
        </p:nvCxnSpPr>
        <p:spPr>
          <a:xfrm>
            <a:off x="1207658" y="4474741"/>
            <a:ext cx="913000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Дата 3">
            <a:extLst>
              <a:ext uri="{FF2B5EF4-FFF2-40B4-BE49-F238E27FC236}">
                <a16:creationId xmlns="" xmlns:a16="http://schemas.microsoft.com/office/drawing/2014/main" id="{9925CCF1-92C0-4AF3-BFAF-4921631915AB}"/>
              </a:ext>
            </a:extLst>
          </p:cNvPr>
          <p:cNvSpPr>
            <a:spLocks noGrp="1"/>
          </p:cNvSpPr>
          <p:nvPr>
            <p:ph type="dt" sz="half" idx="10"/>
          </p:nvPr>
        </p:nvSpPr>
        <p:spPr/>
        <p:txBody>
          <a:bodyPr rtlCol="0"/>
          <a:lstStyle/>
          <a:p>
            <a:pPr rtl="0"/>
            <a:fld id="{42F2DED7-F6AC-4866-8138-11B328ED7527}" type="datetime1">
              <a:rPr lang="ru-RU" noProof="0" smtClean="0"/>
              <a:pPr rtl="0"/>
              <a:t>29.09.2020</a:t>
            </a:fld>
            <a:endParaRPr lang="ru-RU" noProof="0" dirty="0"/>
          </a:p>
        </p:txBody>
      </p:sp>
      <p:sp>
        <p:nvSpPr>
          <p:cNvPr id="5" name="Нижний колонтитул 4">
            <a:extLst>
              <a:ext uri="{FF2B5EF4-FFF2-40B4-BE49-F238E27FC236}">
                <a16:creationId xmlns="" xmlns:a16="http://schemas.microsoft.com/office/drawing/2014/main" id="{051A78A9-3DFF-4937-A9F2-5D8CF495F367}"/>
              </a:ext>
            </a:extLst>
          </p:cNvPr>
          <p:cNvSpPr>
            <a:spLocks noGrp="1"/>
          </p:cNvSpPr>
          <p:nvPr>
            <p:ph type="ftr" sz="quarter" idx="11"/>
          </p:nvPr>
        </p:nvSpPr>
        <p:spPr/>
        <p:txBody>
          <a:bodyPr rtlCol="0"/>
          <a:lstStyle/>
          <a:p>
            <a:pPr rtl="0"/>
            <a:endParaRPr lang="ru-RU" noProof="0" dirty="0"/>
          </a:p>
        </p:txBody>
      </p:sp>
      <p:sp>
        <p:nvSpPr>
          <p:cNvPr id="6" name="Номер слайда 5">
            <a:extLst>
              <a:ext uri="{FF2B5EF4-FFF2-40B4-BE49-F238E27FC236}">
                <a16:creationId xmlns=""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1" name="Овал 10">
            <a:extLst>
              <a:ext uri="{FF2B5EF4-FFF2-40B4-BE49-F238E27FC236}">
                <a16:creationId xmlns="" xmlns:a16="http://schemas.microsoft.com/office/drawing/2014/main" id="{68EC5FC9-F7D0-0141-850B-7623CA81A77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 xmlns:a16="http://schemas.microsoft.com/office/drawing/2014/main" id="{B8F839E6-7F1F-6E4D-B83C-F5DA99E98229}"/>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EACA50E-A3A8-9D41-B30C-03B00FB2DEF0}"/>
              </a:ext>
            </a:extLst>
          </p:cNvPr>
          <p:cNvSpPr/>
          <p:nvPr userDrawn="1"/>
        </p:nvSpPr>
        <p:spPr>
          <a:xfrm>
            <a:off x="5664569" y="541205"/>
            <a:ext cx="283407" cy="283407"/>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EA92073B-F20B-034A-BC3A-9B993F0DD0BA}"/>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C4091F50-D240-B145-B0B1-DAEDDFDE34AD}"/>
              </a:ext>
            </a:extLst>
          </p:cNvPr>
          <p:cNvSpPr/>
          <p:nvPr userDrawn="1"/>
        </p:nvSpPr>
        <p:spPr>
          <a:xfrm>
            <a:off x="0" y="-1994"/>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a:extLst>
              <a:ext uri="{FF2B5EF4-FFF2-40B4-BE49-F238E27FC236}">
                <a16:creationId xmlns="" xmlns:a16="http://schemas.microsoft.com/office/drawing/2014/main" id="{354D8B55-9EA8-4B81-8E84-9B93B0A27559}"/>
              </a:ext>
            </a:extLst>
          </p:cNvPr>
          <p:cNvSpPr>
            <a:spLocks noGrp="1"/>
          </p:cNvSpPr>
          <p:nvPr>
            <p:ph type="dt" sz="half" idx="10"/>
          </p:nvPr>
        </p:nvSpPr>
        <p:spPr/>
        <p:txBody>
          <a:bodyPr rtlCol="0"/>
          <a:lstStyle/>
          <a:p>
            <a:pPr rtl="0"/>
            <a:fld id="{2DD0CC0D-F4E8-4EB2-A425-24C0A08BF2ED}" type="datetime1">
              <a:rPr lang="ru-RU" noProof="0" smtClean="0"/>
              <a:pPr rtl="0"/>
              <a:t>29.09.2020</a:t>
            </a:fld>
            <a:endParaRPr lang="ru-RU" noProof="0" dirty="0"/>
          </a:p>
        </p:txBody>
      </p:sp>
      <p:sp>
        <p:nvSpPr>
          <p:cNvPr id="8" name="Нижний колонтитул 7">
            <a:extLst>
              <a:ext uri="{FF2B5EF4-FFF2-40B4-BE49-F238E27FC236}">
                <a16:creationId xmlns="" xmlns:a16="http://schemas.microsoft.com/office/drawing/2014/main"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21" name="Группа 20">
            <a:extLst>
              <a:ext uri="{FF2B5EF4-FFF2-40B4-BE49-F238E27FC236}">
                <a16:creationId xmlns="" xmlns:a16="http://schemas.microsoft.com/office/drawing/2014/main" id="{7A2141DD-8D8D-FA43-BD4F-2CFC93C87782}"/>
              </a:ext>
            </a:extLst>
          </p:cNvPr>
          <p:cNvGrpSpPr/>
          <p:nvPr userDrawn="1"/>
        </p:nvGrpSpPr>
        <p:grpSpPr>
          <a:xfrm rot="5400000">
            <a:off x="-21619" y="1088453"/>
            <a:ext cx="910099" cy="99010"/>
            <a:chOff x="622418" y="280927"/>
            <a:chExt cx="2335705" cy="254101"/>
          </a:xfrm>
        </p:grpSpPr>
        <p:sp>
          <p:nvSpPr>
            <p:cNvPr id="22" name="Овал 21">
              <a:extLst>
                <a:ext uri="{FF2B5EF4-FFF2-40B4-BE49-F238E27FC236}">
                  <a16:creationId xmlns="" xmlns:a16="http://schemas.microsoft.com/office/drawing/2014/main" id="{71A62821-5E0F-DE41-B5C2-17A3A7277F4E}"/>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 xmlns:a16="http://schemas.microsoft.com/office/drawing/2014/main" id="{C311AE14-D8F0-1D4C-9D8D-60383658279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 xmlns:a16="http://schemas.microsoft.com/office/drawing/2014/main" id="{1F2BE645-D4F2-304C-9AFA-473D8F888A85}"/>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Овал 24">
              <a:extLst>
                <a:ext uri="{FF2B5EF4-FFF2-40B4-BE49-F238E27FC236}">
                  <a16:creationId xmlns="" xmlns:a16="http://schemas.microsoft.com/office/drawing/2014/main" id="{93640330-30A6-6948-87A7-9DE6D41794F5}"/>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 xmlns:a16="http://schemas.microsoft.com/office/drawing/2014/main" id="{ADFB6548-D83C-1D4E-AE87-2E8F1D3D0FA7}"/>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 xmlns:a16="http://schemas.microsoft.com/office/drawing/2014/main" id="{D97C7400-7EDC-8845-AB5A-80FB8175C1E2}"/>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8" name="Заголовок 1">
            <a:extLst>
              <a:ext uri="{FF2B5EF4-FFF2-40B4-BE49-F238E27FC236}">
                <a16:creationId xmlns="" xmlns:a16="http://schemas.microsoft.com/office/drawing/2014/main" id="{BC941C44-9B96-0040-8C71-D8364EB577C2}"/>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9" name="Овал 28">
            <a:extLst>
              <a:ext uri="{FF2B5EF4-FFF2-40B4-BE49-F238E27FC236}">
                <a16:creationId xmlns="" xmlns:a16="http://schemas.microsoft.com/office/drawing/2014/main" id="{E014993B-5057-2A4C-9CA0-383DC5504020}"/>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 xmlns:a16="http://schemas.microsoft.com/office/drawing/2014/main" id="{43B110E8-1FE2-BC47-A5AE-4C698B688B65}"/>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 xmlns:a16="http://schemas.microsoft.com/office/drawing/2014/main" id="{87DACF2F-5D4D-434D-8786-E4DF0385E6F6}"/>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 xmlns:a16="http://schemas.microsoft.com/office/drawing/2014/main" id="{CFE816CC-CBCA-7946-B9E5-E9649EF369BE}"/>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201827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7" name="Дата 6">
            <a:extLst>
              <a:ext uri="{FF2B5EF4-FFF2-40B4-BE49-F238E27FC236}">
                <a16:creationId xmlns="" xmlns:a16="http://schemas.microsoft.com/office/drawing/2014/main" id="{354D8B55-9EA8-4B81-8E84-9B93B0A27559}"/>
              </a:ext>
            </a:extLst>
          </p:cNvPr>
          <p:cNvSpPr>
            <a:spLocks noGrp="1"/>
          </p:cNvSpPr>
          <p:nvPr>
            <p:ph type="dt" sz="half" idx="10"/>
          </p:nvPr>
        </p:nvSpPr>
        <p:spPr/>
        <p:txBody>
          <a:bodyPr rtlCol="0"/>
          <a:lstStyle/>
          <a:p>
            <a:pPr rtl="0"/>
            <a:fld id="{11D365CB-744A-4AFA-AFC9-892345BE9421}" type="datetime1">
              <a:rPr lang="ru-RU" noProof="0" smtClean="0"/>
              <a:pPr rtl="0"/>
              <a:t>29.09.2020</a:t>
            </a:fld>
            <a:endParaRPr lang="ru-RU" noProof="0" dirty="0"/>
          </a:p>
        </p:txBody>
      </p:sp>
      <p:sp>
        <p:nvSpPr>
          <p:cNvPr id="8" name="Нижний колонтитул 7">
            <a:extLst>
              <a:ext uri="{FF2B5EF4-FFF2-40B4-BE49-F238E27FC236}">
                <a16:creationId xmlns="" xmlns:a16="http://schemas.microsoft.com/office/drawing/2014/main"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4" name="Рисунок 3">
            <a:extLst>
              <a:ext uri="{FF2B5EF4-FFF2-40B4-BE49-F238E27FC236}">
                <a16:creationId xmlns="" xmlns:a16="http://schemas.microsoft.com/office/drawing/2014/main" id="{C950F4E3-11A9-2549-A00D-601AEF6E49A4}"/>
              </a:ext>
            </a:extLst>
          </p:cNvPr>
          <p:cNvSpPr>
            <a:spLocks noGrp="1"/>
          </p:cNvSpPr>
          <p:nvPr>
            <p:ph type="pic" sz="quarter" idx="13"/>
          </p:nvPr>
        </p:nvSpPr>
        <p:spPr>
          <a:xfrm>
            <a:off x="1097279" y="2160508"/>
            <a:ext cx="2919413" cy="2919413"/>
          </a:xfrm>
          <a:prstGeom prst="ellipse">
            <a:avLst/>
          </a:prstGeom>
          <a:solidFill>
            <a:srgbClr val="EDEFF7"/>
          </a:solidFill>
          <a:ln w="38100">
            <a:solidFill>
              <a:schemeClr val="accent3"/>
            </a:solidFill>
          </a:ln>
        </p:spPr>
        <p:txBody>
          <a:bodyPr rtlCol="0" anchor="ctr"/>
          <a:lstStyle>
            <a:lvl1pPr algn="ctr">
              <a:defRPr/>
            </a:lvl1pPr>
          </a:lstStyle>
          <a:p>
            <a:pPr rtl="0"/>
            <a:r>
              <a:rPr lang="ru-RU" noProof="0"/>
              <a:t>Вставка рисунка</a:t>
            </a:r>
            <a:endParaRPr lang="ru-RU" noProof="0" dirty="0"/>
          </a:p>
        </p:txBody>
      </p:sp>
      <p:sp>
        <p:nvSpPr>
          <p:cNvPr id="21" name="Рисунок 3">
            <a:extLst>
              <a:ext uri="{FF2B5EF4-FFF2-40B4-BE49-F238E27FC236}">
                <a16:creationId xmlns="" xmlns:a16="http://schemas.microsoft.com/office/drawing/2014/main" id="{21B5A175-E633-E74F-AE3B-DF58F989F443}"/>
              </a:ext>
            </a:extLst>
          </p:cNvPr>
          <p:cNvSpPr>
            <a:spLocks noGrp="1"/>
          </p:cNvSpPr>
          <p:nvPr>
            <p:ph type="pic" sz="quarter" idx="14"/>
          </p:nvPr>
        </p:nvSpPr>
        <p:spPr>
          <a:xfrm>
            <a:off x="4659186" y="2160508"/>
            <a:ext cx="2919413" cy="2919413"/>
          </a:xfrm>
          <a:prstGeom prst="ellipse">
            <a:avLst/>
          </a:prstGeom>
          <a:solidFill>
            <a:srgbClr val="EDEFF7"/>
          </a:solidFill>
          <a:ln w="38100">
            <a:solidFill>
              <a:schemeClr val="accent6"/>
            </a:solidFill>
          </a:ln>
        </p:spPr>
        <p:txBody>
          <a:bodyPr rtlCol="0" anchor="ctr"/>
          <a:lstStyle>
            <a:lvl1pPr algn="ctr">
              <a:defRPr/>
            </a:lvl1pPr>
          </a:lstStyle>
          <a:p>
            <a:pPr rtl="0"/>
            <a:r>
              <a:rPr lang="ru-RU" noProof="0"/>
              <a:t>Вставка рисунка</a:t>
            </a:r>
            <a:endParaRPr lang="ru-RU" noProof="0" dirty="0"/>
          </a:p>
        </p:txBody>
      </p:sp>
      <p:sp>
        <p:nvSpPr>
          <p:cNvPr id="22" name="Рисунок 3">
            <a:extLst>
              <a:ext uri="{FF2B5EF4-FFF2-40B4-BE49-F238E27FC236}">
                <a16:creationId xmlns="" xmlns:a16="http://schemas.microsoft.com/office/drawing/2014/main" id="{261D2778-BA56-D247-9B2C-28D010C9D4E2}"/>
              </a:ext>
            </a:extLst>
          </p:cNvPr>
          <p:cNvSpPr>
            <a:spLocks noGrp="1"/>
          </p:cNvSpPr>
          <p:nvPr>
            <p:ph type="pic" sz="quarter" idx="15"/>
          </p:nvPr>
        </p:nvSpPr>
        <p:spPr>
          <a:xfrm>
            <a:off x="8221093" y="2160508"/>
            <a:ext cx="2919413" cy="2919413"/>
          </a:xfrm>
          <a:prstGeom prst="ellipse">
            <a:avLst/>
          </a:prstGeom>
          <a:solidFill>
            <a:srgbClr val="EDEFF7"/>
          </a:solidFill>
          <a:ln w="38100">
            <a:solidFill>
              <a:schemeClr val="accent1"/>
            </a:solidFill>
          </a:ln>
        </p:spPr>
        <p:txBody>
          <a:bodyPr rtlCol="0" anchor="ctr"/>
          <a:lstStyle>
            <a:lvl1pPr algn="ctr">
              <a:defRPr/>
            </a:lvl1pPr>
          </a:lstStyle>
          <a:p>
            <a:pPr rtl="0"/>
            <a:r>
              <a:rPr lang="ru-RU" noProof="0"/>
              <a:t>Вставка рисунка</a:t>
            </a:r>
            <a:endParaRPr lang="ru-RU" noProof="0" dirty="0"/>
          </a:p>
        </p:txBody>
      </p:sp>
      <p:sp>
        <p:nvSpPr>
          <p:cNvPr id="23" name="Текст 3">
            <a:extLst>
              <a:ext uri="{FF2B5EF4-FFF2-40B4-BE49-F238E27FC236}">
                <a16:creationId xmlns="" xmlns:a16="http://schemas.microsoft.com/office/drawing/2014/main" id="{2DAF6EFF-134E-BA40-8B51-917FDE13C076}"/>
              </a:ext>
            </a:extLst>
          </p:cNvPr>
          <p:cNvSpPr>
            <a:spLocks noGrp="1"/>
          </p:cNvSpPr>
          <p:nvPr>
            <p:ph type="body" sz="half" idx="2" hasCustomPrompt="1"/>
          </p:nvPr>
        </p:nvSpPr>
        <p:spPr>
          <a:xfrm>
            <a:off x="1097279"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4" name="Текст 3">
            <a:extLst>
              <a:ext uri="{FF2B5EF4-FFF2-40B4-BE49-F238E27FC236}">
                <a16:creationId xmlns="" xmlns:a16="http://schemas.microsoft.com/office/drawing/2014/main" id="{188BF917-678C-1249-95B9-7FD2AC7B2231}"/>
              </a:ext>
            </a:extLst>
          </p:cNvPr>
          <p:cNvSpPr>
            <a:spLocks noGrp="1"/>
          </p:cNvSpPr>
          <p:nvPr>
            <p:ph type="body" sz="half" idx="16" hasCustomPrompt="1"/>
          </p:nvPr>
        </p:nvSpPr>
        <p:spPr>
          <a:xfrm>
            <a:off x="4666773"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5" name="Текст 3">
            <a:extLst>
              <a:ext uri="{FF2B5EF4-FFF2-40B4-BE49-F238E27FC236}">
                <a16:creationId xmlns="" xmlns:a16="http://schemas.microsoft.com/office/drawing/2014/main" id="{BAFF17AE-3EA2-2D47-BCDD-E5587B127062}"/>
              </a:ext>
            </a:extLst>
          </p:cNvPr>
          <p:cNvSpPr>
            <a:spLocks noGrp="1"/>
          </p:cNvSpPr>
          <p:nvPr>
            <p:ph type="body" sz="half" idx="17" hasCustomPrompt="1"/>
          </p:nvPr>
        </p:nvSpPr>
        <p:spPr>
          <a:xfrm>
            <a:off x="8236267"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grpSp>
        <p:nvGrpSpPr>
          <p:cNvPr id="26" name="Группа 25">
            <a:extLst>
              <a:ext uri="{FF2B5EF4-FFF2-40B4-BE49-F238E27FC236}">
                <a16:creationId xmlns="" xmlns:a16="http://schemas.microsoft.com/office/drawing/2014/main" id="{F2D7EDB7-7C02-0245-8A1F-553F094A4429}"/>
              </a:ext>
            </a:extLst>
          </p:cNvPr>
          <p:cNvGrpSpPr/>
          <p:nvPr userDrawn="1"/>
        </p:nvGrpSpPr>
        <p:grpSpPr>
          <a:xfrm rot="5400000">
            <a:off x="-21619" y="1088453"/>
            <a:ext cx="910099" cy="99010"/>
            <a:chOff x="622418" y="280927"/>
            <a:chExt cx="2335705" cy="254101"/>
          </a:xfrm>
        </p:grpSpPr>
        <p:sp>
          <p:nvSpPr>
            <p:cNvPr id="27" name="Овал 26">
              <a:extLst>
                <a:ext uri="{FF2B5EF4-FFF2-40B4-BE49-F238E27FC236}">
                  <a16:creationId xmlns="" xmlns:a16="http://schemas.microsoft.com/office/drawing/2014/main" id="{8CF5D165-4F6F-2447-8B9E-8B0D94808ED3}"/>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8" name="Овал 27">
              <a:extLst>
                <a:ext uri="{FF2B5EF4-FFF2-40B4-BE49-F238E27FC236}">
                  <a16:creationId xmlns="" xmlns:a16="http://schemas.microsoft.com/office/drawing/2014/main" id="{146C35C7-7133-4C43-BBF7-575440F7BAD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9" name="Овал 28">
              <a:extLst>
                <a:ext uri="{FF2B5EF4-FFF2-40B4-BE49-F238E27FC236}">
                  <a16:creationId xmlns="" xmlns:a16="http://schemas.microsoft.com/office/drawing/2014/main" id="{D33DD7BE-C379-5C42-9FB0-EF72161049F4}"/>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0" name="Овал 29">
              <a:extLst>
                <a:ext uri="{FF2B5EF4-FFF2-40B4-BE49-F238E27FC236}">
                  <a16:creationId xmlns="" xmlns:a16="http://schemas.microsoft.com/office/drawing/2014/main" id="{743DFC41-C6DE-7942-9358-E23A1EE8759D}"/>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 xmlns:a16="http://schemas.microsoft.com/office/drawing/2014/main" id="{A2ABB593-7229-9548-8BCC-C947B1BF8D93}"/>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 xmlns:a16="http://schemas.microsoft.com/office/drawing/2014/main" id="{986D2413-D60D-484E-ACAB-31891AFDA133}"/>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34" name="Заголовок 1">
            <a:extLst>
              <a:ext uri="{FF2B5EF4-FFF2-40B4-BE49-F238E27FC236}">
                <a16:creationId xmlns="" xmlns:a16="http://schemas.microsoft.com/office/drawing/2014/main" id="{86090E0F-345E-3D4B-8886-95D8A4A77CE7}"/>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Tree>
    <p:extLst>
      <p:ext uri="{BB962C8B-B14F-4D97-AF65-F5344CB8AC3E}">
        <p14:creationId xmlns="" xmlns:p14="http://schemas.microsoft.com/office/powerpoint/2010/main" val="325868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7873" y="758952"/>
            <a:ext cx="7356255" cy="3566160"/>
          </a:xfrm>
          <a:prstGeom prst="rect">
            <a:avLst/>
          </a:prstGeom>
        </p:spPr>
        <p:txBody>
          <a:bodyPr rtlCol="0" anchor="b" anchorCtr="0">
            <a:normAutofit/>
          </a:bodyPr>
          <a:lstStyle>
            <a:lvl1pPr algn="ctr">
              <a:lnSpc>
                <a:spcPct val="90000"/>
              </a:lnSpc>
              <a:defRPr sz="8000" b="0">
                <a:solidFill>
                  <a:schemeClr val="tx1"/>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2417873" y="4663440"/>
            <a:ext cx="7356255" cy="1143000"/>
          </a:xfrm>
        </p:spPr>
        <p:txBody>
          <a:bodyPr lIns="91440" rIns="91440" rtlCol="0" anchor="t" anchorCtr="0">
            <a:normAutofit/>
          </a:bodyPr>
          <a:lstStyle>
            <a:lvl1pPr marL="0" indent="0" algn="ctr">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cxnSp>
        <p:nvCxnSpPr>
          <p:cNvPr id="9" name="Прямая соединительная линия 8">
            <a:extLst>
              <a:ext uri="{FF2B5EF4-FFF2-40B4-BE49-F238E27FC236}">
                <a16:creationId xmlns="" xmlns:a16="http://schemas.microsoft.com/office/drawing/2014/main" id="{459DE2C1-4C52-40A3-8959-27B2C1BEBFF6}"/>
              </a:ext>
            </a:extLst>
          </p:cNvPr>
          <p:cNvCxnSpPr/>
          <p:nvPr/>
        </p:nvCxnSpPr>
        <p:spPr>
          <a:xfrm>
            <a:off x="1158240" y="4485132"/>
            <a:ext cx="9875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Дата 6">
            <a:extLst>
              <a:ext uri="{FF2B5EF4-FFF2-40B4-BE49-F238E27FC236}">
                <a16:creationId xmlns="" xmlns:a16="http://schemas.microsoft.com/office/drawing/2014/main" id="{AAF2E137-EC28-48F8-9198-1F02539029B6}"/>
              </a:ext>
            </a:extLst>
          </p:cNvPr>
          <p:cNvSpPr>
            <a:spLocks noGrp="1"/>
          </p:cNvSpPr>
          <p:nvPr>
            <p:ph type="dt" sz="half" idx="10"/>
          </p:nvPr>
        </p:nvSpPr>
        <p:spPr/>
        <p:txBody>
          <a:bodyPr rtlCol="0"/>
          <a:lstStyle/>
          <a:p>
            <a:pPr rtl="0"/>
            <a:fld id="{4B5B89D9-0013-4DF9-B570-27DC755C2F3F}" type="datetime1">
              <a:rPr lang="ru-RU" noProof="0" smtClean="0"/>
              <a:pPr rtl="0"/>
              <a:t>29.09.2020</a:t>
            </a:fld>
            <a:endParaRPr lang="ru-RU" noProof="0" dirty="0"/>
          </a:p>
        </p:txBody>
      </p:sp>
      <p:sp>
        <p:nvSpPr>
          <p:cNvPr id="8" name="Нижний колонтитул 7">
            <a:extLst>
              <a:ext uri="{FF2B5EF4-FFF2-40B4-BE49-F238E27FC236}">
                <a16:creationId xmlns="" xmlns:a16="http://schemas.microsoft.com/office/drawing/2014/main" id="{189422CD-6F62-4DD6-89EF-07A60B42D219}"/>
              </a:ext>
            </a:extLst>
          </p:cNvPr>
          <p:cNvSpPr>
            <a:spLocks noGrp="1"/>
          </p:cNvSpPr>
          <p:nvPr>
            <p:ph type="ftr" sz="quarter" idx="11"/>
          </p:nvPr>
        </p:nvSpPr>
        <p:spPr/>
        <p:txBody>
          <a:bodyPr rtlCol="0"/>
          <a:lstStyle/>
          <a:p>
            <a:pPr rtl="0"/>
            <a:endParaRPr lang="ru-RU" noProof="0" dirty="0"/>
          </a:p>
        </p:txBody>
      </p:sp>
      <p:sp>
        <p:nvSpPr>
          <p:cNvPr id="11" name="Номер слайда 10">
            <a:extLst>
              <a:ext uri="{FF2B5EF4-FFF2-40B4-BE49-F238E27FC236}">
                <a16:creationId xmlns=""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2" name="Овал 11">
            <a:extLst>
              <a:ext uri="{FF2B5EF4-FFF2-40B4-BE49-F238E27FC236}">
                <a16:creationId xmlns="" xmlns:a16="http://schemas.microsoft.com/office/drawing/2014/main" id="{8675A452-E352-BE40-9E44-7C0E90F4DBC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72E00246-7C7C-8E48-B95E-02BE89F197F5}"/>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EBF1652A-A323-BC48-9A00-7ECF1C4E1DA4}"/>
              </a:ext>
            </a:extLst>
          </p:cNvPr>
          <p:cNvSpPr/>
          <p:nvPr userDrawn="1"/>
        </p:nvSpPr>
        <p:spPr>
          <a:xfrm>
            <a:off x="11634902" y="2565781"/>
            <a:ext cx="283407" cy="283407"/>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F733BC29-8FD1-CB45-8FF6-0C7CC3CB423D}"/>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 xmlns:a16="http://schemas.microsoft.com/office/drawing/2014/main" id="{4C67EB1F-C984-B840-BD1F-FD174D01A3AF}"/>
              </a:ext>
            </a:extLst>
          </p:cNvPr>
          <p:cNvSpPr/>
          <p:nvPr userDrawn="1"/>
        </p:nvSpPr>
        <p:spPr>
          <a:xfrm>
            <a:off x="6135" y="0"/>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39" name="Группа 38">
            <a:extLst>
              <a:ext uri="{FF2B5EF4-FFF2-40B4-BE49-F238E27FC236}">
                <a16:creationId xmlns="" xmlns:a16="http://schemas.microsoft.com/office/drawing/2014/main" id="{9D75F8B1-A294-E349-BD08-B06B2954212A}"/>
              </a:ext>
            </a:extLst>
          </p:cNvPr>
          <p:cNvGrpSpPr/>
          <p:nvPr userDrawn="1"/>
        </p:nvGrpSpPr>
        <p:grpSpPr>
          <a:xfrm>
            <a:off x="495300" y="0"/>
            <a:ext cx="11201400" cy="6880860"/>
            <a:chOff x="495300" y="0"/>
            <a:chExt cx="11201400" cy="6880860"/>
          </a:xfrm>
        </p:grpSpPr>
        <p:sp>
          <p:nvSpPr>
            <p:cNvPr id="33" name="Полилиния 32">
              <a:extLst>
                <a:ext uri="{FF2B5EF4-FFF2-40B4-BE49-F238E27FC236}">
                  <a16:creationId xmlns="" xmlns:a16="http://schemas.microsoft.com/office/drawing/2014/main" id="{5942EFAD-842E-9C46-9853-C0F135D24007}"/>
                </a:ext>
              </a:extLst>
            </p:cNvPr>
            <p:cNvSpPr/>
            <p:nvPr userDrawn="1"/>
          </p:nvSpPr>
          <p:spPr>
            <a:xfrm>
              <a:off x="495300" y="0"/>
              <a:ext cx="1337265" cy="6880860"/>
            </a:xfrm>
            <a:custGeom>
              <a:avLst/>
              <a:gdLst>
                <a:gd name="connsiteX0" fmla="*/ 1173967 w 1337265"/>
                <a:gd name="connsiteY0" fmla="*/ 0 h 6880860"/>
                <a:gd name="connsiteX1" fmla="*/ 1319300 w 1337265"/>
                <a:gd name="connsiteY1" fmla="*/ 0 h 6880860"/>
                <a:gd name="connsiteX2" fmla="*/ 1204253 w 1337265"/>
                <a:gd name="connsiteY2" fmla="*/ 146399 h 6880860"/>
                <a:gd name="connsiteX3" fmla="*/ 114300 w 1337265"/>
                <a:gd name="connsiteY3" fmla="*/ 3429000 h 6880860"/>
                <a:gd name="connsiteX4" fmla="*/ 1204253 w 1337265"/>
                <a:gd name="connsiteY4" fmla="*/ 6711601 h 6880860"/>
                <a:gd name="connsiteX5" fmla="*/ 1337265 w 1337265"/>
                <a:gd name="connsiteY5" fmla="*/ 6880860 h 6880860"/>
                <a:gd name="connsiteX6" fmla="*/ 1191931 w 1337265"/>
                <a:gd name="connsiteY6" fmla="*/ 6880860 h 6880860"/>
                <a:gd name="connsiteX7" fmla="*/ 1112661 w 1337265"/>
                <a:gd name="connsiteY7" fmla="*/ 6779988 h 6880860"/>
                <a:gd name="connsiteX8" fmla="*/ 0 w 1337265"/>
                <a:gd name="connsiteY8" fmla="*/ 3429000 h 6880860"/>
                <a:gd name="connsiteX9" fmla="*/ 1112661 w 1337265"/>
                <a:gd name="connsiteY9" fmla="*/ 78012 h 6880860"/>
                <a:gd name="connsiteX10" fmla="*/ 1173967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173967" y="0"/>
                  </a:moveTo>
                  <a:lnTo>
                    <a:pt x="1319300" y="0"/>
                  </a:lnTo>
                  <a:lnTo>
                    <a:pt x="1204253" y="146399"/>
                  </a:lnTo>
                  <a:cubicBezTo>
                    <a:pt x="519693" y="1061765"/>
                    <a:pt x="114300" y="2198040"/>
                    <a:pt x="114300" y="3429000"/>
                  </a:cubicBezTo>
                  <a:cubicBezTo>
                    <a:pt x="114300" y="4659960"/>
                    <a:pt x="519693" y="5796235"/>
                    <a:pt x="1204253" y="6711601"/>
                  </a:cubicBezTo>
                  <a:lnTo>
                    <a:pt x="1337265" y="6880860"/>
                  </a:lnTo>
                  <a:lnTo>
                    <a:pt x="1191931" y="6880860"/>
                  </a:lnTo>
                  <a:lnTo>
                    <a:pt x="1112661" y="6779988"/>
                  </a:lnTo>
                  <a:cubicBezTo>
                    <a:pt x="413839" y="5845552"/>
                    <a:pt x="0" y="4685605"/>
                    <a:pt x="0" y="3429000"/>
                  </a:cubicBezTo>
                  <a:cubicBezTo>
                    <a:pt x="0" y="2172395"/>
                    <a:pt x="413839" y="1012448"/>
                    <a:pt x="1112661" y="78012"/>
                  </a:cubicBezTo>
                  <a:lnTo>
                    <a:pt x="117396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Полилиния 31">
              <a:extLst>
                <a:ext uri="{FF2B5EF4-FFF2-40B4-BE49-F238E27FC236}">
                  <a16:creationId xmlns="" xmlns:a16="http://schemas.microsoft.com/office/drawing/2014/main" id="{BE0B7AF7-52C0-EB45-93DE-79DFF44F5AAE}"/>
                </a:ext>
              </a:extLst>
            </p:cNvPr>
            <p:cNvSpPr/>
            <p:nvPr userDrawn="1"/>
          </p:nvSpPr>
          <p:spPr>
            <a:xfrm>
              <a:off x="10359435" y="0"/>
              <a:ext cx="1337265" cy="6880860"/>
            </a:xfrm>
            <a:custGeom>
              <a:avLst/>
              <a:gdLst>
                <a:gd name="connsiteX0" fmla="*/ 17965 w 1337265"/>
                <a:gd name="connsiteY0" fmla="*/ 0 h 6880860"/>
                <a:gd name="connsiteX1" fmla="*/ 163299 w 1337265"/>
                <a:gd name="connsiteY1" fmla="*/ 0 h 6880860"/>
                <a:gd name="connsiteX2" fmla="*/ 224604 w 1337265"/>
                <a:gd name="connsiteY2" fmla="*/ 78012 h 6880860"/>
                <a:gd name="connsiteX3" fmla="*/ 1337265 w 1337265"/>
                <a:gd name="connsiteY3" fmla="*/ 3429000 h 6880860"/>
                <a:gd name="connsiteX4" fmla="*/ 224604 w 1337265"/>
                <a:gd name="connsiteY4" fmla="*/ 6779988 h 6880860"/>
                <a:gd name="connsiteX5" fmla="*/ 145334 w 1337265"/>
                <a:gd name="connsiteY5" fmla="*/ 6880860 h 6880860"/>
                <a:gd name="connsiteX6" fmla="*/ 0 w 1337265"/>
                <a:gd name="connsiteY6" fmla="*/ 6880860 h 6880860"/>
                <a:gd name="connsiteX7" fmla="*/ 133012 w 1337265"/>
                <a:gd name="connsiteY7" fmla="*/ 6711601 h 6880860"/>
                <a:gd name="connsiteX8" fmla="*/ 1222965 w 1337265"/>
                <a:gd name="connsiteY8" fmla="*/ 3429000 h 6880860"/>
                <a:gd name="connsiteX9" fmla="*/ 133012 w 1337265"/>
                <a:gd name="connsiteY9" fmla="*/ 146399 h 6880860"/>
                <a:gd name="connsiteX10" fmla="*/ 17965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7965" y="0"/>
                  </a:moveTo>
                  <a:lnTo>
                    <a:pt x="163299" y="0"/>
                  </a:lnTo>
                  <a:lnTo>
                    <a:pt x="224604" y="78012"/>
                  </a:lnTo>
                  <a:cubicBezTo>
                    <a:pt x="923426" y="1012448"/>
                    <a:pt x="1337265" y="2172395"/>
                    <a:pt x="1337265" y="3429000"/>
                  </a:cubicBezTo>
                  <a:cubicBezTo>
                    <a:pt x="1337265" y="4685605"/>
                    <a:pt x="923426" y="5845552"/>
                    <a:pt x="224604" y="6779988"/>
                  </a:cubicBezTo>
                  <a:lnTo>
                    <a:pt x="145334" y="6880860"/>
                  </a:lnTo>
                  <a:lnTo>
                    <a:pt x="0" y="6880860"/>
                  </a:lnTo>
                  <a:lnTo>
                    <a:pt x="133012" y="6711601"/>
                  </a:lnTo>
                  <a:cubicBezTo>
                    <a:pt x="817572" y="5796235"/>
                    <a:pt x="1222965" y="4659960"/>
                    <a:pt x="1222965" y="3429000"/>
                  </a:cubicBezTo>
                  <a:cubicBezTo>
                    <a:pt x="1222965" y="2198040"/>
                    <a:pt x="817572" y="1061765"/>
                    <a:pt x="133012" y="146399"/>
                  </a:cubicBezTo>
                  <a:lnTo>
                    <a:pt x="1796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Tree>
    <p:extLst>
      <p:ext uri="{BB962C8B-B14F-4D97-AF65-F5344CB8AC3E}">
        <p14:creationId xmlns=""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1097280" y="2120900"/>
            <a:ext cx="4639736" cy="3748193"/>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515944" y="2120900"/>
            <a:ext cx="4639736" cy="374819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 xmlns:a16="http://schemas.microsoft.com/office/drawing/2014/main" id="{5782D47D-B0DC-4C40-BCC6-BBBA32584A38}"/>
              </a:ext>
            </a:extLst>
          </p:cNvPr>
          <p:cNvSpPr>
            <a:spLocks noGrp="1"/>
          </p:cNvSpPr>
          <p:nvPr>
            <p:ph type="dt" sz="half" idx="10"/>
          </p:nvPr>
        </p:nvSpPr>
        <p:spPr/>
        <p:txBody>
          <a:bodyPr rtlCol="0"/>
          <a:lstStyle/>
          <a:p>
            <a:pPr rtl="0"/>
            <a:fld id="{17A79461-147E-4321-BCEB-239C620C895A}" type="datetime1">
              <a:rPr lang="ru-RU" noProof="0" smtClean="0"/>
              <a:pPr rtl="0"/>
              <a:t>29.09.2020</a:t>
            </a:fld>
            <a:endParaRPr lang="ru-RU" noProof="0" dirty="0"/>
          </a:p>
        </p:txBody>
      </p:sp>
      <p:sp>
        <p:nvSpPr>
          <p:cNvPr id="9" name="Нижний колонтитул 8">
            <a:extLst>
              <a:ext uri="{FF2B5EF4-FFF2-40B4-BE49-F238E27FC236}">
                <a16:creationId xmlns="" xmlns:a16="http://schemas.microsoft.com/office/drawing/2014/main" id="{4690D34E-7EBD-44B2-83CA-4C126A18D7EF}"/>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11" name="Группа 10">
            <a:extLst>
              <a:ext uri="{FF2B5EF4-FFF2-40B4-BE49-F238E27FC236}">
                <a16:creationId xmlns="" xmlns:a16="http://schemas.microsoft.com/office/drawing/2014/main" id="{D06E6D77-4CA3-764C-99E1-7D2CFE6B929E}"/>
              </a:ext>
            </a:extLst>
          </p:cNvPr>
          <p:cNvGrpSpPr/>
          <p:nvPr userDrawn="1"/>
        </p:nvGrpSpPr>
        <p:grpSpPr>
          <a:xfrm rot="5400000">
            <a:off x="-21619" y="1088453"/>
            <a:ext cx="910099" cy="99010"/>
            <a:chOff x="622418" y="280927"/>
            <a:chExt cx="2335705" cy="254101"/>
          </a:xfrm>
        </p:grpSpPr>
        <p:sp>
          <p:nvSpPr>
            <p:cNvPr id="12" name="Овал 11">
              <a:extLst>
                <a:ext uri="{FF2B5EF4-FFF2-40B4-BE49-F238E27FC236}">
                  <a16:creationId xmlns="" xmlns:a16="http://schemas.microsoft.com/office/drawing/2014/main" id="{1D155117-8A2A-414B-9598-C2919DF747DC}"/>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3838F88-99DE-9246-A83B-9C7DB6AE99EF}"/>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D031FBA2-FD0D-7346-8941-4861923E15CF}"/>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022D5D5E-3339-5D47-9E1C-8897082672DB}"/>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 xmlns:a16="http://schemas.microsoft.com/office/drawing/2014/main" id="{13BE7267-458F-A141-8480-10E9FB55367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 xmlns:a16="http://schemas.microsoft.com/office/drawing/2014/main" id="{A71A438B-57BE-F445-AFBB-BBB2270E9BB4}"/>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8" name="Заголовок 1">
            <a:extLst>
              <a:ext uri="{FF2B5EF4-FFF2-40B4-BE49-F238E27FC236}">
                <a16:creationId xmlns="" xmlns:a16="http://schemas.microsoft.com/office/drawing/2014/main" id="{040C74AA-3663-2A49-AA62-C9207F22BF3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9" name="Овал 18">
            <a:extLst>
              <a:ext uri="{FF2B5EF4-FFF2-40B4-BE49-F238E27FC236}">
                <a16:creationId xmlns="" xmlns:a16="http://schemas.microsoft.com/office/drawing/2014/main" id="{8E70AAE0-F405-8C4D-B2F2-BC73ABD2560F}"/>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 xmlns:a16="http://schemas.microsoft.com/office/drawing/2014/main" id="{FC72AC8A-19AA-5641-88DA-414732A1A643}"/>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 xmlns:a16="http://schemas.microsoft.com/office/drawing/2014/main" id="{B0FF4153-FE4A-204C-B4B4-F331F8058F73}"/>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0" name="Овал 19">
            <a:extLst>
              <a:ext uri="{FF2B5EF4-FFF2-40B4-BE49-F238E27FC236}">
                <a16:creationId xmlns="" xmlns:a16="http://schemas.microsoft.com/office/drawing/2014/main" id="{C0910027-B57E-5C4C-B196-C2CF16EB6B83}"/>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338797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097280" y="2958274"/>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515944" y="2958273"/>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 xmlns:a16="http://schemas.microsoft.com/office/drawing/2014/main" id="{8AF8A515-AA94-45D1-9223-5C2272618D85}"/>
              </a:ext>
            </a:extLst>
          </p:cNvPr>
          <p:cNvSpPr>
            <a:spLocks noGrp="1"/>
          </p:cNvSpPr>
          <p:nvPr>
            <p:ph type="dt" sz="half" idx="10"/>
          </p:nvPr>
        </p:nvSpPr>
        <p:spPr/>
        <p:txBody>
          <a:bodyPr rtlCol="0"/>
          <a:lstStyle/>
          <a:p>
            <a:pPr rtl="0"/>
            <a:fld id="{0C74DA27-089F-41DB-9018-6804069C0386}" type="datetime1">
              <a:rPr lang="ru-RU" noProof="0" smtClean="0"/>
              <a:pPr rtl="0"/>
              <a:t>29.09.2020</a:t>
            </a:fld>
            <a:endParaRPr lang="ru-RU" noProof="0" dirty="0"/>
          </a:p>
        </p:txBody>
      </p:sp>
      <p:sp>
        <p:nvSpPr>
          <p:cNvPr id="11" name="Нижний колонтитул 10">
            <a:extLst>
              <a:ext uri="{FF2B5EF4-FFF2-40B4-BE49-F238E27FC236}">
                <a16:creationId xmlns="" xmlns:a16="http://schemas.microsoft.com/office/drawing/2014/main" id="{D052F5BC-98E0-4D60-AD67-9547738B7DD4}"/>
              </a:ext>
            </a:extLst>
          </p:cNvPr>
          <p:cNvSpPr>
            <a:spLocks noGrp="1"/>
          </p:cNvSpPr>
          <p:nvPr>
            <p:ph type="ftr" sz="quarter" idx="11"/>
          </p:nvPr>
        </p:nvSpPr>
        <p:spPr/>
        <p:txBody>
          <a:bodyPr rtlCol="0"/>
          <a:lstStyle/>
          <a:p>
            <a:pPr rtl="0"/>
            <a:endParaRPr lang="ru-RU" noProof="0" dirty="0"/>
          </a:p>
        </p:txBody>
      </p:sp>
      <p:sp>
        <p:nvSpPr>
          <p:cNvPr id="12" name="Номер слайда 11">
            <a:extLst>
              <a:ext uri="{FF2B5EF4-FFF2-40B4-BE49-F238E27FC236}">
                <a16:creationId xmlns=""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13" name="Группа 12">
            <a:extLst>
              <a:ext uri="{FF2B5EF4-FFF2-40B4-BE49-F238E27FC236}">
                <a16:creationId xmlns="" xmlns:a16="http://schemas.microsoft.com/office/drawing/2014/main" id="{DD896C11-7092-DD43-9676-23A81081B759}"/>
              </a:ext>
            </a:extLst>
          </p:cNvPr>
          <p:cNvGrpSpPr/>
          <p:nvPr userDrawn="1"/>
        </p:nvGrpSpPr>
        <p:grpSpPr>
          <a:xfrm rot="5400000">
            <a:off x="-21619" y="1088453"/>
            <a:ext cx="910099" cy="99010"/>
            <a:chOff x="622418" y="280927"/>
            <a:chExt cx="2335705" cy="254101"/>
          </a:xfrm>
        </p:grpSpPr>
        <p:sp>
          <p:nvSpPr>
            <p:cNvPr id="14" name="Овал 13">
              <a:extLst>
                <a:ext uri="{FF2B5EF4-FFF2-40B4-BE49-F238E27FC236}">
                  <a16:creationId xmlns="" xmlns:a16="http://schemas.microsoft.com/office/drawing/2014/main" id="{D39FB8D4-533A-0C44-89B5-487470B0B82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C642B0AB-C322-C14B-B2A1-E9F144473219}"/>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 xmlns:a16="http://schemas.microsoft.com/office/drawing/2014/main" id="{47ABE4C7-7926-3949-9205-07E33FB2D2CE}"/>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 xmlns:a16="http://schemas.microsoft.com/office/drawing/2014/main" id="{E1B43F26-6C7C-4D43-9D1C-A0F792F54874}"/>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8" name="Овал 17">
              <a:extLst>
                <a:ext uri="{FF2B5EF4-FFF2-40B4-BE49-F238E27FC236}">
                  <a16:creationId xmlns="" xmlns:a16="http://schemas.microsoft.com/office/drawing/2014/main" id="{C53D175F-F9D4-DD4E-81B9-495A2E867249}"/>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 xmlns:a16="http://schemas.microsoft.com/office/drawing/2014/main" id="{852D03A0-BBCF-2042-832A-8082F1377835}"/>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0" name="Заголовок 1">
            <a:extLst>
              <a:ext uri="{FF2B5EF4-FFF2-40B4-BE49-F238E27FC236}">
                <a16:creationId xmlns="" xmlns:a16="http://schemas.microsoft.com/office/drawing/2014/main" id="{E2831508-70C2-2F43-998D-55CE4837BA4C}"/>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Овал 20">
            <a:extLst>
              <a:ext uri="{FF2B5EF4-FFF2-40B4-BE49-F238E27FC236}">
                <a16:creationId xmlns="" xmlns:a16="http://schemas.microsoft.com/office/drawing/2014/main" id="{5232ACE3-4E65-6243-9416-19BFA39FD92C}"/>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 xmlns:a16="http://schemas.microsoft.com/office/drawing/2014/main" id="{6A372105-F1CB-9149-A4B9-C151B3CCB9B4}"/>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 xmlns:a16="http://schemas.microsoft.com/office/drawing/2014/main" id="{CAE2DDF3-5C18-5644-8994-8CD902656DE8}"/>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 xmlns:a16="http://schemas.microsoft.com/office/drawing/2014/main" id="{0383F4E3-E6C1-BB40-90E6-290C140F9A07}"/>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21959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 xmlns:a16="http://schemas.microsoft.com/office/drawing/2014/main" id="{7392073F-158F-44A3-8913-917AFFC1BC20}"/>
              </a:ext>
            </a:extLst>
          </p:cNvPr>
          <p:cNvSpPr>
            <a:spLocks noGrp="1"/>
          </p:cNvSpPr>
          <p:nvPr>
            <p:ph type="dt" sz="half" idx="10"/>
          </p:nvPr>
        </p:nvSpPr>
        <p:spPr/>
        <p:txBody>
          <a:bodyPr rtlCol="0"/>
          <a:lstStyle/>
          <a:p>
            <a:pPr rtl="0"/>
            <a:fld id="{4CF5337F-F302-414C-9999-654EC56929E7}" type="datetime1">
              <a:rPr lang="ru-RU" noProof="0" smtClean="0"/>
              <a:pPr rtl="0"/>
              <a:t>29.09.2020</a:t>
            </a:fld>
            <a:endParaRPr lang="ru-RU" noProof="0" dirty="0"/>
          </a:p>
        </p:txBody>
      </p:sp>
      <p:sp>
        <p:nvSpPr>
          <p:cNvPr id="7" name="Нижний колонтитул 6">
            <a:extLst>
              <a:ext uri="{FF2B5EF4-FFF2-40B4-BE49-F238E27FC236}">
                <a16:creationId xmlns="" xmlns:a16="http://schemas.microsoft.com/office/drawing/2014/main"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9" name="Группа 8">
            <a:extLst>
              <a:ext uri="{FF2B5EF4-FFF2-40B4-BE49-F238E27FC236}">
                <a16:creationId xmlns="" xmlns:a16="http://schemas.microsoft.com/office/drawing/2014/main"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 xmlns:a16="http://schemas.microsoft.com/office/drawing/2014/main"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 xmlns:a16="http://schemas.microsoft.com/office/drawing/2014/main"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 xmlns:a16="http://schemas.microsoft.com/office/drawing/2014/main"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 xmlns:a16="http://schemas.microsoft.com/office/drawing/2014/main" id="{0C0DE796-998A-F84E-9B56-1958C6777C8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7" name="Овал 16">
            <a:extLst>
              <a:ext uri="{FF2B5EF4-FFF2-40B4-BE49-F238E27FC236}">
                <a16:creationId xmlns="" xmlns:a16="http://schemas.microsoft.com/office/drawing/2014/main" id="{7B23D2B0-E152-D14D-8154-8DD47BD10DF3}"/>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 xmlns:a16="http://schemas.microsoft.com/office/drawing/2014/main" id="{8A3BEDF6-5ABA-3B42-99BB-4438813B1A4B}"/>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 xmlns:a16="http://schemas.microsoft.com/office/drawing/2014/main" id="{A9CF8BE7-F2AC-AB4C-900F-F64D55111EFC}"/>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 xmlns:a16="http://schemas.microsoft.com/office/drawing/2014/main" id="{5EF4254B-D281-684E-BD0B-63AEC0AC197C}"/>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11800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 xmlns:a16="http://schemas.microsoft.com/office/drawing/2014/main" id="{7392073F-158F-44A3-8913-917AFFC1BC20}"/>
              </a:ext>
            </a:extLst>
          </p:cNvPr>
          <p:cNvSpPr>
            <a:spLocks noGrp="1"/>
          </p:cNvSpPr>
          <p:nvPr>
            <p:ph type="dt" sz="half" idx="10"/>
          </p:nvPr>
        </p:nvSpPr>
        <p:spPr/>
        <p:txBody>
          <a:bodyPr rtlCol="0"/>
          <a:lstStyle/>
          <a:p>
            <a:pPr rtl="0"/>
            <a:fld id="{FF63DE5C-7286-415E-BD66-0312B5E1AB50}" type="datetime1">
              <a:rPr lang="ru-RU" noProof="0" smtClean="0"/>
              <a:pPr rtl="0"/>
              <a:t>29.09.2020</a:t>
            </a:fld>
            <a:endParaRPr lang="ru-RU" noProof="0" dirty="0"/>
          </a:p>
        </p:txBody>
      </p:sp>
      <p:sp>
        <p:nvSpPr>
          <p:cNvPr id="7" name="Нижний колонтитул 6">
            <a:extLst>
              <a:ext uri="{FF2B5EF4-FFF2-40B4-BE49-F238E27FC236}">
                <a16:creationId xmlns="" xmlns:a16="http://schemas.microsoft.com/office/drawing/2014/main"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9" name="Группа 8">
            <a:extLst>
              <a:ext uri="{FF2B5EF4-FFF2-40B4-BE49-F238E27FC236}">
                <a16:creationId xmlns="" xmlns:a16="http://schemas.microsoft.com/office/drawing/2014/main"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 xmlns:a16="http://schemas.microsoft.com/office/drawing/2014/main"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 xmlns:a16="http://schemas.microsoft.com/office/drawing/2014/main"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 xmlns:a16="http://schemas.microsoft.com/office/drawing/2014/main"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 xmlns:a16="http://schemas.microsoft.com/office/drawing/2014/main" id="{0C0DE796-998A-F84E-9B56-1958C6777C8D}"/>
              </a:ext>
            </a:extLst>
          </p:cNvPr>
          <p:cNvSpPr>
            <a:spLocks noGrp="1"/>
          </p:cNvSpPr>
          <p:nvPr>
            <p:ph type="title" hasCustomPrompt="1"/>
          </p:nvPr>
        </p:nvSpPr>
        <p:spPr>
          <a:xfrm>
            <a:off x="1097280" y="421817"/>
            <a:ext cx="5751389"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Рисунок 20">
            <a:extLst>
              <a:ext uri="{FF2B5EF4-FFF2-40B4-BE49-F238E27FC236}">
                <a16:creationId xmlns="" xmlns:a16="http://schemas.microsoft.com/office/drawing/2014/main" id="{384D173E-9054-4C40-98EA-A6EAC4D8511B}"/>
              </a:ext>
            </a:extLst>
          </p:cNvPr>
          <p:cNvSpPr>
            <a:spLocks noGrp="1"/>
          </p:cNvSpPr>
          <p:nvPr>
            <p:ph type="pic" sz="quarter" idx="13"/>
          </p:nvPr>
        </p:nvSpPr>
        <p:spPr>
          <a:xfrm>
            <a:off x="7921641" y="0"/>
            <a:ext cx="4270360" cy="6858001"/>
          </a:xfrm>
          <a:custGeom>
            <a:avLst/>
            <a:gdLst>
              <a:gd name="connsiteX0" fmla="*/ 1904091 w 4305219"/>
              <a:gd name="connsiteY0" fmla="*/ 0 h 6913983"/>
              <a:gd name="connsiteX1" fmla="*/ 4305219 w 4305219"/>
              <a:gd name="connsiteY1" fmla="*/ 0 h 6913983"/>
              <a:gd name="connsiteX2" fmla="*/ 4305219 w 4305219"/>
              <a:gd name="connsiteY2" fmla="*/ 6913983 h 6913983"/>
              <a:gd name="connsiteX3" fmla="*/ 1818156 w 4305219"/>
              <a:gd name="connsiteY3" fmla="*/ 6913983 h 6913983"/>
              <a:gd name="connsiteX4" fmla="*/ 1507580 w 4305219"/>
              <a:gd name="connsiteY4" fmla="*/ 6681739 h 6913983"/>
              <a:gd name="connsiteX5" fmla="*/ 0 w 4305219"/>
              <a:gd name="connsiteY5" fmla="*/ 3484983 h 6913983"/>
              <a:gd name="connsiteX6" fmla="*/ 1826504 w 4305219"/>
              <a:gd name="connsiteY6" fmla="*/ 49741 h 691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219" h="6913983">
                <a:moveTo>
                  <a:pt x="1904091" y="0"/>
                </a:moveTo>
                <a:lnTo>
                  <a:pt x="4305219" y="0"/>
                </a:lnTo>
                <a:lnTo>
                  <a:pt x="4305219" y="6913983"/>
                </a:lnTo>
                <a:lnTo>
                  <a:pt x="1818156" y="6913983"/>
                </a:lnTo>
                <a:lnTo>
                  <a:pt x="1507580" y="6681739"/>
                </a:lnTo>
                <a:cubicBezTo>
                  <a:pt x="586863" y="5921896"/>
                  <a:pt x="0" y="4771974"/>
                  <a:pt x="0" y="3484983"/>
                </a:cubicBezTo>
                <a:cubicBezTo>
                  <a:pt x="0" y="2054993"/>
                  <a:pt x="724522" y="794225"/>
                  <a:pt x="1826504" y="49741"/>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wrap="square" rtlCol="0">
            <a:noAutofit/>
          </a:bodyPr>
          <a:lstStyle/>
          <a:p>
            <a:pPr rtl="0"/>
            <a:r>
              <a:rPr lang="ru-RU" noProof="0"/>
              <a:t>Вставка рисунка</a:t>
            </a:r>
            <a:endParaRPr lang="ru-RU" noProof="0" dirty="0"/>
          </a:p>
        </p:txBody>
      </p:sp>
      <p:sp>
        <p:nvSpPr>
          <p:cNvPr id="18" name="Объект 2">
            <a:extLst>
              <a:ext uri="{FF2B5EF4-FFF2-40B4-BE49-F238E27FC236}">
                <a16:creationId xmlns="" xmlns:a16="http://schemas.microsoft.com/office/drawing/2014/main" id="{881322FE-E286-E344-B332-CF37E6CAD2DC}"/>
              </a:ext>
            </a:extLst>
          </p:cNvPr>
          <p:cNvSpPr>
            <a:spLocks noGrp="1"/>
          </p:cNvSpPr>
          <p:nvPr>
            <p:ph sz="half" idx="1"/>
          </p:nvPr>
        </p:nvSpPr>
        <p:spPr>
          <a:xfrm>
            <a:off x="1097278" y="2322728"/>
            <a:ext cx="5751389"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 xmlns:p14="http://schemas.microsoft.com/office/powerpoint/2010/main" val="282998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94E9223F-721F-47BF-9FD5-0F8D12FF0DE1}"/>
              </a:ext>
            </a:extLst>
          </p:cNvPr>
          <p:cNvSpPr>
            <a:spLocks noGrp="1"/>
          </p:cNvSpPr>
          <p:nvPr>
            <p:ph type="dt" sz="half" idx="10"/>
          </p:nvPr>
        </p:nvSpPr>
        <p:spPr/>
        <p:txBody>
          <a:bodyPr rtlCol="0"/>
          <a:lstStyle/>
          <a:p>
            <a:pPr rtl="0"/>
            <a:fld id="{05F888F6-BA81-4650-96F1-E4BE1E5DDAE1}" type="datetime1">
              <a:rPr lang="ru-RU" noProof="0" smtClean="0"/>
              <a:pPr rtl="0"/>
              <a:t>29.09.2020</a:t>
            </a:fld>
            <a:endParaRPr lang="ru-RU" noProof="0" dirty="0"/>
          </a:p>
        </p:txBody>
      </p:sp>
      <p:sp>
        <p:nvSpPr>
          <p:cNvPr id="3" name="Нижний колонтитул 2">
            <a:extLst>
              <a:ext uri="{FF2B5EF4-FFF2-40B4-BE49-F238E27FC236}">
                <a16:creationId xmlns="" xmlns:a16="http://schemas.microsoft.com/office/drawing/2014/main"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3010507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AB14CD44-37FB-48CC-A24D-89C3A643DD86}" type="datetime1">
              <a:rPr lang="ru-RU" noProof="0" smtClean="0"/>
              <a:pPr rtl="0"/>
              <a:t>29.09.2020</a:t>
            </a:fld>
            <a:endParaRPr lang="ru-RU" noProof="0" dirty="0"/>
          </a:p>
        </p:txBody>
      </p:sp>
      <p:sp>
        <p:nvSpPr>
          <p:cNvPr id="5" name="Нижний колонтитул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ru-RU" noProof="0" dirty="0"/>
          </a:p>
        </p:txBody>
      </p:sp>
      <p:sp>
        <p:nvSpPr>
          <p:cNvPr id="6" name="Номер слайда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22" r:id="rId3"/>
    <p:sldLayoutId id="2147483708" r:id="rId4"/>
    <p:sldLayoutId id="2147483709" r:id="rId5"/>
    <p:sldLayoutId id="2147483716" r:id="rId6"/>
    <p:sldLayoutId id="2147483710" r:id="rId7"/>
    <p:sldLayoutId id="2147483724" r:id="rId8"/>
    <p:sldLayoutId id="2147483711" r:id="rId9"/>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illustrations/time-management-clock-efficiency-1966421/"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lskajabiblioteka.blogspot.com/2013/11/2.html"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2F50278-9A9A-0F4E-BDCF-6351BE173254}"/>
              </a:ext>
            </a:extLst>
          </p:cNvPr>
          <p:cNvSpPr>
            <a:spLocks noGrp="1"/>
          </p:cNvSpPr>
          <p:nvPr>
            <p:ph type="ctrTitle"/>
          </p:nvPr>
        </p:nvSpPr>
        <p:spPr/>
        <p:txBody>
          <a:bodyPr rtlCol="0">
            <a:normAutofit/>
          </a:bodyPr>
          <a:lstStyle/>
          <a:p>
            <a:r>
              <a:rPr lang="ru-RU" sz="6600" dirty="0" err="1"/>
              <a:t>Навчальна</a:t>
            </a:r>
            <a:r>
              <a:rPr lang="ru-RU" sz="6600" dirty="0"/>
              <a:t> </a:t>
            </a:r>
            <a:r>
              <a:rPr lang="ru-RU" sz="6600" dirty="0" err="1"/>
              <a:t>дисципліна</a:t>
            </a:r>
            <a:r>
              <a:rPr lang="ru-RU" sz="6600" dirty="0"/>
              <a:t> </a:t>
            </a:r>
            <a:r>
              <a:rPr lang="uk-UA" sz="6600" dirty="0" smtClean="0"/>
              <a:t>«</a:t>
            </a:r>
            <a:r>
              <a:rPr lang="uk-UA" sz="6600" u="sng" dirty="0" smtClean="0"/>
              <a:t>Охорона праці у галузі»</a:t>
            </a:r>
            <a:endParaRPr lang="ru-RU" sz="6600" dirty="0"/>
          </a:p>
        </p:txBody>
      </p:sp>
      <p:sp>
        <p:nvSpPr>
          <p:cNvPr id="3" name="Подзаголовок 2">
            <a:extLst>
              <a:ext uri="{FF2B5EF4-FFF2-40B4-BE49-F238E27FC236}">
                <a16:creationId xmlns="" xmlns:a16="http://schemas.microsoft.com/office/drawing/2014/main" id="{117F481B-9C2C-084A-8DF1-0582D2DA4B02}"/>
              </a:ext>
            </a:extLst>
          </p:cNvPr>
          <p:cNvSpPr>
            <a:spLocks noGrp="1"/>
          </p:cNvSpPr>
          <p:nvPr>
            <p:ph type="subTitle" idx="1"/>
          </p:nvPr>
        </p:nvSpPr>
        <p:spPr/>
        <p:txBody>
          <a:bodyPr rtlCol="0"/>
          <a:lstStyle/>
          <a:p>
            <a:pPr rtl="0"/>
            <a:r>
              <a:rPr lang="ru-RU" dirty="0"/>
              <a:t>Курс 1 Факультет </a:t>
            </a:r>
            <a:r>
              <a:rPr lang="ru-RU" dirty="0" err="1"/>
              <a:t>фармацевтичний</a:t>
            </a:r>
            <a:endParaRPr lang="ru-RU" dirty="0"/>
          </a:p>
        </p:txBody>
      </p:sp>
    </p:spTree>
    <p:extLst>
      <p:ext uri="{BB962C8B-B14F-4D97-AF65-F5344CB8AC3E}">
        <p14:creationId xmlns="" xmlns:p14="http://schemas.microsoft.com/office/powerpoint/2010/main" val="3827693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31B00C7-0803-8A43-A9F3-6FF24BDCB923}"/>
              </a:ext>
            </a:extLst>
          </p:cNvPr>
          <p:cNvSpPr>
            <a:spLocks noGrp="1"/>
          </p:cNvSpPr>
          <p:nvPr>
            <p:ph type="title"/>
          </p:nvPr>
        </p:nvSpPr>
        <p:spPr>
          <a:xfrm>
            <a:off x="2417873" y="758952"/>
            <a:ext cx="7356255" cy="2990927"/>
          </a:xfrm>
        </p:spPr>
        <p:txBody>
          <a:bodyPr rtlCol="0">
            <a:normAutofit/>
          </a:bodyPr>
          <a:lstStyle/>
          <a:p>
            <a:pPr rtl="0"/>
            <a:r>
              <a:rPr lang="x-none" sz="7200" dirty="0"/>
              <a:t>Л</a:t>
            </a:r>
            <a:r>
              <a:rPr lang="ru-RU" sz="7200" dirty="0" err="1"/>
              <a:t>екція</a:t>
            </a:r>
            <a:r>
              <a:rPr lang="ru-RU" sz="7200" dirty="0"/>
              <a:t> </a:t>
            </a:r>
            <a:r>
              <a:rPr lang="ru-RU" sz="7200" dirty="0" smtClean="0"/>
              <a:t>№</a:t>
            </a:r>
            <a:r>
              <a:rPr lang="x-none" sz="7200" dirty="0" smtClean="0"/>
              <a:t>5</a:t>
            </a:r>
            <a:endParaRPr lang="ru-RU" sz="7200" dirty="0"/>
          </a:p>
        </p:txBody>
      </p:sp>
      <p:sp>
        <p:nvSpPr>
          <p:cNvPr id="3" name="Текст 2">
            <a:extLst>
              <a:ext uri="{FF2B5EF4-FFF2-40B4-BE49-F238E27FC236}">
                <a16:creationId xmlns="" xmlns:a16="http://schemas.microsoft.com/office/drawing/2014/main" id="{8CFCA704-4032-7441-8B97-38C90F96D7F8}"/>
              </a:ext>
            </a:extLst>
          </p:cNvPr>
          <p:cNvSpPr>
            <a:spLocks noGrp="1"/>
          </p:cNvSpPr>
          <p:nvPr>
            <p:ph type="body" idx="1"/>
          </p:nvPr>
        </p:nvSpPr>
        <p:spPr/>
        <p:txBody>
          <a:bodyPr rtlCol="0">
            <a:normAutofit/>
          </a:bodyPr>
          <a:lstStyle/>
          <a:p>
            <a:r>
              <a:rPr lang="uk-UA" u="sng" dirty="0" smtClean="0"/>
              <a:t>«Безпека праці при роботі зі СДОР»</a:t>
            </a:r>
            <a:endParaRPr lang="ru-RU" dirty="0"/>
          </a:p>
        </p:txBody>
      </p:sp>
    </p:spTree>
    <p:extLst>
      <p:ext uri="{BB962C8B-B14F-4D97-AF65-F5344CB8AC3E}">
        <p14:creationId xmlns="" xmlns:p14="http://schemas.microsoft.com/office/powerpoint/2010/main" val="163908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B2D6DBC9-0317-4E83-879B-12E7025A685F}"/>
              </a:ext>
            </a:extLst>
          </p:cNvPr>
          <p:cNvSpPr>
            <a:spLocks noGrp="1"/>
          </p:cNvSpPr>
          <p:nvPr>
            <p:ph idx="1"/>
          </p:nvPr>
        </p:nvSpPr>
        <p:spPr>
          <a:xfrm>
            <a:off x="1097280" y="2108201"/>
            <a:ext cx="7811828" cy="3760891"/>
          </a:xfrm>
        </p:spPr>
        <p:txBody>
          <a:bodyPr>
            <a:normAutofit/>
          </a:bodyPr>
          <a:lstStyle/>
          <a:p>
            <a:pPr lvl="0"/>
            <a:r>
              <a:rPr lang="ru-RU" dirty="0" smtClean="0"/>
              <a:t>В </a:t>
            </a:r>
            <a:r>
              <a:rPr lang="ru-RU" dirty="0" err="1" smtClean="0"/>
              <a:t>аптечних</a:t>
            </a:r>
            <a:r>
              <a:rPr lang="ru-RU" dirty="0" smtClean="0"/>
              <a:t> закладах </a:t>
            </a:r>
            <a:r>
              <a:rPr lang="ru-RU" dirty="0" err="1" smtClean="0"/>
              <a:t>зберігають</a:t>
            </a:r>
            <a:r>
              <a:rPr lang="ru-RU" dirty="0" smtClean="0"/>
              <a:t> та </a:t>
            </a:r>
            <a:r>
              <a:rPr lang="ru-RU" dirty="0" err="1" smtClean="0"/>
              <a:t>використовують</a:t>
            </a:r>
            <a:r>
              <a:rPr lang="ru-RU" dirty="0" smtClean="0"/>
              <a:t> </a:t>
            </a:r>
            <a:r>
              <a:rPr lang="ru-RU" dirty="0" err="1" smtClean="0"/>
              <a:t>сильнодіючі</a:t>
            </a:r>
            <a:r>
              <a:rPr lang="ru-RU" dirty="0" smtClean="0"/>
              <a:t>, </a:t>
            </a:r>
            <a:r>
              <a:rPr lang="ru-RU" dirty="0" err="1" smtClean="0"/>
              <a:t>отруйні</a:t>
            </a:r>
            <a:r>
              <a:rPr lang="ru-RU" dirty="0" smtClean="0"/>
              <a:t> </a:t>
            </a:r>
            <a:r>
              <a:rPr lang="ru-RU" dirty="0" err="1" smtClean="0"/>
              <a:t>та</a:t>
            </a:r>
            <a:r>
              <a:rPr lang="ru-RU" dirty="0" smtClean="0"/>
              <a:t> </a:t>
            </a:r>
            <a:r>
              <a:rPr lang="ru-RU" dirty="0" err="1" smtClean="0"/>
              <a:t>наркотичні</a:t>
            </a:r>
            <a:r>
              <a:rPr lang="ru-RU" dirty="0" smtClean="0"/>
              <a:t> </a:t>
            </a:r>
            <a:r>
              <a:rPr lang="ru-RU" dirty="0" err="1" smtClean="0"/>
              <a:t>речовини</a:t>
            </a:r>
            <a:r>
              <a:rPr lang="ru-RU" dirty="0" smtClean="0"/>
              <a:t>. Для </a:t>
            </a:r>
            <a:r>
              <a:rPr lang="ru-RU" dirty="0" err="1" smtClean="0"/>
              <a:t>роботи</a:t>
            </a:r>
            <a:r>
              <a:rPr lang="ru-RU" dirty="0" smtClean="0"/>
              <a:t> </a:t>
            </a:r>
            <a:r>
              <a:rPr lang="ru-RU" dirty="0" err="1" smtClean="0"/>
              <a:t>з</a:t>
            </a:r>
            <a:r>
              <a:rPr lang="ru-RU" dirty="0" smtClean="0"/>
              <a:t> ними </a:t>
            </a:r>
            <a:r>
              <a:rPr lang="ru-RU" dirty="0" err="1" smtClean="0"/>
              <a:t>пред’являються</a:t>
            </a:r>
            <a:r>
              <a:rPr lang="ru-RU" dirty="0" smtClean="0"/>
              <a:t> </a:t>
            </a:r>
            <a:r>
              <a:rPr lang="ru-RU" dirty="0" err="1" smtClean="0"/>
              <a:t>певні</a:t>
            </a:r>
            <a:r>
              <a:rPr lang="ru-RU" dirty="0" smtClean="0"/>
              <a:t> </a:t>
            </a:r>
            <a:r>
              <a:rPr lang="ru-RU" dirty="0" err="1" smtClean="0"/>
              <a:t>вимоги</a:t>
            </a:r>
            <a:r>
              <a:rPr lang="ru-RU" dirty="0" smtClean="0"/>
              <a:t>, </a:t>
            </a:r>
            <a:r>
              <a:rPr lang="ru-RU" dirty="0" err="1" smtClean="0"/>
              <a:t>яких</a:t>
            </a:r>
            <a:r>
              <a:rPr lang="ru-RU" dirty="0" smtClean="0"/>
              <a:t> </a:t>
            </a:r>
            <a:r>
              <a:rPr lang="ru-RU" dirty="0" err="1" smtClean="0"/>
              <a:t>повинні</a:t>
            </a:r>
            <a:r>
              <a:rPr lang="ru-RU" dirty="0" smtClean="0"/>
              <a:t> </a:t>
            </a:r>
            <a:r>
              <a:rPr lang="ru-RU" dirty="0" err="1" smtClean="0"/>
              <a:t>дотримуватись</a:t>
            </a:r>
            <a:r>
              <a:rPr lang="ru-RU" dirty="0" smtClean="0"/>
              <a:t> </a:t>
            </a:r>
            <a:r>
              <a:rPr lang="ru-RU" dirty="0" err="1" smtClean="0"/>
              <a:t>працівники</a:t>
            </a:r>
            <a:r>
              <a:rPr lang="ru-RU" dirty="0" smtClean="0"/>
              <a:t> </a:t>
            </a:r>
            <a:r>
              <a:rPr lang="ru-RU" dirty="0" err="1" smtClean="0"/>
              <a:t>аптечних</a:t>
            </a:r>
            <a:r>
              <a:rPr lang="ru-RU" dirty="0" smtClean="0"/>
              <a:t> </a:t>
            </a:r>
            <a:r>
              <a:rPr lang="ru-RU" dirty="0" err="1" smtClean="0"/>
              <a:t>установ</a:t>
            </a:r>
            <a:r>
              <a:rPr lang="ru-RU" dirty="0" smtClean="0"/>
              <a:t> с метою </a:t>
            </a:r>
            <a:r>
              <a:rPr lang="ru-RU" dirty="0" err="1" smtClean="0"/>
              <a:t>забезпечення</a:t>
            </a:r>
            <a:r>
              <a:rPr lang="ru-RU" dirty="0" smtClean="0"/>
              <a:t> </a:t>
            </a:r>
            <a:r>
              <a:rPr lang="ru-RU" dirty="0" err="1" smtClean="0"/>
              <a:t>здорових</a:t>
            </a:r>
            <a:r>
              <a:rPr lang="ru-RU" dirty="0" smtClean="0"/>
              <a:t> умов </a:t>
            </a:r>
            <a:r>
              <a:rPr lang="ru-RU" dirty="0" err="1" smtClean="0"/>
              <a:t>праці</a:t>
            </a:r>
            <a:r>
              <a:rPr lang="ru-RU" dirty="0" smtClean="0"/>
              <a:t> та </a:t>
            </a:r>
            <a:r>
              <a:rPr lang="ru-RU" dirty="0" err="1" smtClean="0"/>
              <a:t>попереждення</a:t>
            </a:r>
            <a:r>
              <a:rPr lang="ru-RU" dirty="0" smtClean="0"/>
              <a:t> </a:t>
            </a:r>
            <a:r>
              <a:rPr lang="ru-RU" dirty="0" err="1" smtClean="0"/>
              <a:t>шкідливого</a:t>
            </a:r>
            <a:r>
              <a:rPr lang="ru-RU" dirty="0" smtClean="0"/>
              <a:t> </a:t>
            </a:r>
            <a:r>
              <a:rPr lang="ru-RU" dirty="0" err="1" smtClean="0"/>
              <a:t>впливу</a:t>
            </a:r>
            <a:r>
              <a:rPr lang="ru-RU" dirty="0" smtClean="0"/>
              <a:t> </a:t>
            </a:r>
            <a:r>
              <a:rPr lang="ru-RU" dirty="0" err="1" smtClean="0"/>
              <a:t>цих</a:t>
            </a:r>
            <a:r>
              <a:rPr lang="ru-RU" dirty="0" smtClean="0"/>
              <a:t> </a:t>
            </a:r>
            <a:r>
              <a:rPr lang="ru-RU" dirty="0" err="1" smtClean="0"/>
              <a:t>речовин</a:t>
            </a:r>
            <a:r>
              <a:rPr lang="ru-RU" dirty="0" smtClean="0"/>
              <a:t> на </a:t>
            </a:r>
            <a:r>
              <a:rPr lang="ru-RU" dirty="0" err="1" smtClean="0"/>
              <a:t>організм</a:t>
            </a:r>
            <a:r>
              <a:rPr lang="ru-RU" dirty="0" smtClean="0"/>
              <a:t>. Тому </a:t>
            </a:r>
            <a:r>
              <a:rPr lang="ru-RU" dirty="0" err="1" smtClean="0"/>
              <a:t>вивчення</a:t>
            </a:r>
            <a:r>
              <a:rPr lang="ru-RU" dirty="0" smtClean="0"/>
              <a:t> </a:t>
            </a:r>
            <a:r>
              <a:rPr lang="ru-RU" dirty="0" err="1" smtClean="0"/>
              <a:t>даної</a:t>
            </a:r>
            <a:r>
              <a:rPr lang="ru-RU" dirty="0" smtClean="0"/>
              <a:t> теми студентами </a:t>
            </a:r>
            <a:r>
              <a:rPr lang="ru-RU" dirty="0" err="1" smtClean="0"/>
              <a:t>є</a:t>
            </a:r>
            <a:r>
              <a:rPr lang="ru-RU" dirty="0" smtClean="0"/>
              <a:t>  </a:t>
            </a:r>
            <a:r>
              <a:rPr lang="ru-RU" dirty="0" err="1" smtClean="0"/>
              <a:t>актуальним</a:t>
            </a:r>
            <a:r>
              <a:rPr lang="ru-RU" dirty="0" smtClean="0"/>
              <a:t> для </a:t>
            </a:r>
            <a:r>
              <a:rPr lang="ru-RU" dirty="0" err="1" smtClean="0"/>
              <a:t>майбутных</a:t>
            </a:r>
            <a:r>
              <a:rPr lang="ru-RU" dirty="0" smtClean="0"/>
              <a:t> </a:t>
            </a:r>
            <a:r>
              <a:rPr lang="ru-RU" dirty="0" err="1" smtClean="0"/>
              <a:t>фахівців</a:t>
            </a:r>
            <a:r>
              <a:rPr lang="ru-RU" dirty="0" smtClean="0"/>
              <a:t>.</a:t>
            </a:r>
            <a:endParaRPr lang="uk-UA" dirty="0" smtClean="0"/>
          </a:p>
          <a:p>
            <a:endParaRPr lang="uk-UA" dirty="0"/>
          </a:p>
        </p:txBody>
      </p:sp>
      <p:sp>
        <p:nvSpPr>
          <p:cNvPr id="3" name="Заголовок 2">
            <a:extLst>
              <a:ext uri="{FF2B5EF4-FFF2-40B4-BE49-F238E27FC236}">
                <a16:creationId xmlns="" xmlns:a16="http://schemas.microsoft.com/office/drawing/2014/main" id="{AA511CF0-50D7-4D60-ACB0-5B2D91167184}"/>
              </a:ext>
            </a:extLst>
          </p:cNvPr>
          <p:cNvSpPr>
            <a:spLocks noGrp="1"/>
          </p:cNvSpPr>
          <p:nvPr>
            <p:ph type="title"/>
          </p:nvPr>
        </p:nvSpPr>
        <p:spPr/>
        <p:txBody>
          <a:bodyPr/>
          <a:lstStyle/>
          <a:p>
            <a:r>
              <a:rPr lang="uk-UA" dirty="0"/>
              <a:t>Актуальність теми</a:t>
            </a:r>
            <a:endParaRPr lang="x-none" dirty="0"/>
          </a:p>
        </p:txBody>
      </p:sp>
      <p:pic>
        <p:nvPicPr>
          <p:cNvPr id="5" name="Рисунок 4">
            <a:extLst>
              <a:ext uri="{FF2B5EF4-FFF2-40B4-BE49-F238E27FC236}">
                <a16:creationId xmlns="" xmlns:a16="http://schemas.microsoft.com/office/drawing/2014/main" id="{20310F44-E8CF-4C95-B90D-BCFDF851122D}"/>
              </a:ext>
            </a:extLst>
          </p:cNvPr>
          <p:cNvPicPr>
            <a:picLocks noChangeAspect="1"/>
          </p:cNvPicPr>
          <p:nvPr/>
        </p:nvPicPr>
        <p:blipFill>
          <a:blip r:embed="rId2">
            <a:extLst>
              <a:ext uri="{837473B0-CC2E-450A-ABE3-18F120FF3D39}">
                <a1611:picAttrSrcUrl xmlns="" xmlns:a1611="http://schemas.microsoft.com/office/drawing/2016/11/main" r:id="rId3"/>
              </a:ext>
            </a:extLst>
          </a:blip>
          <a:stretch>
            <a:fillRect/>
          </a:stretch>
        </p:blipFill>
        <p:spPr>
          <a:xfrm>
            <a:off x="8699384" y="1670109"/>
            <a:ext cx="3312952" cy="3312952"/>
          </a:xfrm>
          <a:prstGeom prst="rect">
            <a:avLst/>
          </a:prstGeom>
        </p:spPr>
      </p:pic>
    </p:spTree>
    <p:extLst>
      <p:ext uri="{BB962C8B-B14F-4D97-AF65-F5344CB8AC3E}">
        <p14:creationId xmlns="" xmlns:p14="http://schemas.microsoft.com/office/powerpoint/2010/main" val="138550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B2D6DBC9-0317-4E83-879B-12E7025A685F}"/>
              </a:ext>
            </a:extLst>
          </p:cNvPr>
          <p:cNvSpPr>
            <a:spLocks noGrp="1"/>
          </p:cNvSpPr>
          <p:nvPr>
            <p:ph idx="1"/>
          </p:nvPr>
        </p:nvSpPr>
        <p:spPr>
          <a:xfrm>
            <a:off x="1097280" y="1694576"/>
            <a:ext cx="6075307" cy="4655889"/>
          </a:xfrm>
        </p:spPr>
        <p:txBody>
          <a:bodyPr>
            <a:normAutofit lnSpcReduction="10000"/>
          </a:bodyPr>
          <a:lstStyle/>
          <a:p>
            <a:r>
              <a:rPr lang="uk-UA" sz="1800" i="1" dirty="0" smtClean="0"/>
              <a:t>- навчальні</a:t>
            </a:r>
            <a:endParaRPr lang="uk-UA" sz="1800" dirty="0" smtClean="0"/>
          </a:p>
          <a:p>
            <a:r>
              <a:rPr lang="uk-UA" sz="1800" dirty="0" smtClean="0"/>
              <a:t>студенти повинні оволодіти знаннями за напрямами: безпека праці при роботі з наркотичними, отруйними та сильнодіючими речовинами; вимоги до їх зберігання; ознайомитися з порядком допуску персоналу до роботи, медичні огляди (наркологічні обстеження), звітністю установ, що працюють зі СДОР.</a:t>
            </a:r>
          </a:p>
          <a:p>
            <a:pPr lvl="0"/>
            <a:r>
              <a:rPr lang="uk-UA" sz="1800" i="1" dirty="0" smtClean="0"/>
              <a:t>виховні</a:t>
            </a:r>
            <a:endParaRPr lang="uk-UA" sz="1800" dirty="0" smtClean="0"/>
          </a:p>
          <a:p>
            <a:r>
              <a:rPr lang="uk-UA" sz="1800" dirty="0" smtClean="0"/>
              <a:t>виховання у студентів  поваги до  права України про охорону праці у фармацевтичній галузі;  забезпечення засвоєння студентами провідного значення юридичних аспектів питань охорони праці у фармацевтичній діяльності.</a:t>
            </a:r>
          </a:p>
          <a:p>
            <a:pPr algn="just">
              <a:spcBef>
                <a:spcPts val="600"/>
              </a:spcBef>
              <a:spcAft>
                <a:spcPts val="600"/>
              </a:spcAft>
            </a:pPr>
            <a:endParaRPr lang="uk-UA" sz="1800" i="1" dirty="0">
              <a:effectLst/>
              <a:latin typeface="Times New Roman" panose="02020603050405020304" pitchFamily="18" charset="0"/>
              <a:ea typeface="Times New Roman" panose="02020603050405020304" pitchFamily="18" charset="0"/>
            </a:endParaRPr>
          </a:p>
        </p:txBody>
      </p:sp>
      <p:sp>
        <p:nvSpPr>
          <p:cNvPr id="3" name="Заголовок 2">
            <a:extLst>
              <a:ext uri="{FF2B5EF4-FFF2-40B4-BE49-F238E27FC236}">
                <a16:creationId xmlns="" xmlns:a16="http://schemas.microsoft.com/office/drawing/2014/main" id="{AA511CF0-50D7-4D60-ACB0-5B2D91167184}"/>
              </a:ext>
            </a:extLst>
          </p:cNvPr>
          <p:cNvSpPr>
            <a:spLocks noGrp="1"/>
          </p:cNvSpPr>
          <p:nvPr>
            <p:ph type="title"/>
          </p:nvPr>
        </p:nvSpPr>
        <p:spPr>
          <a:xfrm>
            <a:off x="1097280" y="421817"/>
            <a:ext cx="5420966" cy="1369074"/>
          </a:xfrm>
        </p:spPr>
        <p:txBody>
          <a:bodyPr/>
          <a:lstStyle/>
          <a:p>
            <a:r>
              <a:rPr lang="uk-UA" dirty="0"/>
              <a:t>Цілі лекції (мета): </a:t>
            </a:r>
            <a:endParaRPr lang="x-none" dirty="0"/>
          </a:p>
        </p:txBody>
      </p:sp>
      <p:pic>
        <p:nvPicPr>
          <p:cNvPr id="5" name="Рисунок 4">
            <a:extLst>
              <a:ext uri="{FF2B5EF4-FFF2-40B4-BE49-F238E27FC236}">
                <a16:creationId xmlns="" xmlns:a16="http://schemas.microsoft.com/office/drawing/2014/main" id="{20B117DC-DF3C-457D-9CFF-4F095997BD57}"/>
              </a:ext>
            </a:extLst>
          </p:cNvPr>
          <p:cNvPicPr>
            <a:picLocks noChangeAspect="1"/>
          </p:cNvPicPr>
          <p:nvPr/>
        </p:nvPicPr>
        <p:blipFill>
          <a:blip r:embed="rId2">
            <a:extLst>
              <a:ext uri="{837473B0-CC2E-450A-ABE3-18F120FF3D39}">
                <a1611:picAttrSrcUrl xmlns="" xmlns:a1611="http://schemas.microsoft.com/office/drawing/2016/11/main" r:id="rId3"/>
              </a:ext>
            </a:extLst>
          </a:blip>
          <a:stretch>
            <a:fillRect/>
          </a:stretch>
        </p:blipFill>
        <p:spPr>
          <a:xfrm>
            <a:off x="7499756" y="1560836"/>
            <a:ext cx="3894818" cy="3892008"/>
          </a:xfrm>
          <a:prstGeom prst="rect">
            <a:avLst/>
          </a:prstGeom>
        </p:spPr>
      </p:pic>
    </p:spTree>
    <p:extLst>
      <p:ext uri="{BB962C8B-B14F-4D97-AF65-F5344CB8AC3E}">
        <p14:creationId xmlns="" xmlns:p14="http://schemas.microsoft.com/office/powerpoint/2010/main" val="125908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r>
              <a:rPr lang="ru-RU" b="1" dirty="0" err="1" smtClean="0"/>
              <a:t>Наркотичні</a:t>
            </a:r>
            <a:r>
              <a:rPr lang="ru-RU" b="1" dirty="0" smtClean="0"/>
              <a:t> </a:t>
            </a:r>
            <a:r>
              <a:rPr lang="ru-RU" b="1" dirty="0" err="1" smtClean="0"/>
              <a:t>речовини</a:t>
            </a:r>
            <a:r>
              <a:rPr lang="ru-RU" dirty="0" smtClean="0"/>
              <a:t> - </a:t>
            </a:r>
            <a:r>
              <a:rPr lang="ru-RU" dirty="0" err="1" smtClean="0"/>
              <a:t>речовини</a:t>
            </a:r>
            <a:r>
              <a:rPr lang="ru-RU" dirty="0" smtClean="0"/>
              <a:t> природного </a:t>
            </a:r>
            <a:r>
              <a:rPr lang="ru-RU" dirty="0" err="1" smtClean="0"/>
              <a:t>або</a:t>
            </a:r>
            <a:r>
              <a:rPr lang="ru-RU" dirty="0" smtClean="0"/>
              <a:t> синтетичного </a:t>
            </a:r>
            <a:r>
              <a:rPr lang="ru-RU" dirty="0" err="1" smtClean="0"/>
              <a:t>походження</a:t>
            </a:r>
            <a:r>
              <a:rPr lang="ru-RU" dirty="0" smtClean="0"/>
              <a:t>, </a:t>
            </a:r>
            <a:r>
              <a:rPr lang="ru-RU" dirty="0" err="1" smtClean="0"/>
              <a:t>препарати</a:t>
            </a:r>
            <a:r>
              <a:rPr lang="ru-RU" dirty="0" smtClean="0"/>
              <a:t>, </a:t>
            </a:r>
            <a:r>
              <a:rPr lang="ru-RU" dirty="0" err="1" smtClean="0"/>
              <a:t>рослини</a:t>
            </a:r>
            <a:r>
              <a:rPr lang="ru-RU" dirty="0" smtClean="0"/>
              <a:t>, </a:t>
            </a:r>
            <a:r>
              <a:rPr lang="ru-RU" dirty="0" err="1" smtClean="0"/>
              <a:t>які</a:t>
            </a:r>
            <a:r>
              <a:rPr lang="ru-RU" dirty="0" smtClean="0"/>
              <a:t> </a:t>
            </a:r>
            <a:r>
              <a:rPr lang="ru-RU" dirty="0" err="1" smtClean="0"/>
              <a:t>становлять</a:t>
            </a:r>
            <a:r>
              <a:rPr lang="ru-RU" dirty="0" smtClean="0"/>
              <a:t> </a:t>
            </a:r>
            <a:r>
              <a:rPr lang="ru-RU" dirty="0" err="1" smtClean="0"/>
              <a:t>небезпеку</a:t>
            </a:r>
            <a:r>
              <a:rPr lang="ru-RU" dirty="0" smtClean="0"/>
              <a:t> для </a:t>
            </a:r>
            <a:r>
              <a:rPr lang="ru-RU" dirty="0" err="1" smtClean="0"/>
              <a:t>здоров'я</a:t>
            </a:r>
            <a:r>
              <a:rPr lang="ru-RU" dirty="0" smtClean="0"/>
              <a:t> </a:t>
            </a:r>
            <a:r>
              <a:rPr lang="ru-RU" dirty="0" err="1" smtClean="0"/>
              <a:t>населення</a:t>
            </a:r>
            <a:r>
              <a:rPr lang="ru-RU" dirty="0" smtClean="0"/>
              <a:t> у </a:t>
            </a:r>
            <a:r>
              <a:rPr lang="ru-RU" dirty="0" err="1" smtClean="0"/>
              <a:t>разі</a:t>
            </a:r>
            <a:r>
              <a:rPr lang="ru-RU" dirty="0" smtClean="0"/>
              <a:t> </a:t>
            </a:r>
            <a:r>
              <a:rPr lang="ru-RU" dirty="0" err="1" smtClean="0"/>
              <a:t>зловживання</a:t>
            </a:r>
            <a:r>
              <a:rPr lang="ru-RU" dirty="0" smtClean="0"/>
              <a:t> ними.        </a:t>
            </a:r>
            <a:endParaRPr lang="uk-UA" dirty="0" smtClean="0"/>
          </a:p>
          <a:p>
            <a:r>
              <a:rPr lang="ru-RU" b="1" dirty="0" err="1" smtClean="0"/>
              <a:t>Психотропні</a:t>
            </a:r>
            <a:r>
              <a:rPr lang="ru-RU" b="1" dirty="0" smtClean="0"/>
              <a:t> </a:t>
            </a:r>
            <a:r>
              <a:rPr lang="ru-RU" b="1" dirty="0" err="1" smtClean="0"/>
              <a:t>речовини</a:t>
            </a:r>
            <a:r>
              <a:rPr lang="ru-RU" dirty="0" smtClean="0"/>
              <a:t> - </a:t>
            </a:r>
            <a:r>
              <a:rPr lang="ru-RU" dirty="0" err="1" smtClean="0"/>
              <a:t>речовини</a:t>
            </a:r>
            <a:r>
              <a:rPr lang="ru-RU" dirty="0" smtClean="0"/>
              <a:t> природного </a:t>
            </a:r>
            <a:r>
              <a:rPr lang="ru-RU" dirty="0" err="1" smtClean="0"/>
              <a:t>або</a:t>
            </a:r>
            <a:r>
              <a:rPr lang="ru-RU" dirty="0" smtClean="0"/>
              <a:t> синтетичного </a:t>
            </a:r>
            <a:r>
              <a:rPr lang="ru-RU" dirty="0" err="1" smtClean="0"/>
              <a:t>походження</a:t>
            </a:r>
            <a:r>
              <a:rPr lang="ru-RU" dirty="0" smtClean="0"/>
              <a:t>, </a:t>
            </a:r>
            <a:r>
              <a:rPr lang="ru-RU" dirty="0" err="1" smtClean="0"/>
              <a:t>препарати</a:t>
            </a:r>
            <a:r>
              <a:rPr lang="ru-RU" dirty="0" smtClean="0"/>
              <a:t>, </a:t>
            </a:r>
            <a:r>
              <a:rPr lang="ru-RU" dirty="0" err="1" smtClean="0"/>
              <a:t>які</a:t>
            </a:r>
            <a:r>
              <a:rPr lang="ru-RU" dirty="0" smtClean="0"/>
              <a:t> </a:t>
            </a:r>
            <a:r>
              <a:rPr lang="ru-RU" dirty="0" err="1" smtClean="0"/>
              <a:t>здатні</a:t>
            </a:r>
            <a:r>
              <a:rPr lang="ru-RU" dirty="0" smtClean="0"/>
              <a:t> </a:t>
            </a:r>
            <a:r>
              <a:rPr lang="ru-RU" dirty="0" err="1" smtClean="0"/>
              <a:t>викликати</a:t>
            </a:r>
            <a:r>
              <a:rPr lang="ru-RU" dirty="0" smtClean="0"/>
              <a:t> </a:t>
            </a:r>
            <a:r>
              <a:rPr lang="ru-RU" dirty="0" err="1" smtClean="0"/>
              <a:t>залежн</a:t>
            </a:r>
            <a:r>
              <a:rPr lang="uk-UA" dirty="0" smtClean="0"/>
              <a:t>і</a:t>
            </a:r>
            <a:r>
              <a:rPr lang="ru-RU" dirty="0" err="1" smtClean="0"/>
              <a:t>ст</a:t>
            </a:r>
            <a:r>
              <a:rPr lang="uk-UA" dirty="0" smtClean="0"/>
              <a:t>ь</a:t>
            </a:r>
            <a:r>
              <a:rPr lang="ru-RU" dirty="0" smtClean="0"/>
              <a:t> </a:t>
            </a:r>
            <a:r>
              <a:rPr lang="ru-RU" dirty="0" err="1" smtClean="0"/>
              <a:t>і</a:t>
            </a:r>
            <a:r>
              <a:rPr lang="ru-RU" dirty="0" smtClean="0"/>
              <a:t> </a:t>
            </a:r>
            <a:r>
              <a:rPr lang="ru-RU" dirty="0" err="1" smtClean="0"/>
              <a:t>надавати</a:t>
            </a:r>
            <a:r>
              <a:rPr lang="ru-RU" dirty="0" smtClean="0"/>
              <a:t> </a:t>
            </a:r>
            <a:r>
              <a:rPr lang="ru-RU" dirty="0" err="1" smtClean="0"/>
              <a:t>депресивний</a:t>
            </a:r>
            <a:r>
              <a:rPr lang="ru-RU" dirty="0" smtClean="0"/>
              <a:t> </a:t>
            </a:r>
            <a:r>
              <a:rPr lang="ru-RU" dirty="0" err="1" smtClean="0"/>
              <a:t>або</a:t>
            </a:r>
            <a:r>
              <a:rPr lang="ru-RU" dirty="0" smtClean="0"/>
              <a:t> </a:t>
            </a:r>
            <a:r>
              <a:rPr lang="ru-RU" dirty="0" err="1" smtClean="0"/>
              <a:t>стимулюючий</a:t>
            </a:r>
            <a:r>
              <a:rPr lang="ru-RU" dirty="0" smtClean="0"/>
              <a:t> </a:t>
            </a:r>
            <a:r>
              <a:rPr lang="ru-RU" dirty="0" err="1" smtClean="0"/>
              <a:t>вплив</a:t>
            </a:r>
            <a:r>
              <a:rPr lang="ru-RU" dirty="0" smtClean="0"/>
              <a:t> на </a:t>
            </a:r>
            <a:r>
              <a:rPr lang="ru-RU" dirty="0" err="1" smtClean="0"/>
              <a:t>центральну</a:t>
            </a:r>
            <a:r>
              <a:rPr lang="ru-RU" dirty="0" smtClean="0"/>
              <a:t> </a:t>
            </a:r>
            <a:r>
              <a:rPr lang="ru-RU" dirty="0" err="1" smtClean="0"/>
              <a:t>нервову</a:t>
            </a:r>
            <a:r>
              <a:rPr lang="ru-RU" dirty="0" smtClean="0"/>
              <a:t> систему </a:t>
            </a:r>
            <a:r>
              <a:rPr lang="ru-RU" dirty="0" err="1" smtClean="0"/>
              <a:t>або</a:t>
            </a:r>
            <a:r>
              <a:rPr lang="ru-RU" dirty="0" smtClean="0"/>
              <a:t> </a:t>
            </a:r>
            <a:r>
              <a:rPr lang="ru-RU" dirty="0" err="1" smtClean="0"/>
              <a:t>викликати</a:t>
            </a:r>
            <a:r>
              <a:rPr lang="ru-RU" dirty="0" smtClean="0"/>
              <a:t> </a:t>
            </a:r>
            <a:r>
              <a:rPr lang="ru-RU" dirty="0" err="1" smtClean="0"/>
              <a:t>порушення</a:t>
            </a:r>
            <a:r>
              <a:rPr lang="ru-RU" dirty="0" smtClean="0"/>
              <a:t> </a:t>
            </a:r>
            <a:r>
              <a:rPr lang="ru-RU" dirty="0" err="1" smtClean="0"/>
              <a:t>сприйняття</a:t>
            </a:r>
            <a:r>
              <a:rPr lang="ru-RU" dirty="0" smtClean="0"/>
              <a:t>, </a:t>
            </a:r>
            <a:r>
              <a:rPr lang="ru-RU" dirty="0" err="1" smtClean="0"/>
              <a:t>емоці</a:t>
            </a:r>
            <a:r>
              <a:rPr lang="uk-UA" dirty="0" smtClean="0"/>
              <a:t>ї</a:t>
            </a:r>
            <a:r>
              <a:rPr lang="ru-RU" dirty="0" smtClean="0"/>
              <a:t>, </a:t>
            </a:r>
            <a:r>
              <a:rPr lang="ru-RU" dirty="0" err="1" smtClean="0"/>
              <a:t>мислення</a:t>
            </a:r>
            <a:r>
              <a:rPr lang="ru-RU" dirty="0" smtClean="0"/>
              <a:t>, </a:t>
            </a:r>
            <a:r>
              <a:rPr lang="ru-RU" dirty="0" err="1" smtClean="0"/>
              <a:t>поведінки</a:t>
            </a:r>
            <a:r>
              <a:rPr lang="ru-RU" dirty="0" smtClean="0"/>
              <a:t> </a:t>
            </a:r>
            <a:r>
              <a:rPr lang="ru-RU" dirty="0" err="1" smtClean="0"/>
              <a:t>і</a:t>
            </a:r>
            <a:r>
              <a:rPr lang="ru-RU" dirty="0" smtClean="0"/>
              <a:t> </a:t>
            </a:r>
            <a:r>
              <a:rPr lang="ru-RU" dirty="0" err="1" smtClean="0"/>
              <a:t>становлять</a:t>
            </a:r>
            <a:r>
              <a:rPr lang="ru-RU" dirty="0" smtClean="0"/>
              <a:t> </a:t>
            </a:r>
            <a:r>
              <a:rPr lang="ru-RU" dirty="0" err="1" smtClean="0"/>
              <a:t>небезпеку</a:t>
            </a:r>
            <a:r>
              <a:rPr lang="ru-RU" dirty="0" smtClean="0"/>
              <a:t> для </a:t>
            </a:r>
            <a:r>
              <a:rPr lang="ru-RU" dirty="0" err="1" smtClean="0"/>
              <a:t>здоров'я</a:t>
            </a:r>
            <a:r>
              <a:rPr lang="ru-RU" dirty="0" smtClean="0"/>
              <a:t> </a:t>
            </a:r>
            <a:r>
              <a:rPr lang="ru-RU" dirty="0" err="1" smtClean="0"/>
              <a:t>населення</a:t>
            </a:r>
            <a:r>
              <a:rPr lang="ru-RU" dirty="0" smtClean="0"/>
              <a:t> у </a:t>
            </a:r>
            <a:r>
              <a:rPr lang="ru-RU" dirty="0" err="1" smtClean="0"/>
              <a:t>разі</a:t>
            </a:r>
            <a:r>
              <a:rPr lang="ru-RU" dirty="0" smtClean="0"/>
              <a:t> </a:t>
            </a:r>
            <a:r>
              <a:rPr lang="ru-RU" dirty="0" err="1" smtClean="0"/>
              <a:t>зловживання</a:t>
            </a:r>
            <a:r>
              <a:rPr lang="ru-RU" dirty="0" smtClean="0"/>
              <a:t> ними.      </a:t>
            </a:r>
            <a:endParaRPr lang="uk-UA" dirty="0" smtClean="0"/>
          </a:p>
          <a:p>
            <a:r>
              <a:rPr lang="ru-RU" b="1" dirty="0" smtClean="0"/>
              <a:t>   </a:t>
            </a:r>
            <a:r>
              <a:rPr lang="uk-UA" b="1" dirty="0" smtClean="0"/>
              <a:t> Наркотичний (психотропний) лікарський засіб</a:t>
            </a:r>
            <a:r>
              <a:rPr lang="uk-UA" dirty="0" smtClean="0"/>
              <a:t> - лікарський засіб, який містить один або кілька наркотичних засобів або психотропних речовин, включених до таблиць </a:t>
            </a:r>
            <a:r>
              <a:rPr lang="ru-RU" dirty="0" smtClean="0"/>
              <a:t>II</a:t>
            </a:r>
            <a:r>
              <a:rPr lang="uk-UA" dirty="0" smtClean="0"/>
              <a:t> і </a:t>
            </a:r>
            <a:r>
              <a:rPr lang="ru-RU" dirty="0" smtClean="0"/>
              <a:t>III</a:t>
            </a:r>
            <a:r>
              <a:rPr lang="uk-UA" dirty="0" smtClean="0"/>
              <a:t> Переліку і прекурсорів, включених до списку №1 таблиці </a:t>
            </a:r>
            <a:r>
              <a:rPr lang="ru-RU" dirty="0" smtClean="0"/>
              <a:t>I</a:t>
            </a:r>
            <a:r>
              <a:rPr lang="en-US" dirty="0" smtClean="0"/>
              <a:t>V</a:t>
            </a:r>
            <a:r>
              <a:rPr lang="uk-UA" dirty="0" smtClean="0"/>
              <a:t> Переліку.</a:t>
            </a:r>
            <a:r>
              <a:rPr lang="ru-RU" dirty="0" smtClean="0"/>
              <a:t> </a:t>
            </a:r>
            <a:endParaRPr lang="uk-UA" dirty="0" smtClean="0"/>
          </a:p>
          <a:p>
            <a:r>
              <a:rPr lang="ru-RU" b="1" dirty="0" err="1" smtClean="0"/>
              <a:t>Прекурсори</a:t>
            </a:r>
            <a:r>
              <a:rPr lang="ru-RU" b="1" dirty="0" smtClean="0"/>
              <a:t> </a:t>
            </a:r>
            <a:r>
              <a:rPr lang="ru-RU" dirty="0" smtClean="0"/>
              <a:t>- </a:t>
            </a:r>
            <a:r>
              <a:rPr lang="ru-RU" dirty="0" err="1" smtClean="0"/>
              <a:t>речовини</a:t>
            </a:r>
            <a:r>
              <a:rPr lang="ru-RU" dirty="0" smtClean="0"/>
              <a:t> та </a:t>
            </a:r>
            <a:r>
              <a:rPr lang="ru-RU" dirty="0" err="1" smtClean="0"/>
              <a:t>їх</a:t>
            </a:r>
            <a:r>
              <a:rPr lang="ru-RU" dirty="0" smtClean="0"/>
              <a:t> </a:t>
            </a:r>
            <a:r>
              <a:rPr lang="ru-RU" dirty="0" err="1" smtClean="0"/>
              <a:t>солі</a:t>
            </a:r>
            <a:r>
              <a:rPr lang="ru-RU" dirty="0" smtClean="0"/>
              <a:t>, </a:t>
            </a:r>
            <a:r>
              <a:rPr lang="ru-RU" dirty="0" err="1" smtClean="0"/>
              <a:t>які</a:t>
            </a:r>
            <a:r>
              <a:rPr lang="ru-RU" dirty="0" smtClean="0"/>
              <a:t> </a:t>
            </a:r>
            <a:r>
              <a:rPr lang="ru-RU" dirty="0" err="1" smtClean="0"/>
              <a:t>використовуються</a:t>
            </a:r>
            <a:r>
              <a:rPr lang="ru-RU" dirty="0" smtClean="0"/>
              <a:t> при </a:t>
            </a:r>
            <a:r>
              <a:rPr lang="ru-RU" dirty="0" err="1" smtClean="0"/>
              <a:t>виробництві</a:t>
            </a:r>
            <a:r>
              <a:rPr lang="ru-RU" dirty="0" smtClean="0"/>
              <a:t>, </a:t>
            </a:r>
            <a:r>
              <a:rPr lang="ru-RU" dirty="0" err="1" smtClean="0"/>
              <a:t>виготовленні</a:t>
            </a:r>
            <a:r>
              <a:rPr lang="ru-RU" dirty="0" smtClean="0"/>
              <a:t> </a:t>
            </a:r>
            <a:r>
              <a:rPr lang="ru-RU" dirty="0" err="1" smtClean="0"/>
              <a:t>наркотичних</a:t>
            </a:r>
            <a:r>
              <a:rPr lang="ru-RU" dirty="0" smtClean="0"/>
              <a:t> </a:t>
            </a:r>
            <a:r>
              <a:rPr lang="ru-RU" dirty="0" err="1" smtClean="0"/>
              <a:t>засобів</a:t>
            </a:r>
            <a:r>
              <a:rPr lang="ru-RU" dirty="0" smtClean="0"/>
              <a:t> </a:t>
            </a:r>
            <a:r>
              <a:rPr lang="ru-RU" dirty="0" err="1" smtClean="0"/>
              <a:t>і</a:t>
            </a:r>
            <a:r>
              <a:rPr lang="ru-RU" dirty="0" smtClean="0"/>
              <a:t> </a:t>
            </a:r>
            <a:r>
              <a:rPr lang="ru-RU" dirty="0" err="1" smtClean="0"/>
              <a:t>психотропних</a:t>
            </a:r>
            <a:r>
              <a:rPr lang="ru-RU" dirty="0" smtClean="0"/>
              <a:t> </a:t>
            </a:r>
            <a:r>
              <a:rPr lang="ru-RU" dirty="0" err="1" smtClean="0"/>
              <a:t>речовин</a:t>
            </a:r>
            <a:r>
              <a:rPr lang="ru-RU" dirty="0" smtClean="0"/>
              <a:t>.</a:t>
            </a:r>
            <a:endParaRPr lang="uk-UA" dirty="0" smtClean="0"/>
          </a:p>
          <a:p>
            <a:r>
              <a:rPr lang="uk-UA" b="1" dirty="0" smtClean="0"/>
              <a:t>Наркотичні (психотропні) комбіновані лікарські засоби</a:t>
            </a:r>
            <a:r>
              <a:rPr lang="uk-UA" dirty="0" smtClean="0"/>
              <a:t> - це наркотичні (психотропні) лікарські засоби, що містять малу кількість наркотичних засобів або психотропних речовин і прекурсорів, включених до відповідних таблиць Переліку, та з яких ці засоби чи речовини не можуть бути видобуті легкодоступними способами і в кількостях, які дають можливість зловжити ними.</a:t>
            </a:r>
            <a:r>
              <a:rPr lang="ru-RU" dirty="0" smtClean="0"/>
              <a:t>      </a:t>
            </a:r>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dirty="0" smtClean="0"/>
              <a:t>Визначення понять СДОР.</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a:bodyPr>
          <a:lstStyle/>
          <a:p>
            <a:r>
              <a:rPr lang="ru-RU" b="1" dirty="0" smtClean="0"/>
              <a:t>Аналоги </a:t>
            </a:r>
            <a:r>
              <a:rPr lang="ru-RU" b="1" dirty="0" err="1" smtClean="0"/>
              <a:t>наркотичних</a:t>
            </a:r>
            <a:r>
              <a:rPr lang="ru-RU" b="1" dirty="0" smtClean="0"/>
              <a:t> </a:t>
            </a:r>
            <a:r>
              <a:rPr lang="ru-RU" b="1" dirty="0" err="1" smtClean="0"/>
              <a:t>засобів</a:t>
            </a:r>
            <a:r>
              <a:rPr lang="ru-RU" b="1" dirty="0" smtClean="0"/>
              <a:t> </a:t>
            </a:r>
            <a:r>
              <a:rPr lang="ru-RU" b="1" dirty="0" err="1" smtClean="0"/>
              <a:t>і</a:t>
            </a:r>
            <a:r>
              <a:rPr lang="ru-RU" b="1" dirty="0" smtClean="0"/>
              <a:t> </a:t>
            </a:r>
            <a:r>
              <a:rPr lang="ru-RU" b="1" dirty="0" err="1" smtClean="0"/>
              <a:t>психотропних</a:t>
            </a:r>
            <a:r>
              <a:rPr lang="ru-RU" b="1" dirty="0" smtClean="0"/>
              <a:t> </a:t>
            </a:r>
            <a:r>
              <a:rPr lang="ru-RU" b="1" dirty="0" err="1" smtClean="0"/>
              <a:t>речовин</a:t>
            </a:r>
            <a:r>
              <a:rPr lang="ru-RU" dirty="0" smtClean="0"/>
              <a:t> - </a:t>
            </a:r>
            <a:r>
              <a:rPr lang="ru-RU" dirty="0" err="1" smtClean="0"/>
              <a:t>заборонені</a:t>
            </a:r>
            <a:r>
              <a:rPr lang="ru-RU" dirty="0" smtClean="0"/>
              <a:t> до </a:t>
            </a:r>
            <a:r>
              <a:rPr lang="ru-RU" dirty="0" err="1" smtClean="0"/>
              <a:t>обігу</a:t>
            </a:r>
            <a:r>
              <a:rPr lang="ru-RU" dirty="0" smtClean="0"/>
              <a:t> в </a:t>
            </a:r>
            <a:r>
              <a:rPr lang="ru-RU" dirty="0" err="1" smtClean="0"/>
              <a:t>Україні</a:t>
            </a:r>
            <a:r>
              <a:rPr lang="ru-RU" dirty="0" smtClean="0"/>
              <a:t> </a:t>
            </a:r>
            <a:r>
              <a:rPr lang="ru-RU" dirty="0" err="1" smtClean="0"/>
              <a:t>речовини</a:t>
            </a:r>
            <a:r>
              <a:rPr lang="ru-RU" dirty="0" smtClean="0"/>
              <a:t> природного </a:t>
            </a:r>
            <a:r>
              <a:rPr lang="ru-RU" dirty="0" err="1" smtClean="0"/>
              <a:t>чи</a:t>
            </a:r>
            <a:r>
              <a:rPr lang="ru-RU" dirty="0" smtClean="0"/>
              <a:t> синтетичного </a:t>
            </a:r>
            <a:r>
              <a:rPr lang="ru-RU" dirty="0" err="1" smtClean="0"/>
              <a:t>походження</a:t>
            </a:r>
            <a:r>
              <a:rPr lang="ru-RU" dirty="0" smtClean="0"/>
              <a:t>, не </a:t>
            </a:r>
            <a:r>
              <a:rPr lang="ru-RU" dirty="0" err="1" smtClean="0"/>
              <a:t>включені</a:t>
            </a:r>
            <a:r>
              <a:rPr lang="ru-RU" dirty="0" smtClean="0"/>
              <a:t> до </a:t>
            </a:r>
            <a:r>
              <a:rPr lang="ru-RU" dirty="0" err="1" smtClean="0"/>
              <a:t>Переліку</a:t>
            </a:r>
            <a:r>
              <a:rPr lang="ru-RU" dirty="0" smtClean="0"/>
              <a:t>, </a:t>
            </a:r>
            <a:r>
              <a:rPr lang="ru-RU" dirty="0" err="1" smtClean="0"/>
              <a:t>хімічна</a:t>
            </a:r>
            <a:r>
              <a:rPr lang="ru-RU" dirty="0" smtClean="0"/>
              <a:t> структура </a:t>
            </a:r>
            <a:r>
              <a:rPr lang="ru-RU" dirty="0" err="1" smtClean="0"/>
              <a:t>і</a:t>
            </a:r>
            <a:r>
              <a:rPr lang="ru-RU" dirty="0" smtClean="0"/>
              <a:t> </a:t>
            </a:r>
            <a:r>
              <a:rPr lang="ru-RU" dirty="0" err="1" smtClean="0"/>
              <a:t>властивості</a:t>
            </a:r>
            <a:r>
              <a:rPr lang="ru-RU" dirty="0" smtClean="0"/>
              <a:t> </a:t>
            </a:r>
            <a:r>
              <a:rPr lang="ru-RU" dirty="0" err="1" smtClean="0"/>
              <a:t>яких</a:t>
            </a:r>
            <a:r>
              <a:rPr lang="ru-RU" dirty="0" smtClean="0"/>
              <a:t> </a:t>
            </a:r>
            <a:r>
              <a:rPr lang="ru-RU" dirty="0" err="1" smtClean="0"/>
              <a:t>подібні</a:t>
            </a:r>
            <a:r>
              <a:rPr lang="ru-RU" dirty="0" smtClean="0"/>
              <a:t> до </a:t>
            </a:r>
            <a:r>
              <a:rPr lang="ru-RU" dirty="0" err="1" smtClean="0"/>
              <a:t>хімічної</a:t>
            </a:r>
            <a:r>
              <a:rPr lang="ru-RU" dirty="0" smtClean="0"/>
              <a:t> </a:t>
            </a:r>
            <a:r>
              <a:rPr lang="ru-RU" dirty="0" err="1" smtClean="0"/>
              <a:t>структури</a:t>
            </a:r>
            <a:r>
              <a:rPr lang="ru-RU" dirty="0" smtClean="0"/>
              <a:t> </a:t>
            </a:r>
            <a:r>
              <a:rPr lang="ru-RU" dirty="0" err="1" smtClean="0"/>
              <a:t>і</a:t>
            </a:r>
            <a:r>
              <a:rPr lang="ru-RU" dirty="0" smtClean="0"/>
              <a:t> </a:t>
            </a:r>
            <a:r>
              <a:rPr lang="ru-RU" dirty="0" err="1" smtClean="0"/>
              <a:t>властивостей</a:t>
            </a:r>
            <a:r>
              <a:rPr lang="ru-RU" dirty="0" smtClean="0"/>
              <a:t> </a:t>
            </a:r>
            <a:r>
              <a:rPr lang="ru-RU" dirty="0" err="1" smtClean="0"/>
              <a:t>наркотичних</a:t>
            </a:r>
            <a:r>
              <a:rPr lang="ru-RU" dirty="0" smtClean="0"/>
              <a:t> </a:t>
            </a:r>
            <a:r>
              <a:rPr lang="ru-RU" dirty="0" err="1" smtClean="0"/>
              <a:t>засобів</a:t>
            </a:r>
            <a:r>
              <a:rPr lang="ru-RU" dirty="0" smtClean="0"/>
              <a:t> </a:t>
            </a:r>
            <a:r>
              <a:rPr lang="ru-RU" dirty="0" err="1" smtClean="0"/>
              <a:t>і</a:t>
            </a:r>
            <a:r>
              <a:rPr lang="ru-RU" dirty="0" smtClean="0"/>
              <a:t> </a:t>
            </a:r>
            <a:r>
              <a:rPr lang="ru-RU" dirty="0" err="1" smtClean="0"/>
              <a:t>психотропних</a:t>
            </a:r>
            <a:r>
              <a:rPr lang="ru-RU" dirty="0" smtClean="0"/>
              <a:t> </a:t>
            </a:r>
            <a:r>
              <a:rPr lang="ru-RU" dirty="0" err="1" smtClean="0"/>
              <a:t>речовин</a:t>
            </a:r>
            <a:r>
              <a:rPr lang="ru-RU" dirty="0" smtClean="0"/>
              <a:t>, </a:t>
            </a:r>
            <a:r>
              <a:rPr lang="ru-RU" dirty="0" err="1" smtClean="0"/>
              <a:t>психоактивну</a:t>
            </a:r>
            <a:r>
              <a:rPr lang="ru-RU" dirty="0" smtClean="0"/>
              <a:t> </a:t>
            </a:r>
            <a:r>
              <a:rPr lang="ru-RU" dirty="0" err="1" smtClean="0"/>
              <a:t>дію</a:t>
            </a:r>
            <a:r>
              <a:rPr lang="ru-RU" dirty="0" smtClean="0"/>
              <a:t> </a:t>
            </a:r>
            <a:r>
              <a:rPr lang="ru-RU" dirty="0" err="1" smtClean="0"/>
              <a:t>яких</a:t>
            </a:r>
            <a:r>
              <a:rPr lang="ru-RU" dirty="0" smtClean="0"/>
              <a:t> </a:t>
            </a:r>
            <a:r>
              <a:rPr lang="ru-RU" dirty="0" err="1" smtClean="0"/>
              <a:t>ці</a:t>
            </a:r>
            <a:r>
              <a:rPr lang="ru-RU" dirty="0" smtClean="0"/>
              <a:t> </a:t>
            </a:r>
            <a:r>
              <a:rPr lang="ru-RU" dirty="0" err="1" smtClean="0"/>
              <a:t>речовини</a:t>
            </a:r>
            <a:r>
              <a:rPr lang="ru-RU" dirty="0" smtClean="0"/>
              <a:t> </a:t>
            </a:r>
            <a:r>
              <a:rPr lang="ru-RU" dirty="0" err="1" smtClean="0"/>
              <a:t>виробляють</a:t>
            </a:r>
            <a:r>
              <a:rPr lang="ru-RU" dirty="0" smtClean="0"/>
              <a:t>.</a:t>
            </a:r>
            <a:endParaRPr lang="uk-UA" dirty="0" smtClean="0"/>
          </a:p>
          <a:p>
            <a:r>
              <a:rPr lang="uk-UA" b="1" dirty="0" err="1" smtClean="0"/>
              <a:t>Сильнодiючi</a:t>
            </a:r>
            <a:r>
              <a:rPr lang="uk-UA" b="1" dirty="0" smtClean="0"/>
              <a:t> отруйні речовини (СДОР) </a:t>
            </a:r>
            <a:r>
              <a:rPr lang="uk-UA" dirty="0" smtClean="0"/>
              <a:t> - токсичні хімічні сполуки, що утворюються у великих </a:t>
            </a:r>
            <a:r>
              <a:rPr lang="uk-UA" dirty="0" err="1" smtClean="0"/>
              <a:t>кiлькостях</a:t>
            </a:r>
            <a:r>
              <a:rPr lang="uk-UA" dirty="0" smtClean="0"/>
              <a:t> в </a:t>
            </a:r>
            <a:r>
              <a:rPr lang="uk-UA" dirty="0" err="1" smtClean="0"/>
              <a:t>процесi</a:t>
            </a:r>
            <a:r>
              <a:rPr lang="uk-UA" dirty="0" smtClean="0"/>
              <a:t> промислового виробництва, i які можуть проникнути в організм через органи дихання, шкірні покрови, слизові оболонки і травний тракт.</a:t>
            </a:r>
            <a:r>
              <a:rPr lang="uk-UA" b="1" dirty="0" smtClean="0"/>
              <a:t> </a:t>
            </a:r>
            <a:endParaRPr lang="uk-UA" dirty="0" smtClean="0"/>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dirty="0" smtClean="0"/>
              <a:t>Визначення понять СДОР.</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10000"/>
          </a:bodyPr>
          <a:lstStyle/>
          <a:p>
            <a:r>
              <a:rPr lang="uk-UA" dirty="0" smtClean="0"/>
              <a:t>1. </a:t>
            </a:r>
            <a:r>
              <a:rPr lang="uk-UA" dirty="0" err="1" smtClean="0"/>
              <a:t>Загальнотоксичної</a:t>
            </a:r>
            <a:r>
              <a:rPr lang="uk-UA" dirty="0" smtClean="0"/>
              <a:t> дії - більшість промислових шкідливих речовин. До їх числа можна віднести ароматичні вуглеводні, та їх </a:t>
            </a:r>
            <a:r>
              <a:rPr lang="uk-UA" dirty="0" err="1" smtClean="0"/>
              <a:t>амідо-і</a:t>
            </a:r>
            <a:r>
              <a:rPr lang="uk-UA" dirty="0" smtClean="0"/>
              <a:t> </a:t>
            </a:r>
            <a:r>
              <a:rPr lang="uk-UA" dirty="0" err="1" smtClean="0"/>
              <a:t>нітропохідні</a:t>
            </a:r>
            <a:r>
              <a:rPr lang="uk-UA" dirty="0" smtClean="0"/>
              <a:t> (бензол, толуол, ксилол, нітробензол, анілін і ін.) Великий токсичністю володіють </a:t>
            </a:r>
            <a:r>
              <a:rPr lang="uk-UA" dirty="0" err="1" smtClean="0"/>
              <a:t>ртуть-органічні</a:t>
            </a:r>
            <a:r>
              <a:rPr lang="uk-UA" dirty="0" smtClean="0"/>
              <a:t> сполуки, фосфорорганічні речовини, </a:t>
            </a:r>
            <a:r>
              <a:rPr lang="uk-UA" dirty="0" err="1" smtClean="0"/>
              <a:t>тетрахлорид</a:t>
            </a:r>
            <a:r>
              <a:rPr lang="uk-UA" dirty="0" smtClean="0"/>
              <a:t> вуглецю, </a:t>
            </a:r>
            <a:r>
              <a:rPr lang="uk-UA" dirty="0" err="1" smtClean="0"/>
              <a:t>дихлоретан</a:t>
            </a:r>
            <a:r>
              <a:rPr lang="uk-UA" dirty="0" smtClean="0"/>
              <a:t>. </a:t>
            </a:r>
          </a:p>
          <a:p>
            <a:r>
              <a:rPr lang="uk-UA" dirty="0" smtClean="0"/>
              <a:t>2. Дратівливою дією володіють кислоти, луги, а також хлор-фтор-сіро-і азотовмісні сполуки (фосген, аміак, оксиди сірки і азоту, сірководень). Всі ці речовини об'єднує те, що при контакті з біологічними тканинами вони викликають запальну реакцію, причому в першу чергу страждають органи дихання, шкіра і слизові оболонки очей. </a:t>
            </a:r>
          </a:p>
          <a:p>
            <a:r>
              <a:rPr lang="uk-UA" dirty="0" smtClean="0"/>
              <a:t>3. До </a:t>
            </a:r>
            <a:r>
              <a:rPr lang="uk-UA" dirty="0" err="1" smtClean="0"/>
              <a:t>сенсибілізіруючих</a:t>
            </a:r>
            <a:r>
              <a:rPr lang="uk-UA" dirty="0" smtClean="0"/>
              <a:t> відносяться р-ни, які після відносно нетривалої дії на організм викликають в ньому підвищену чутливість до цієї речовини. При подальшому навіть короткочасному контакті з цією речовиною у людини виникають бурхливі реакції, найчастіше призводять до шкірних змін, астматичним явищам, захворювань крові. Такими речовинами є деякі з'єднання ртуті, платина, альдегіди (формальдегід). </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i="1" dirty="0" smtClean="0"/>
              <a:t>Характеристика СДОР</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10000"/>
          </a:bodyPr>
          <a:lstStyle/>
          <a:p>
            <a:r>
              <a:rPr lang="uk-UA" dirty="0" smtClean="0"/>
              <a:t>4. Канцерогенні (</a:t>
            </a:r>
            <a:r>
              <a:rPr lang="uk-UA" dirty="0" err="1" smtClean="0"/>
              <a:t>бластомогенні</a:t>
            </a:r>
            <a:r>
              <a:rPr lang="uk-UA" dirty="0" smtClean="0"/>
              <a:t>) речовини, потрапляючи в організм людини, викликають розвиток злоякісних пухлин. В даний час є дані про канцерогенну небезпеку для людини порівняно невеликої групи хімічних сполук, що зустрічаються у виробничих умовах. До їх числа перш за все відносять </a:t>
            </a:r>
            <a:r>
              <a:rPr lang="uk-UA" dirty="0" err="1" smtClean="0"/>
              <a:t>поліциклічні</a:t>
            </a:r>
            <a:r>
              <a:rPr lang="uk-UA" dirty="0" smtClean="0"/>
              <a:t> ароматичні вуглеводні (ПАВ), які можуть входити до складу сирої нафти, але в основному утворюються при термічній (вище 350 °) переробці горючих копалин (кам'яного вугілля, деревини, нафти, сланців) або при неповному їх згоранні . </a:t>
            </a:r>
          </a:p>
          <a:p>
            <a:r>
              <a:rPr lang="uk-UA" dirty="0" smtClean="0"/>
              <a:t>5. Отрути, що володіють мутагенною активністю, впливають на генетичний апарат зародкових і соматичних клітин організму.  Мутації призводять до загибелі клітин або до функціональних змін. Це може викликати зниження загальної опірності організму, раннє старіння, а в деяких випадках важкі захворювання. Вплив мутагенних речовин може позначитися на потомстві (не завжди першого, а, можливо, другого і третього поколінь). Мутаційної активністю володіють, наприклад, </a:t>
            </a:r>
            <a:r>
              <a:rPr lang="uk-UA" dirty="0" err="1" smtClean="0"/>
              <a:t>етіленамін</a:t>
            </a:r>
            <a:r>
              <a:rPr lang="uk-UA" dirty="0" smtClean="0"/>
              <a:t>, уретан, органічні перекиси, іприт, оксид етилену, формальдегід, </a:t>
            </a:r>
            <a:r>
              <a:rPr lang="uk-UA" dirty="0" err="1" smtClean="0"/>
              <a:t>гідроксиламін</a:t>
            </a:r>
            <a:r>
              <a:rPr lang="uk-UA" dirty="0" smtClean="0"/>
              <a:t>. </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i="1" dirty="0" smtClean="0"/>
              <a:t>Характеристика СДОР</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r>
              <a:rPr lang="uk-UA" dirty="0" smtClean="0"/>
              <a:t>6. До речовин, що впливає на репродуктивну функцію (</a:t>
            </a:r>
            <a:r>
              <a:rPr lang="uk-UA" dirty="0" err="1" smtClean="0"/>
              <a:t>функцію</a:t>
            </a:r>
            <a:r>
              <a:rPr lang="uk-UA" dirty="0" smtClean="0"/>
              <a:t> відтворення потомства), відносять бензол і його похідні, сірковуглець, хлоропрен, свинець, сурму, марганець, отрутохімікати, нікотин, </a:t>
            </a:r>
            <a:r>
              <a:rPr lang="uk-UA" dirty="0" err="1" smtClean="0"/>
              <a:t>етіленамін</a:t>
            </a:r>
            <a:r>
              <a:rPr lang="uk-UA" dirty="0" smtClean="0"/>
              <a:t>, сполуки ртуті. </a:t>
            </a:r>
          </a:p>
          <a:p>
            <a:r>
              <a:rPr lang="uk-UA" dirty="0" smtClean="0"/>
              <a:t>Існують і інші різновиди класифікацій шкідливих речовин, наприклад, за переважною дією на певні органи або системи організму людини, за шкідливим впливу (задушливі, дратівливі, нервові (нейротропні), кров'яні отрути, печінкові), по взаємодії з ферментними системами, по величині середньо смертельної дози. </a:t>
            </a:r>
          </a:p>
          <a:p>
            <a:r>
              <a:rPr lang="uk-UA" dirty="0" smtClean="0"/>
              <a:t>За ступенем впливу на організм людини всі шкідливі під речовини поділяються на чотири класи: </a:t>
            </a:r>
          </a:p>
          <a:p>
            <a:r>
              <a:rPr lang="uk-UA" dirty="0" smtClean="0"/>
              <a:t> · Речовини надзвичайно небезпечні (3,4-бензапірен, ртуть, свинець, озон, фосген); </a:t>
            </a:r>
          </a:p>
          <a:p>
            <a:r>
              <a:rPr lang="uk-UA" dirty="0" smtClean="0"/>
              <a:t> · Речовини високо небезпечні (оксиди азоту, бензол, йод, марганець, мідь, сірководень, їдкі луги, хлор); </a:t>
            </a:r>
          </a:p>
          <a:p>
            <a:r>
              <a:rPr lang="uk-UA" dirty="0" smtClean="0"/>
              <a:t> · Речовини помірно небезпечні (ацетон, ксилол, сірчистий ангідрид, метиловий спирт); </a:t>
            </a:r>
          </a:p>
          <a:p>
            <a:r>
              <a:rPr lang="uk-UA" dirty="0" smtClean="0"/>
              <a:t> · Речовини </a:t>
            </a:r>
            <a:r>
              <a:rPr lang="uk-UA" dirty="0" err="1" smtClean="0"/>
              <a:t>малонебезпечні</a:t>
            </a:r>
            <a:r>
              <a:rPr lang="uk-UA" dirty="0" smtClean="0"/>
              <a:t> (аміак, бензин, скипидар, етиловий спирт, оксид вуглецю). </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i="1" dirty="0" smtClean="0"/>
              <a:t>Характеристика СДОР</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55000" lnSpcReduction="20000"/>
          </a:bodyPr>
          <a:lstStyle/>
          <a:p>
            <a:r>
              <a:rPr lang="uk-UA" b="1" dirty="0" smtClean="0"/>
              <a:t>Аміак (NH</a:t>
            </a:r>
            <a:r>
              <a:rPr lang="uk-UA" b="1" baseline="-25000" dirty="0" smtClean="0"/>
              <a:t>3</a:t>
            </a:r>
            <a:r>
              <a:rPr lang="uk-UA" b="1" dirty="0" smtClean="0"/>
              <a:t>)</a:t>
            </a:r>
            <a:r>
              <a:rPr lang="uk-UA" dirty="0" smtClean="0"/>
              <a:t> - безбарвний газ із запахом нашатирю (пори сприйняття - 0,037 мг / л). Застосовують його в холодильному виробництві, для отримання азотних добрив. Суха суміш аміаку з повітрям (4:3) здатна вибухати. Аміак добре розчиняється у воді. </a:t>
            </a:r>
          </a:p>
          <a:p>
            <a:r>
              <a:rPr lang="uk-UA" dirty="0" smtClean="0"/>
              <a:t>У високих концентраціях він збуджує центральну нервову систему і викликає судоми. Найчастіше смерть надходить через кілька годин або діб після отруєння від набряку гортані та легень. При попаданні на шкіру може викликати опіки різного ступеня. </a:t>
            </a:r>
          </a:p>
          <a:p>
            <a:r>
              <a:rPr lang="uk-UA" dirty="0" smtClean="0"/>
              <a:t>Перша допомога: </a:t>
            </a:r>
          </a:p>
          <a:p>
            <a:r>
              <a:rPr lang="uk-UA" dirty="0" smtClean="0"/>
              <a:t>свіже повітря, вдихання теплих водяних парів 10% - р-ну ментолу в хлороформі, тепле молоко з боржомі чи содою;</a:t>
            </a:r>
          </a:p>
          <a:p>
            <a:r>
              <a:rPr lang="uk-UA" dirty="0" smtClean="0"/>
              <a:t> при задусі - кисень; </a:t>
            </a:r>
          </a:p>
          <a:p>
            <a:r>
              <a:rPr lang="uk-UA" dirty="0" smtClean="0"/>
              <a:t>при спазмі голосової щілини - тепло на область шиї, теплі водяні інгаляції; </a:t>
            </a:r>
          </a:p>
          <a:p>
            <a:r>
              <a:rPr lang="uk-UA" dirty="0" smtClean="0"/>
              <a:t>при попаданні в очі - негайне промивання водою або 0,5 - 1% - розчином </a:t>
            </a:r>
            <a:r>
              <a:rPr lang="uk-UA" dirty="0" err="1" smtClean="0"/>
              <a:t>квасців</a:t>
            </a:r>
            <a:r>
              <a:rPr lang="uk-UA" dirty="0" smtClean="0"/>
              <a:t>;</a:t>
            </a:r>
          </a:p>
          <a:p>
            <a:r>
              <a:rPr lang="uk-UA" dirty="0" smtClean="0"/>
              <a:t>при ураженні шкіри - обмивання чистою водою, накладення примочки з 5% - р-ну оцтової, лимонної або соляної кислоти. </a:t>
            </a:r>
          </a:p>
          <a:p>
            <a:r>
              <a:rPr lang="uk-UA" dirty="0" smtClean="0"/>
              <a:t>Захист! </a:t>
            </a:r>
          </a:p>
          <a:p>
            <a:r>
              <a:rPr lang="uk-UA" dirty="0" smtClean="0"/>
              <a:t>Промислові протигази марки "К" і "М", при суміші аміаку з сірководнем - "</a:t>
            </a:r>
            <a:r>
              <a:rPr lang="uk-UA" dirty="0" err="1" smtClean="0"/>
              <a:t>КД</a:t>
            </a:r>
            <a:r>
              <a:rPr lang="uk-UA" dirty="0" smtClean="0"/>
              <a:t>". При високих концентраціях - ізолюючі протигази і захисний одяг. </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i="1" dirty="0" smtClean="0"/>
              <a:t>Характеристика СДОР</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b="1" dirty="0" smtClean="0"/>
              <a:t>Хлор (</a:t>
            </a:r>
            <a:r>
              <a:rPr lang="uk-UA" b="1" dirty="0" err="1" smtClean="0"/>
              <a:t>Cl</a:t>
            </a:r>
            <a:r>
              <a:rPr lang="uk-UA" b="1" dirty="0" smtClean="0"/>
              <a:t>)</a:t>
            </a:r>
            <a:r>
              <a:rPr lang="uk-UA" dirty="0" smtClean="0"/>
              <a:t> - зеленувато-жовтий газ з різким запахом. Застосовують у різних галузях промисловості: паперово-целюлозної, текстильної, виробництві хлорного вапна, хлоруванні води. </a:t>
            </a:r>
          </a:p>
          <a:p>
            <a:r>
              <a:rPr lang="uk-UA" dirty="0" smtClean="0"/>
              <a:t>Хлор у 2,5 рази важчий за повітря, тому хмара хлору буде переміщатися по напрямку вітру близько до землі. Хлор подразнює дихальні шляхи і викликає набряк легень. При високих концентраціях смерть настає від 1-2 зітхань, при дещо менших концентраціях - дихання зупиняється через 5-25 хв. </a:t>
            </a:r>
          </a:p>
          <a:p>
            <a:r>
              <a:rPr lang="uk-UA" dirty="0" smtClean="0"/>
              <a:t>Перша допомога: надіти на ураженого протигаз і винести із зони зараження. Повний спокій, інгаляція киснем. При подразненні дихальних шляхів - вдихання нашатирного спирту, питної соди, промивання очей, носа і рота 2% - розчином соди; тепле молоко з содою, кави. </a:t>
            </a:r>
          </a:p>
          <a:p>
            <a:r>
              <a:rPr lang="uk-UA" dirty="0" smtClean="0"/>
              <a:t>Захист: промислові протигази марки "В" і "М", цивільні протигази 1П-5, дитячі протигази і захисні дитячі комплекти. При дуже високих концентраціях (8,6 мг / л) - ізолюючі протигази. </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i="1" dirty="0" smtClean="0"/>
              <a:t>Характеристика СДОР</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r>
              <a:rPr lang="uk-UA" dirty="0" smtClean="0"/>
              <a:t>Згідно з чинним законодавством (Постанова Кабінет Міністрів України «Про затвердження Порядку ліцензування діяльності, пов'язаної з обігом наркотичних засобів, психотропних речовин і прекурсорів» № 1387 від 05.12.2007р.), для отримання ліцензії на діяльність,  пов'язану з обігом наркотичних засобів, психотропних речовин і прекурсорів, необхідною умовою є наявність: </a:t>
            </a:r>
          </a:p>
          <a:p>
            <a:r>
              <a:rPr lang="uk-UA" dirty="0" smtClean="0"/>
              <a:t>- відповідної матеріально-технічної  бази,  зокрема для ведення обліку   та   забезпечення   схоронності   наркотичних    засобів, психотропних речовин і прекурсорів; </a:t>
            </a:r>
          </a:p>
          <a:p>
            <a:r>
              <a:rPr lang="uk-UA" dirty="0" smtClean="0"/>
              <a:t>- нормативно-технічної документації; </a:t>
            </a:r>
          </a:p>
          <a:p>
            <a:r>
              <a:rPr lang="uk-UA" dirty="0" smtClean="0"/>
              <a:t>- кваліфікованого персоналу.</a:t>
            </a:r>
          </a:p>
          <a:p>
            <a:r>
              <a:rPr lang="uk-UA" dirty="0" smtClean="0"/>
              <a:t>+ висновок територіального наркологічного закладу про те, що у співробітників закладу за результатами наркологічного огляду наркологічних захворювань не виявлено.</a:t>
            </a:r>
          </a:p>
          <a:p>
            <a:r>
              <a:rPr lang="uk-UA" dirty="0" smtClean="0"/>
              <a:t>Строк дії ліцензії на провадження  цього виду господарської   діяльності,   є необмеженим.</a:t>
            </a:r>
          </a:p>
          <a:p>
            <a:r>
              <a:rPr lang="uk-UA" dirty="0" smtClean="0"/>
              <a:t>Плата за   отримання   ліцензії    на    провадження    видів господарської діяльності становить </a:t>
            </a:r>
            <a:r>
              <a:rPr lang="uk-UA" b="1" dirty="0" smtClean="0"/>
              <a:t>одну мінімальну заробітну плату</a:t>
            </a:r>
            <a:r>
              <a:rPr lang="uk-UA" dirty="0" smtClean="0"/>
              <a:t> виходячи   з   її  розміру,  що  діє  на  дату  прийняття  органом ліцензування  рішення про видачу ліцензії.</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Безпека праці при роботі з наркотичними, отруйними та сильнодіючими речовинами</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a:bodyPr>
          <a:lstStyle/>
          <a:p>
            <a:r>
              <a:rPr lang="ru-RU" dirty="0" err="1" smtClean="0"/>
              <a:t>Найбільш</a:t>
            </a:r>
            <a:r>
              <a:rPr lang="ru-RU" dirty="0" smtClean="0"/>
              <a:t> </a:t>
            </a:r>
            <a:r>
              <a:rPr lang="ru-RU" dirty="0" err="1" smtClean="0"/>
              <a:t>несприятливими</a:t>
            </a:r>
            <a:r>
              <a:rPr lang="ru-RU" dirty="0" smtClean="0"/>
              <a:t>, </a:t>
            </a:r>
            <a:r>
              <a:rPr lang="ru-RU" dirty="0" err="1" smtClean="0"/>
              <a:t>з</a:t>
            </a:r>
            <a:r>
              <a:rPr lang="ru-RU" dirty="0" smtClean="0"/>
              <a:t> точки </a:t>
            </a:r>
            <a:r>
              <a:rPr lang="ru-RU" dirty="0" err="1" smtClean="0"/>
              <a:t>зору</a:t>
            </a:r>
            <a:r>
              <a:rPr lang="ru-RU" dirty="0" smtClean="0"/>
              <a:t> </a:t>
            </a:r>
            <a:r>
              <a:rPr lang="uk-UA" dirty="0" smtClean="0"/>
              <a:t>безпеки праці при роботі з наркотичними, отруйними та сильнодіючими речовинами</a:t>
            </a:r>
            <a:r>
              <a:rPr lang="ru-RU" dirty="0" smtClean="0"/>
              <a:t>, </a:t>
            </a:r>
            <a:r>
              <a:rPr lang="ru-RU" dirty="0" err="1" smtClean="0"/>
              <a:t>є</a:t>
            </a:r>
            <a:r>
              <a:rPr lang="ru-RU" dirty="0" smtClean="0"/>
              <a:t> фасовка </a:t>
            </a:r>
            <a:r>
              <a:rPr lang="ru-RU" dirty="0" err="1" smtClean="0"/>
              <a:t>сильнодіючих</a:t>
            </a:r>
            <a:r>
              <a:rPr lang="ru-RU" dirty="0" smtClean="0"/>
              <a:t> </a:t>
            </a:r>
            <a:r>
              <a:rPr lang="ru-RU" dirty="0" err="1" smtClean="0"/>
              <a:t>сипучих</a:t>
            </a:r>
            <a:r>
              <a:rPr lang="ru-RU" dirty="0" smtClean="0"/>
              <a:t> </a:t>
            </a:r>
            <a:r>
              <a:rPr lang="ru-RU" dirty="0" err="1" smtClean="0"/>
              <a:t>лікарських</a:t>
            </a:r>
            <a:r>
              <a:rPr lang="ru-RU" dirty="0" smtClean="0"/>
              <a:t> </a:t>
            </a:r>
            <a:r>
              <a:rPr lang="ru-RU" dirty="0" err="1" smtClean="0"/>
              <a:t>препаратів</a:t>
            </a:r>
            <a:r>
              <a:rPr lang="ru-RU" dirty="0" smtClean="0"/>
              <a:t>, особливо, списку А та </a:t>
            </a:r>
            <a:r>
              <a:rPr lang="ru-RU" dirty="0" err="1" smtClean="0"/>
              <a:t>галенових</a:t>
            </a:r>
            <a:r>
              <a:rPr lang="ru-RU" dirty="0" smtClean="0"/>
              <a:t> </a:t>
            </a:r>
            <a:r>
              <a:rPr lang="ru-RU" dirty="0" err="1" smtClean="0"/>
              <a:t>препаратів</a:t>
            </a:r>
            <a:r>
              <a:rPr lang="ru-RU" dirty="0" smtClean="0"/>
              <a:t>. </a:t>
            </a:r>
            <a:r>
              <a:rPr lang="ru-RU" dirty="0" err="1" smtClean="0"/>
              <a:t>Ці</a:t>
            </a:r>
            <a:r>
              <a:rPr lang="ru-RU" dirty="0" smtClean="0"/>
              <a:t> </a:t>
            </a:r>
            <a:r>
              <a:rPr lang="ru-RU" dirty="0" err="1" smtClean="0"/>
              <a:t>операції</a:t>
            </a:r>
            <a:r>
              <a:rPr lang="ru-RU" dirty="0" smtClean="0"/>
              <a:t> </a:t>
            </a:r>
            <a:r>
              <a:rPr lang="ru-RU" dirty="0" err="1" smtClean="0"/>
              <a:t>пов</a:t>
            </a:r>
            <a:r>
              <a:rPr lang="ru-RU" dirty="0" err="1" smtClean="0">
                <a:sym typeface="Symbol"/>
              </a:rPr>
              <a:t></a:t>
            </a:r>
            <a:r>
              <a:rPr lang="ru-RU" dirty="0" err="1" smtClean="0"/>
              <a:t>язані</a:t>
            </a:r>
            <a:r>
              <a:rPr lang="ru-RU" dirty="0" smtClean="0"/>
              <a:t> </a:t>
            </a:r>
            <a:r>
              <a:rPr lang="ru-RU" dirty="0" err="1" smtClean="0"/>
              <a:t>з</a:t>
            </a:r>
            <a:r>
              <a:rPr lang="ru-RU" dirty="0" smtClean="0"/>
              <a:t> </a:t>
            </a:r>
            <a:r>
              <a:rPr lang="ru-RU" dirty="0" err="1" smtClean="0"/>
              <a:t>можливістю</a:t>
            </a:r>
            <a:r>
              <a:rPr lang="ru-RU" dirty="0" smtClean="0"/>
              <a:t> </a:t>
            </a:r>
            <a:r>
              <a:rPr lang="ru-RU" dirty="0" err="1" smtClean="0"/>
              <a:t>забруднення</a:t>
            </a:r>
            <a:r>
              <a:rPr lang="ru-RU" dirty="0" smtClean="0"/>
              <a:t> </a:t>
            </a:r>
            <a:r>
              <a:rPr lang="ru-RU" dirty="0" err="1" smtClean="0"/>
              <a:t>повітря</a:t>
            </a:r>
            <a:r>
              <a:rPr lang="ru-RU" dirty="0" smtClean="0"/>
              <a:t> </a:t>
            </a:r>
            <a:r>
              <a:rPr lang="ru-RU" dirty="0" err="1" smtClean="0"/>
              <a:t>робочої</a:t>
            </a:r>
            <a:r>
              <a:rPr lang="ru-RU" dirty="0" smtClean="0"/>
              <a:t> </a:t>
            </a:r>
            <a:r>
              <a:rPr lang="ru-RU" dirty="0" err="1" smtClean="0"/>
              <a:t>зони</a:t>
            </a:r>
            <a:r>
              <a:rPr lang="ru-RU" dirty="0" smtClean="0"/>
              <a:t> </a:t>
            </a:r>
            <a:r>
              <a:rPr lang="ru-RU" dirty="0" err="1" smtClean="0"/>
              <a:t>пилом</a:t>
            </a:r>
            <a:r>
              <a:rPr lang="ru-RU" dirty="0" smtClean="0"/>
              <a:t> та </a:t>
            </a:r>
            <a:r>
              <a:rPr lang="ru-RU" dirty="0" err="1" smtClean="0"/>
              <a:t>токсичними</a:t>
            </a:r>
            <a:r>
              <a:rPr lang="ru-RU" dirty="0" smtClean="0"/>
              <a:t> парами </a:t>
            </a:r>
            <a:r>
              <a:rPr lang="ru-RU" dirty="0" err="1" smtClean="0"/>
              <a:t>і</a:t>
            </a:r>
            <a:r>
              <a:rPr lang="ru-RU" dirty="0" smtClean="0"/>
              <a:t> газами. Тому зараз </a:t>
            </a:r>
            <a:r>
              <a:rPr lang="ru-RU" dirty="0" err="1" smtClean="0"/>
              <a:t>склади</a:t>
            </a:r>
            <a:r>
              <a:rPr lang="ru-RU" dirty="0" smtClean="0"/>
              <a:t> </a:t>
            </a:r>
            <a:r>
              <a:rPr lang="ru-RU" dirty="0" err="1" smtClean="0"/>
              <a:t>обладнуються</a:t>
            </a:r>
            <a:r>
              <a:rPr lang="ru-RU" dirty="0" smtClean="0"/>
              <a:t> </a:t>
            </a:r>
            <a:r>
              <a:rPr lang="ru-RU" dirty="0" err="1" smtClean="0"/>
              <a:t>фасовочними</a:t>
            </a:r>
            <a:r>
              <a:rPr lang="ru-RU" dirty="0" smtClean="0"/>
              <a:t> автоматами. </a:t>
            </a:r>
            <a:r>
              <a:rPr lang="ru-RU" dirty="0" err="1" smtClean="0"/>
              <a:t>Крім</a:t>
            </a:r>
            <a:r>
              <a:rPr lang="ru-RU" dirty="0" smtClean="0"/>
              <a:t> </a:t>
            </a:r>
            <a:r>
              <a:rPr lang="ru-RU" dirty="0" err="1" smtClean="0"/>
              <a:t>цього</a:t>
            </a:r>
            <a:r>
              <a:rPr lang="ru-RU" dirty="0" smtClean="0"/>
              <a:t> для </a:t>
            </a:r>
            <a:r>
              <a:rPr lang="ru-RU" dirty="0" err="1" smtClean="0"/>
              <a:t>зменшення</a:t>
            </a:r>
            <a:r>
              <a:rPr lang="ru-RU" dirty="0" smtClean="0"/>
              <a:t> </a:t>
            </a:r>
            <a:r>
              <a:rPr lang="ru-RU" dirty="0" err="1" smtClean="0"/>
              <a:t>шкідливих</a:t>
            </a:r>
            <a:r>
              <a:rPr lang="ru-RU" dirty="0" smtClean="0"/>
              <a:t> </a:t>
            </a:r>
            <a:r>
              <a:rPr lang="ru-RU" dirty="0" err="1" smtClean="0"/>
              <a:t>речовин</a:t>
            </a:r>
            <a:r>
              <a:rPr lang="ru-RU" dirty="0" smtClean="0"/>
              <a:t> в </a:t>
            </a:r>
            <a:r>
              <a:rPr lang="ru-RU" dirty="0" err="1" smtClean="0"/>
              <a:t>повітрі</a:t>
            </a:r>
            <a:r>
              <a:rPr lang="ru-RU" dirty="0" smtClean="0"/>
              <a:t>, </a:t>
            </a:r>
            <a:r>
              <a:rPr lang="ru-RU" dirty="0" err="1" smtClean="0"/>
              <a:t>приміщення</a:t>
            </a:r>
            <a:r>
              <a:rPr lang="ru-RU" dirty="0" smtClean="0"/>
              <a:t> </a:t>
            </a:r>
            <a:r>
              <a:rPr lang="ru-RU" dirty="0" err="1" smtClean="0"/>
              <a:t>обладнуються</a:t>
            </a:r>
            <a:r>
              <a:rPr lang="ru-RU" dirty="0" smtClean="0"/>
              <a:t> штучною </a:t>
            </a:r>
            <a:r>
              <a:rPr lang="ru-RU" dirty="0" err="1" smtClean="0"/>
              <a:t>вентиляцією</a:t>
            </a:r>
            <a:r>
              <a:rPr lang="ru-RU" dirty="0" smtClean="0"/>
              <a:t>, а </a:t>
            </a:r>
            <a:r>
              <a:rPr lang="ru-RU" dirty="0" err="1" smtClean="0"/>
              <a:t>також</a:t>
            </a:r>
            <a:r>
              <a:rPr lang="ru-RU" dirty="0" smtClean="0"/>
              <a:t> </a:t>
            </a:r>
            <a:r>
              <a:rPr lang="ru-RU" dirty="0" err="1" smtClean="0"/>
              <a:t>вентиляційними</a:t>
            </a:r>
            <a:r>
              <a:rPr lang="ru-RU" dirty="0" smtClean="0"/>
              <a:t> </a:t>
            </a:r>
            <a:r>
              <a:rPr lang="ru-RU" dirty="0" err="1" smtClean="0"/>
              <a:t>шафами</a:t>
            </a:r>
            <a:r>
              <a:rPr lang="ru-RU" dirty="0" smtClean="0"/>
              <a:t>. В </a:t>
            </a:r>
            <a:r>
              <a:rPr lang="ru-RU" dirty="0" err="1" smtClean="0"/>
              <a:t>приміщеннях</a:t>
            </a:r>
            <a:r>
              <a:rPr lang="ru-RU" dirty="0" smtClean="0"/>
              <a:t>, де </a:t>
            </a:r>
            <a:r>
              <a:rPr lang="ru-RU" dirty="0" err="1" smtClean="0"/>
              <a:t>відбувається</a:t>
            </a:r>
            <a:r>
              <a:rPr lang="ru-RU" dirty="0" smtClean="0"/>
              <a:t> фасовка, </a:t>
            </a:r>
            <a:r>
              <a:rPr lang="ru-RU" dirty="0" err="1" smtClean="0"/>
              <a:t>крім</a:t>
            </a:r>
            <a:r>
              <a:rPr lang="ru-RU" dirty="0" smtClean="0"/>
              <a:t> природного повинно бути </a:t>
            </a:r>
            <a:r>
              <a:rPr lang="ru-RU" dirty="0" err="1" smtClean="0"/>
              <a:t>комбіноване</a:t>
            </a:r>
            <a:r>
              <a:rPr lang="ru-RU" dirty="0" smtClean="0"/>
              <a:t> </a:t>
            </a:r>
            <a:r>
              <a:rPr lang="ru-RU" dirty="0" err="1" smtClean="0"/>
              <a:t>освітлення</a:t>
            </a:r>
            <a:r>
              <a:rPr lang="ru-RU" dirty="0" smtClean="0"/>
              <a:t>. В </a:t>
            </a:r>
            <a:r>
              <a:rPr lang="ru-RU" dirty="0" err="1" smtClean="0"/>
              <a:t>приміщеннях</a:t>
            </a:r>
            <a:r>
              <a:rPr lang="ru-RU" dirty="0" smtClean="0"/>
              <a:t>, де </a:t>
            </a:r>
            <a:r>
              <a:rPr lang="ru-RU" dirty="0" err="1" smtClean="0"/>
              <a:t>зберігаються</a:t>
            </a:r>
            <a:r>
              <a:rPr lang="ru-RU" dirty="0" smtClean="0"/>
              <a:t> </a:t>
            </a:r>
            <a:r>
              <a:rPr lang="ru-RU" dirty="0" err="1" smtClean="0"/>
              <a:t>і</a:t>
            </a:r>
            <a:r>
              <a:rPr lang="ru-RU" dirty="0" smtClean="0"/>
              <a:t> </a:t>
            </a:r>
            <a:r>
              <a:rPr lang="ru-RU" dirty="0" err="1" smtClean="0"/>
              <a:t>фасуються</a:t>
            </a:r>
            <a:r>
              <a:rPr lang="ru-RU" dirty="0" smtClean="0"/>
              <a:t> </a:t>
            </a:r>
            <a:r>
              <a:rPr lang="ru-RU" dirty="0" err="1" smtClean="0"/>
              <a:t>легкозаймисті</a:t>
            </a:r>
            <a:r>
              <a:rPr lang="ru-RU" dirty="0" smtClean="0"/>
              <a:t> </a:t>
            </a:r>
            <a:r>
              <a:rPr lang="ru-RU" dirty="0" err="1" smtClean="0"/>
              <a:t>речовини</a:t>
            </a:r>
            <a:r>
              <a:rPr lang="ru-RU" dirty="0" smtClean="0"/>
              <a:t> </a:t>
            </a:r>
            <a:r>
              <a:rPr lang="ru-RU" dirty="0" err="1" smtClean="0"/>
              <a:t>використовують</a:t>
            </a:r>
            <a:r>
              <a:rPr lang="ru-RU" dirty="0" smtClean="0"/>
              <a:t> </a:t>
            </a:r>
            <a:r>
              <a:rPr lang="ru-RU" dirty="0" err="1" smtClean="0"/>
              <a:t>вибухобезпечні</a:t>
            </a:r>
            <a:r>
              <a:rPr lang="ru-RU" dirty="0" smtClean="0"/>
              <a:t> </a:t>
            </a:r>
            <a:r>
              <a:rPr lang="ru-RU" dirty="0" err="1" smtClean="0"/>
              <a:t>світильники</a:t>
            </a:r>
            <a:r>
              <a:rPr lang="ru-RU" dirty="0" smtClean="0"/>
              <a:t>.  </a:t>
            </a:r>
            <a:endParaRPr lang="uk-UA" dirty="0" smtClean="0"/>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Безпека праці при роботі з наркотичними, отруйними та сильнодіючими речовинами</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dirty="0" smtClean="0"/>
              <a:t>Постанова КМУ  від 13 травня 2013 р. N 333 «Про затвердження Порядку придбання, перевезення, зберігання, відпуску, використання та знищення наркотичних засобів, психотропних речовин і прекурсорів у закладах охорони здоров'я» регламентує вимоги до зберігання СДОР.</a:t>
            </a:r>
          </a:p>
          <a:p>
            <a:r>
              <a:rPr lang="uk-UA" dirty="0" smtClean="0"/>
              <a:t>У закладах охорони здоров’я наркотичні засоби, психотропні речовини та прекурсори повинні зберігатися в окремих приміщеннях, обладнаних згідно з Вимогами до об’єктів і приміщень, призначених для здійснення діяльності з обігу наркотичних засобів, психотропних речовин, прекурсорів та зберігання вилучених з незаконного обігу таких засобів і речовин, затвердженими наказом МВС від 15.05.2009 № 216, зареєстрованими у Міністерстві юстиції України 12.08.2009 за № 759/16775.</a:t>
            </a:r>
          </a:p>
          <a:p>
            <a:r>
              <a:rPr lang="uk-UA" dirty="0" smtClean="0"/>
              <a:t>Приміщення, сейфи та металеві шафи в закладах охорони здоров’я, де зберігаються наркотичні засоби, психотропні речовини та прекурсори, після операцій з ними повинні замикатися, а після закінчення робочого дня - опечатуватися чи опломбовуватися і здаватися під охорону (приміщення обладнуються сигналізацією, яка виводиться на пульт охорони служби МВС).</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r>
              <a:rPr lang="uk-UA" b="1" dirty="0" smtClean="0"/>
              <a:t>Вимоги до зберігання СДОР</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lnSpcReduction="20000"/>
          </a:bodyPr>
          <a:lstStyle/>
          <a:p>
            <a:r>
              <a:rPr lang="uk-UA" dirty="0" smtClean="0"/>
              <a:t>Ключі від сейфів, металевих шаф і приміщень, де зберігаються наркотичні засоби, психотропні речовини та прекурсори, та </a:t>
            </a:r>
            <a:r>
              <a:rPr lang="uk-UA" dirty="0" err="1" smtClean="0"/>
              <a:t>пломбіратори</a:t>
            </a:r>
            <a:r>
              <a:rPr lang="uk-UA" dirty="0" smtClean="0"/>
              <a:t> повинні зберігатись у осіб, уповноважених наказом керівника закладу охорони здоров’я відповідальними за їх схоронність. Перелік зазначених осіб, порядок передачі ключів i </a:t>
            </a:r>
            <a:r>
              <a:rPr lang="uk-UA" dirty="0" err="1" smtClean="0"/>
              <a:t>пломбіраторів</a:t>
            </a:r>
            <a:r>
              <a:rPr lang="uk-UA" dirty="0" smtClean="0"/>
              <a:t> від сейфів, металевих шаф i приміщень, де зберігаються згадані вище засоби і речовини, визначаються i затверджуються наказом керівника закладу охорони здоров’я. </a:t>
            </a:r>
          </a:p>
          <a:p>
            <a:r>
              <a:rPr lang="uk-UA" dirty="0" smtClean="0"/>
              <a:t>Право доступу в кімнати закладу охорони здоров’я, де зберігаються наркотичні засоби, психотропні речовини та прекурсори, мають особи, які за наказом керівника закладу охорони здоров’я допущені до роботи, пов’язаної з обігом зазначених засобів і речовин. </a:t>
            </a:r>
          </a:p>
          <a:p>
            <a:r>
              <a:rPr lang="uk-UA" dirty="0" smtClean="0"/>
              <a:t>Зберігання в закладах охорони здоров’я наркотичних засобів, психотропних речовин та прекурсорів, які не дозволені до застосування у медичній практиці в Україні, забороняється.</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r>
              <a:rPr lang="uk-UA" b="1" dirty="0" smtClean="0"/>
              <a:t>Вимоги до зберігання СДОР</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pPr>
              <a:spcBef>
                <a:spcPts val="600"/>
              </a:spcBef>
              <a:spcAft>
                <a:spcPts val="0"/>
              </a:spcAft>
            </a:pPr>
            <a:r>
              <a:rPr lang="uk-UA" dirty="0" smtClean="0"/>
              <a:t>Порядок проведення наркологічного огляду розроблено відповідно до рекомендацій Всесвітньої організації охорони здоров'я і затверджено постановою Кабінету Міністрів України «Про обов'язковий профілактичний наркологічний огляд і порядок його проведення» від 06.11.1997 №</a:t>
            </a:r>
            <a:r>
              <a:rPr lang="uk-UA" b="1" dirty="0" smtClean="0"/>
              <a:t> </a:t>
            </a:r>
            <a:r>
              <a:rPr lang="uk-UA" dirty="0" smtClean="0"/>
              <a:t> 1238. </a:t>
            </a:r>
          </a:p>
          <a:p>
            <a:pPr>
              <a:spcBef>
                <a:spcPts val="600"/>
              </a:spcBef>
              <a:spcAft>
                <a:spcPts val="0"/>
              </a:spcAft>
            </a:pPr>
            <a:r>
              <a:rPr lang="uk-UA" dirty="0" smtClean="0"/>
              <a:t>ПЕРЕЛІК</a:t>
            </a:r>
          </a:p>
          <a:p>
            <a:pPr>
              <a:spcBef>
                <a:spcPts val="600"/>
              </a:spcBef>
              <a:spcAft>
                <a:spcPts val="0"/>
              </a:spcAft>
            </a:pPr>
            <a:r>
              <a:rPr lang="uk-UA" dirty="0" smtClean="0"/>
              <a:t>професій та видів діяльності, для яких є</a:t>
            </a:r>
          </a:p>
          <a:p>
            <a:pPr>
              <a:spcBef>
                <a:spcPts val="600"/>
              </a:spcBef>
              <a:spcAft>
                <a:spcPts val="0"/>
              </a:spcAft>
            </a:pPr>
            <a:r>
              <a:rPr lang="uk-UA" dirty="0" smtClean="0"/>
              <a:t>обов'язковим первинний і періодичний профілактичний</a:t>
            </a:r>
          </a:p>
          <a:p>
            <a:pPr>
              <a:spcBef>
                <a:spcPts val="600"/>
              </a:spcBef>
              <a:spcAft>
                <a:spcPts val="0"/>
              </a:spcAft>
            </a:pPr>
            <a:r>
              <a:rPr lang="uk-UA" dirty="0" smtClean="0"/>
              <a:t>наркологічний огляд</a:t>
            </a:r>
          </a:p>
          <a:p>
            <a:pPr>
              <a:spcBef>
                <a:spcPts val="600"/>
              </a:spcBef>
              <a:spcAft>
                <a:spcPts val="0"/>
              </a:spcAft>
            </a:pPr>
            <a:r>
              <a:rPr lang="uk-UA" dirty="0" smtClean="0"/>
              <a:t>1. Працівники  підприємств,  установ та організацій,  які під час виконання    своїх   функціональних обов'язків повинні використовувати такі види сировини, речовин і матеріалів: </a:t>
            </a:r>
          </a:p>
          <a:p>
            <a:pPr>
              <a:spcBef>
                <a:spcPts val="600"/>
              </a:spcBef>
              <a:spcAft>
                <a:spcPts val="0"/>
              </a:spcAft>
            </a:pPr>
            <a:r>
              <a:rPr lang="uk-UA" dirty="0" smtClean="0"/>
              <a:t>1) насичені та ненасичені вуглеводні;</a:t>
            </a:r>
          </a:p>
          <a:p>
            <a:pPr>
              <a:spcBef>
                <a:spcPts val="600"/>
              </a:spcBef>
              <a:spcAft>
                <a:spcPts val="0"/>
              </a:spcAft>
            </a:pPr>
            <a:r>
              <a:rPr lang="uk-UA" dirty="0" smtClean="0"/>
              <a:t>2) галогенні  похідні вуглеводнів жирного ряду,  в тому числі </a:t>
            </a:r>
            <a:r>
              <a:rPr lang="uk-UA" dirty="0" err="1" smtClean="0"/>
              <a:t>дихлоретан</a:t>
            </a:r>
            <a:r>
              <a:rPr lang="uk-UA" dirty="0" smtClean="0"/>
              <a:t>, </a:t>
            </a:r>
            <a:r>
              <a:rPr lang="uk-UA" dirty="0" err="1" smtClean="0"/>
              <a:t>чотирихлористий</a:t>
            </a:r>
            <a:r>
              <a:rPr lang="uk-UA" dirty="0" smtClean="0"/>
              <a:t> вуглець,  хлористий метилен, хлористий метил, хлороформ,  </a:t>
            </a:r>
            <a:r>
              <a:rPr lang="uk-UA" dirty="0" err="1" smtClean="0"/>
              <a:t>брометил</a:t>
            </a:r>
            <a:r>
              <a:rPr lang="uk-UA" dirty="0" smtClean="0"/>
              <a:t>,  </a:t>
            </a:r>
            <a:r>
              <a:rPr lang="uk-UA" dirty="0" err="1" smtClean="0"/>
              <a:t>трихлоретилен</a:t>
            </a:r>
            <a:r>
              <a:rPr lang="uk-UA" dirty="0" smtClean="0"/>
              <a:t>,  хлоропрен  тощо;</a:t>
            </a:r>
          </a:p>
          <a:p>
            <a:pPr>
              <a:spcBef>
                <a:spcPts val="600"/>
              </a:spcBef>
              <a:spcAft>
                <a:spcPts val="0"/>
              </a:spcAft>
            </a:pPr>
            <a:r>
              <a:rPr lang="uk-UA" dirty="0" smtClean="0"/>
              <a:t>3) бензол;</a:t>
            </a:r>
          </a:p>
          <a:p>
            <a:pPr>
              <a:spcBef>
                <a:spcPts val="600"/>
              </a:spcBef>
              <a:spcAft>
                <a:spcPts val="0"/>
              </a:spcAft>
            </a:pPr>
            <a:r>
              <a:rPr lang="uk-UA" dirty="0" smtClean="0"/>
              <a:t>4) похідні бензолу (</a:t>
            </a:r>
            <a:r>
              <a:rPr lang="uk-UA" dirty="0" err="1" smtClean="0"/>
              <a:t>ізопропилбензол</a:t>
            </a:r>
            <a:r>
              <a:rPr lang="uk-UA" dirty="0" smtClean="0"/>
              <a:t>,  толуол,  ксилол, стирол тощо,  в тому числі гомологи, галогенні похідні ароматичного ряду, галогенні </a:t>
            </a:r>
            <a:r>
              <a:rPr lang="uk-UA" dirty="0" err="1" smtClean="0"/>
              <a:t>бензили</a:t>
            </a:r>
            <a:r>
              <a:rPr lang="uk-UA" dirty="0" smtClean="0"/>
              <a:t>, хлористий </a:t>
            </a:r>
            <a:r>
              <a:rPr lang="uk-UA" dirty="0" err="1" smtClean="0"/>
              <a:t>бензилиден</a:t>
            </a:r>
            <a:r>
              <a:rPr lang="uk-UA" dirty="0" smtClean="0"/>
              <a:t>);</a:t>
            </a:r>
          </a:p>
          <a:p>
            <a:pPr>
              <a:spcBef>
                <a:spcPts val="600"/>
              </a:spcBef>
              <a:spcAft>
                <a:spcPts val="0"/>
              </a:spcAft>
            </a:pPr>
            <a:r>
              <a:rPr lang="uk-UA" dirty="0" smtClean="0"/>
              <a:t>5) метанол. </a:t>
            </a:r>
          </a:p>
          <a:p>
            <a:pPr>
              <a:spcBef>
                <a:spcPts val="600"/>
              </a:spcBef>
              <a:spcAft>
                <a:spcPts val="0"/>
              </a:spcAft>
            </a:pPr>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Порядок допуску персоналу до роботи, медичні огляди (наркологічні обстеження).</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a:bodyPr>
          <a:lstStyle/>
          <a:p>
            <a:r>
              <a:rPr lang="uk-UA" dirty="0" smtClean="0"/>
              <a:t>2. Працівники фармацевтичних підприємств, аптечних закладів незалежно від їх відомчого підпорядкування і форм  власності, які за своїми  </a:t>
            </a:r>
            <a:r>
              <a:rPr lang="uk-UA" dirty="0" err="1" smtClean="0"/>
              <a:t>фукціональними</a:t>
            </a:r>
            <a:r>
              <a:rPr lang="uk-UA" dirty="0" smtClean="0"/>
              <a:t>  обов'язками повинні використовувати речовини, що належать до  фармакологічних   засобів,   а   також речовини, що  використовуються  для  виготовлення  морфіну та його похідних, </a:t>
            </a:r>
            <a:r>
              <a:rPr lang="uk-UA" dirty="0" err="1" smtClean="0"/>
              <a:t>анестетиків</a:t>
            </a:r>
            <a:r>
              <a:rPr lang="uk-UA" dirty="0" smtClean="0"/>
              <a:t> (у тому числі  </a:t>
            </a:r>
            <a:r>
              <a:rPr lang="uk-UA" dirty="0" err="1" smtClean="0"/>
              <a:t>фторотану</a:t>
            </a:r>
            <a:r>
              <a:rPr lang="uk-UA" dirty="0" smtClean="0"/>
              <a:t>),  сульфаніламідних засобів, похідних </a:t>
            </a:r>
            <a:r>
              <a:rPr lang="uk-UA" dirty="0" err="1" smtClean="0"/>
              <a:t>піразолону</a:t>
            </a:r>
            <a:r>
              <a:rPr lang="uk-UA" dirty="0" smtClean="0"/>
              <a:t>, протипухлинних засобів, гормональних засобів, нейролептиків,     транквілізаторів,     антидепресантів, </a:t>
            </a:r>
            <a:r>
              <a:rPr lang="uk-UA" dirty="0" err="1" smtClean="0"/>
              <a:t>протисудомних</a:t>
            </a:r>
            <a:r>
              <a:rPr lang="uk-UA" dirty="0" smtClean="0"/>
              <a:t>  засобів  (у  тому  числі барбітуратів),  снотворних засобів, антикоагулянтів, вітамінів. </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Порядок допуску персоналу до роботи, медичні огляди (наркологічні обстеження).</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a:bodyPr>
          <a:lstStyle/>
          <a:p>
            <a:r>
              <a:rPr lang="uk-UA" dirty="0" smtClean="0"/>
              <a:t>ПОРЯДОК</a:t>
            </a:r>
          </a:p>
          <a:p>
            <a:r>
              <a:rPr lang="uk-UA" dirty="0" smtClean="0"/>
              <a:t>проведення обов'язкового профілактичного</a:t>
            </a:r>
          </a:p>
          <a:p>
            <a:r>
              <a:rPr lang="uk-UA" dirty="0" smtClean="0"/>
              <a:t>наркологічного огляду громадян</a:t>
            </a:r>
          </a:p>
          <a:p>
            <a:r>
              <a:rPr lang="uk-UA" dirty="0" smtClean="0"/>
              <a:t>1. Метою  проведення  профілактичного  наркологічного  огляду громадян є  виявлення  хворих   на   алкоголізм,   наркоманію   та токсикоманію, а   також   визначення   наявності   чи  відсутності наркологічних протипоказань до виконання функціональних обов'язків і провадження видів діяльності, зазначених у переліку професій, та видів діяльності,  для яких є обов'язковим первинний і періодичний профілактичний наркологічний огляд (далі - перелік). </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Порядок допуску персоналу до роботи, медичні огляди (наркологічні обстеження).</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dirty="0" smtClean="0"/>
              <a:t>2. Профілактичний  наркологічний огляд громадян проводиться в наркологічному закладі  за  місцем  постійного  їх  проживання,  а працівників  МВС та СБУ, співробітників Служби зовнішньої розвідки та  особового  складу  Державної  прикордонної служби - у відомчих лікувально-профілактичних  закладах.  </a:t>
            </a:r>
          </a:p>
          <a:p>
            <a:r>
              <a:rPr lang="uk-UA" dirty="0" smtClean="0"/>
              <a:t>Первинний профілактичний  наркологічний  огляд  проводиться у разі прийняття на роботу або перед початком  іншої  діяльності,  а періодичний - протягом трудової чи іншої діяльності.</a:t>
            </a:r>
          </a:p>
          <a:p>
            <a:r>
              <a:rPr lang="uk-UA" dirty="0" smtClean="0"/>
              <a:t>Періодичний профілактичний наркологічний огляд проводиться один раз на рік.</a:t>
            </a:r>
          </a:p>
          <a:p>
            <a:r>
              <a:rPr lang="uk-UA" dirty="0" smtClean="0"/>
              <a:t>3. Профілактичний   наркологічний   огляд   проводиться    за обов'язковою програмою,  що  передбачає  лікарський  наркологічний огляд, психологічне тестування та медичне лабораторне  обстеження в порядку, встановленому МОЗ. </a:t>
            </a:r>
          </a:p>
          <a:p>
            <a:r>
              <a:rPr lang="uk-UA" dirty="0" smtClean="0"/>
              <a:t>4. Під  час  проведення профілактичного наркологічного огляду враховуються дані  про  лікування  громадянина   в   наркологічних закладах. </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Порядок допуску персоналу до роботи, медичні огляди (наркологічні обстеження).</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a:bodyPr>
          <a:lstStyle/>
          <a:p>
            <a:r>
              <a:rPr lang="uk-UA" dirty="0" smtClean="0"/>
              <a:t>5. У  разі  виявлення ознак наркологічного захворювання або у разі незгоди з результатами профілактичного наркологічного  огляду громадянин має пройти додатковий наркологічний огляд, психологічне тестування та медичне лабораторне обстеження в умовах стаціонару. Рішення про   наявність   наркологічного  захворювання  після додаткового наркологічного огляду в умовах стаціонару  приймається лікувально-консультаційною комісією (ЛКК). </a:t>
            </a:r>
          </a:p>
          <a:p>
            <a:r>
              <a:rPr lang="uk-UA" dirty="0" smtClean="0"/>
              <a:t>6. Після  проведення  профілактичного наркологічного огляду і додаткового профілактичного   наркологічного   огляду   в   умовах стаціонару громадянину   видається   сертифікат   про  проходження профілактичного наркологічного  огляду,   в   якому   зазначається наявність чи  відсутність  у  нього наркологічних протипоказань до виконання функціональних   обов'язків   та    провадження    видів діяльності згідно з переліком. </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Порядок допуску персоналу до роботи, медичні огляди (наркологічні обстеження).</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7500" lnSpcReduction="20000"/>
          </a:bodyPr>
          <a:lstStyle/>
          <a:p>
            <a:r>
              <a:rPr lang="uk-UA" dirty="0" smtClean="0"/>
              <a:t>В аптечних закладах охорони здоров'я  наказом  керівника даного закладу має бути створена комісія для приймання,  обліку та знищення наркотичних засобів,  психотропних речовин та прекурсорів (далі - Комісія аптечних закладів охорони здоров'я).</a:t>
            </a:r>
          </a:p>
          <a:p>
            <a:r>
              <a:rPr lang="uk-UA" dirty="0" smtClean="0"/>
              <a:t>Склад Комісії аптечних закладів охорони  здоров'я  (не  менше трьох  осіб  з  можливістю  дублювання  її членів під головуванням керівника  закладу   охорони   здоров'я   або   його   заступника) затверджується  наказом керівника закладу охорони здоров'я.  Склад Комісії    аптечних    закладів    охорони    здоров'я     повинен </a:t>
            </a:r>
            <a:r>
              <a:rPr lang="uk-UA" dirty="0" err="1" smtClean="0"/>
              <a:t>перезатверджуватись</a:t>
            </a:r>
            <a:r>
              <a:rPr lang="uk-UA" dirty="0" smtClean="0"/>
              <a:t>   у   разі   зміни   її   голови,  матеріально відповідальних осіб та інших членів вищезгаданої комісії.</a:t>
            </a:r>
          </a:p>
          <a:p>
            <a:r>
              <a:rPr lang="uk-UA" dirty="0" smtClean="0"/>
              <a:t>Комісія аптечних закладів охорони здоров'я повинна здійснювати  перевірки  всіх  наркотичних  засобів,  психотропних речовин   та  прекурсорів,  що  надійшли  від  постачальників, на відповідність їхніх найменувань, якості,   кількості,   ваги, зазначених у супровідних документах постачальників.</a:t>
            </a:r>
          </a:p>
          <a:p>
            <a:r>
              <a:rPr lang="uk-UA" dirty="0" smtClean="0"/>
              <a:t>Результати цих  перевірок  оформляються  у  момент  приймання наркотичних засобів, психотропних речовин та прекурсорів аптечними закладами  охорони  здоров'я  актом  про   приймання   наркотичних засобів,  психотропних  речовин  та прекурсорів у закладах охорони здоров'я України за  встановленою формою</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a:bodyPr>
          <a:lstStyle/>
          <a:p>
            <a:pPr lvl="0"/>
            <a:r>
              <a:rPr lang="uk-UA" b="1" dirty="0" smtClean="0"/>
              <a:t>Звітність установ, що працюють зі СДОР</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10000"/>
          </a:bodyPr>
          <a:lstStyle/>
          <a:p>
            <a:r>
              <a:rPr lang="uk-UA" dirty="0" smtClean="0"/>
              <a:t>В   аптечних  закладах  охорони  здоров'я,  крім  аптек, наркотичні засоби,  психотропні  речовини  та  прекурсори  повинні обліковуватися в журналах обліку наркотичних засобів, психотропних речовин і прекурсорів, препаратів (лікарських засобів), що містять наркотичні засоби,  психотропні  речовини,  включені до таблиць II і III Переліку,  та (або) прекурсори,  включені  до таблиці IV Переліку,  в кількості, що перевищує гранично допустиму (далі - журнал обліку наркотичних засобів,  психотропних речовин і прекурсорів,  препаратів  (лікарських засобів)) за формою згідно з додатком  до Порядку провадження діяльності,  пов'язаної з обігом наркотичних засобів,    психотропних    речовин    і   прекурсорів.</a:t>
            </a:r>
          </a:p>
          <a:p>
            <a:r>
              <a:rPr lang="uk-UA" dirty="0" smtClean="0"/>
              <a:t>В аптеках   наркотичні   засоби,   психотропні   речовини  та прекурсори незалежно від лікарської форми повинні обліковуватися в журналах  обліку  наркотичних  засобів, психотропних речовин та прекурсорів в аптечних закладах охорони здоров'я,  які мають бути пронумеровані, прошнуровані, скріплені печаткою аптеки та підписом її керівника, за формою згідно з додатком  до Порядку. </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a:bodyPr>
          <a:lstStyle/>
          <a:p>
            <a:pPr lvl="0"/>
            <a:r>
              <a:rPr lang="uk-UA" b="1" dirty="0" smtClean="0"/>
              <a:t>Звітність установ, що працюють зі СДОР</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lnSpcReduction="20000"/>
          </a:bodyPr>
          <a:lstStyle/>
          <a:p>
            <a:r>
              <a:rPr lang="uk-UA" dirty="0" smtClean="0"/>
              <a:t>Після   закінчення    поточного    місяця    матеріально відповідальні особи аптечних закладів охорони здоров'я зобов'язані звіряти  на  перше  число  наступного  місяця  фактичну  наявність наркотичних   засобів,  психотропних  речовин  та  прекурсорів  із залишками за журналами обліку  наркотичних  засобів,  психотропних речовин   і   прекурсорів,  препаратів  (лікарських  засобів),  та журналами обліку наркотичних,  засобів,  психотропних  речовин  та прекурсорів в аптечних закладах охорони здоров'я.</a:t>
            </a:r>
          </a:p>
          <a:p>
            <a:r>
              <a:rPr lang="uk-UA" dirty="0" smtClean="0"/>
              <a:t>У разі виявлення матеріально відповідальною особою  відхилень фактичної  наявності наркотичних засобів,  психотропних речовин та прекурсорів із залишками за  вищевказаними  журналами  цей  заклад охорони  здоров'я  зобов'язаний  протягом  трьох  календарних днів після їх виявлення провести у визначеному  законодавством  порядку інвентаризацію   наркотичних   засобів,  психотропних  речовин  та прекурсорів,  які значаться  за  цією  матеріально  відповідальною особою.</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a:bodyPr>
          <a:lstStyle/>
          <a:p>
            <a:pPr lvl="0"/>
            <a:r>
              <a:rPr lang="uk-UA" b="1" dirty="0" smtClean="0"/>
              <a:t>Звітність установ, що працюють зі СДОР</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lnSpcReduction="10000"/>
          </a:bodyPr>
          <a:lstStyle/>
          <a:p>
            <a:r>
              <a:rPr lang="ru-RU" i="1" dirty="0" err="1" smtClean="0"/>
              <a:t>література</a:t>
            </a:r>
            <a:r>
              <a:rPr lang="ru-RU" i="1" dirty="0" smtClean="0"/>
              <a:t>:</a:t>
            </a:r>
            <a:endParaRPr lang="uk-UA" dirty="0" smtClean="0"/>
          </a:p>
          <a:p>
            <a:pPr lvl="0"/>
            <a:r>
              <a:rPr lang="uk-UA" dirty="0" err="1" smtClean="0"/>
              <a:t>Жуковіна</a:t>
            </a:r>
            <a:r>
              <a:rPr lang="uk-UA" dirty="0" smtClean="0"/>
              <a:t>   О.В.   Основи   охорони   праці:   Навчальний   посібник   для   студентів фармацевтичних вузів. - </a:t>
            </a:r>
            <a:r>
              <a:rPr lang="en-US" dirty="0" smtClean="0"/>
              <a:t>X</a:t>
            </a:r>
            <a:r>
              <a:rPr lang="uk-UA" dirty="0" smtClean="0"/>
              <a:t>, 2012.- 91с.</a:t>
            </a:r>
          </a:p>
          <a:p>
            <a:pPr lvl="0"/>
            <a:r>
              <a:rPr lang="uk-UA" dirty="0" smtClean="0"/>
              <a:t>Закон України «Про охорону праці» № 2694-XII. від 14.10.1992 р. </a:t>
            </a:r>
          </a:p>
          <a:p>
            <a:pPr lvl="0"/>
            <a:r>
              <a:rPr lang="uk-UA" dirty="0" smtClean="0"/>
              <a:t>Охорона праці у фармацевтичній галузі: навчальний посібник / О.В. </a:t>
            </a:r>
            <a:r>
              <a:rPr lang="uk-UA" dirty="0" err="1" smtClean="0"/>
              <a:t>Жуковіна</a:t>
            </a:r>
            <a:r>
              <a:rPr lang="uk-UA" dirty="0" smtClean="0"/>
              <a:t>, О.І. Зайцев, О.І. </a:t>
            </a:r>
            <a:r>
              <a:rPr lang="uk-UA" dirty="0" err="1" smtClean="0"/>
              <a:t>Жуковін</a:t>
            </a:r>
            <a:r>
              <a:rPr lang="uk-UA" dirty="0" smtClean="0"/>
              <a:t>, Г.А. Грецька – К.: Медицина, 2009. – 432 с.</a:t>
            </a:r>
          </a:p>
          <a:p>
            <a:pPr lvl="0"/>
            <a:r>
              <a:rPr lang="uk-UA" dirty="0" smtClean="0"/>
              <a:t>Грошовий Т.А. Фармацевтичне законодавство ( Нормативні акти з організації роботи аптечних підприємств.) – Тернопіль : </a:t>
            </a:r>
            <a:r>
              <a:rPr lang="uk-UA" dirty="0" err="1" smtClean="0"/>
              <a:t>Укрмедкнига</a:t>
            </a:r>
            <a:r>
              <a:rPr lang="uk-UA" dirty="0" smtClean="0"/>
              <a:t>, 2013 – 569 с.</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a:bodyPr>
          <a:lstStyle/>
          <a:p>
            <a:pPr lvl="0"/>
            <a:r>
              <a:rPr lang="uk-UA" b="1" dirty="0" smtClean="0"/>
              <a:t>для самопідготовки студентів</a:t>
            </a:r>
            <a:endParaRPr lang="uk-UA" dirty="0"/>
          </a:p>
        </p:txBody>
      </p:sp>
    </p:spTree>
    <p:extLst>
      <p:ext uri="{BB962C8B-B14F-4D97-AF65-F5344CB8AC3E}">
        <p14:creationId xmlns="" xmlns:p14="http://schemas.microsoft.com/office/powerpoint/2010/main" val="2698446957"/>
      </p:ext>
    </p:extLst>
  </p:cSld>
  <p:clrMapOvr>
    <a:masterClrMapping/>
  </p:clrMapOvr>
</p:sld>
</file>

<file path=ppt/theme/theme1.xml><?xml version="1.0" encoding="utf-8"?>
<a:theme xmlns:a="http://schemas.openxmlformats.org/drawingml/2006/main" name="РетроспективаVTI">
  <a:themeElements>
    <a:clrScheme name="Brights">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Office_42167610_TF66722518.potx" id="{99535A38-7086-4F19-BA2D-7114A7639216}" vid="{E1E69E6A-375F-4B0F-8CE5-93EFF684DE41}"/>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2FE978-FCBC-4C90-A410-B547AA706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F4328E-77DF-41E8-952F-124AE19F1F7C}">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A7FA506-1E93-4CA4-B270-1F08FD18C3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Простая презентация продаж</Template>
  <TotalTime>38</TotalTime>
  <Words>2909</Words>
  <Application>Microsoft Office PowerPoint</Application>
  <PresentationFormat>Произвольный</PresentationFormat>
  <Paragraphs>116</Paragraphs>
  <Slides>24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РетроспективаVTI</vt:lpstr>
      <vt:lpstr>Навчальна дисципліна «Охорона праці у галузі»</vt:lpstr>
      <vt:lpstr>Лекція №5</vt:lpstr>
      <vt:lpstr>Актуальність теми</vt:lpstr>
      <vt:lpstr>Цілі лекції (мета): </vt:lpstr>
      <vt:lpstr>Визначення понять СДОР. </vt:lpstr>
      <vt:lpstr>Визначення понять СДОР. </vt:lpstr>
      <vt:lpstr>Характеристика СДОР</vt:lpstr>
      <vt:lpstr>Характеристика СДОР</vt:lpstr>
      <vt:lpstr>Характеристика СДОР</vt:lpstr>
      <vt:lpstr>Характеристика СДОР</vt:lpstr>
      <vt:lpstr>Характеристика СДОР</vt:lpstr>
      <vt:lpstr>Безпека праці при роботі з наркотичними, отруйними та сильнодіючими речовинами</vt:lpstr>
      <vt:lpstr>Безпека праці при роботі з наркотичними, отруйними та сильнодіючими речовинами</vt:lpstr>
      <vt:lpstr>Вимоги до зберігання СДОР</vt:lpstr>
      <vt:lpstr>Вимоги до зберігання СДОР</vt:lpstr>
      <vt:lpstr>Порядок допуску персоналу до роботи, медичні огляди (наркологічні обстеження).</vt:lpstr>
      <vt:lpstr>Порядок допуску персоналу до роботи, медичні огляди (наркологічні обстеження).</vt:lpstr>
      <vt:lpstr>Порядок допуску персоналу до роботи, медичні огляди (наркологічні обстеження).</vt:lpstr>
      <vt:lpstr>Порядок допуску персоналу до роботи, медичні огляди (наркологічні обстеження).</vt:lpstr>
      <vt:lpstr>Порядок допуску персоналу до роботи, медичні огляди (наркологічні обстеження).</vt:lpstr>
      <vt:lpstr>Звітність установ, що працюють зі СДОР</vt:lpstr>
      <vt:lpstr>Звітність установ, що працюють зі СДОР</vt:lpstr>
      <vt:lpstr>Звітність установ, що працюють зі СДОР</vt:lpstr>
      <vt:lpstr>для самопідготовки студентів</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Навчальна дисципліна «Вступ у фармацію»</dc:title>
  <dc:creator>Fear</dc:creator>
  <cp:lastModifiedBy>унгурян</cp:lastModifiedBy>
  <cp:revision>16</cp:revision>
  <dcterms:created xsi:type="dcterms:W3CDTF">2020-09-28T19:09:06Z</dcterms:created>
  <dcterms:modified xsi:type="dcterms:W3CDTF">2020-09-29T11:14:23Z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