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1" r:id="rId8"/>
    <p:sldId id="262" r:id="rId9"/>
    <p:sldId id="263" r:id="rId10"/>
    <p:sldId id="264" r:id="rId11"/>
    <p:sldId id="271" r:id="rId12"/>
    <p:sldId id="272" r:id="rId13"/>
    <p:sldId id="273" r:id="rId14"/>
    <p:sldId id="274" r:id="rId15"/>
    <p:sldId id="275" r:id="rId16"/>
    <p:sldId id="276" r:id="rId17"/>
    <p:sldId id="277" r:id="rId18"/>
    <p:sldId id="266" r:id="rId19"/>
    <p:sldId id="267" r:id="rId20"/>
    <p:sldId id="268" r:id="rId21"/>
    <p:sldId id="269" r:id="rId22"/>
    <p:sldId id="270" r:id="rId23"/>
    <p:sldId id="27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29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10.09.2019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smtClean="0">
                <a:solidFill>
                  <a:schemeClr val="tx1"/>
                </a:solidFill>
                <a:effectLst/>
              </a:rPr>
              <a:t>Faculty </a:t>
            </a:r>
            <a:r>
              <a:rPr lang="en-US" sz="3600" dirty="0">
                <a:solidFill>
                  <a:schemeClr val="tx1"/>
                </a:solidFill>
                <a:effectLst/>
              </a:rPr>
              <a:t>of Pharmacy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187624" y="2852936"/>
            <a:ext cx="7406640" cy="3672408"/>
          </a:xfrm>
        </p:spPr>
        <p:txBody>
          <a:bodyPr>
            <a:normAutofit fontScale="92500" lnSpcReduction="20000"/>
          </a:bodyPr>
          <a:lstStyle/>
          <a:p>
            <a:pPr algn="ctr"/>
            <a:r>
              <a:rPr lang="en-US" sz="2200" b="1" dirty="0"/>
              <a:t>LECTURE</a:t>
            </a:r>
            <a:r>
              <a:rPr lang="uk-UA" sz="2200" b="1" dirty="0"/>
              <a:t> </a:t>
            </a:r>
            <a:r>
              <a:rPr lang="uk-UA" sz="2200" b="1" dirty="0" smtClean="0"/>
              <a:t>№</a:t>
            </a:r>
            <a:r>
              <a:rPr lang="en-US" sz="2200" b="1" dirty="0" smtClean="0"/>
              <a:t>1</a:t>
            </a:r>
            <a:r>
              <a:rPr lang="uk-UA" sz="2200" b="1" dirty="0" smtClean="0"/>
              <a:t>:</a:t>
            </a:r>
            <a:endParaRPr lang="uk-UA" sz="2200" b="1" dirty="0"/>
          </a:p>
          <a:p>
            <a:pPr algn="ctr"/>
            <a:r>
              <a:rPr lang="en-US" sz="3600" b="1" dirty="0" smtClean="0"/>
              <a:t>“Product </a:t>
            </a:r>
            <a:r>
              <a:rPr lang="en-US" sz="3600" b="1" dirty="0"/>
              <a:t>in the marketing system. Assortment policy of pharmaceutical enterprises</a:t>
            </a:r>
            <a:r>
              <a:rPr lang="en-US" sz="3600" b="1" dirty="0" smtClean="0"/>
              <a:t>.”</a:t>
            </a:r>
            <a:endParaRPr lang="uk-UA" sz="36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r>
              <a:rPr lang="en-US" dirty="0"/>
              <a:t>Odessa</a:t>
            </a:r>
            <a:r>
              <a:rPr lang="uk-UA" dirty="0"/>
              <a:t> – </a:t>
            </a:r>
            <a:r>
              <a:rPr lang="uk-UA" dirty="0" smtClean="0"/>
              <a:t>20</a:t>
            </a:r>
            <a:r>
              <a:rPr lang="uk-UA" u="sng" dirty="0" smtClean="0"/>
              <a:t>1</a:t>
            </a:r>
            <a:r>
              <a:rPr lang="en-US" u="sng" dirty="0" smtClean="0"/>
              <a:t>9 </a:t>
            </a:r>
            <a:endParaRPr lang="ru-RU" dirty="0"/>
          </a:p>
          <a:p>
            <a:endParaRPr lang="ru-RU" dirty="0"/>
          </a:p>
        </p:txBody>
      </p:sp>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188640"/>
            <a:ext cx="7704856" cy="3528392"/>
          </a:xfrm>
        </p:spPr>
        <p:txBody>
          <a:bodyPr/>
          <a:lstStyle/>
          <a:p>
            <a:r>
              <a:rPr lang="en-US" dirty="0"/>
              <a:t>The first and most important component of the pharmaceutical marketing complex that its enterprise develops for its target consumers is </a:t>
            </a:r>
            <a:r>
              <a:rPr lang="en-US" b="1" dirty="0"/>
              <a:t>pharmaceutical products. </a:t>
            </a:r>
            <a:r>
              <a:rPr lang="en-US" dirty="0"/>
              <a:t>It is divided into two broad groups: </a:t>
            </a:r>
            <a:r>
              <a:rPr lang="en-US" u="sng" dirty="0"/>
              <a:t>medicine</a:t>
            </a:r>
            <a:r>
              <a:rPr lang="en-US" dirty="0"/>
              <a:t>s and </a:t>
            </a:r>
            <a:r>
              <a:rPr lang="en-US" u="sng" dirty="0"/>
              <a:t>medical products</a:t>
            </a:r>
            <a:r>
              <a:rPr lang="en-US" dirty="0"/>
              <a:t>.</a:t>
            </a:r>
            <a:endParaRPr lang="ru-RU" dirty="0"/>
          </a:p>
        </p:txBody>
      </p:sp>
      <p:pic>
        <p:nvPicPr>
          <p:cNvPr id="3074" name="Picture 2" descr="G:\Универ\5-ммф\Marketing in Pharmacy_2019\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0794" y="3573016"/>
            <a:ext cx="3514425" cy="295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770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5" y="188640"/>
            <a:ext cx="7471679" cy="1195411"/>
          </a:xfrm>
        </p:spPr>
        <p:txBody>
          <a:bodyPr>
            <a:normAutofit fontScale="90000"/>
          </a:bodyPr>
          <a:lstStyle/>
          <a:p>
            <a:pPr algn="ctr"/>
            <a:r>
              <a:rPr lang="en-US" b="1" i="1" dirty="0" smtClean="0">
                <a:effectLst/>
              </a:rPr>
              <a:t/>
            </a:r>
            <a:br>
              <a:rPr lang="en-US" b="1" i="1" dirty="0" smtClean="0">
                <a:effectLst/>
              </a:rPr>
            </a:br>
            <a:r>
              <a:rPr lang="en-US" b="1" i="1" dirty="0" smtClean="0">
                <a:effectLst/>
              </a:rPr>
              <a:t>Classifications </a:t>
            </a:r>
            <a:r>
              <a:rPr lang="en-US" b="1" i="1" dirty="0">
                <a:effectLst/>
              </a:rPr>
              <a:t>of medicines and medical products</a:t>
            </a:r>
            <a:r>
              <a:rPr lang="en-US" b="1" dirty="0">
                <a:effectLst/>
              </a:rPr>
              <a:t/>
            </a:r>
            <a:br>
              <a:rPr lang="en-US" b="1" dirty="0">
                <a:effectLst/>
              </a:rPr>
            </a:br>
            <a:endParaRPr lang="ru-RU" dirty="0"/>
          </a:p>
        </p:txBody>
      </p:sp>
      <p:sp>
        <p:nvSpPr>
          <p:cNvPr id="3" name="Объект 2"/>
          <p:cNvSpPr>
            <a:spLocks noGrp="1"/>
          </p:cNvSpPr>
          <p:nvPr>
            <p:ph idx="1"/>
          </p:nvPr>
        </p:nvSpPr>
        <p:spPr>
          <a:xfrm>
            <a:off x="1043608" y="1412776"/>
            <a:ext cx="7890080" cy="5328592"/>
          </a:xfrm>
        </p:spPr>
        <p:txBody>
          <a:bodyPr/>
          <a:lstStyle/>
          <a:p>
            <a:r>
              <a:rPr lang="en-US" b="1" dirty="0"/>
              <a:t>Medicines are </a:t>
            </a:r>
            <a:r>
              <a:rPr lang="en-US" dirty="0"/>
              <a:t>substances or mixtures of natural, synthetic or biotechnological origin that are used to prevent pregnancy, prevent, diagnose and treat human diseases or alter the state and function of the body.</a:t>
            </a:r>
            <a:endParaRPr lang="ru-RU" dirty="0"/>
          </a:p>
        </p:txBody>
      </p:sp>
      <p:pic>
        <p:nvPicPr>
          <p:cNvPr id="4098" name="Picture 2" descr="G:\Универ\5-ммф\Marketing in Pharmacy_2019\классификаци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005064"/>
            <a:ext cx="5367365"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773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16632"/>
            <a:ext cx="7920880" cy="6552728"/>
          </a:xfrm>
        </p:spPr>
        <p:txBody>
          <a:bodyPr>
            <a:normAutofit fontScale="85000" lnSpcReduction="20000"/>
          </a:bodyPr>
          <a:lstStyle/>
          <a:p>
            <a:pPr marL="82296" indent="0" algn="ctr">
              <a:buNone/>
            </a:pPr>
            <a:r>
              <a:rPr lang="en-US" b="1" dirty="0" smtClean="0"/>
              <a:t>Medicines classified</a:t>
            </a:r>
            <a:r>
              <a:rPr lang="en-US" b="1" dirty="0"/>
              <a:t> </a:t>
            </a:r>
            <a:r>
              <a:rPr lang="en-US" b="1" dirty="0" smtClean="0"/>
              <a:t>for:</a:t>
            </a:r>
          </a:p>
          <a:p>
            <a:r>
              <a:rPr lang="en-US" sz="3800" dirty="0"/>
              <a:t> </a:t>
            </a:r>
            <a:r>
              <a:rPr lang="en-US" sz="3800" i="1" u="sng" dirty="0"/>
              <a:t>toxicological groups </a:t>
            </a:r>
            <a:endParaRPr lang="en-US" sz="3800" i="1" u="sng" dirty="0" smtClean="0"/>
          </a:p>
          <a:p>
            <a:r>
              <a:rPr lang="en-US" sz="3800" dirty="0"/>
              <a:t> </a:t>
            </a:r>
            <a:r>
              <a:rPr lang="en-US" sz="3800" i="1" u="sng" dirty="0"/>
              <a:t>anatomical and lymphoma principle</a:t>
            </a:r>
            <a:r>
              <a:rPr lang="en-US" sz="3800" i="1" dirty="0"/>
              <a:t> </a:t>
            </a:r>
            <a:r>
              <a:rPr lang="en-US" sz="3800" dirty="0"/>
              <a:t>(agents that affect the musculoskeletal system</a:t>
            </a:r>
            <a:r>
              <a:rPr lang="en-US" sz="3800" dirty="0" smtClean="0"/>
              <a:t>,)</a:t>
            </a:r>
          </a:p>
          <a:p>
            <a:r>
              <a:rPr lang="en-US" sz="3800" i="1" u="sng" dirty="0" smtClean="0"/>
              <a:t>therapeutic </a:t>
            </a:r>
            <a:r>
              <a:rPr lang="en-US" sz="3800" i="1" u="sng" dirty="0"/>
              <a:t>use</a:t>
            </a:r>
            <a:r>
              <a:rPr lang="en-US" sz="3800" i="1" dirty="0"/>
              <a:t> </a:t>
            </a:r>
            <a:r>
              <a:rPr lang="en-US" sz="3800" dirty="0"/>
              <a:t>(analgesics, antibiotics, </a:t>
            </a:r>
            <a:r>
              <a:rPr lang="en-US" sz="3800" dirty="0" err="1"/>
              <a:t>antihypertensives</a:t>
            </a:r>
            <a:r>
              <a:rPr lang="en-US" sz="3800" dirty="0"/>
              <a:t>, etc.); </a:t>
            </a:r>
            <a:endParaRPr lang="en-US" sz="3800" dirty="0" smtClean="0"/>
          </a:p>
          <a:p>
            <a:r>
              <a:rPr lang="en-US" sz="3800" i="1" u="sng" dirty="0" smtClean="0"/>
              <a:t>pharmacological </a:t>
            </a:r>
            <a:r>
              <a:rPr lang="en-US" sz="3800" i="1" u="sng" dirty="0"/>
              <a:t>action</a:t>
            </a:r>
            <a:r>
              <a:rPr lang="en-US" sz="3800" i="1" dirty="0"/>
              <a:t> </a:t>
            </a:r>
            <a:r>
              <a:rPr lang="en-US" sz="3800" dirty="0"/>
              <a:t>(anticoagulants, diuretics, vasodilators, etc.); </a:t>
            </a:r>
            <a:endParaRPr lang="en-US" sz="3800" dirty="0" smtClean="0"/>
          </a:p>
          <a:p>
            <a:r>
              <a:rPr lang="en-US" sz="3800" i="1" u="sng" dirty="0" smtClean="0"/>
              <a:t>chemical </a:t>
            </a:r>
            <a:r>
              <a:rPr lang="en-US" sz="3800" i="1" u="sng" dirty="0"/>
              <a:t>structu</a:t>
            </a:r>
            <a:r>
              <a:rPr lang="en-US" sz="3800" i="1" dirty="0"/>
              <a:t>re </a:t>
            </a:r>
            <a:r>
              <a:rPr lang="en-US" sz="3800" dirty="0"/>
              <a:t>(alkaloids, cardiac glycosides, steroids, etc.); </a:t>
            </a:r>
            <a:endParaRPr lang="en-US" sz="3800" dirty="0" smtClean="0"/>
          </a:p>
          <a:p>
            <a:r>
              <a:rPr lang="en-US" sz="3800" i="1" u="sng" dirty="0" smtClean="0"/>
              <a:t>type </a:t>
            </a:r>
            <a:r>
              <a:rPr lang="en-US" sz="3800" i="1" u="sng" dirty="0"/>
              <a:t>of control and treatment</a:t>
            </a:r>
            <a:r>
              <a:rPr lang="en-US" sz="3800" i="1" dirty="0"/>
              <a:t> </a:t>
            </a:r>
            <a:r>
              <a:rPr lang="en-US" sz="3800" dirty="0"/>
              <a:t>(narcotics, psychotropic substances and precursors); </a:t>
            </a:r>
            <a:endParaRPr lang="en-US" sz="3800" dirty="0" smtClean="0"/>
          </a:p>
          <a:p>
            <a:r>
              <a:rPr lang="en-US" sz="3800" i="1" u="sng" dirty="0" smtClean="0"/>
              <a:t>prescribing </a:t>
            </a:r>
            <a:r>
              <a:rPr lang="en-US" sz="3800" i="1" u="sng" dirty="0"/>
              <a:t>rules and procedure for dispensing</a:t>
            </a:r>
            <a:r>
              <a:rPr lang="en-US" sz="3800" i="1" dirty="0"/>
              <a:t> </a:t>
            </a:r>
            <a:r>
              <a:rPr lang="en-US" sz="3800" dirty="0"/>
              <a:t>(prescription drugs and prescription drugs); </a:t>
            </a:r>
            <a:endParaRPr lang="en-US" sz="3800" dirty="0" smtClean="0"/>
          </a:p>
        </p:txBody>
      </p:sp>
    </p:spTree>
    <p:extLst>
      <p:ext uri="{BB962C8B-B14F-4D97-AF65-F5344CB8AC3E}">
        <p14:creationId xmlns:p14="http://schemas.microsoft.com/office/powerpoint/2010/main" val="1216664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4082"/>
          </a:xfrm>
        </p:spPr>
        <p:txBody>
          <a:bodyPr>
            <a:normAutofit fontScale="90000"/>
          </a:bodyPr>
          <a:lstStyle/>
          <a:p>
            <a:pPr algn="ctr"/>
            <a:r>
              <a:rPr lang="en-US" b="1" dirty="0" smtClean="0"/>
              <a:t/>
            </a:r>
            <a:br>
              <a:rPr lang="en-US" b="1" dirty="0" smtClean="0"/>
            </a:br>
            <a:r>
              <a:rPr lang="en-US" sz="3600" b="1" dirty="0" smtClean="0"/>
              <a:t>Medicines </a:t>
            </a:r>
            <a:r>
              <a:rPr lang="en-US" sz="3600" b="1" dirty="0"/>
              <a:t>classified for</a:t>
            </a:r>
            <a:r>
              <a:rPr lang="en-US" sz="3600" b="1" dirty="0" smtClean="0"/>
              <a:t>:</a:t>
            </a:r>
            <a:br>
              <a:rPr lang="en-US" sz="3600" b="1" dirty="0" smtClean="0"/>
            </a:br>
            <a:endParaRPr lang="ru-RU" sz="3600" dirty="0"/>
          </a:p>
        </p:txBody>
      </p:sp>
      <p:sp>
        <p:nvSpPr>
          <p:cNvPr id="3" name="Объект 2"/>
          <p:cNvSpPr>
            <a:spLocks noGrp="1"/>
          </p:cNvSpPr>
          <p:nvPr>
            <p:ph idx="1"/>
          </p:nvPr>
        </p:nvSpPr>
        <p:spPr>
          <a:xfrm>
            <a:off x="1115616" y="980728"/>
            <a:ext cx="7776864" cy="5616624"/>
          </a:xfrm>
        </p:spPr>
        <p:txBody>
          <a:bodyPr>
            <a:normAutofit fontScale="92500" lnSpcReduction="10000"/>
          </a:bodyPr>
          <a:lstStyle/>
          <a:p>
            <a:r>
              <a:rPr lang="en-US" i="1" u="sng" dirty="0"/>
              <a:t>method of use</a:t>
            </a:r>
            <a:r>
              <a:rPr lang="en-US" i="1" dirty="0"/>
              <a:t> </a:t>
            </a:r>
            <a:r>
              <a:rPr lang="en-US" dirty="0"/>
              <a:t>(external, internal); </a:t>
            </a:r>
          </a:p>
          <a:p>
            <a:r>
              <a:rPr lang="en-US" i="1" u="sng" dirty="0"/>
              <a:t>physicochemical properties </a:t>
            </a:r>
            <a:r>
              <a:rPr lang="en-US" i="1" dirty="0"/>
              <a:t> </a:t>
            </a:r>
            <a:r>
              <a:rPr lang="en-US" dirty="0"/>
              <a:t>( </a:t>
            </a:r>
            <a:r>
              <a:rPr lang="en-US" dirty="0" err="1"/>
              <a:t>thermolabile</a:t>
            </a:r>
            <a:r>
              <a:rPr lang="en-US" dirty="0"/>
              <a:t>,); </a:t>
            </a:r>
          </a:p>
          <a:p>
            <a:r>
              <a:rPr lang="en-US" i="1" u="sng" dirty="0"/>
              <a:t>aggregate state</a:t>
            </a:r>
            <a:r>
              <a:rPr lang="en-US" i="1" dirty="0"/>
              <a:t> </a:t>
            </a:r>
            <a:r>
              <a:rPr lang="en-US" dirty="0"/>
              <a:t>(drugs in the mass "</a:t>
            </a:r>
            <a:r>
              <a:rPr lang="en-US" dirty="0" err="1"/>
              <a:t>angro</a:t>
            </a:r>
            <a:r>
              <a:rPr lang="en-US" dirty="0"/>
              <a:t>" - solid, liquid, soft, gaseous); </a:t>
            </a:r>
          </a:p>
          <a:p>
            <a:r>
              <a:rPr lang="en-US" i="1" u="sng" dirty="0"/>
              <a:t>type of dosage form</a:t>
            </a:r>
            <a:r>
              <a:rPr lang="en-US" i="1" dirty="0"/>
              <a:t> </a:t>
            </a:r>
            <a:r>
              <a:rPr lang="en-US" dirty="0"/>
              <a:t>(solutions, suspensions, emulsions, drops, powders, tablets, pills,); </a:t>
            </a:r>
          </a:p>
          <a:p>
            <a:r>
              <a:rPr lang="en-US" i="1" u="sng" dirty="0"/>
              <a:t>ready-made medicines</a:t>
            </a:r>
            <a:r>
              <a:rPr lang="en-US" i="1" dirty="0"/>
              <a:t> </a:t>
            </a:r>
            <a:r>
              <a:rPr lang="en-US" dirty="0"/>
              <a:t>(factory and pharmacy manufacture) and </a:t>
            </a:r>
            <a:r>
              <a:rPr lang="en-US" i="1" dirty="0"/>
              <a:t>medicines of individual manufacture </a:t>
            </a:r>
            <a:r>
              <a:rPr lang="en-US" dirty="0"/>
              <a:t>; </a:t>
            </a:r>
          </a:p>
          <a:p>
            <a:r>
              <a:rPr lang="en-US" i="1" u="sng" dirty="0"/>
              <a:t>shelf life</a:t>
            </a:r>
            <a:r>
              <a:rPr lang="en-US" i="1" dirty="0"/>
              <a:t> </a:t>
            </a:r>
            <a:r>
              <a:rPr lang="en-US" dirty="0"/>
              <a:t>- with short shelf life (up to two years) and long shelf life (more than two years); </a:t>
            </a:r>
            <a:r>
              <a:rPr lang="en-US" i="1" dirty="0"/>
              <a:t>   </a:t>
            </a:r>
            <a:endParaRPr lang="ru-RU" dirty="0"/>
          </a:p>
          <a:p>
            <a:endParaRPr lang="ru-RU" dirty="0"/>
          </a:p>
        </p:txBody>
      </p:sp>
    </p:spTree>
    <p:extLst>
      <p:ext uri="{BB962C8B-B14F-4D97-AF65-F5344CB8AC3E}">
        <p14:creationId xmlns:p14="http://schemas.microsoft.com/office/powerpoint/2010/main" val="97689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32404"/>
            <a:ext cx="7848872" cy="1092339"/>
          </a:xfrm>
        </p:spPr>
        <p:txBody>
          <a:bodyPr>
            <a:normAutofit fontScale="90000"/>
          </a:bodyPr>
          <a:lstStyle/>
          <a:p>
            <a:pPr algn="ctr"/>
            <a:r>
              <a:rPr lang="en-US" b="1" i="1" dirty="0" smtClean="0">
                <a:effectLst/>
              </a:rPr>
              <a:t/>
            </a:r>
            <a:br>
              <a:rPr lang="en-US" b="1" i="1" dirty="0" smtClean="0">
                <a:effectLst/>
              </a:rPr>
            </a:br>
            <a:r>
              <a:rPr lang="en-US" sz="3600" b="1" i="1" dirty="0" smtClean="0">
                <a:effectLst/>
              </a:rPr>
              <a:t>Characteristics </a:t>
            </a:r>
            <a:r>
              <a:rPr lang="en-US" sz="3600" b="1" i="1" dirty="0">
                <a:effectLst/>
              </a:rPr>
              <a:t>of the product range of the pharmaceutical enterprise</a:t>
            </a:r>
            <a:r>
              <a:rPr lang="en-US" sz="3600" b="1" dirty="0">
                <a:effectLst/>
              </a:rPr>
              <a:t/>
            </a:r>
            <a:br>
              <a:rPr lang="en-US" sz="3600" b="1" dirty="0">
                <a:effectLst/>
              </a:rPr>
            </a:br>
            <a:endParaRPr lang="ru-RU" sz="3600" dirty="0"/>
          </a:p>
        </p:txBody>
      </p:sp>
      <p:sp>
        <p:nvSpPr>
          <p:cNvPr id="3" name="Объект 2"/>
          <p:cNvSpPr>
            <a:spLocks noGrp="1"/>
          </p:cNvSpPr>
          <p:nvPr>
            <p:ph idx="1"/>
          </p:nvPr>
        </p:nvSpPr>
        <p:spPr>
          <a:xfrm>
            <a:off x="1115616" y="1196752"/>
            <a:ext cx="7776864" cy="5328592"/>
          </a:xfrm>
        </p:spPr>
        <p:txBody>
          <a:bodyPr>
            <a:normAutofit/>
          </a:bodyPr>
          <a:lstStyle/>
          <a:p>
            <a:pPr marL="82296" indent="0">
              <a:buNone/>
            </a:pPr>
            <a:r>
              <a:rPr lang="en-US" b="1" dirty="0"/>
              <a:t>The product assortment </a:t>
            </a:r>
            <a:r>
              <a:rPr lang="en-US" dirty="0"/>
              <a:t>is a collection of assortment groups of drugs and / or medical products offered by the pharmaceutical </a:t>
            </a:r>
            <a:r>
              <a:rPr lang="en-US" dirty="0" smtClean="0"/>
              <a:t>company.</a:t>
            </a:r>
          </a:p>
          <a:p>
            <a:pPr marL="82296" indent="0">
              <a:buNone/>
            </a:pPr>
            <a:endParaRPr lang="en-US" dirty="0" smtClean="0"/>
          </a:p>
          <a:p>
            <a:pPr marL="82296" indent="0">
              <a:buNone/>
            </a:pPr>
            <a:endParaRPr lang="ru-RU" b="1" i="1" dirty="0" smtClean="0"/>
          </a:p>
          <a:p>
            <a:pPr marL="82296" indent="0">
              <a:buNone/>
            </a:pPr>
            <a:endParaRPr lang="ru-RU" b="1" i="1" dirty="0"/>
          </a:p>
          <a:p>
            <a:pPr marL="82296" indent="0">
              <a:buNone/>
            </a:pPr>
            <a:r>
              <a:rPr lang="en-US" b="1" i="1" dirty="0" smtClean="0"/>
              <a:t>Assortment </a:t>
            </a:r>
            <a:r>
              <a:rPr lang="en-US" b="1" i="1" dirty="0"/>
              <a:t>group</a:t>
            </a:r>
            <a:r>
              <a:rPr lang="en-US" i="1" dirty="0"/>
              <a:t> </a:t>
            </a:r>
            <a:r>
              <a:rPr lang="en-US" dirty="0"/>
              <a:t>- a set of assortment items of drugs or medical products for this functional purpose.</a:t>
            </a:r>
            <a:endParaRPr lang="ru-RU" dirty="0"/>
          </a:p>
        </p:txBody>
      </p:sp>
      <p:pic>
        <p:nvPicPr>
          <p:cNvPr id="5122" name="Picture 2" descr="G:\Универ\5-ммф\Marketing in Pharmacy_2019\ассортимен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78092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450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260648"/>
            <a:ext cx="7890080" cy="5987752"/>
          </a:xfrm>
        </p:spPr>
        <p:txBody>
          <a:bodyPr>
            <a:normAutofit fontScale="92500" lnSpcReduction="10000"/>
          </a:bodyPr>
          <a:lstStyle/>
          <a:p>
            <a:pPr marL="82296" indent="0">
              <a:buNone/>
            </a:pPr>
            <a:r>
              <a:rPr lang="en-US" b="1" dirty="0" smtClean="0"/>
              <a:t>The </a:t>
            </a:r>
            <a:r>
              <a:rPr lang="en-US" b="1" dirty="0"/>
              <a:t>range of medicines is characterized by</a:t>
            </a:r>
            <a:r>
              <a:rPr lang="en-US" dirty="0"/>
              <a:t>:</a:t>
            </a:r>
          </a:p>
          <a:p>
            <a:pPr marL="82296" indent="0">
              <a:buNone/>
            </a:pPr>
            <a:r>
              <a:rPr lang="en-US" dirty="0"/>
              <a:t>- </a:t>
            </a:r>
            <a:r>
              <a:rPr lang="en-US" i="1" u="sng" dirty="0"/>
              <a:t>widt</a:t>
            </a:r>
            <a:r>
              <a:rPr lang="en-US" i="1" dirty="0"/>
              <a:t>h </a:t>
            </a:r>
            <a:r>
              <a:rPr lang="en-US" dirty="0"/>
              <a:t>, which determines the number of proposed product groups (for medicines - the number of </a:t>
            </a:r>
            <a:r>
              <a:rPr lang="en-US" dirty="0" err="1"/>
              <a:t>pharmacotherapeutic</a:t>
            </a:r>
            <a:r>
              <a:rPr lang="en-US" dirty="0"/>
              <a:t> groups);        </a:t>
            </a:r>
          </a:p>
          <a:p>
            <a:pPr marL="82296" indent="0">
              <a:buNone/>
            </a:pPr>
            <a:r>
              <a:rPr lang="en-US" dirty="0"/>
              <a:t>- </a:t>
            </a:r>
            <a:r>
              <a:rPr lang="en-US" i="1" u="sng" dirty="0"/>
              <a:t>depth</a:t>
            </a:r>
            <a:r>
              <a:rPr lang="en-US" i="1" dirty="0"/>
              <a:t> </a:t>
            </a:r>
            <a:r>
              <a:rPr lang="en-US" dirty="0"/>
              <a:t>, which reflects the number of items in each product group;        </a:t>
            </a:r>
          </a:p>
          <a:p>
            <a:pPr marL="82296" indent="0">
              <a:buNone/>
            </a:pPr>
            <a:r>
              <a:rPr lang="en-US" dirty="0"/>
              <a:t>- </a:t>
            </a:r>
            <a:r>
              <a:rPr lang="en-US" i="1" u="sng" dirty="0"/>
              <a:t>saturatio</a:t>
            </a:r>
            <a:r>
              <a:rPr lang="en-US" i="1" dirty="0"/>
              <a:t>n </a:t>
            </a:r>
            <a:r>
              <a:rPr lang="en-US" dirty="0"/>
              <a:t>, which is determined by the total number of drugs offered;        </a:t>
            </a:r>
          </a:p>
          <a:p>
            <a:pPr marL="82296" indent="0">
              <a:buNone/>
            </a:pPr>
            <a:r>
              <a:rPr lang="en-US" dirty="0"/>
              <a:t>- </a:t>
            </a:r>
            <a:r>
              <a:rPr lang="en-US" i="1" u="sng" dirty="0"/>
              <a:t>Comparability (harmony</a:t>
            </a:r>
            <a:r>
              <a:rPr lang="en-US" i="1" dirty="0"/>
              <a:t>) </a:t>
            </a:r>
            <a:r>
              <a:rPr lang="en-US" dirty="0"/>
              <a:t>, which reflects how closely the different product groups are linked in terms of final consumption, distribution channels, price range, etc.        </a:t>
            </a:r>
          </a:p>
          <a:p>
            <a:endParaRPr lang="ru-RU" dirty="0"/>
          </a:p>
        </p:txBody>
      </p:sp>
    </p:spTree>
    <p:extLst>
      <p:ext uri="{BB962C8B-B14F-4D97-AF65-F5344CB8AC3E}">
        <p14:creationId xmlns:p14="http://schemas.microsoft.com/office/powerpoint/2010/main" val="2667914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16632"/>
            <a:ext cx="7890080" cy="6131768"/>
          </a:xfrm>
        </p:spPr>
        <p:txBody>
          <a:bodyPr>
            <a:normAutofit fontScale="85000" lnSpcReduction="20000"/>
          </a:bodyPr>
          <a:lstStyle/>
          <a:p>
            <a:pPr marL="82296" indent="0">
              <a:buNone/>
            </a:pPr>
            <a:r>
              <a:rPr lang="en-US" b="1" dirty="0"/>
              <a:t>Expanding the range</a:t>
            </a:r>
            <a:r>
              <a:rPr lang="en-US" dirty="0"/>
              <a:t> </a:t>
            </a:r>
            <a:r>
              <a:rPr lang="ru-RU" dirty="0" smtClean="0"/>
              <a:t> - </a:t>
            </a:r>
            <a:r>
              <a:rPr lang="en-US" dirty="0"/>
              <a:t> increasing the number of medicines compared to what is currently available . May be:</a:t>
            </a:r>
          </a:p>
          <a:p>
            <a:pPr marL="82296" indent="0">
              <a:buNone/>
            </a:pPr>
            <a:r>
              <a:rPr lang="en-US" u="sng" dirty="0"/>
              <a:t>- at the bottom</a:t>
            </a:r>
            <a:r>
              <a:rPr lang="en-US" dirty="0"/>
              <a:t> , that is, a pharmaceutical company that covers the upper segment of the market and produces expensive drugs, then extends its activities to the lower segment ;</a:t>
            </a:r>
          </a:p>
          <a:p>
            <a:pPr marL="82296" indent="0">
              <a:buNone/>
            </a:pPr>
            <a:r>
              <a:rPr lang="en-US" cap="all" dirty="0"/>
              <a:t>- </a:t>
            </a:r>
            <a:r>
              <a:rPr lang="en-US" u="sng" dirty="0"/>
              <a:t>upwards</a:t>
            </a:r>
            <a:r>
              <a:rPr lang="en-US" dirty="0"/>
              <a:t> , that is, a pharmaceutical company that occupies the lower segments of the market, often wanting to break into higher segments, wishing to achieve higher growth rates or higher profits, as well as being able to position itself as a full-line product manufacturer ;</a:t>
            </a:r>
          </a:p>
          <a:p>
            <a:pPr marL="82296" indent="0">
              <a:buNone/>
            </a:pPr>
            <a:r>
              <a:rPr lang="en-US" cap="all" dirty="0"/>
              <a:t>- </a:t>
            </a:r>
            <a:r>
              <a:rPr lang="en-US" u="sng" dirty="0"/>
              <a:t>in both directions simultaneously</a:t>
            </a:r>
            <a:r>
              <a:rPr lang="en-US" dirty="0"/>
              <a:t> , </a:t>
            </a:r>
            <a:r>
              <a:rPr lang="en-US" dirty="0" smtClean="0"/>
              <a:t>the</a:t>
            </a:r>
            <a:r>
              <a:rPr lang="en-US" dirty="0"/>
              <a:t> </a:t>
            </a:r>
            <a:r>
              <a:rPr lang="en-US" dirty="0" smtClean="0"/>
              <a:t>ph</a:t>
            </a:r>
            <a:r>
              <a:rPr lang="en-US" dirty="0" smtClean="0"/>
              <a:t>armaceutical </a:t>
            </a:r>
            <a:r>
              <a:rPr lang="en-US" dirty="0"/>
              <a:t>manufacturer that operates in the middle segment of the market, may decide to expand their product range and up and down .</a:t>
            </a:r>
          </a:p>
          <a:p>
            <a:endParaRPr lang="ru-RU" dirty="0"/>
          </a:p>
        </p:txBody>
      </p:sp>
    </p:spTree>
    <p:extLst>
      <p:ext uri="{BB962C8B-B14F-4D97-AF65-F5344CB8AC3E}">
        <p14:creationId xmlns:p14="http://schemas.microsoft.com/office/powerpoint/2010/main" val="3664230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16632"/>
            <a:ext cx="7818072" cy="6480720"/>
          </a:xfrm>
        </p:spPr>
        <p:txBody>
          <a:bodyPr>
            <a:normAutofit fontScale="92500" lnSpcReduction="10000"/>
          </a:bodyPr>
          <a:lstStyle/>
          <a:p>
            <a:pPr marL="82296" indent="0" algn="ctr">
              <a:buNone/>
            </a:pPr>
            <a:r>
              <a:rPr lang="en-US" b="1" i="1" dirty="0"/>
              <a:t>Poles replenishment assortment of drugs </a:t>
            </a:r>
            <a:endParaRPr lang="en-US" b="1" dirty="0"/>
          </a:p>
          <a:p>
            <a:pPr marL="82296" indent="0">
              <a:buNone/>
            </a:pPr>
            <a:r>
              <a:rPr lang="en-US" sz="3300" dirty="0"/>
              <a:t>- </a:t>
            </a:r>
            <a:r>
              <a:rPr lang="en-US" sz="3300" i="1" u="sng" dirty="0"/>
              <a:t>saturation of the product r</a:t>
            </a:r>
            <a:r>
              <a:rPr lang="en-US" sz="3300" dirty="0"/>
              <a:t>ange , </a:t>
            </a:r>
            <a:r>
              <a:rPr lang="en-US" sz="3300" dirty="0" smtClean="0"/>
              <a:t>the</a:t>
            </a:r>
            <a:r>
              <a:rPr lang="en-US" sz="3300" dirty="0"/>
              <a:t> development of new drugs or varieties of their dosage forms to existing ones ;</a:t>
            </a:r>
          </a:p>
          <a:p>
            <a:pPr marL="82296" indent="0">
              <a:buNone/>
            </a:pPr>
            <a:r>
              <a:rPr lang="en-US" sz="3300" i="1" u="sng" dirty="0" smtClean="0"/>
              <a:t>- </a:t>
            </a:r>
            <a:r>
              <a:rPr lang="en-US" sz="3300" i="1" u="sng" dirty="0"/>
              <a:t>modification </a:t>
            </a:r>
            <a:r>
              <a:rPr lang="en-US" sz="3300" dirty="0"/>
              <a:t>- adaptation drugs </a:t>
            </a:r>
            <a:r>
              <a:rPr lang="en-US" sz="3300"/>
              <a:t>to </a:t>
            </a:r>
            <a:r>
              <a:rPr lang="en-US" sz="3300" smtClean="0"/>
              <a:t>spe</a:t>
            </a:r>
            <a:r>
              <a:rPr lang="en-US" sz="3300" smtClean="0"/>
              <a:t>cial </a:t>
            </a:r>
            <a:r>
              <a:rPr lang="en-US" sz="3300" smtClean="0"/>
              <a:t>on </a:t>
            </a:r>
            <a:r>
              <a:rPr lang="en-US" sz="3300" dirty="0"/>
              <a:t>social needs and characteristics of each segment, creating at the same time a number of modifications in a variety of dosage forms. This makes it possible to make fuller use of the absorbing capacity of the market, taking into account the specifics, requirements of individual consumers in different regions of the country and abroad, to fill the niches where there is no competition or it is negligible;</a:t>
            </a:r>
          </a:p>
          <a:p>
            <a:endParaRPr lang="ru-RU" dirty="0"/>
          </a:p>
        </p:txBody>
      </p:sp>
    </p:spTree>
    <p:extLst>
      <p:ext uri="{BB962C8B-B14F-4D97-AF65-F5344CB8AC3E}">
        <p14:creationId xmlns:p14="http://schemas.microsoft.com/office/powerpoint/2010/main" val="42209964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90080" cy="720080"/>
          </a:xfrm>
        </p:spPr>
        <p:txBody>
          <a:bodyPr>
            <a:normAutofit fontScale="90000"/>
          </a:bodyPr>
          <a:lstStyle/>
          <a:p>
            <a:pPr algn="ctr"/>
            <a:r>
              <a:rPr lang="en-US" b="1" i="1" dirty="0" smtClean="0"/>
              <a:t/>
            </a:r>
            <a:br>
              <a:rPr lang="en-US" b="1" i="1" dirty="0" smtClean="0"/>
            </a:br>
            <a:r>
              <a:rPr lang="en-US" sz="3600" b="1" i="1" dirty="0" smtClean="0"/>
              <a:t>Poles</a:t>
            </a:r>
            <a:r>
              <a:rPr lang="en-US" sz="3600" b="1" i="1" dirty="0"/>
              <a:t> replenishment assortment of drugs </a:t>
            </a:r>
            <a:r>
              <a:rPr lang="en-US" b="1" dirty="0"/>
              <a:t/>
            </a:r>
            <a:br>
              <a:rPr lang="en-US" b="1" dirty="0"/>
            </a:br>
            <a:endParaRPr lang="ru-RU" dirty="0"/>
          </a:p>
        </p:txBody>
      </p:sp>
      <p:sp>
        <p:nvSpPr>
          <p:cNvPr id="3" name="Объект 2"/>
          <p:cNvSpPr>
            <a:spLocks noGrp="1"/>
          </p:cNvSpPr>
          <p:nvPr>
            <p:ph idx="1"/>
          </p:nvPr>
        </p:nvSpPr>
        <p:spPr>
          <a:xfrm>
            <a:off x="1115616" y="836712"/>
            <a:ext cx="7704856" cy="5760640"/>
          </a:xfrm>
        </p:spPr>
        <p:txBody>
          <a:bodyPr>
            <a:normAutofit lnSpcReduction="10000"/>
          </a:bodyPr>
          <a:lstStyle/>
          <a:p>
            <a:pPr marL="82296" indent="0">
              <a:buNone/>
            </a:pPr>
            <a:r>
              <a:rPr lang="en-US" i="1" dirty="0"/>
              <a:t>- </a:t>
            </a:r>
            <a:r>
              <a:rPr lang="en-US" i="1" u="sng" dirty="0"/>
              <a:t>diversification</a:t>
            </a:r>
            <a:r>
              <a:rPr lang="en-US" i="1" dirty="0"/>
              <a:t> </a:t>
            </a:r>
            <a:r>
              <a:rPr lang="en-US" dirty="0"/>
              <a:t>- in the general sense is the expansion of the activity of large pharmaceutical enterprises beyond the scope of the main business, which means the release of a new type of production that is not related to the main production. </a:t>
            </a:r>
            <a:r>
              <a:rPr lang="en-US" i="1" dirty="0" smtClean="0"/>
              <a:t>- </a:t>
            </a:r>
            <a:r>
              <a:rPr lang="en-US" i="1" u="sng" dirty="0"/>
              <a:t>modernization</a:t>
            </a:r>
            <a:r>
              <a:rPr lang="en-US" i="1" dirty="0"/>
              <a:t> </a:t>
            </a:r>
            <a:r>
              <a:rPr lang="en-US" dirty="0"/>
              <a:t>- change, improvement of medicines that meets modern requirements. It envisages introduction of modern technologies, advanced machines and equipment in the production of medicines.</a:t>
            </a:r>
          </a:p>
          <a:p>
            <a:endParaRPr lang="ru-RU" dirty="0"/>
          </a:p>
        </p:txBody>
      </p:sp>
    </p:spTree>
    <p:extLst>
      <p:ext uri="{BB962C8B-B14F-4D97-AF65-F5344CB8AC3E}">
        <p14:creationId xmlns:p14="http://schemas.microsoft.com/office/powerpoint/2010/main" val="389945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16632"/>
            <a:ext cx="7498080" cy="2736304"/>
          </a:xfrm>
        </p:spPr>
        <p:txBody>
          <a:bodyPr/>
          <a:lstStyle/>
          <a:p>
            <a:pPr marL="82296" indent="0">
              <a:buNone/>
            </a:pPr>
            <a:r>
              <a:rPr lang="en-US" b="1" u="sng" dirty="0"/>
              <a:t>Pharmaceutical innovations </a:t>
            </a:r>
            <a:r>
              <a:rPr lang="en-US" dirty="0"/>
              <a:t>are new drugs and new processes, as well as their significant technological </a:t>
            </a:r>
            <a:r>
              <a:rPr lang="en-US" dirty="0" smtClean="0"/>
              <a:t>changes. Pharmaceutical </a:t>
            </a:r>
            <a:r>
              <a:rPr lang="en-US" dirty="0"/>
              <a:t>innovations are classified into two types: </a:t>
            </a:r>
            <a:r>
              <a:rPr lang="en-US" i="1" dirty="0" smtClean="0"/>
              <a:t>product (grocery) </a:t>
            </a:r>
            <a:r>
              <a:rPr lang="en-US" i="1" dirty="0"/>
              <a:t>and </a:t>
            </a:r>
            <a:r>
              <a:rPr lang="en-US" i="1" dirty="0" smtClean="0"/>
              <a:t>process.</a:t>
            </a:r>
            <a:endParaRPr lang="ru-RU" dirty="0"/>
          </a:p>
        </p:txBody>
      </p:sp>
      <p:pic>
        <p:nvPicPr>
          <p:cNvPr id="6146" name="Picture 2" descr="G:\Универ\5-ммф\Marketing in Pharmacy_2019\инноваци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970908"/>
            <a:ext cx="4747617" cy="2381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292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u="sng" dirty="0"/>
              <a:t>Pharmaceutical innovations</a:t>
            </a:r>
            <a:endParaRPr lang="ru-RU" dirty="0"/>
          </a:p>
        </p:txBody>
      </p:sp>
      <p:sp>
        <p:nvSpPr>
          <p:cNvPr id="3" name="Объект 2"/>
          <p:cNvSpPr>
            <a:spLocks noGrp="1"/>
          </p:cNvSpPr>
          <p:nvPr>
            <p:ph idx="1"/>
          </p:nvPr>
        </p:nvSpPr>
        <p:spPr/>
        <p:txBody>
          <a:bodyPr>
            <a:normAutofit lnSpcReduction="10000"/>
          </a:bodyPr>
          <a:lstStyle/>
          <a:p>
            <a:pPr marL="82296" indent="0">
              <a:buNone/>
            </a:pPr>
            <a:r>
              <a:rPr lang="en-US" b="1" dirty="0" smtClean="0"/>
              <a:t>Products (Grocery) </a:t>
            </a:r>
            <a:r>
              <a:rPr lang="en-US" i="1" dirty="0" smtClean="0"/>
              <a:t>include</a:t>
            </a:r>
            <a:r>
              <a:rPr lang="en-US" i="1" dirty="0"/>
              <a:t>:</a:t>
            </a:r>
            <a:endParaRPr lang="en-US" dirty="0"/>
          </a:p>
          <a:p>
            <a:r>
              <a:rPr lang="en-US" dirty="0" smtClean="0"/>
              <a:t>creation </a:t>
            </a:r>
            <a:r>
              <a:rPr lang="en-US" dirty="0"/>
              <a:t>and release of original drugs;    </a:t>
            </a:r>
          </a:p>
          <a:p>
            <a:r>
              <a:rPr lang="en-US" dirty="0" smtClean="0"/>
              <a:t>development </a:t>
            </a:r>
            <a:r>
              <a:rPr lang="en-US" dirty="0"/>
              <a:t>and production of generic drugs;    </a:t>
            </a:r>
          </a:p>
          <a:p>
            <a:r>
              <a:rPr lang="en-US" dirty="0" smtClean="0"/>
              <a:t>introduction </a:t>
            </a:r>
            <a:r>
              <a:rPr lang="en-US" dirty="0"/>
              <a:t>of new forms of drugs;    </a:t>
            </a:r>
          </a:p>
          <a:p>
            <a:r>
              <a:rPr lang="en-US" dirty="0" smtClean="0"/>
              <a:t>Improvement </a:t>
            </a:r>
            <a:r>
              <a:rPr lang="en-US" dirty="0"/>
              <a:t>of the quality of already produced drugs;    </a:t>
            </a:r>
          </a:p>
          <a:p>
            <a:r>
              <a:rPr lang="en-US" dirty="0" smtClean="0"/>
              <a:t>identify </a:t>
            </a:r>
            <a:r>
              <a:rPr lang="en-US" dirty="0"/>
              <a:t>new areas of application of known drugs.    </a:t>
            </a:r>
          </a:p>
          <a:p>
            <a:endParaRPr lang="ru-RU" dirty="0"/>
          </a:p>
        </p:txBody>
      </p:sp>
    </p:spTree>
    <p:extLst>
      <p:ext uri="{BB962C8B-B14F-4D97-AF65-F5344CB8AC3E}">
        <p14:creationId xmlns:p14="http://schemas.microsoft.com/office/powerpoint/2010/main" val="343474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88640"/>
            <a:ext cx="7498080" cy="868958"/>
          </a:xfrm>
        </p:spPr>
        <p:txBody>
          <a:bodyPr/>
          <a:lstStyle/>
          <a:p>
            <a:r>
              <a:rPr lang="en-US" b="1" u="sng" dirty="0"/>
              <a:t>Pharmaceutical innovations</a:t>
            </a:r>
            <a:endParaRPr lang="ru-RU" dirty="0"/>
          </a:p>
        </p:txBody>
      </p:sp>
      <p:sp>
        <p:nvSpPr>
          <p:cNvPr id="3" name="Объект 2"/>
          <p:cNvSpPr>
            <a:spLocks noGrp="1"/>
          </p:cNvSpPr>
          <p:nvPr>
            <p:ph idx="1"/>
          </p:nvPr>
        </p:nvSpPr>
        <p:spPr>
          <a:xfrm>
            <a:off x="1115616" y="980728"/>
            <a:ext cx="7632848" cy="5616624"/>
          </a:xfrm>
        </p:spPr>
        <p:txBody>
          <a:bodyPr>
            <a:normAutofit fontScale="85000" lnSpcReduction="20000"/>
          </a:bodyPr>
          <a:lstStyle/>
          <a:p>
            <a:pPr marL="82296" indent="0">
              <a:buNone/>
            </a:pPr>
            <a:r>
              <a:rPr lang="en-US" b="1" dirty="0"/>
              <a:t>Process </a:t>
            </a:r>
            <a:r>
              <a:rPr lang="en-US" i="1" dirty="0" smtClean="0"/>
              <a:t>are </a:t>
            </a:r>
            <a:r>
              <a:rPr lang="en-US" i="1" dirty="0"/>
              <a:t>divided </a:t>
            </a:r>
            <a:r>
              <a:rPr lang="en-US" i="1" dirty="0" smtClean="0"/>
              <a:t>into:</a:t>
            </a:r>
            <a:endParaRPr lang="en-US" dirty="0"/>
          </a:p>
          <a:p>
            <a:r>
              <a:rPr lang="en-US" u="sng" dirty="0" smtClean="0"/>
              <a:t>technological</a:t>
            </a:r>
            <a:r>
              <a:rPr lang="en-US" dirty="0" smtClean="0"/>
              <a:t> </a:t>
            </a:r>
            <a:r>
              <a:rPr lang="en-US" dirty="0"/>
              <a:t>(introduction of new or improvement of existing technologies);    </a:t>
            </a:r>
          </a:p>
          <a:p>
            <a:r>
              <a:rPr lang="en-US" u="sng" dirty="0" smtClean="0"/>
              <a:t>organizational </a:t>
            </a:r>
            <a:r>
              <a:rPr lang="en-US" u="sng" dirty="0"/>
              <a:t>and managerial </a:t>
            </a:r>
            <a:r>
              <a:rPr lang="en-US" dirty="0"/>
              <a:t>(development of new markets, use of new channels of promotion of medicines and forms of sales promotion, use of new economic, managerial, organizational mechanisms);    </a:t>
            </a:r>
          </a:p>
          <a:p>
            <a:r>
              <a:rPr lang="en-US" u="sng" dirty="0" smtClean="0"/>
              <a:t>social</a:t>
            </a:r>
            <a:r>
              <a:rPr lang="en-US" dirty="0" smtClean="0"/>
              <a:t> </a:t>
            </a:r>
            <a:r>
              <a:rPr lang="en-US" dirty="0"/>
              <a:t>(improving the quality of drugs already being produced; improving working conditions and improving the qualification and professional level of staff);    </a:t>
            </a:r>
          </a:p>
          <a:p>
            <a:r>
              <a:rPr lang="en-US" u="sng" dirty="0" smtClean="0"/>
              <a:t>information</a:t>
            </a:r>
            <a:r>
              <a:rPr lang="en-US" dirty="0" smtClean="0"/>
              <a:t> </a:t>
            </a:r>
            <a:r>
              <a:rPr lang="en-US" dirty="0"/>
              <a:t>(implementation of information technologies in management, streamlining of information flows).    </a:t>
            </a:r>
          </a:p>
          <a:p>
            <a:endParaRPr lang="ru-RU" dirty="0"/>
          </a:p>
        </p:txBody>
      </p:sp>
    </p:spTree>
    <p:extLst>
      <p:ext uri="{BB962C8B-B14F-4D97-AF65-F5344CB8AC3E}">
        <p14:creationId xmlns:p14="http://schemas.microsoft.com/office/powerpoint/2010/main" val="3691733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48872" cy="936104"/>
          </a:xfrm>
        </p:spPr>
        <p:txBody>
          <a:bodyPr>
            <a:normAutofit fontScale="90000"/>
          </a:bodyPr>
          <a:lstStyle/>
          <a:p>
            <a:pPr algn="ctr"/>
            <a:r>
              <a:rPr lang="en-US" b="1" cap="all" dirty="0" smtClean="0">
                <a:effectLst/>
              </a:rPr>
              <a:t/>
            </a:r>
            <a:br>
              <a:rPr lang="en-US" b="1" cap="all" dirty="0" smtClean="0">
                <a:effectLst/>
              </a:rPr>
            </a:br>
            <a:r>
              <a:rPr lang="en-US" sz="3600" b="1" cap="all" dirty="0" smtClean="0">
                <a:effectLst/>
              </a:rPr>
              <a:t>LEVELS </a:t>
            </a:r>
            <a:r>
              <a:rPr lang="en-US" sz="3600" b="1" cap="all" dirty="0">
                <a:effectLst/>
              </a:rPr>
              <a:t>OF NOVELTY OF MEDICINES</a:t>
            </a:r>
            <a:r>
              <a:rPr lang="en-US" b="1" dirty="0">
                <a:effectLst/>
              </a:rPr>
              <a:t/>
            </a:r>
            <a:br>
              <a:rPr lang="en-US" b="1" dirty="0">
                <a:effectLst/>
              </a:rPr>
            </a:br>
            <a:endParaRPr lang="ru-RU" dirty="0"/>
          </a:p>
        </p:txBody>
      </p:sp>
      <p:sp>
        <p:nvSpPr>
          <p:cNvPr id="4" name="Скругленный прямоугольник 3"/>
          <p:cNvSpPr/>
          <p:nvPr/>
        </p:nvSpPr>
        <p:spPr>
          <a:xfrm>
            <a:off x="251520" y="1124744"/>
            <a:ext cx="5544616" cy="302433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An original drug </a:t>
            </a:r>
            <a:r>
              <a:rPr lang="en-US" sz="2000" dirty="0">
                <a:solidFill>
                  <a:schemeClr val="tx1"/>
                </a:solidFill>
              </a:rPr>
              <a:t>is a product that is owned only by the company that developed it or the company that holds the first license to sell it. The active substance of </a:t>
            </a:r>
            <a:r>
              <a:rPr lang="en-US" sz="2000" dirty="0" smtClean="0">
                <a:solidFill>
                  <a:schemeClr val="tx1"/>
                </a:solidFill>
              </a:rPr>
              <a:t>OD </a:t>
            </a:r>
            <a:r>
              <a:rPr lang="en-US" sz="2000" dirty="0">
                <a:solidFill>
                  <a:schemeClr val="tx1"/>
                </a:solidFill>
              </a:rPr>
              <a:t>has a patent, until the expiration of which no other pharmaceutical company has the right to synthesize and use this active substance for commercial and non-commercial needs.</a:t>
            </a:r>
            <a:endParaRPr lang="ru-RU" sz="2000" dirty="0">
              <a:solidFill>
                <a:schemeClr val="tx1"/>
              </a:solidFill>
            </a:endParaRPr>
          </a:p>
        </p:txBody>
      </p:sp>
      <p:sp>
        <p:nvSpPr>
          <p:cNvPr id="5" name="Скругленный прямоугольник 4"/>
          <p:cNvSpPr/>
          <p:nvPr/>
        </p:nvSpPr>
        <p:spPr>
          <a:xfrm>
            <a:off x="6012160" y="1146294"/>
            <a:ext cx="3024336" cy="235471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generic </a:t>
            </a:r>
            <a:r>
              <a:rPr lang="en-US" sz="2400" dirty="0">
                <a:solidFill>
                  <a:schemeClr val="tx1"/>
                </a:solidFill>
              </a:rPr>
              <a:t>drug - </a:t>
            </a:r>
            <a:r>
              <a:rPr lang="en-US" sz="2400" dirty="0" smtClean="0">
                <a:solidFill>
                  <a:schemeClr val="tx1"/>
                </a:solidFill>
              </a:rPr>
              <a:t>a</a:t>
            </a:r>
            <a:r>
              <a:rPr lang="ru-RU" sz="2400" dirty="0" smtClean="0">
                <a:solidFill>
                  <a:schemeClr val="tx1"/>
                </a:solidFill>
              </a:rPr>
              <a:t> </a:t>
            </a:r>
            <a:r>
              <a:rPr lang="en-US" sz="2400" dirty="0" smtClean="0">
                <a:solidFill>
                  <a:schemeClr val="tx1"/>
                </a:solidFill>
              </a:rPr>
              <a:t>drug</a:t>
            </a:r>
            <a:r>
              <a:rPr lang="en-US" sz="2400" dirty="0">
                <a:solidFill>
                  <a:schemeClr val="tx1"/>
                </a:solidFill>
              </a:rPr>
              <a:t> whose term of patent protection for an active substance has expired.</a:t>
            </a:r>
            <a:endParaRPr lang="ru-RU" sz="2400" dirty="0">
              <a:solidFill>
                <a:schemeClr val="tx1"/>
              </a:solidFill>
            </a:endParaRPr>
          </a:p>
        </p:txBody>
      </p:sp>
      <p:cxnSp>
        <p:nvCxnSpPr>
          <p:cNvPr id="7" name="Прямая со стрелкой 6"/>
          <p:cNvCxnSpPr/>
          <p:nvPr/>
        </p:nvCxnSpPr>
        <p:spPr>
          <a:xfrm>
            <a:off x="3023828" y="764704"/>
            <a:ext cx="0" cy="36004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 стрелкой 8"/>
          <p:cNvCxnSpPr/>
          <p:nvPr/>
        </p:nvCxnSpPr>
        <p:spPr>
          <a:xfrm>
            <a:off x="7524328" y="764704"/>
            <a:ext cx="0" cy="36004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p:nvPr/>
        </p:nvCxnSpPr>
        <p:spPr>
          <a:xfrm>
            <a:off x="1475656" y="4149080"/>
            <a:ext cx="0" cy="9361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Прямая со стрелкой 12"/>
          <p:cNvCxnSpPr/>
          <p:nvPr/>
        </p:nvCxnSpPr>
        <p:spPr>
          <a:xfrm>
            <a:off x="4283968" y="4149080"/>
            <a:ext cx="0" cy="9361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Скругленный прямоугольник 13"/>
          <p:cNvSpPr/>
          <p:nvPr/>
        </p:nvSpPr>
        <p:spPr>
          <a:xfrm>
            <a:off x="251520" y="5085184"/>
            <a:ext cx="2772308" cy="100811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new</a:t>
            </a:r>
          </a:p>
          <a:p>
            <a:pPr algn="ctr"/>
            <a:r>
              <a:rPr lang="en-US" sz="2000" dirty="0">
                <a:solidFill>
                  <a:schemeClr val="tx1"/>
                </a:solidFill>
              </a:rPr>
              <a:t>pharmacological group</a:t>
            </a:r>
          </a:p>
          <a:p>
            <a:pPr algn="ctr"/>
            <a:endParaRPr lang="ru-RU" sz="2000" dirty="0"/>
          </a:p>
        </p:txBody>
      </p:sp>
      <p:sp>
        <p:nvSpPr>
          <p:cNvPr id="15" name="Скругленный прямоугольник 14"/>
          <p:cNvSpPr/>
          <p:nvPr/>
        </p:nvSpPr>
        <p:spPr>
          <a:xfrm>
            <a:off x="3234788" y="5085184"/>
            <a:ext cx="2592288" cy="100811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existing pharmacological group</a:t>
            </a:r>
            <a:endParaRPr lang="ru-RU" sz="2000" dirty="0">
              <a:solidFill>
                <a:schemeClr val="tx1"/>
              </a:solidFill>
            </a:endParaRPr>
          </a:p>
        </p:txBody>
      </p:sp>
      <p:pic>
        <p:nvPicPr>
          <p:cNvPr id="7170" name="Picture 2" descr="G:\Универ\5-ммф\Marketing in Pharmacy_2019\восклицательный зна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780259"/>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936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498080" cy="778098"/>
          </a:xfrm>
        </p:spPr>
        <p:txBody>
          <a:bodyPr>
            <a:normAutofit fontScale="90000"/>
          </a:bodyPr>
          <a:lstStyle/>
          <a:p>
            <a:pPr algn="ctr"/>
            <a:r>
              <a:rPr lang="en-US" b="1" cap="all" dirty="0" smtClean="0">
                <a:effectLst/>
              </a:rPr>
              <a:t/>
            </a:r>
            <a:br>
              <a:rPr lang="en-US" b="1" cap="all" dirty="0" smtClean="0">
                <a:effectLst/>
              </a:rPr>
            </a:br>
            <a:r>
              <a:rPr lang="en-US" sz="3100" b="1" cap="all" dirty="0" smtClean="0">
                <a:effectLst/>
              </a:rPr>
              <a:t>THE </a:t>
            </a:r>
            <a:r>
              <a:rPr lang="en-US" sz="3100" b="1" cap="all" dirty="0">
                <a:effectLst/>
              </a:rPr>
              <a:t>MAIN STAGES OF DRUG DEVELOPMENT</a:t>
            </a:r>
            <a:r>
              <a:rPr lang="en-US" b="1" dirty="0">
                <a:effectLst/>
              </a:rPr>
              <a:t/>
            </a:r>
            <a:br>
              <a:rPr lang="en-US" b="1" dirty="0">
                <a:effectLst/>
              </a:rPr>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883082722"/>
              </p:ext>
            </p:extLst>
          </p:nvPr>
        </p:nvGraphicFramePr>
        <p:xfrm>
          <a:off x="1043608" y="980729"/>
          <a:ext cx="7776864" cy="5616623"/>
        </p:xfrm>
        <a:graphic>
          <a:graphicData uri="http://schemas.openxmlformats.org/drawingml/2006/table">
            <a:tbl>
              <a:tblPr/>
              <a:tblGrid>
                <a:gridCol w="2276154"/>
                <a:gridCol w="2750355"/>
                <a:gridCol w="2750355"/>
              </a:tblGrid>
              <a:tr h="330389">
                <a:tc rowSpan="2">
                  <a:txBody>
                    <a:bodyPr/>
                    <a:lstStyle/>
                    <a:p>
                      <a:pPr marL="0" marR="0" algn="ctr" fontAlgn="ctr">
                        <a:spcBef>
                          <a:spcPts val="0"/>
                        </a:spcBef>
                        <a:spcAft>
                          <a:spcPts val="0"/>
                        </a:spcAft>
                      </a:pPr>
                      <a:r>
                        <a:rPr lang="en-US" sz="1600" b="1" dirty="0" smtClean="0">
                          <a:effectLst/>
                          <a:latin typeface="Times New Roman"/>
                        </a:rPr>
                        <a:t>Stage</a:t>
                      </a:r>
                      <a:endParaRPr lang="en-US" b="1" dirty="0">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gridSpan="2">
                  <a:txBody>
                    <a:bodyPr/>
                    <a:lstStyle/>
                    <a:p>
                      <a:pPr marL="0" marR="0" algn="ctr" fontAlgn="t">
                        <a:spcBef>
                          <a:spcPts val="0"/>
                        </a:spcBef>
                        <a:spcAft>
                          <a:spcPts val="0"/>
                        </a:spcAft>
                      </a:pPr>
                      <a:r>
                        <a:rPr lang="en-US" sz="1600" b="1" dirty="0">
                          <a:effectLst/>
                          <a:latin typeface="Times New Roman"/>
                        </a:rPr>
                        <a:t>The name of the stage and its relevance for:</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r>
              <a:tr h="660779">
                <a:tc vMerge="1">
                  <a:txBody>
                    <a:bodyPr/>
                    <a:lstStyle/>
                    <a:p>
                      <a:endParaRPr lang="ru-RU"/>
                    </a:p>
                  </a:txBody>
                  <a:tcPr/>
                </a:tc>
                <a:tc>
                  <a:txBody>
                    <a:bodyPr/>
                    <a:lstStyle/>
                    <a:p>
                      <a:pPr marL="0" marR="0" algn="ctr" fontAlgn="t">
                        <a:spcBef>
                          <a:spcPts val="0"/>
                        </a:spcBef>
                        <a:spcAft>
                          <a:spcPts val="0"/>
                        </a:spcAft>
                      </a:pPr>
                      <a:r>
                        <a:rPr lang="en-US" sz="1600" b="1" i="1" dirty="0">
                          <a:effectLst/>
                          <a:latin typeface="Times New Roman"/>
                        </a:rPr>
                        <a:t>of the original</a:t>
                      </a:r>
                      <a:endParaRPr lang="en-US" dirty="0">
                        <a:effectLst/>
                      </a:endParaRPr>
                    </a:p>
                    <a:p>
                      <a:pPr marL="0" marR="0" algn="ctr" fontAlgn="t">
                        <a:spcBef>
                          <a:spcPts val="0"/>
                        </a:spcBef>
                        <a:spcAft>
                          <a:spcPts val="0"/>
                        </a:spcAft>
                      </a:pPr>
                      <a:r>
                        <a:rPr lang="en-US" sz="1600" b="1" i="1" dirty="0">
                          <a:effectLst/>
                          <a:latin typeface="Times New Roman"/>
                        </a:rPr>
                        <a:t>medication</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fontAlgn="t">
                        <a:spcBef>
                          <a:spcPts val="0"/>
                        </a:spcBef>
                        <a:spcAft>
                          <a:spcPts val="0"/>
                        </a:spcAft>
                      </a:pPr>
                      <a:r>
                        <a:rPr lang="en-US" sz="1600" b="1" i="1" dirty="0">
                          <a:effectLst/>
                          <a:latin typeface="Times New Roman"/>
                        </a:rPr>
                        <a:t>generic</a:t>
                      </a:r>
                      <a:endParaRPr lang="en-US" dirty="0">
                        <a:effectLst/>
                      </a:endParaRPr>
                    </a:p>
                    <a:p>
                      <a:pPr marL="0" marR="0" algn="ctr" fontAlgn="t">
                        <a:spcBef>
                          <a:spcPts val="0"/>
                        </a:spcBef>
                        <a:spcAft>
                          <a:spcPts val="0"/>
                        </a:spcAft>
                      </a:pPr>
                      <a:r>
                        <a:rPr lang="en-US" sz="1600" b="1" i="1" dirty="0">
                          <a:effectLst/>
                          <a:latin typeface="Times New Roman"/>
                        </a:rPr>
                        <a:t>medication</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r>
              <a:tr h="660779">
                <a:tc>
                  <a:txBody>
                    <a:bodyPr/>
                    <a:lstStyle/>
                    <a:p>
                      <a:pPr marL="0" marR="0" algn="ctr" fontAlgn="ctr">
                        <a:spcBef>
                          <a:spcPts val="0"/>
                        </a:spcBef>
                        <a:spcAft>
                          <a:spcPts val="0"/>
                        </a:spcAft>
                      </a:pPr>
                      <a:r>
                        <a:rPr lang="en-US" sz="1600" b="1" dirty="0" smtClean="0">
                          <a:effectLst/>
                          <a:latin typeface="Times New Roman"/>
                        </a:rPr>
                        <a:t>I</a:t>
                      </a:r>
                      <a:endParaRPr lang="en-US" dirty="0">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fontAlgn="ctr">
                        <a:spcBef>
                          <a:spcPts val="0"/>
                        </a:spcBef>
                        <a:spcAft>
                          <a:spcPts val="0"/>
                        </a:spcAft>
                      </a:pPr>
                      <a:r>
                        <a:rPr lang="en-US" sz="1600" dirty="0">
                          <a:effectLst/>
                          <a:latin typeface="Times New Roman"/>
                        </a:rPr>
                        <a:t>Scientific idea and its rationale</a:t>
                      </a:r>
                      <a:endParaRPr lang="en-US" dirty="0">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marR="0" algn="ctr" fontAlgn="ctr">
                        <a:spcBef>
                          <a:spcPts val="0"/>
                        </a:spcBef>
                        <a:spcAft>
                          <a:spcPts val="0"/>
                        </a:spcAft>
                      </a:pPr>
                      <a:r>
                        <a:rPr lang="en-US" sz="1600">
                          <a:effectLst/>
                          <a:latin typeface="Times New Roman"/>
                        </a:rPr>
                        <a:t>Not done</a:t>
                      </a:r>
                      <a:endParaRPr lang="en-US">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91170">
                <a:tc>
                  <a:txBody>
                    <a:bodyPr/>
                    <a:lstStyle/>
                    <a:p>
                      <a:pPr marL="0" marR="0" algn="ctr" fontAlgn="t">
                        <a:spcBef>
                          <a:spcPts val="0"/>
                        </a:spcBef>
                        <a:spcAft>
                          <a:spcPts val="0"/>
                        </a:spcAft>
                      </a:pPr>
                      <a:r>
                        <a:rPr lang="en-US" sz="1600" b="1" dirty="0">
                          <a:effectLst/>
                          <a:latin typeface="Times New Roman"/>
                        </a:rPr>
                        <a:t>II</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fontAlgn="ctr">
                        <a:spcBef>
                          <a:spcPts val="0"/>
                        </a:spcBef>
                        <a:spcAft>
                          <a:spcPts val="0"/>
                        </a:spcAft>
                      </a:pPr>
                      <a:r>
                        <a:rPr lang="en-US" sz="1600" dirty="0">
                          <a:effectLst/>
                          <a:latin typeface="Times New Roman"/>
                        </a:rPr>
                        <a:t>Directed synthesis or screening of biologically active substances</a:t>
                      </a:r>
                      <a:endParaRPr lang="en-US" dirty="0">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marR="0" algn="ctr" fontAlgn="ctr">
                        <a:spcBef>
                          <a:spcPts val="0"/>
                        </a:spcBef>
                        <a:spcAft>
                          <a:spcPts val="0"/>
                        </a:spcAft>
                      </a:pPr>
                      <a:r>
                        <a:rPr lang="en-US" sz="1600">
                          <a:effectLst/>
                          <a:latin typeface="Times New Roman"/>
                        </a:rPr>
                        <a:t>Not done</a:t>
                      </a:r>
                      <a:endParaRPr lang="en-US">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643117">
                <a:tc>
                  <a:txBody>
                    <a:bodyPr/>
                    <a:lstStyle/>
                    <a:p>
                      <a:pPr marL="0" marR="0" algn="ctr" fontAlgn="t">
                        <a:spcBef>
                          <a:spcPts val="0"/>
                        </a:spcBef>
                        <a:spcAft>
                          <a:spcPts val="0"/>
                        </a:spcAft>
                      </a:pPr>
                      <a:r>
                        <a:rPr lang="en-US" sz="1600" b="1" dirty="0">
                          <a:effectLst/>
                          <a:latin typeface="Times New Roman"/>
                        </a:rPr>
                        <a:t>III</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fontAlgn="ctr">
                        <a:spcBef>
                          <a:spcPts val="0"/>
                        </a:spcBef>
                        <a:spcAft>
                          <a:spcPts val="0"/>
                        </a:spcAft>
                      </a:pPr>
                      <a:r>
                        <a:rPr lang="en-US" sz="1600">
                          <a:effectLst/>
                          <a:latin typeface="Times New Roman"/>
                        </a:rPr>
                        <a:t>Development of control technology and methods ; biopharmaceutical, preclinical and clinical studies</a:t>
                      </a:r>
                      <a:endParaRPr lang="en-US">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marR="0" algn="ctr" fontAlgn="ctr">
                        <a:spcBef>
                          <a:spcPts val="0"/>
                        </a:spcBef>
                        <a:spcAft>
                          <a:spcPts val="0"/>
                        </a:spcAft>
                      </a:pPr>
                      <a:r>
                        <a:rPr lang="en-US" sz="1600">
                          <a:effectLst/>
                          <a:latin typeface="Times New Roman"/>
                        </a:rPr>
                        <a:t>Development of technology and methods of control; biopharmaceutical simplified preclinical studies and limited clinical trials or demonstration of bioequivalence of medicinal products</a:t>
                      </a:r>
                      <a:endParaRPr lang="en-US">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30389">
                <a:tc>
                  <a:txBody>
                    <a:bodyPr/>
                    <a:lstStyle/>
                    <a:p>
                      <a:pPr marL="0" marR="0" algn="ctr" fontAlgn="t">
                        <a:spcBef>
                          <a:spcPts val="0"/>
                        </a:spcBef>
                        <a:spcAft>
                          <a:spcPts val="0"/>
                        </a:spcAft>
                      </a:pPr>
                      <a:r>
                        <a:rPr lang="en-US" sz="1600" b="1" dirty="0" smtClean="0">
                          <a:effectLst/>
                          <a:latin typeface="Times New Roman"/>
                        </a:rPr>
                        <a:t>IV</a:t>
                      </a:r>
                      <a:endParaRPr lang="en-US" dirty="0">
                        <a:effectLst/>
                      </a:endParaRPr>
                    </a:p>
                  </a:txBody>
                  <a:tcPr marL="68580" marR="6858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gridSpan="2">
                  <a:txBody>
                    <a:bodyPr/>
                    <a:lstStyle/>
                    <a:p>
                      <a:pPr marL="0" marR="0" algn="ctr" fontAlgn="ctr">
                        <a:spcBef>
                          <a:spcPts val="0"/>
                        </a:spcBef>
                        <a:spcAft>
                          <a:spcPts val="0"/>
                        </a:spcAft>
                      </a:pPr>
                      <a:r>
                        <a:rPr lang="en-US" sz="1600" dirty="0">
                          <a:effectLst/>
                          <a:latin typeface="Times New Roman"/>
                        </a:rPr>
                        <a:t>Commercial production, marketing and marketing</a:t>
                      </a:r>
                      <a:endParaRPr lang="en-US" dirty="0">
                        <a:effectLst/>
                      </a:endParaRP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ru-RU"/>
                    </a:p>
                  </a:txBody>
                  <a:tcPr/>
                </a:tc>
              </a:tr>
            </a:tbl>
          </a:graphicData>
        </a:graphic>
      </p:graphicFrame>
    </p:spTree>
    <p:extLst>
      <p:ext uri="{BB962C8B-B14F-4D97-AF65-F5344CB8AC3E}">
        <p14:creationId xmlns:p14="http://schemas.microsoft.com/office/powerpoint/2010/main" val="554335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normAutofit fontScale="90000"/>
          </a:bodyPr>
          <a:lstStyle/>
          <a:p>
            <a:pPr algn="ctr"/>
            <a:r>
              <a:rPr lang="en-US" sz="3200" b="1" cap="all" dirty="0">
                <a:effectLst/>
              </a:rPr>
              <a:t>COMPETITIVENESS OF A MEDICINAL PRODUCT</a:t>
            </a:r>
            <a:endParaRPr lang="ru-RU" sz="3200" dirty="0"/>
          </a:p>
        </p:txBody>
      </p:sp>
      <p:sp>
        <p:nvSpPr>
          <p:cNvPr id="3" name="Объект 2"/>
          <p:cNvSpPr>
            <a:spLocks noGrp="1"/>
          </p:cNvSpPr>
          <p:nvPr>
            <p:ph idx="1"/>
          </p:nvPr>
        </p:nvSpPr>
        <p:spPr>
          <a:xfrm>
            <a:off x="1115616" y="1196752"/>
            <a:ext cx="7818072" cy="5400600"/>
          </a:xfrm>
        </p:spPr>
        <p:txBody>
          <a:bodyPr>
            <a:normAutofit fontScale="92500" lnSpcReduction="20000"/>
          </a:bodyPr>
          <a:lstStyle/>
          <a:p>
            <a:pPr marL="82296" indent="0">
              <a:buNone/>
            </a:pPr>
            <a:r>
              <a:rPr lang="en-US" dirty="0"/>
              <a:t>is a set of consumer properties of a medicinal product provided during development and production, which contributes to its fastest realization on a specific market in a certain period of time in the case of differences from analogues:</a:t>
            </a:r>
          </a:p>
          <a:p>
            <a:pPr>
              <a:buFont typeface="Wingdings" panose="05000000000000000000" pitchFamily="2" charset="2"/>
              <a:buChar char="Ø"/>
            </a:pPr>
            <a:r>
              <a:rPr lang="en-US" dirty="0" smtClean="0"/>
              <a:t>by </a:t>
            </a:r>
            <a:r>
              <a:rPr lang="en-US" dirty="0"/>
              <a:t>the degree of satisfaction of the needs of the consumer organization or the individual consumer and the level of costs for its purchase and use;    </a:t>
            </a:r>
          </a:p>
          <a:p>
            <a:pPr>
              <a:buFont typeface="Wingdings" panose="05000000000000000000" pitchFamily="2" charset="2"/>
              <a:buChar char="Ø"/>
            </a:pPr>
            <a:r>
              <a:rPr lang="en-US" dirty="0"/>
              <a:t> by the degree of awareness, accessibility and convenience of the consumer in making the purchase and use, provided with marketing and logistical measures.    </a:t>
            </a:r>
          </a:p>
          <a:p>
            <a:endParaRPr lang="ru-RU" dirty="0"/>
          </a:p>
        </p:txBody>
      </p:sp>
    </p:spTree>
    <p:extLst>
      <p:ext uri="{BB962C8B-B14F-4D97-AF65-F5344CB8AC3E}">
        <p14:creationId xmlns:p14="http://schemas.microsoft.com/office/powerpoint/2010/main" val="2301060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6736" y="188640"/>
            <a:ext cx="7498080" cy="724942"/>
          </a:xfrm>
        </p:spPr>
        <p:txBody>
          <a:bodyPr>
            <a:normAutofit fontScale="90000"/>
          </a:bodyPr>
          <a:lstStyle/>
          <a:p>
            <a:pPr algn="ctr"/>
            <a:r>
              <a:rPr lang="en-US" b="1" dirty="0"/>
              <a:t>The product’s life cycle </a:t>
            </a:r>
            <a:endParaRPr lang="ru-RU" b="1" dirty="0"/>
          </a:p>
        </p:txBody>
      </p:sp>
      <p:pic>
        <p:nvPicPr>
          <p:cNvPr id="2050" name="Picture 2" descr="G:\Универ\5-ммф\Marketing in Pharmacy_2019\Life cy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218" y="1161823"/>
            <a:ext cx="7937270" cy="5579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047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332656"/>
            <a:ext cx="7498080" cy="5904656"/>
          </a:xfrm>
        </p:spPr>
        <p:txBody>
          <a:bodyPr>
            <a:normAutofit lnSpcReduction="10000"/>
          </a:bodyPr>
          <a:lstStyle/>
          <a:p>
            <a:pPr marL="82296" indent="0">
              <a:buNone/>
            </a:pPr>
            <a:r>
              <a:rPr lang="en-US" b="1" dirty="0"/>
              <a:t>A trademark </a:t>
            </a:r>
            <a:r>
              <a:rPr lang="en-US" dirty="0"/>
              <a:t>is a name, a name, a symbol, a picture, or a combination thereof, intended to identify the products or services of a particular seller and differentiate them from the products of competitors</a:t>
            </a:r>
            <a:r>
              <a:rPr lang="en-US" dirty="0" smtClean="0"/>
              <a:t>.</a:t>
            </a:r>
          </a:p>
          <a:p>
            <a:pPr marL="82296" indent="0">
              <a:buNone/>
            </a:pPr>
            <a:endParaRPr lang="en-US" dirty="0"/>
          </a:p>
          <a:p>
            <a:pPr marL="82296" indent="0">
              <a:buNone/>
            </a:pPr>
            <a:r>
              <a:rPr lang="en-US" dirty="0"/>
              <a:t>Pharmaceutical companies manufacturing generic drugs often release them under an international, non-proprietary name or under a specially crafted name that must be different from the original drug's name.</a:t>
            </a:r>
            <a:endParaRPr lang="ru-RU" dirty="0"/>
          </a:p>
        </p:txBody>
      </p:sp>
    </p:spTree>
    <p:extLst>
      <p:ext uri="{BB962C8B-B14F-4D97-AF65-F5344CB8AC3E}">
        <p14:creationId xmlns:p14="http://schemas.microsoft.com/office/powerpoint/2010/main" val="3050739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normAutofit fontScale="90000"/>
          </a:bodyPr>
          <a:lstStyle/>
          <a:p>
            <a:pPr algn="ctr"/>
            <a:r>
              <a:rPr lang="en-US" b="1" dirty="0" smtClean="0"/>
              <a:t/>
            </a:r>
            <a:br>
              <a:rPr lang="en-US" b="1" dirty="0" smtClean="0"/>
            </a:br>
            <a:r>
              <a:rPr lang="en-US" b="1" dirty="0" smtClean="0"/>
              <a:t>Function of Trademark</a:t>
            </a:r>
            <a:r>
              <a:rPr lang="en-US" dirty="0"/>
              <a:t/>
            </a:r>
            <a:br>
              <a:rPr lang="en-US" dirty="0"/>
            </a:br>
            <a:endParaRPr lang="ru-RU" dirty="0"/>
          </a:p>
        </p:txBody>
      </p:sp>
      <p:sp>
        <p:nvSpPr>
          <p:cNvPr id="3" name="Объект 2"/>
          <p:cNvSpPr>
            <a:spLocks noGrp="1"/>
          </p:cNvSpPr>
          <p:nvPr>
            <p:ph idx="1"/>
          </p:nvPr>
        </p:nvSpPr>
        <p:spPr>
          <a:xfrm>
            <a:off x="1115616" y="980728"/>
            <a:ext cx="7776864" cy="5544616"/>
          </a:xfrm>
        </p:spPr>
        <p:txBody>
          <a:bodyPr>
            <a:normAutofit fontScale="92500"/>
          </a:bodyPr>
          <a:lstStyle/>
          <a:p>
            <a:r>
              <a:rPr lang="en-US" sz="3400" dirty="0" smtClean="0"/>
              <a:t>The </a:t>
            </a:r>
            <a:r>
              <a:rPr lang="en-US" sz="3400" dirty="0"/>
              <a:t>role and meaning of trademarks is that they are:</a:t>
            </a:r>
          </a:p>
          <a:p>
            <a:r>
              <a:rPr lang="en-US" sz="3400" dirty="0" smtClean="0"/>
              <a:t>distinguish </a:t>
            </a:r>
            <a:r>
              <a:rPr lang="en-US" sz="3400" dirty="0"/>
              <a:t>between medicines or medical products;             </a:t>
            </a:r>
          </a:p>
          <a:p>
            <a:r>
              <a:rPr lang="en-US" sz="3400" dirty="0" smtClean="0"/>
              <a:t>facilitate </a:t>
            </a:r>
            <a:r>
              <a:rPr lang="en-US" sz="3400" dirty="0"/>
              <a:t>identification of the drug;             </a:t>
            </a:r>
          </a:p>
          <a:p>
            <a:r>
              <a:rPr lang="en-US" sz="3400" dirty="0" smtClean="0"/>
              <a:t>are </a:t>
            </a:r>
            <a:r>
              <a:rPr lang="en-US" sz="3400" dirty="0"/>
              <a:t>the guarantor of the high quality of the medicinal product;             </a:t>
            </a:r>
          </a:p>
          <a:p>
            <a:r>
              <a:rPr lang="en-US" sz="3400" dirty="0"/>
              <a:t> provide information about the drug and its manufacturer;             </a:t>
            </a:r>
          </a:p>
          <a:p>
            <a:r>
              <a:rPr lang="en-US" dirty="0"/>
              <a:t>       </a:t>
            </a:r>
          </a:p>
          <a:p>
            <a:endParaRPr lang="ru-RU" dirty="0"/>
          </a:p>
        </p:txBody>
      </p:sp>
    </p:spTree>
    <p:extLst>
      <p:ext uri="{BB962C8B-B14F-4D97-AF65-F5344CB8AC3E}">
        <p14:creationId xmlns:p14="http://schemas.microsoft.com/office/powerpoint/2010/main" val="3427459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t>Function of Trademark</a:t>
            </a:r>
            <a:endParaRPr lang="ru-RU" dirty="0"/>
          </a:p>
        </p:txBody>
      </p:sp>
      <p:sp>
        <p:nvSpPr>
          <p:cNvPr id="3" name="Объект 2"/>
          <p:cNvSpPr>
            <a:spLocks noGrp="1"/>
          </p:cNvSpPr>
          <p:nvPr>
            <p:ph idx="1"/>
          </p:nvPr>
        </p:nvSpPr>
        <p:spPr/>
        <p:txBody>
          <a:bodyPr>
            <a:normAutofit fontScale="92500" lnSpcReduction="10000"/>
          </a:bodyPr>
          <a:lstStyle/>
          <a:p>
            <a:r>
              <a:rPr lang="en-US" dirty="0"/>
              <a:t>promote a medicinal product;             </a:t>
            </a:r>
          </a:p>
          <a:p>
            <a:r>
              <a:rPr lang="en-US" dirty="0"/>
              <a:t>allow a company with lower costs to market new drugs;             </a:t>
            </a:r>
          </a:p>
          <a:p>
            <a:r>
              <a:rPr lang="en-US" dirty="0"/>
              <a:t>enhance corporate spirit, uniting co workers, causing a sense of responsibility for the common cause - "corporate patriotism";             </a:t>
            </a:r>
          </a:p>
          <a:p>
            <a:r>
              <a:rPr lang="en-US" dirty="0"/>
              <a:t>promote the prestige of a medicinal product;             </a:t>
            </a:r>
          </a:p>
          <a:p>
            <a:r>
              <a:rPr lang="en-US" dirty="0"/>
              <a:t>provide legal protection for medicines.      </a:t>
            </a:r>
            <a:endParaRPr lang="ru-RU" dirty="0"/>
          </a:p>
        </p:txBody>
      </p:sp>
    </p:spTree>
    <p:extLst>
      <p:ext uri="{BB962C8B-B14F-4D97-AF65-F5344CB8AC3E}">
        <p14:creationId xmlns:p14="http://schemas.microsoft.com/office/powerpoint/2010/main" val="268706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60648"/>
            <a:ext cx="7498080" cy="940966"/>
          </a:xfrm>
        </p:spPr>
        <p:txBody>
          <a:bodyPr/>
          <a:lstStyle/>
          <a:p>
            <a:pPr algn="ctr"/>
            <a:r>
              <a:rPr lang="en-US" dirty="0" smtClean="0"/>
              <a:t>Brand</a:t>
            </a:r>
            <a:endParaRPr lang="ru-RU" dirty="0"/>
          </a:p>
        </p:txBody>
      </p:sp>
      <p:sp>
        <p:nvSpPr>
          <p:cNvPr id="3" name="Объект 2"/>
          <p:cNvSpPr>
            <a:spLocks noGrp="1"/>
          </p:cNvSpPr>
          <p:nvPr>
            <p:ph idx="1"/>
          </p:nvPr>
        </p:nvSpPr>
        <p:spPr>
          <a:xfrm>
            <a:off x="1115616" y="1124744"/>
            <a:ext cx="7818072" cy="5123656"/>
          </a:xfrm>
        </p:spPr>
        <p:txBody>
          <a:bodyPr>
            <a:normAutofit lnSpcReduction="10000"/>
          </a:bodyPr>
          <a:lstStyle/>
          <a:p>
            <a:r>
              <a:rPr lang="en-US" i="1" dirty="0"/>
              <a:t>A brand </a:t>
            </a:r>
            <a:r>
              <a:rPr lang="en-US" dirty="0"/>
              <a:t>is a strong perception of the consumer about the brand, its image in the minds of consumers. In other words, a brand is called a well-known brand with a defined, formed position. A brand is a broad concept that, in addition to the brand, covers: the drug itself, its characteristics, expectations, consumer perceptions, consumer information and promises of certain benefits that the brand owner guarantees to consumers.</a:t>
            </a:r>
            <a:endParaRPr lang="ru-RU" dirty="0"/>
          </a:p>
        </p:txBody>
      </p:sp>
    </p:spTree>
    <p:extLst>
      <p:ext uri="{BB962C8B-B14F-4D97-AF65-F5344CB8AC3E}">
        <p14:creationId xmlns:p14="http://schemas.microsoft.com/office/powerpoint/2010/main" val="4118599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778098"/>
          </a:xfrm>
        </p:spPr>
        <p:txBody>
          <a:bodyPr>
            <a:normAutofit fontScale="90000"/>
          </a:bodyPr>
          <a:lstStyle/>
          <a:p>
            <a:pPr algn="ctr"/>
            <a:r>
              <a:rPr lang="en-US" b="1" dirty="0" smtClean="0">
                <a:effectLst/>
              </a:rPr>
              <a:t/>
            </a:r>
            <a:br>
              <a:rPr lang="en-US" b="1" dirty="0" smtClean="0">
                <a:effectLst/>
              </a:rPr>
            </a:br>
            <a:r>
              <a:rPr lang="en-US" b="1" dirty="0" smtClean="0">
                <a:effectLst/>
              </a:rPr>
              <a:t>Packaging </a:t>
            </a:r>
            <a:r>
              <a:rPr lang="en-US" b="1" dirty="0">
                <a:effectLst/>
              </a:rPr>
              <a:t>of </a:t>
            </a:r>
            <a:r>
              <a:rPr lang="en-US" b="1" dirty="0" smtClean="0">
                <a:effectLst/>
              </a:rPr>
              <a:t>medicines</a:t>
            </a:r>
            <a:r>
              <a:rPr lang="en-US" dirty="0">
                <a:effectLst/>
              </a:rPr>
              <a:t/>
            </a:r>
            <a:br>
              <a:rPr lang="en-US" dirty="0">
                <a:effectLst/>
              </a:rPr>
            </a:br>
            <a:endParaRPr lang="ru-RU" dirty="0"/>
          </a:p>
        </p:txBody>
      </p:sp>
      <p:sp>
        <p:nvSpPr>
          <p:cNvPr id="3" name="Объект 2"/>
          <p:cNvSpPr>
            <a:spLocks noGrp="1"/>
          </p:cNvSpPr>
          <p:nvPr>
            <p:ph idx="1"/>
          </p:nvPr>
        </p:nvSpPr>
        <p:spPr>
          <a:xfrm>
            <a:off x="1043608" y="1052736"/>
            <a:ext cx="7848872" cy="3168352"/>
          </a:xfrm>
        </p:spPr>
        <p:txBody>
          <a:bodyPr/>
          <a:lstStyle/>
          <a:p>
            <a:pPr marL="82296" indent="0">
              <a:buNone/>
            </a:pPr>
            <a:r>
              <a:rPr lang="en-US" dirty="0"/>
              <a:t>Another element of a pharmaceutical enterprise's product policy is packaging, which, in a mature market, is becoming an increasingly effective marketing tool, an integral part of the company's image and the subject of innovative search.</a:t>
            </a:r>
            <a:endParaRPr lang="ru-RU" dirty="0"/>
          </a:p>
        </p:txBody>
      </p:sp>
      <p:pic>
        <p:nvPicPr>
          <p:cNvPr id="8194" name="Picture 2" descr="G:\Универ\5-ммф\Marketing in Pharmacy_2019\упаковка.jpg"/>
          <p:cNvPicPr>
            <a:picLocks noChangeAspect="1" noChangeArrowheads="1"/>
          </p:cNvPicPr>
          <p:nvPr/>
        </p:nvPicPr>
        <p:blipFill rotWithShape="1">
          <a:blip r:embed="rId2">
            <a:extLst>
              <a:ext uri="{28A0092B-C50C-407E-A947-70E740481C1C}">
                <a14:useLocalDpi xmlns:a14="http://schemas.microsoft.com/office/drawing/2010/main" val="0"/>
              </a:ext>
            </a:extLst>
          </a:blip>
          <a:srcRect r="26760"/>
          <a:stretch/>
        </p:blipFill>
        <p:spPr bwMode="auto">
          <a:xfrm>
            <a:off x="6012160" y="3789040"/>
            <a:ext cx="2689645" cy="2740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487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7920880" cy="792088"/>
          </a:xfrm>
        </p:spPr>
        <p:txBody>
          <a:bodyPr>
            <a:normAutofit fontScale="90000"/>
          </a:bodyPr>
          <a:lstStyle/>
          <a:p>
            <a:pPr algn="ctr"/>
            <a:r>
              <a:rPr lang="en-US" sz="2800" b="1" cap="all" dirty="0">
                <a:effectLst/>
              </a:rPr>
              <a:t>STAGES OF THE DRUG PACKAGING PROCESS</a:t>
            </a:r>
            <a:endParaRPr lang="ru-RU" sz="2800" dirty="0"/>
          </a:p>
        </p:txBody>
      </p:sp>
      <p:sp>
        <p:nvSpPr>
          <p:cNvPr id="4" name="Скругленный прямоугольник 3"/>
          <p:cNvSpPr/>
          <p:nvPr/>
        </p:nvSpPr>
        <p:spPr>
          <a:xfrm>
            <a:off x="3078812" y="908720"/>
            <a:ext cx="2160240" cy="90689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a:t>
            </a:r>
            <a:r>
              <a:rPr lang="en-US" sz="2400" b="1" dirty="0" smtClean="0">
                <a:solidFill>
                  <a:schemeClr val="tx1"/>
                </a:solidFill>
              </a:rPr>
              <a:t>onsumer</a:t>
            </a:r>
            <a:endParaRPr lang="ru-RU" sz="2400" dirty="0">
              <a:solidFill>
                <a:schemeClr val="tx1"/>
              </a:solidFill>
            </a:endParaRPr>
          </a:p>
        </p:txBody>
      </p:sp>
      <p:sp>
        <p:nvSpPr>
          <p:cNvPr id="5" name="Скругленный прямоугольник 4"/>
          <p:cNvSpPr/>
          <p:nvPr/>
        </p:nvSpPr>
        <p:spPr>
          <a:xfrm>
            <a:off x="2267744" y="2235055"/>
            <a:ext cx="1891188" cy="86409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retail (individual) packaging</a:t>
            </a:r>
            <a:endParaRPr lang="ru-RU" dirty="0">
              <a:solidFill>
                <a:schemeClr val="tx1"/>
              </a:solidFill>
            </a:endParaRPr>
          </a:p>
        </p:txBody>
      </p:sp>
      <p:sp>
        <p:nvSpPr>
          <p:cNvPr id="6" name="Скругленный прямоугольник 5"/>
          <p:cNvSpPr/>
          <p:nvPr/>
        </p:nvSpPr>
        <p:spPr>
          <a:xfrm>
            <a:off x="4644009" y="2235055"/>
            <a:ext cx="1728191" cy="83390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Grocery</a:t>
            </a:r>
          </a:p>
          <a:p>
            <a:pPr algn="ctr"/>
            <a:r>
              <a:rPr lang="en-US" dirty="0" smtClean="0">
                <a:solidFill>
                  <a:schemeClr val="tx1"/>
                </a:solidFill>
              </a:rPr>
              <a:t>(product</a:t>
            </a:r>
            <a:r>
              <a:rPr lang="en-US" dirty="0">
                <a:solidFill>
                  <a:schemeClr val="tx1"/>
                </a:solidFill>
              </a:rPr>
              <a:t>) packaging</a:t>
            </a:r>
            <a:endParaRPr lang="ru-RU" dirty="0">
              <a:solidFill>
                <a:schemeClr val="tx1"/>
              </a:solidFill>
            </a:endParaRPr>
          </a:p>
        </p:txBody>
      </p:sp>
      <p:sp>
        <p:nvSpPr>
          <p:cNvPr id="7" name="Скругленный прямоугольник 6"/>
          <p:cNvSpPr/>
          <p:nvPr/>
        </p:nvSpPr>
        <p:spPr>
          <a:xfrm>
            <a:off x="6948264" y="2235053"/>
            <a:ext cx="1675404" cy="86409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a:t>
            </a:r>
            <a:r>
              <a:rPr lang="en-US" sz="2000" b="1" dirty="0" smtClean="0">
                <a:solidFill>
                  <a:schemeClr val="tx1"/>
                </a:solidFill>
              </a:rPr>
              <a:t>ransport</a:t>
            </a:r>
            <a:endParaRPr lang="ru-RU" sz="2000" dirty="0">
              <a:solidFill>
                <a:schemeClr val="tx1"/>
              </a:solidFill>
            </a:endParaRPr>
          </a:p>
        </p:txBody>
      </p:sp>
      <p:sp>
        <p:nvSpPr>
          <p:cNvPr id="8" name="Овал 7"/>
          <p:cNvSpPr/>
          <p:nvPr/>
        </p:nvSpPr>
        <p:spPr>
          <a:xfrm>
            <a:off x="2385246" y="3494247"/>
            <a:ext cx="1656184" cy="64807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step 1</a:t>
            </a:r>
            <a:endParaRPr lang="ru-RU" dirty="0">
              <a:solidFill>
                <a:schemeClr val="tx1"/>
              </a:solidFill>
            </a:endParaRPr>
          </a:p>
          <a:p>
            <a:pPr algn="ctr"/>
            <a:endParaRPr lang="ru-RU" dirty="0"/>
          </a:p>
        </p:txBody>
      </p:sp>
      <p:sp>
        <p:nvSpPr>
          <p:cNvPr id="9" name="Овал 8"/>
          <p:cNvSpPr/>
          <p:nvPr/>
        </p:nvSpPr>
        <p:spPr>
          <a:xfrm>
            <a:off x="4671293" y="3478229"/>
            <a:ext cx="1656184" cy="64807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step 2</a:t>
            </a:r>
            <a:endParaRPr lang="ru-RU" dirty="0">
              <a:solidFill>
                <a:schemeClr val="tx1"/>
              </a:solidFill>
            </a:endParaRPr>
          </a:p>
          <a:p>
            <a:pPr algn="ctr"/>
            <a:endParaRPr lang="ru-RU" dirty="0"/>
          </a:p>
        </p:txBody>
      </p:sp>
      <p:sp>
        <p:nvSpPr>
          <p:cNvPr id="10" name="Овал 9"/>
          <p:cNvSpPr/>
          <p:nvPr/>
        </p:nvSpPr>
        <p:spPr>
          <a:xfrm>
            <a:off x="6967484" y="3478229"/>
            <a:ext cx="1656184" cy="64807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step 3</a:t>
            </a:r>
            <a:endParaRPr lang="ru-RU" dirty="0">
              <a:solidFill>
                <a:schemeClr val="tx1"/>
              </a:solidFill>
            </a:endParaRPr>
          </a:p>
          <a:p>
            <a:pPr algn="ctr"/>
            <a:endParaRPr lang="ru-RU" dirty="0"/>
          </a:p>
        </p:txBody>
      </p:sp>
      <p:sp>
        <p:nvSpPr>
          <p:cNvPr id="11" name="Овал 10"/>
          <p:cNvSpPr/>
          <p:nvPr/>
        </p:nvSpPr>
        <p:spPr>
          <a:xfrm>
            <a:off x="107504" y="3477872"/>
            <a:ext cx="1656184" cy="64807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step 0</a:t>
            </a:r>
            <a:endParaRPr lang="ru-RU" dirty="0">
              <a:solidFill>
                <a:schemeClr val="tx1"/>
              </a:solidFill>
            </a:endParaRPr>
          </a:p>
        </p:txBody>
      </p:sp>
      <p:sp>
        <p:nvSpPr>
          <p:cNvPr id="12" name="Скругленный прямоугольник 11"/>
          <p:cNvSpPr/>
          <p:nvPr/>
        </p:nvSpPr>
        <p:spPr>
          <a:xfrm>
            <a:off x="107504" y="4653135"/>
            <a:ext cx="1800200" cy="2088233"/>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rPr>
              <a:t>the pre-preparation phase of </a:t>
            </a:r>
            <a:r>
              <a:rPr lang="en-US" sz="2000" dirty="0">
                <a:solidFill>
                  <a:schemeClr val="tx1"/>
                </a:solidFill>
              </a:rPr>
              <a:t>medicines and packaging materials</a:t>
            </a:r>
            <a:endParaRPr lang="ru-RU" sz="2000" dirty="0">
              <a:solidFill>
                <a:schemeClr val="tx1"/>
              </a:solidFill>
            </a:endParaRPr>
          </a:p>
        </p:txBody>
      </p:sp>
      <p:sp>
        <p:nvSpPr>
          <p:cNvPr id="13" name="Скругленный прямоугольник 12"/>
          <p:cNvSpPr/>
          <p:nvPr/>
        </p:nvSpPr>
        <p:spPr>
          <a:xfrm>
            <a:off x="2385246" y="4667720"/>
            <a:ext cx="1656184" cy="2073647"/>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drugs are </a:t>
            </a:r>
            <a:r>
              <a:rPr lang="en-US" sz="2000" u="sng" dirty="0">
                <a:solidFill>
                  <a:schemeClr val="tx1"/>
                </a:solidFill>
              </a:rPr>
              <a:t>packaged in retail (protective, individual</a:t>
            </a:r>
            <a:r>
              <a:rPr lang="en-US" sz="2000" dirty="0">
                <a:solidFill>
                  <a:schemeClr val="tx1"/>
                </a:solidFill>
              </a:rPr>
              <a:t>) packaging</a:t>
            </a:r>
            <a:endParaRPr lang="ru-RU" sz="2000" dirty="0">
              <a:solidFill>
                <a:schemeClr val="tx1"/>
              </a:solidFill>
            </a:endParaRPr>
          </a:p>
        </p:txBody>
      </p:sp>
      <p:sp>
        <p:nvSpPr>
          <p:cNvPr id="14" name="Скругленный прямоугольник 13"/>
          <p:cNvSpPr/>
          <p:nvPr/>
        </p:nvSpPr>
        <p:spPr>
          <a:xfrm>
            <a:off x="4671293" y="4655243"/>
            <a:ext cx="1656184" cy="208612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Product </a:t>
            </a:r>
            <a:r>
              <a:rPr lang="en-US" sz="2000" dirty="0">
                <a:solidFill>
                  <a:schemeClr val="tx1"/>
                </a:solidFill>
              </a:rPr>
              <a:t>(grocery</a:t>
            </a:r>
            <a:r>
              <a:rPr lang="en-US" sz="2000" dirty="0" smtClean="0">
                <a:solidFill>
                  <a:schemeClr val="tx1"/>
                </a:solidFill>
              </a:rPr>
              <a:t>) </a:t>
            </a:r>
            <a:r>
              <a:rPr lang="en-US" sz="2000" dirty="0">
                <a:solidFill>
                  <a:schemeClr val="tx1"/>
                </a:solidFill>
              </a:rPr>
              <a:t>packaging</a:t>
            </a:r>
            <a:endParaRPr lang="ru-RU" sz="2000" dirty="0">
              <a:solidFill>
                <a:schemeClr val="tx1"/>
              </a:solidFill>
            </a:endParaRPr>
          </a:p>
          <a:p>
            <a:pPr algn="ctr"/>
            <a:endParaRPr lang="ru-RU" sz="2000" dirty="0">
              <a:solidFill>
                <a:schemeClr val="tx1"/>
              </a:solidFill>
            </a:endParaRPr>
          </a:p>
        </p:txBody>
      </p:sp>
      <p:sp>
        <p:nvSpPr>
          <p:cNvPr id="15" name="Скругленный прямоугольник 14"/>
          <p:cNvSpPr/>
          <p:nvPr/>
        </p:nvSpPr>
        <p:spPr>
          <a:xfrm>
            <a:off x="6967484" y="4667721"/>
            <a:ext cx="1656184" cy="207364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Transport</a:t>
            </a:r>
            <a:endParaRPr lang="ru-RU" dirty="0">
              <a:solidFill>
                <a:schemeClr val="tx1"/>
              </a:solidFill>
            </a:endParaRPr>
          </a:p>
          <a:p>
            <a:pPr algn="ctr"/>
            <a:r>
              <a:rPr lang="en-US" dirty="0">
                <a:solidFill>
                  <a:schemeClr val="tx1"/>
                </a:solidFill>
              </a:rPr>
              <a:t>packaging</a:t>
            </a:r>
            <a:endParaRPr lang="ru-RU" dirty="0">
              <a:solidFill>
                <a:schemeClr val="tx1"/>
              </a:solidFill>
            </a:endParaRPr>
          </a:p>
          <a:p>
            <a:pPr algn="ctr"/>
            <a:endParaRPr lang="ru-RU" dirty="0"/>
          </a:p>
        </p:txBody>
      </p:sp>
      <p:cxnSp>
        <p:nvCxnSpPr>
          <p:cNvPr id="17" name="Прямая со стрелкой 16"/>
          <p:cNvCxnSpPr>
            <a:stCxn id="4" idx="2"/>
          </p:cNvCxnSpPr>
          <p:nvPr/>
        </p:nvCxnSpPr>
        <p:spPr>
          <a:xfrm flipH="1">
            <a:off x="3419872" y="1815618"/>
            <a:ext cx="739060" cy="41943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Прямая со стрелкой 18"/>
          <p:cNvCxnSpPr>
            <a:stCxn id="4" idx="2"/>
          </p:cNvCxnSpPr>
          <p:nvPr/>
        </p:nvCxnSpPr>
        <p:spPr>
          <a:xfrm>
            <a:off x="4158932" y="1815618"/>
            <a:ext cx="1080120" cy="41943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Прямая со стрелкой 20"/>
          <p:cNvCxnSpPr>
            <a:stCxn id="11" idx="6"/>
            <a:endCxn id="8" idx="2"/>
          </p:cNvCxnSpPr>
          <p:nvPr/>
        </p:nvCxnSpPr>
        <p:spPr>
          <a:xfrm>
            <a:off x="1763688" y="3801908"/>
            <a:ext cx="621558" cy="163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Прямая со стрелкой 22"/>
          <p:cNvCxnSpPr>
            <a:stCxn id="8" idx="6"/>
            <a:endCxn id="9" idx="2"/>
          </p:cNvCxnSpPr>
          <p:nvPr/>
        </p:nvCxnSpPr>
        <p:spPr>
          <a:xfrm flipV="1">
            <a:off x="4041430" y="3802265"/>
            <a:ext cx="629863" cy="160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Прямая со стрелкой 24"/>
          <p:cNvCxnSpPr>
            <a:stCxn id="9" idx="6"/>
            <a:endCxn id="10" idx="2"/>
          </p:cNvCxnSpPr>
          <p:nvPr/>
        </p:nvCxnSpPr>
        <p:spPr>
          <a:xfrm>
            <a:off x="6327477" y="3802265"/>
            <a:ext cx="640007"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Прямая со стрелкой 26"/>
          <p:cNvCxnSpPr>
            <a:stCxn id="11" idx="4"/>
          </p:cNvCxnSpPr>
          <p:nvPr/>
        </p:nvCxnSpPr>
        <p:spPr>
          <a:xfrm>
            <a:off x="935596" y="4125944"/>
            <a:ext cx="0" cy="5271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Прямая со стрелкой 28"/>
          <p:cNvCxnSpPr>
            <a:stCxn id="8" idx="4"/>
            <a:endCxn id="13" idx="0"/>
          </p:cNvCxnSpPr>
          <p:nvPr/>
        </p:nvCxnSpPr>
        <p:spPr>
          <a:xfrm>
            <a:off x="3213338" y="4142319"/>
            <a:ext cx="0" cy="52540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1" name="Прямая со стрелкой 30"/>
          <p:cNvCxnSpPr>
            <a:stCxn id="9" idx="4"/>
            <a:endCxn id="14" idx="0"/>
          </p:cNvCxnSpPr>
          <p:nvPr/>
        </p:nvCxnSpPr>
        <p:spPr>
          <a:xfrm>
            <a:off x="5499385" y="4126301"/>
            <a:ext cx="0" cy="52894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Прямая со стрелкой 32"/>
          <p:cNvCxnSpPr>
            <a:stCxn id="10" idx="4"/>
            <a:endCxn id="15" idx="0"/>
          </p:cNvCxnSpPr>
          <p:nvPr/>
        </p:nvCxnSpPr>
        <p:spPr>
          <a:xfrm>
            <a:off x="7795576" y="4126301"/>
            <a:ext cx="0" cy="54142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55834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294</TotalTime>
  <Words>376</Words>
  <Application>Microsoft Office PowerPoint</Application>
  <PresentationFormat>Экран (4:3)</PresentationFormat>
  <Paragraphs>128</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Солнцестояние</vt:lpstr>
      <vt:lpstr>Ministry of Health of Ukraine Odesa National Medical University Faculty of Pharmacy </vt:lpstr>
      <vt:lpstr>Презентация PowerPoint</vt:lpstr>
      <vt:lpstr> Classifications of medicines and medical products </vt:lpstr>
      <vt:lpstr>Презентация PowerPoint</vt:lpstr>
      <vt:lpstr> Medicines classified for: </vt:lpstr>
      <vt:lpstr> Characteristics of the product range of the pharmaceutical enterprise </vt:lpstr>
      <vt:lpstr>Презентация PowerPoint</vt:lpstr>
      <vt:lpstr>Презентация PowerPoint</vt:lpstr>
      <vt:lpstr>Презентация PowerPoint</vt:lpstr>
      <vt:lpstr> Poles replenishment assortment of drugs  </vt:lpstr>
      <vt:lpstr>Презентация PowerPoint</vt:lpstr>
      <vt:lpstr>Pharmaceutical innovations</vt:lpstr>
      <vt:lpstr>Pharmaceutical innovations</vt:lpstr>
      <vt:lpstr> LEVELS OF NOVELTY OF MEDICINES </vt:lpstr>
      <vt:lpstr> THE MAIN STAGES OF DRUG DEVELOPMENT </vt:lpstr>
      <vt:lpstr>COMPETITIVENESS OF A MEDICINAL PRODUCT</vt:lpstr>
      <vt:lpstr>The product’s life cycle </vt:lpstr>
      <vt:lpstr>Презентация PowerPoint</vt:lpstr>
      <vt:lpstr> Function of Trademark </vt:lpstr>
      <vt:lpstr>Function of Trademark</vt:lpstr>
      <vt:lpstr>Brand</vt:lpstr>
      <vt:lpstr> Packaging of medicines </vt:lpstr>
      <vt:lpstr>STAGES OF THE DRUG PACKAGING PROCESS</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 </dc:title>
  <dc:creator>Home</dc:creator>
  <cp:lastModifiedBy>Home</cp:lastModifiedBy>
  <cp:revision>49</cp:revision>
  <dcterms:created xsi:type="dcterms:W3CDTF">2019-09-03T08:02:15Z</dcterms:created>
  <dcterms:modified xsi:type="dcterms:W3CDTF">2019-09-10T10:26:07Z</dcterms:modified>
</cp:coreProperties>
</file>