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66" r:id="rId12"/>
    <p:sldId id="267" r:id="rId13"/>
    <p:sldId id="268" r:id="rId14"/>
    <p:sldId id="269" r:id="rId15"/>
    <p:sldId id="270" r:id="rId16"/>
    <p:sldId id="278" r:id="rId17"/>
    <p:sldId id="27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9154"/>
            <a:ext cx="7651576" cy="230425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/>
              </a:rPr>
              <a:t>Ministry of Health of Ukraine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>
                <a:solidFill>
                  <a:schemeClr val="tx1"/>
                </a:solidFill>
                <a:effectLst/>
              </a:rPr>
              <a:t>Odesa National Medical University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Faculty </a:t>
            </a:r>
            <a:r>
              <a:rPr lang="en-US" sz="3600" dirty="0">
                <a:solidFill>
                  <a:schemeClr val="tx1"/>
                </a:solidFill>
                <a:effectLst/>
              </a:rPr>
              <a:t>of Pharmacy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852936"/>
            <a:ext cx="7406640" cy="367240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200" b="1" dirty="0"/>
              <a:t>LECTURE</a:t>
            </a:r>
            <a:r>
              <a:rPr lang="uk-UA" sz="2200" b="1" dirty="0"/>
              <a:t> </a:t>
            </a:r>
            <a:r>
              <a:rPr lang="uk-UA" sz="2200" b="1" dirty="0" smtClean="0"/>
              <a:t>№2:</a:t>
            </a:r>
            <a:endParaRPr lang="uk-UA" sz="2200" b="1" dirty="0"/>
          </a:p>
          <a:p>
            <a:pPr algn="ctr"/>
            <a:r>
              <a:rPr lang="en-US" sz="3600" b="1" dirty="0" smtClean="0"/>
              <a:t>“</a:t>
            </a:r>
            <a:r>
              <a:rPr lang="en-US" sz="4800" b="1" dirty="0"/>
              <a:t>Commodity and innovation policy of pharmaceutical enterprises</a:t>
            </a:r>
            <a:r>
              <a:rPr lang="en-US" sz="4800" b="1" dirty="0" smtClean="0"/>
              <a:t>.”</a:t>
            </a:r>
            <a:endParaRPr lang="uk-UA" sz="4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uk-UA" sz="2800" b="1" dirty="0"/>
          </a:p>
          <a:p>
            <a:pPr algn="ctr"/>
            <a:r>
              <a:rPr lang="en-US" dirty="0"/>
              <a:t>Odessa</a:t>
            </a:r>
            <a:r>
              <a:rPr lang="uk-UA" dirty="0"/>
              <a:t> – </a:t>
            </a:r>
            <a:r>
              <a:rPr lang="uk-UA" dirty="0" smtClean="0"/>
              <a:t>20</a:t>
            </a:r>
            <a:r>
              <a:rPr lang="uk-UA" u="sng" dirty="0" smtClean="0"/>
              <a:t>1</a:t>
            </a:r>
            <a:r>
              <a:rPr lang="en-US" u="sng" dirty="0" smtClean="0"/>
              <a:t>9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8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8640"/>
            <a:ext cx="7776864" cy="4347264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dirty="0"/>
              <a:t>The </a:t>
            </a:r>
            <a:r>
              <a:rPr lang="en-US" b="1" u="sng" dirty="0"/>
              <a:t>commodity policy </a:t>
            </a:r>
            <a:r>
              <a:rPr lang="en-US" dirty="0"/>
              <a:t>is an exact firm’s activity which </a:t>
            </a:r>
            <a:r>
              <a:rPr lang="en-US" dirty="0" smtClean="0"/>
              <a:t>corresponds</a:t>
            </a:r>
            <a:r>
              <a:rPr lang="ru-RU" dirty="0" smtClean="0"/>
              <a:t> </a:t>
            </a:r>
            <a:r>
              <a:rPr lang="en-US" dirty="0" smtClean="0"/>
              <a:t>to </a:t>
            </a:r>
            <a:r>
              <a:rPr lang="en-US" dirty="0"/>
              <a:t>marketing strategy; </a:t>
            </a:r>
            <a:endParaRPr lang="ru-RU" dirty="0" smtClean="0"/>
          </a:p>
          <a:p>
            <a:r>
              <a:rPr lang="en-US" dirty="0" smtClean="0"/>
              <a:t>it </a:t>
            </a:r>
            <a:r>
              <a:rPr lang="en-US" dirty="0"/>
              <a:t>is directed on studying ways of the competitiveness</a:t>
            </a:r>
          </a:p>
          <a:p>
            <a:r>
              <a:rPr lang="en-US" dirty="0"/>
              <a:t>increase of let out production, first of all, its qualitative characteristics,</a:t>
            </a:r>
          </a:p>
          <a:p>
            <a:r>
              <a:rPr lang="en-US" dirty="0"/>
              <a:t>creation of new goods, making up the assortment and management,</a:t>
            </a:r>
          </a:p>
          <a:p>
            <a:r>
              <a:rPr lang="en-US" dirty="0"/>
              <a:t>the search of market segments, development and realization of the</a:t>
            </a:r>
          </a:p>
          <a:p>
            <a:r>
              <a:rPr lang="en-US" dirty="0"/>
              <a:t>packing strategy, trademarks, service of the goods.</a:t>
            </a:r>
            <a:endParaRPr lang="ru-RU" dirty="0"/>
          </a:p>
        </p:txBody>
      </p:sp>
      <p:pic>
        <p:nvPicPr>
          <p:cNvPr id="3074" name="Picture 2" descr="G:\Универ\5-ммф\Marketing in Pharmacy_2019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35904"/>
            <a:ext cx="2369243" cy="199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77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6632"/>
            <a:ext cx="7704856" cy="6624736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b="1" u="sng" dirty="0"/>
              <a:t>To the decisions in the commodity policy, it is necessary to carry: </a:t>
            </a:r>
          </a:p>
          <a:p>
            <a:pPr marL="82296" indent="0">
              <a:buNone/>
            </a:pPr>
            <a:r>
              <a:rPr lang="en-US" dirty="0"/>
              <a:t>- the nomenclature of the made goods; </a:t>
            </a:r>
          </a:p>
          <a:p>
            <a:pPr marL="82296" indent="0">
              <a:buNone/>
            </a:pPr>
            <a:r>
              <a:rPr lang="en-US" dirty="0"/>
              <a:t>- width of assortment groups; </a:t>
            </a:r>
            <a:endParaRPr lang="ru-RU" dirty="0"/>
          </a:p>
          <a:p>
            <a:pPr marL="82296" indent="0">
              <a:buNone/>
            </a:pPr>
            <a:r>
              <a:rPr lang="en-US" dirty="0"/>
              <a:t>- a range of volumes of release of each goods; </a:t>
            </a:r>
          </a:p>
          <a:p>
            <a:pPr marL="82296" indent="0">
              <a:buNone/>
            </a:pPr>
            <a:r>
              <a:rPr lang="en-US" dirty="0"/>
              <a:t>- quality of the goods; </a:t>
            </a:r>
          </a:p>
          <a:p>
            <a:pPr marL="82296" indent="0">
              <a:buNone/>
            </a:pPr>
            <a:r>
              <a:rPr lang="en-US" dirty="0"/>
              <a:t>- updating; </a:t>
            </a:r>
          </a:p>
          <a:p>
            <a:pPr marL="82296" indent="0">
              <a:buNone/>
            </a:pPr>
            <a:r>
              <a:rPr lang="en-US" dirty="0"/>
              <a:t>- maintenance of goods the trade mark; </a:t>
            </a:r>
          </a:p>
          <a:p>
            <a:pPr marL="82296" indent="0">
              <a:buNone/>
            </a:pPr>
            <a:r>
              <a:rPr lang="en-US" dirty="0"/>
              <a:t>- an exception of manufacture of obsolescence goods; </a:t>
            </a:r>
          </a:p>
          <a:p>
            <a:pPr marL="82296" indent="0">
              <a:buNone/>
            </a:pPr>
            <a:r>
              <a:rPr lang="en-US" dirty="0"/>
              <a:t>- manufacture of new goods; </a:t>
            </a:r>
          </a:p>
          <a:p>
            <a:pPr marL="82296" indent="0">
              <a:buNone/>
            </a:pPr>
            <a:r>
              <a:rPr lang="en-US" dirty="0"/>
              <a:t>- standardization; </a:t>
            </a:r>
          </a:p>
          <a:p>
            <a:pPr marL="82296" indent="0">
              <a:buNone/>
            </a:pPr>
            <a:r>
              <a:rPr lang="en-US" dirty="0"/>
              <a:t>- the planned ageing of the former kinds of goods for the purpose of attraction of buyers’ attention to goods-novelty; </a:t>
            </a:r>
          </a:p>
          <a:p>
            <a:pPr marL="82296" indent="0">
              <a:buNone/>
            </a:pPr>
            <a:r>
              <a:rPr lang="en-US" dirty="0"/>
              <a:t>- quantity of each kind of goods which are let out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772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2736304"/>
          </a:xfrm>
        </p:spPr>
        <p:txBody>
          <a:bodyPr/>
          <a:lstStyle/>
          <a:p>
            <a:pPr marL="82296" indent="0">
              <a:buNone/>
            </a:pPr>
            <a:r>
              <a:rPr lang="en-US" b="1" u="sng" dirty="0"/>
              <a:t>Pharmaceutical innovations </a:t>
            </a:r>
            <a:r>
              <a:rPr lang="en-US" dirty="0"/>
              <a:t>are new drugs and new processes, as well as their significant technological </a:t>
            </a:r>
            <a:r>
              <a:rPr lang="en-US" dirty="0" smtClean="0"/>
              <a:t>changes. Pharmaceutical </a:t>
            </a:r>
            <a:r>
              <a:rPr lang="en-US" dirty="0"/>
              <a:t>innovations are classified into two types: </a:t>
            </a:r>
            <a:r>
              <a:rPr lang="en-US" i="1" dirty="0" smtClean="0"/>
              <a:t>product (grocery) </a:t>
            </a:r>
            <a:r>
              <a:rPr lang="en-US" i="1" dirty="0"/>
              <a:t>and </a:t>
            </a:r>
            <a:r>
              <a:rPr lang="en-US" i="1" dirty="0" smtClean="0"/>
              <a:t>process.</a:t>
            </a:r>
            <a:endParaRPr lang="ru-RU" dirty="0"/>
          </a:p>
        </p:txBody>
      </p:sp>
      <p:pic>
        <p:nvPicPr>
          <p:cNvPr id="6146" name="Picture 2" descr="G:\Универ\5-ммф\Marketing in Pharmacy_2019\иннов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970908"/>
            <a:ext cx="4747617" cy="238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292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Pharmaceutical innovations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b="1" dirty="0" smtClean="0"/>
              <a:t>Products (Grocery) </a:t>
            </a:r>
            <a:r>
              <a:rPr lang="en-US" i="1" dirty="0" smtClean="0"/>
              <a:t>include</a:t>
            </a:r>
            <a:r>
              <a:rPr lang="en-US" i="1" dirty="0"/>
              <a:t>:</a:t>
            </a:r>
            <a:endParaRPr lang="en-US" dirty="0"/>
          </a:p>
          <a:p>
            <a:r>
              <a:rPr lang="en-US" dirty="0" smtClean="0"/>
              <a:t>creation </a:t>
            </a:r>
            <a:r>
              <a:rPr lang="en-US" dirty="0"/>
              <a:t>and release of original drugs;    </a:t>
            </a:r>
          </a:p>
          <a:p>
            <a:r>
              <a:rPr lang="en-US" dirty="0" smtClean="0"/>
              <a:t>development </a:t>
            </a:r>
            <a:r>
              <a:rPr lang="en-US" dirty="0"/>
              <a:t>and production of generic drugs;    </a:t>
            </a:r>
          </a:p>
          <a:p>
            <a:r>
              <a:rPr lang="en-US" dirty="0" smtClean="0"/>
              <a:t>introduction </a:t>
            </a:r>
            <a:r>
              <a:rPr lang="en-US" dirty="0"/>
              <a:t>of new forms of drugs;    </a:t>
            </a:r>
          </a:p>
          <a:p>
            <a:r>
              <a:rPr lang="en-US" dirty="0" smtClean="0"/>
              <a:t>Improvement </a:t>
            </a:r>
            <a:r>
              <a:rPr lang="en-US" dirty="0"/>
              <a:t>of the quality of already produced drugs;    </a:t>
            </a:r>
          </a:p>
          <a:p>
            <a:r>
              <a:rPr lang="en-US" dirty="0" smtClean="0"/>
              <a:t>identify </a:t>
            </a:r>
            <a:r>
              <a:rPr lang="en-US" dirty="0"/>
              <a:t>new areas of application of known drugs.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747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868958"/>
          </a:xfrm>
        </p:spPr>
        <p:txBody>
          <a:bodyPr/>
          <a:lstStyle/>
          <a:p>
            <a:r>
              <a:rPr lang="en-US" b="1" u="sng" dirty="0"/>
              <a:t>Pharmaceutical innovations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7632848" cy="5616624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b="1" dirty="0"/>
              <a:t>Process </a:t>
            </a:r>
            <a:r>
              <a:rPr lang="en-US" i="1" dirty="0" smtClean="0"/>
              <a:t>are </a:t>
            </a:r>
            <a:r>
              <a:rPr lang="en-US" i="1" dirty="0"/>
              <a:t>divided </a:t>
            </a:r>
            <a:r>
              <a:rPr lang="en-US" i="1" dirty="0" smtClean="0"/>
              <a:t>into:</a:t>
            </a:r>
            <a:endParaRPr lang="en-US" dirty="0"/>
          </a:p>
          <a:p>
            <a:r>
              <a:rPr lang="en-US" u="sng" dirty="0" smtClean="0"/>
              <a:t>technological</a:t>
            </a:r>
            <a:r>
              <a:rPr lang="en-US" dirty="0" smtClean="0"/>
              <a:t> </a:t>
            </a:r>
            <a:r>
              <a:rPr lang="en-US" dirty="0"/>
              <a:t>(introduction of new or improvement of existing technologies);    </a:t>
            </a:r>
          </a:p>
          <a:p>
            <a:r>
              <a:rPr lang="en-US" u="sng" dirty="0" smtClean="0"/>
              <a:t>organizational </a:t>
            </a:r>
            <a:r>
              <a:rPr lang="en-US" u="sng" dirty="0"/>
              <a:t>and managerial </a:t>
            </a:r>
            <a:r>
              <a:rPr lang="en-US" dirty="0"/>
              <a:t>(development of new markets, use of new channels of promotion of medicines and forms of sales promotion, use of new economic, managerial, organizational mechanisms);    </a:t>
            </a:r>
          </a:p>
          <a:p>
            <a:r>
              <a:rPr lang="en-US" u="sng" dirty="0" smtClean="0"/>
              <a:t>social</a:t>
            </a:r>
            <a:r>
              <a:rPr lang="en-US" dirty="0" smtClean="0"/>
              <a:t> </a:t>
            </a:r>
            <a:r>
              <a:rPr lang="en-US" dirty="0"/>
              <a:t>(improving the quality of drugs already being produced; improving working conditions and improving the qualification and professional level of staff);    </a:t>
            </a:r>
          </a:p>
          <a:p>
            <a:r>
              <a:rPr lang="en-US" u="sng" dirty="0" smtClean="0"/>
              <a:t>information</a:t>
            </a:r>
            <a:r>
              <a:rPr lang="en-US" dirty="0" smtClean="0"/>
              <a:t> </a:t>
            </a:r>
            <a:r>
              <a:rPr lang="en-US" dirty="0"/>
              <a:t>(implementation of information technologies in management, streamlining of information flows).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733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4887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all" dirty="0" smtClean="0">
                <a:effectLst/>
              </a:rPr>
              <a:t/>
            </a:r>
            <a:br>
              <a:rPr lang="en-US" b="1" cap="all" dirty="0" smtClean="0">
                <a:effectLst/>
              </a:rPr>
            </a:br>
            <a:r>
              <a:rPr lang="en-US" sz="3600" b="1" cap="all" dirty="0" smtClean="0">
                <a:effectLst/>
              </a:rPr>
              <a:t>LEVELS </a:t>
            </a:r>
            <a:r>
              <a:rPr lang="en-US" sz="3600" b="1" cap="all" dirty="0">
                <a:effectLst/>
              </a:rPr>
              <a:t>OF NOVELTY OF MEDICINES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124744"/>
            <a:ext cx="5544616" cy="30243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An original drug </a:t>
            </a:r>
            <a:r>
              <a:rPr lang="en-US" sz="2000" dirty="0">
                <a:solidFill>
                  <a:schemeClr val="tx1"/>
                </a:solidFill>
              </a:rPr>
              <a:t>is a product that is owned only by the company that developed it or the company that holds the first license to sell it. The active substance of </a:t>
            </a:r>
            <a:r>
              <a:rPr lang="en-US" sz="2000" dirty="0" smtClean="0">
                <a:solidFill>
                  <a:schemeClr val="tx1"/>
                </a:solidFill>
              </a:rPr>
              <a:t>OD </a:t>
            </a:r>
            <a:r>
              <a:rPr lang="en-US" sz="2000" dirty="0">
                <a:solidFill>
                  <a:schemeClr val="tx1"/>
                </a:solidFill>
              </a:rPr>
              <a:t>has a patent, until the expiration of which no other pharmaceutical company has the right to synthesize and use this active substance for commercial and non-commercial needs.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12160" y="1146294"/>
            <a:ext cx="3024336" cy="23547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generic </a:t>
            </a:r>
            <a:r>
              <a:rPr lang="en-US" sz="2400" dirty="0">
                <a:solidFill>
                  <a:schemeClr val="tx1"/>
                </a:solidFill>
              </a:rPr>
              <a:t>drug - </a:t>
            </a:r>
            <a:r>
              <a:rPr lang="en-US" sz="2400" dirty="0" smtClean="0">
                <a:solidFill>
                  <a:schemeClr val="tx1"/>
                </a:solidFill>
              </a:rPr>
              <a:t>a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drug</a:t>
            </a:r>
            <a:r>
              <a:rPr lang="en-US" sz="2400" dirty="0">
                <a:solidFill>
                  <a:schemeClr val="tx1"/>
                </a:solidFill>
              </a:rPr>
              <a:t> whose term of patent protection for an active substance has expired.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023828" y="7647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524328" y="7647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475656" y="414908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283968" y="414908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51520" y="5085184"/>
            <a:ext cx="2772308" cy="1008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new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pharmacological group</a:t>
            </a:r>
          </a:p>
          <a:p>
            <a:pPr algn="ctr"/>
            <a:endParaRPr lang="ru-RU" sz="20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4788" y="5085184"/>
            <a:ext cx="2592288" cy="1008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existing pharmacological group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7170" name="Picture 2" descr="G:\Универ\5-ммф\Marketing in Pharmacy_2019\восклицательный зна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780259"/>
            <a:ext cx="17526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93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all" dirty="0" smtClean="0">
                <a:effectLst/>
              </a:rPr>
              <a:t/>
            </a:r>
            <a:br>
              <a:rPr lang="en-US" b="1" cap="all" dirty="0" smtClean="0">
                <a:effectLst/>
              </a:rPr>
            </a:br>
            <a:r>
              <a:rPr lang="en-US" sz="3100" b="1" cap="all" dirty="0" smtClean="0">
                <a:effectLst/>
              </a:rPr>
              <a:t>THE </a:t>
            </a:r>
            <a:r>
              <a:rPr lang="en-US" sz="3100" b="1" cap="all" dirty="0">
                <a:effectLst/>
              </a:rPr>
              <a:t>MAIN STAGES OF DRUG DEVELOPMENT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082722"/>
              </p:ext>
            </p:extLst>
          </p:nvPr>
        </p:nvGraphicFramePr>
        <p:xfrm>
          <a:off x="1043608" y="980729"/>
          <a:ext cx="7776864" cy="5616623"/>
        </p:xfrm>
        <a:graphic>
          <a:graphicData uri="http://schemas.openxmlformats.org/drawingml/2006/table">
            <a:tbl>
              <a:tblPr/>
              <a:tblGrid>
                <a:gridCol w="2276154"/>
                <a:gridCol w="2750355"/>
                <a:gridCol w="2750355"/>
              </a:tblGrid>
              <a:tr h="330389">
                <a:tc row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/>
                        </a:rPr>
                        <a:t>Stage</a:t>
                      </a:r>
                      <a:endParaRPr lang="en-US" b="1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</a:rPr>
                        <a:t>The name of the stage and its relevance for: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of the original</a:t>
                      </a:r>
                      <a:endParaRPr lang="en-US" dirty="0">
                        <a:effectLst/>
                      </a:endParaRPr>
                    </a:p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medication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generic</a:t>
                      </a:r>
                      <a:endParaRPr lang="en-US" dirty="0">
                        <a:effectLst/>
                      </a:endParaRPr>
                    </a:p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medication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60779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/>
                        </a:rPr>
                        <a:t>I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</a:rPr>
                        <a:t>Scientific idea and its rationale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Not done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170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</a:rPr>
                        <a:t>II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</a:rPr>
                        <a:t>Directed synthesis or screening of biologically active substances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Not done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117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</a:rPr>
                        <a:t>III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Development of control technology and methods ; biopharmaceutical, preclinical and clinical studies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Development of technology and methods of control; biopharmaceutical simplified preclinical studies and limited clinical trials or demonstration of bioequivalence of medicinal products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389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/>
                        </a:rPr>
                        <a:t>IV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</a:rPr>
                        <a:t>Commercial production, marketing and marketing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33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cap="all" dirty="0">
                <a:effectLst/>
              </a:rPr>
              <a:t>COMPETITIVENESS OF A MEDICINAL PRODUCT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818072" cy="540060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en-US" dirty="0"/>
              <a:t>is a set of consumer properties of a medicinal product provided during development and production, which contributes to its fastest realization on a specific market in a certain period of time in the case of differences from analogues: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by </a:t>
            </a:r>
            <a:r>
              <a:rPr lang="en-US" dirty="0"/>
              <a:t>the degree of satisfaction of the needs of the consumer organization or the individual consumer and the level of costs for its purchase and use;   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 by the degree of awareness, accessibility and convenience of the consumer in making the purchase and use, provided with marketing and logistical measures.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06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736" y="188640"/>
            <a:ext cx="7498080" cy="7249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product’s life cycle </a:t>
            </a:r>
            <a:endParaRPr lang="ru-RU" b="1" dirty="0"/>
          </a:p>
        </p:txBody>
      </p:sp>
      <p:pic>
        <p:nvPicPr>
          <p:cNvPr id="2050" name="Picture 2" descr="G:\Универ\5-ммф\Marketing in Pharmacy_2019\Life 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8" y="1161823"/>
            <a:ext cx="7937270" cy="557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047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332656"/>
            <a:ext cx="7498080" cy="5904656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b="1" dirty="0"/>
              <a:t>A trademark </a:t>
            </a:r>
            <a:r>
              <a:rPr lang="en-US" dirty="0"/>
              <a:t>is a name, a name, a symbol, a picture, or a combination thereof, intended to identify the products or services of a particular seller and differentiate them from the products of competitors</a:t>
            </a:r>
            <a:r>
              <a:rPr lang="en-US" dirty="0" smtClean="0"/>
              <a:t>.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Pharmaceutical companies manufacturing generic drugs often release them under an international, non-proprietary name or under a specially crafted name that must be different from the original drug's name.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739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Function of Trademark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7776864" cy="5544616"/>
          </a:xfrm>
        </p:spPr>
        <p:txBody>
          <a:bodyPr>
            <a:normAutofit fontScale="92500"/>
          </a:bodyPr>
          <a:lstStyle/>
          <a:p>
            <a:r>
              <a:rPr lang="en-US" sz="3400" dirty="0" smtClean="0"/>
              <a:t>The </a:t>
            </a:r>
            <a:r>
              <a:rPr lang="en-US" sz="3400" dirty="0"/>
              <a:t>role and meaning of trademarks is that they are:</a:t>
            </a:r>
          </a:p>
          <a:p>
            <a:r>
              <a:rPr lang="en-US" sz="3400" dirty="0" smtClean="0"/>
              <a:t>distinguish </a:t>
            </a:r>
            <a:r>
              <a:rPr lang="en-US" sz="3400" dirty="0"/>
              <a:t>between medicines or medical products;             </a:t>
            </a:r>
          </a:p>
          <a:p>
            <a:r>
              <a:rPr lang="en-US" sz="3400" dirty="0" smtClean="0"/>
              <a:t>facilitate </a:t>
            </a:r>
            <a:r>
              <a:rPr lang="en-US" sz="3400" dirty="0"/>
              <a:t>identification of the drug;             </a:t>
            </a:r>
          </a:p>
          <a:p>
            <a:r>
              <a:rPr lang="en-US" sz="3400" dirty="0" smtClean="0"/>
              <a:t>are </a:t>
            </a:r>
            <a:r>
              <a:rPr lang="en-US" sz="3400" dirty="0"/>
              <a:t>the guarantor of the high quality of the medicinal product;             </a:t>
            </a:r>
          </a:p>
          <a:p>
            <a:r>
              <a:rPr lang="en-US" sz="3400" dirty="0"/>
              <a:t> provide information about the drug and its manufacturer;             </a:t>
            </a:r>
          </a:p>
          <a:p>
            <a:r>
              <a:rPr lang="en-US" dirty="0"/>
              <a:t>   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459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Function of Trademark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promote a medicinal product;             </a:t>
            </a:r>
          </a:p>
          <a:p>
            <a:r>
              <a:rPr lang="en-US" dirty="0"/>
              <a:t>allow a company with lower costs to market new drugs;             </a:t>
            </a:r>
          </a:p>
          <a:p>
            <a:r>
              <a:rPr lang="en-US" dirty="0"/>
              <a:t>enhance corporate spirit, uniting co workers, causing a sense of responsibility for the common cause - "corporate patriotism";             </a:t>
            </a:r>
          </a:p>
          <a:p>
            <a:r>
              <a:rPr lang="en-US" dirty="0"/>
              <a:t>promote the prestige of a medicinal product;             </a:t>
            </a:r>
          </a:p>
          <a:p>
            <a:r>
              <a:rPr lang="en-US" dirty="0"/>
              <a:t>provide legal protection for medicines.     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06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8080" cy="940966"/>
          </a:xfrm>
        </p:spPr>
        <p:txBody>
          <a:bodyPr/>
          <a:lstStyle/>
          <a:p>
            <a:pPr algn="ctr"/>
            <a:r>
              <a:rPr lang="en-US" dirty="0" smtClean="0"/>
              <a:t>Brand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818072" cy="5123656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A brand </a:t>
            </a:r>
            <a:r>
              <a:rPr lang="en-US" dirty="0"/>
              <a:t>is a strong perception of the consumer about the brand, its image in the minds of consumers. In other words, a brand is called a well-known brand with a defined, formed position. A brand is a broad concept that, in addition to the brand, covers: the drug itself, its characteristics, expectations, consumer perceptions, consumer information and promises of certain benefits that the brand owner guarantees to consumers.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599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Packaging </a:t>
            </a:r>
            <a:r>
              <a:rPr lang="en-US" b="1" dirty="0">
                <a:effectLst/>
              </a:rPr>
              <a:t>of </a:t>
            </a:r>
            <a:r>
              <a:rPr lang="en-US" b="1" dirty="0" smtClean="0">
                <a:effectLst/>
              </a:rPr>
              <a:t>medicines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848872" cy="3168352"/>
          </a:xfrm>
        </p:spPr>
        <p:txBody>
          <a:bodyPr/>
          <a:lstStyle/>
          <a:p>
            <a:pPr marL="82296" indent="0">
              <a:buNone/>
            </a:pPr>
            <a:r>
              <a:rPr lang="en-US" dirty="0"/>
              <a:t>Another element of a pharmaceutical enterprise's product policy is packaging, which, in a mature market, is becoming an increasingly effective marketing tool, an integral part of the company's image and the subject of innovative search.</a:t>
            </a:r>
            <a:endParaRPr lang="ru-RU" dirty="0"/>
          </a:p>
        </p:txBody>
      </p:sp>
      <p:pic>
        <p:nvPicPr>
          <p:cNvPr id="8194" name="Picture 2" descr="G:\Универ\5-ммф\Marketing in Pharmacy_2019\упаков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60"/>
          <a:stretch/>
        </p:blipFill>
        <p:spPr bwMode="auto">
          <a:xfrm>
            <a:off x="6012160" y="3789040"/>
            <a:ext cx="2689645" cy="274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487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20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cap="all" dirty="0">
                <a:effectLst/>
              </a:rPr>
              <a:t>STAGES OF THE DRUG PACKAGING PROCESS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78812" y="908720"/>
            <a:ext cx="2160240" cy="9068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</a:rPr>
              <a:t>onsumer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67744" y="2235055"/>
            <a:ext cx="1891188" cy="864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retail (individual) packaging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4009" y="2235055"/>
            <a:ext cx="1728191" cy="8339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Grocery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(product</a:t>
            </a:r>
            <a:r>
              <a:rPr lang="en-US" dirty="0">
                <a:solidFill>
                  <a:schemeClr val="tx1"/>
                </a:solidFill>
              </a:rPr>
              <a:t>) packaging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2235053"/>
            <a:ext cx="1675404" cy="86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</a:t>
            </a:r>
            <a:r>
              <a:rPr lang="en-US" sz="2000" b="1" dirty="0" smtClean="0">
                <a:solidFill>
                  <a:schemeClr val="tx1"/>
                </a:solidFill>
              </a:rPr>
              <a:t>ransport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385246" y="3494247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step 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4671293" y="3478229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step 2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967484" y="3478229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step 3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107504" y="3477872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step 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653135"/>
            <a:ext cx="1800200" cy="20882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</a:rPr>
              <a:t>the pre-preparation phase of </a:t>
            </a:r>
            <a:r>
              <a:rPr lang="en-US" sz="2000" dirty="0">
                <a:solidFill>
                  <a:schemeClr val="tx1"/>
                </a:solidFill>
              </a:rPr>
              <a:t>medicines and packaging materials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85246" y="4667720"/>
            <a:ext cx="1656184" cy="207364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drugs are </a:t>
            </a:r>
            <a:r>
              <a:rPr lang="en-US" sz="2000" u="sng" dirty="0">
                <a:solidFill>
                  <a:schemeClr val="tx1"/>
                </a:solidFill>
              </a:rPr>
              <a:t>packaged in retail (protective, individual</a:t>
            </a:r>
            <a:r>
              <a:rPr lang="en-US" sz="2000" dirty="0">
                <a:solidFill>
                  <a:schemeClr val="tx1"/>
                </a:solidFill>
              </a:rPr>
              <a:t>) packaging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1293" y="4655243"/>
            <a:ext cx="1656184" cy="208612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Product </a:t>
            </a:r>
            <a:r>
              <a:rPr lang="en-US" sz="2000" dirty="0">
                <a:solidFill>
                  <a:schemeClr val="tx1"/>
                </a:solidFill>
              </a:rPr>
              <a:t>(grocery</a:t>
            </a:r>
            <a:r>
              <a:rPr lang="en-US" sz="2000" dirty="0" smtClean="0">
                <a:solidFill>
                  <a:schemeClr val="tx1"/>
                </a:solidFill>
              </a:rPr>
              <a:t>) </a:t>
            </a:r>
            <a:r>
              <a:rPr lang="en-US" sz="2000" dirty="0">
                <a:solidFill>
                  <a:schemeClr val="tx1"/>
                </a:solidFill>
              </a:rPr>
              <a:t>packaging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967484" y="4667721"/>
            <a:ext cx="1656184" cy="20736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Transport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packaging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cxnSp>
        <p:nvCxnSpPr>
          <p:cNvPr id="17" name="Прямая со стрелкой 16"/>
          <p:cNvCxnSpPr>
            <a:stCxn id="4" idx="2"/>
          </p:cNvCxnSpPr>
          <p:nvPr/>
        </p:nvCxnSpPr>
        <p:spPr>
          <a:xfrm flipH="1">
            <a:off x="3419872" y="1815618"/>
            <a:ext cx="739060" cy="419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2"/>
          </p:cNvCxnSpPr>
          <p:nvPr/>
        </p:nvCxnSpPr>
        <p:spPr>
          <a:xfrm>
            <a:off x="4158932" y="1815618"/>
            <a:ext cx="1080120" cy="4194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1" idx="6"/>
            <a:endCxn id="8" idx="2"/>
          </p:cNvCxnSpPr>
          <p:nvPr/>
        </p:nvCxnSpPr>
        <p:spPr>
          <a:xfrm>
            <a:off x="1763688" y="3801908"/>
            <a:ext cx="621558" cy="16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8" idx="6"/>
            <a:endCxn id="9" idx="2"/>
          </p:cNvCxnSpPr>
          <p:nvPr/>
        </p:nvCxnSpPr>
        <p:spPr>
          <a:xfrm flipV="1">
            <a:off x="4041430" y="3802265"/>
            <a:ext cx="629863" cy="160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9" idx="6"/>
            <a:endCxn id="10" idx="2"/>
          </p:cNvCxnSpPr>
          <p:nvPr/>
        </p:nvCxnSpPr>
        <p:spPr>
          <a:xfrm>
            <a:off x="6327477" y="3802265"/>
            <a:ext cx="64000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1" idx="4"/>
          </p:cNvCxnSpPr>
          <p:nvPr/>
        </p:nvCxnSpPr>
        <p:spPr>
          <a:xfrm>
            <a:off x="935596" y="4125944"/>
            <a:ext cx="0" cy="5271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4"/>
            <a:endCxn id="13" idx="0"/>
          </p:cNvCxnSpPr>
          <p:nvPr/>
        </p:nvCxnSpPr>
        <p:spPr>
          <a:xfrm>
            <a:off x="3213338" y="4142319"/>
            <a:ext cx="0" cy="5254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9" idx="4"/>
            <a:endCxn id="14" idx="0"/>
          </p:cNvCxnSpPr>
          <p:nvPr/>
        </p:nvCxnSpPr>
        <p:spPr>
          <a:xfrm>
            <a:off x="5499385" y="4126301"/>
            <a:ext cx="0" cy="528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" idx="4"/>
            <a:endCxn id="15" idx="0"/>
          </p:cNvCxnSpPr>
          <p:nvPr/>
        </p:nvCxnSpPr>
        <p:spPr>
          <a:xfrm>
            <a:off x="7795576" y="4126301"/>
            <a:ext cx="0" cy="5414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834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9818" y="4522230"/>
            <a:ext cx="7263985" cy="12830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7200" b="1" dirty="0" smtClean="0"/>
              <a:t>for attention</a:t>
            </a:r>
            <a:r>
              <a:rPr lang="ru-RU" sz="7200" b="1" dirty="0" smtClean="0"/>
              <a:t>!</a:t>
            </a:r>
            <a:endParaRPr lang="ru-RU" sz="7200" b="1" dirty="0"/>
          </a:p>
        </p:txBody>
      </p:sp>
      <p:pic>
        <p:nvPicPr>
          <p:cNvPr id="9218" name="Picture 2" descr="G:\Универ\5-ммф\Marketing in Pharmacy_2019\спасиб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0871"/>
            <a:ext cx="7262163" cy="409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844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313</TotalTime>
  <Words>504</Words>
  <Application>Microsoft Office PowerPoint</Application>
  <PresentationFormat>Экран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Ministry of Health of Ukraine Odesa National Medical University Faculty of Pharmacy </vt:lpstr>
      <vt:lpstr>Презентация PowerPoint</vt:lpstr>
      <vt:lpstr>Презентация PowerPoint</vt:lpstr>
      <vt:lpstr>Презентация PowerPoint</vt:lpstr>
      <vt:lpstr>Pharmaceutical innovations</vt:lpstr>
      <vt:lpstr>Pharmaceutical innovations</vt:lpstr>
      <vt:lpstr> LEVELS OF NOVELTY OF MEDICINES </vt:lpstr>
      <vt:lpstr> THE MAIN STAGES OF DRUG DEVELOPMENT </vt:lpstr>
      <vt:lpstr>COMPETITIVENESS OF A MEDICINAL PRODUCT</vt:lpstr>
      <vt:lpstr>The product’s life cycle </vt:lpstr>
      <vt:lpstr>Презентация PowerPoint</vt:lpstr>
      <vt:lpstr> Function of Trademark </vt:lpstr>
      <vt:lpstr>Function of Trademark</vt:lpstr>
      <vt:lpstr>Brand</vt:lpstr>
      <vt:lpstr> Packaging of medicines </vt:lpstr>
      <vt:lpstr>STAGES OF THE DRUG PACKAGING PROCESS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Odesa National Medical University Faculty of Pharmacy </dc:title>
  <dc:creator>Home</dc:creator>
  <cp:lastModifiedBy>Home</cp:lastModifiedBy>
  <cp:revision>53</cp:revision>
  <dcterms:created xsi:type="dcterms:W3CDTF">2019-09-03T08:02:15Z</dcterms:created>
  <dcterms:modified xsi:type="dcterms:W3CDTF">2019-09-10T10:55:45Z</dcterms:modified>
</cp:coreProperties>
</file>