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0" r:id="rId3"/>
    <p:sldId id="281" r:id="rId4"/>
    <p:sldId id="282" r:id="rId5"/>
    <p:sldId id="283" r:id="rId6"/>
    <p:sldId id="284" r:id="rId7"/>
    <p:sldId id="285" r:id="rId8"/>
    <p:sldId id="286" r:id="rId9"/>
    <p:sldId id="287" r:id="rId10"/>
    <p:sldId id="291" r:id="rId11"/>
    <p:sldId id="288" r:id="rId12"/>
    <p:sldId id="290" r:id="rId13"/>
    <p:sldId id="289" r:id="rId14"/>
    <p:sldId id="279"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290"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17.09.2019</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17.09.2019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t>17.09.2019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17.09.2019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17.09.2019</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4C71EC6-210F-42DE-9C53-41977AD35B3D}" type="datetimeFigureOut">
              <a:rPr lang="ru-RU" smtClean="0"/>
              <a:t>17.09.2019</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B4C71EC6-210F-42DE-9C53-41977AD35B3D}" type="datetimeFigureOut">
              <a:rPr lang="ru-RU" smtClean="0"/>
              <a:t>17.09.2019</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17.09.2019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17.09.2019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17.09.2019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17.09.2019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4C71EC6-210F-42DE-9C53-41977AD35B3D}" type="datetimeFigureOut">
              <a:rPr lang="ru-RU" smtClean="0"/>
              <a:t>17.09.2019</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9B0651-EE4F-4900-A07F-96A6BFA9D0F0}"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87624" y="29154"/>
            <a:ext cx="7651576" cy="2304256"/>
          </a:xfrm>
        </p:spPr>
        <p:txBody>
          <a:bodyPr>
            <a:normAutofit/>
          </a:bodyPr>
          <a:lstStyle/>
          <a:p>
            <a:pPr algn="ctr"/>
            <a:r>
              <a:rPr lang="en-US" sz="3600" dirty="0">
                <a:solidFill>
                  <a:schemeClr val="tx1"/>
                </a:solidFill>
                <a:effectLst/>
              </a:rPr>
              <a:t>Ministry of Health of Ukraine</a:t>
            </a:r>
            <a:r>
              <a:rPr lang="ru-RU" sz="3600" dirty="0">
                <a:solidFill>
                  <a:schemeClr val="tx1"/>
                </a:solidFill>
                <a:effectLst/>
              </a:rPr>
              <a:t/>
            </a:r>
            <a:br>
              <a:rPr lang="ru-RU" sz="3600" dirty="0">
                <a:solidFill>
                  <a:schemeClr val="tx1"/>
                </a:solidFill>
                <a:effectLst/>
              </a:rPr>
            </a:br>
            <a:r>
              <a:rPr lang="en-US" sz="3600" dirty="0">
                <a:solidFill>
                  <a:schemeClr val="tx1"/>
                </a:solidFill>
                <a:effectLst/>
              </a:rPr>
              <a:t>Odesa National Medical University</a:t>
            </a:r>
            <a:r>
              <a:rPr lang="ru-RU" sz="3600" dirty="0">
                <a:solidFill>
                  <a:schemeClr val="tx1"/>
                </a:solidFill>
                <a:effectLst/>
              </a:rPr>
              <a:t/>
            </a:r>
            <a:br>
              <a:rPr lang="ru-RU" sz="3600" dirty="0">
                <a:solidFill>
                  <a:schemeClr val="tx1"/>
                </a:solidFill>
                <a:effectLst/>
              </a:rPr>
            </a:br>
            <a:r>
              <a:rPr lang="en-US" sz="3600" dirty="0" smtClean="0">
                <a:solidFill>
                  <a:schemeClr val="tx1"/>
                </a:solidFill>
                <a:effectLst/>
              </a:rPr>
              <a:t>Faculty </a:t>
            </a:r>
            <a:r>
              <a:rPr lang="en-US" sz="3600" dirty="0">
                <a:solidFill>
                  <a:schemeClr val="tx1"/>
                </a:solidFill>
                <a:effectLst/>
              </a:rPr>
              <a:t>of Pharmacy</a:t>
            </a:r>
            <a:r>
              <a:rPr lang="ru-RU" sz="3600" dirty="0">
                <a:solidFill>
                  <a:schemeClr val="tx1"/>
                </a:solidFill>
                <a:effectLst/>
              </a:rPr>
              <a:t/>
            </a:r>
            <a:br>
              <a:rPr lang="ru-RU" sz="3600" dirty="0">
                <a:solidFill>
                  <a:schemeClr val="tx1"/>
                </a:solidFill>
                <a:effectLst/>
              </a:rPr>
            </a:br>
            <a:endParaRPr lang="ru-RU" sz="3600" dirty="0"/>
          </a:p>
        </p:txBody>
      </p:sp>
      <p:sp>
        <p:nvSpPr>
          <p:cNvPr id="3" name="Подзаголовок 2"/>
          <p:cNvSpPr>
            <a:spLocks noGrp="1"/>
          </p:cNvSpPr>
          <p:nvPr>
            <p:ph type="subTitle" idx="1"/>
          </p:nvPr>
        </p:nvSpPr>
        <p:spPr>
          <a:xfrm>
            <a:off x="1187624" y="2852936"/>
            <a:ext cx="7406640" cy="3672408"/>
          </a:xfrm>
        </p:spPr>
        <p:txBody>
          <a:bodyPr>
            <a:normAutofit fontScale="85000" lnSpcReduction="10000"/>
          </a:bodyPr>
          <a:lstStyle/>
          <a:p>
            <a:pPr algn="ctr"/>
            <a:r>
              <a:rPr lang="en-US" sz="2200" b="1" dirty="0"/>
              <a:t>LECTURE</a:t>
            </a:r>
            <a:r>
              <a:rPr lang="uk-UA" sz="2200" b="1" dirty="0"/>
              <a:t> </a:t>
            </a:r>
            <a:r>
              <a:rPr lang="uk-UA" sz="2200" b="1" dirty="0" smtClean="0"/>
              <a:t>№</a:t>
            </a:r>
            <a:r>
              <a:rPr lang="en-US" sz="2200" b="1" dirty="0" smtClean="0"/>
              <a:t>3</a:t>
            </a:r>
            <a:r>
              <a:rPr lang="uk-UA" sz="2200" b="1" dirty="0" smtClean="0"/>
              <a:t>:</a:t>
            </a:r>
            <a:endParaRPr lang="uk-UA" sz="2200" b="1" dirty="0"/>
          </a:p>
          <a:p>
            <a:pPr algn="ctr"/>
            <a:r>
              <a:rPr lang="en-US" sz="3600" b="1" dirty="0" smtClean="0"/>
              <a:t>“</a:t>
            </a:r>
            <a:r>
              <a:rPr lang="en-US" sz="4800" b="1" dirty="0" smtClean="0"/>
              <a:t>Price, pricing, price policy </a:t>
            </a:r>
            <a:r>
              <a:rPr lang="en-US" sz="4800" b="1" dirty="0"/>
              <a:t>of pharmaceutical enterprises</a:t>
            </a:r>
            <a:r>
              <a:rPr lang="en-US" sz="4800" b="1" dirty="0" smtClean="0"/>
              <a:t>.”</a:t>
            </a:r>
            <a:endParaRPr lang="uk-UA" sz="4800" b="1" dirty="0"/>
          </a:p>
          <a:p>
            <a:pPr algn="ctr"/>
            <a:endParaRPr lang="en-US" sz="2800" b="1" dirty="0" smtClean="0"/>
          </a:p>
          <a:p>
            <a:pPr algn="ctr"/>
            <a:endParaRPr lang="en-US" sz="2800" b="1" dirty="0"/>
          </a:p>
          <a:p>
            <a:pPr algn="ctr"/>
            <a:endParaRPr lang="en-US" sz="2800" b="1" dirty="0" smtClean="0"/>
          </a:p>
          <a:p>
            <a:pPr algn="ctr"/>
            <a:endParaRPr lang="uk-UA" sz="2800" b="1" dirty="0"/>
          </a:p>
          <a:p>
            <a:pPr algn="ctr"/>
            <a:r>
              <a:rPr lang="en-US" dirty="0"/>
              <a:t>Odessa</a:t>
            </a:r>
            <a:r>
              <a:rPr lang="uk-UA" dirty="0"/>
              <a:t> – </a:t>
            </a:r>
            <a:r>
              <a:rPr lang="uk-UA" dirty="0" smtClean="0"/>
              <a:t>20</a:t>
            </a:r>
            <a:r>
              <a:rPr lang="uk-UA" u="sng" dirty="0" smtClean="0"/>
              <a:t>1</a:t>
            </a:r>
            <a:r>
              <a:rPr lang="en-US" u="sng" dirty="0" smtClean="0"/>
              <a:t>9 </a:t>
            </a:r>
            <a:endParaRPr lang="ru-RU" dirty="0"/>
          </a:p>
          <a:p>
            <a:endParaRPr lang="ru-RU" dirty="0"/>
          </a:p>
        </p:txBody>
      </p:sp>
    </p:spTree>
    <p:extLst>
      <p:ext uri="{BB962C8B-B14F-4D97-AF65-F5344CB8AC3E}">
        <p14:creationId xmlns:p14="http://schemas.microsoft.com/office/powerpoint/2010/main" val="37228060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116632"/>
            <a:ext cx="7240848" cy="778098"/>
          </a:xfrm>
        </p:spPr>
        <p:txBody>
          <a:bodyPr>
            <a:normAutofit fontScale="90000"/>
          </a:bodyPr>
          <a:lstStyle/>
          <a:p>
            <a:pPr algn="ctr"/>
            <a:r>
              <a:rPr lang="en-US" sz="2800" b="1" dirty="0"/>
              <a:t>THEORETICAL BASES OF MARKET PRICING </a:t>
            </a:r>
            <a:endParaRPr lang="ru-RU" sz="2800" dirty="0"/>
          </a:p>
        </p:txBody>
      </p:sp>
      <p:sp>
        <p:nvSpPr>
          <p:cNvPr id="3" name="Объект 2"/>
          <p:cNvSpPr>
            <a:spLocks noGrp="1"/>
          </p:cNvSpPr>
          <p:nvPr>
            <p:ph idx="1"/>
          </p:nvPr>
        </p:nvSpPr>
        <p:spPr>
          <a:xfrm>
            <a:off x="1115616" y="908720"/>
            <a:ext cx="7848872" cy="5688632"/>
          </a:xfrm>
        </p:spPr>
        <p:txBody>
          <a:bodyPr>
            <a:normAutofit/>
          </a:bodyPr>
          <a:lstStyle/>
          <a:p>
            <a:pPr marL="82296" indent="0">
              <a:buNone/>
            </a:pPr>
            <a:r>
              <a:rPr lang="en-US" b="1" u="sng" dirty="0" smtClean="0"/>
              <a:t>The </a:t>
            </a:r>
            <a:r>
              <a:rPr lang="en-US" b="1" u="sng" dirty="0"/>
              <a:t>price </a:t>
            </a:r>
            <a:r>
              <a:rPr lang="en-US" dirty="0"/>
              <a:t>− is an exchange equivalent of cost of the goods or services in money terms. In a broad sense for the price accept set of all values which exchange the buyer on possibility to use the goods or service.</a:t>
            </a:r>
          </a:p>
          <a:p>
            <a:pPr marL="82296" indent="0">
              <a:buNone/>
            </a:pPr>
            <a:r>
              <a:rPr lang="en-US" b="1" i="1" dirty="0"/>
              <a:t>The price </a:t>
            </a:r>
            <a:r>
              <a:rPr lang="en-US" dirty="0"/>
              <a:t>– a unique component of marketing mix which makes profit, other components represent expenses. The price also is the most flexible component of marketing.</a:t>
            </a:r>
            <a:endParaRPr lang="ru-RU" dirty="0"/>
          </a:p>
        </p:txBody>
      </p:sp>
    </p:spTree>
    <p:extLst>
      <p:ext uri="{BB962C8B-B14F-4D97-AF65-F5344CB8AC3E}">
        <p14:creationId xmlns:p14="http://schemas.microsoft.com/office/powerpoint/2010/main" val="4062169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116632"/>
            <a:ext cx="7168840" cy="850106"/>
          </a:xfrm>
        </p:spPr>
        <p:txBody>
          <a:bodyPr>
            <a:normAutofit fontScale="90000"/>
          </a:bodyPr>
          <a:lstStyle/>
          <a:p>
            <a:pPr algn="ctr"/>
            <a:r>
              <a:rPr lang="en-US" sz="2800" b="1" dirty="0"/>
              <a:t>THEORETICAL BASES OF MARKET PRICING </a:t>
            </a:r>
            <a:endParaRPr lang="ru-RU" sz="2800" dirty="0"/>
          </a:p>
        </p:txBody>
      </p:sp>
      <p:sp>
        <p:nvSpPr>
          <p:cNvPr id="3" name="Объект 2"/>
          <p:cNvSpPr>
            <a:spLocks noGrp="1"/>
          </p:cNvSpPr>
          <p:nvPr>
            <p:ph idx="1"/>
          </p:nvPr>
        </p:nvSpPr>
        <p:spPr>
          <a:xfrm>
            <a:off x="1043608" y="908720"/>
            <a:ext cx="7848872" cy="5832648"/>
          </a:xfrm>
        </p:spPr>
        <p:txBody>
          <a:bodyPr>
            <a:normAutofit fontScale="77500" lnSpcReduction="20000"/>
          </a:bodyPr>
          <a:lstStyle/>
          <a:p>
            <a:pPr marL="82296" indent="0">
              <a:buNone/>
            </a:pPr>
            <a:r>
              <a:rPr lang="en-US" dirty="0"/>
              <a:t>The price factor in marketing is one of the main problems that speaks a number of circumstances:</a:t>
            </a:r>
          </a:p>
          <a:p>
            <a:r>
              <a:rPr lang="en-US" dirty="0" smtClean="0"/>
              <a:t>the </a:t>
            </a:r>
            <a:r>
              <a:rPr lang="en-US" dirty="0"/>
              <a:t>price is the major indicator for the enterprise as its basic </a:t>
            </a:r>
            <a:r>
              <a:rPr lang="en-US" dirty="0" smtClean="0"/>
              <a:t>function </a:t>
            </a:r>
            <a:r>
              <a:rPr lang="en-US" dirty="0"/>
              <a:t>is maintenance of the income of </a:t>
            </a:r>
            <a:r>
              <a:rPr lang="en-US" dirty="0" err="1"/>
              <a:t>realisation</a:t>
            </a:r>
            <a:r>
              <a:rPr lang="en-US" dirty="0"/>
              <a:t> of the goods;</a:t>
            </a:r>
          </a:p>
          <a:p>
            <a:r>
              <a:rPr lang="en-US" dirty="0" smtClean="0"/>
              <a:t>all </a:t>
            </a:r>
            <a:r>
              <a:rPr lang="en-US" dirty="0"/>
              <a:t>enterprises are compelled to make decision on the prices. Prime value has an establishment of the prices in such cases: when the enterprise establishes the price for the first time (at release of the new goods, forma-</a:t>
            </a:r>
            <a:r>
              <a:rPr lang="en-US" dirty="0" err="1"/>
              <a:t>tion</a:t>
            </a:r>
            <a:r>
              <a:rPr lang="en-US" dirty="0"/>
              <a:t> of marketing channels, at an entry on new segments of the market); in connection with change of some circumstances (structure of expenses, market condition, character of competition, etc.); at change of the prices by competitors;</a:t>
            </a:r>
          </a:p>
          <a:p>
            <a:r>
              <a:rPr lang="en-US" dirty="0" smtClean="0"/>
              <a:t>in </a:t>
            </a:r>
            <a:r>
              <a:rPr lang="en-US" dirty="0"/>
              <a:t>a number of branches pricing plays a main role in the marketing program, and also is object of direct influence of the legislation and the state bodies.</a:t>
            </a:r>
            <a:endParaRPr lang="ru-RU" dirty="0"/>
          </a:p>
        </p:txBody>
      </p:sp>
    </p:spTree>
    <p:extLst>
      <p:ext uri="{BB962C8B-B14F-4D97-AF65-F5344CB8AC3E}">
        <p14:creationId xmlns:p14="http://schemas.microsoft.com/office/powerpoint/2010/main" val="1782399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116632"/>
            <a:ext cx="7498080" cy="706090"/>
          </a:xfrm>
        </p:spPr>
        <p:txBody>
          <a:bodyPr>
            <a:normAutofit fontScale="90000"/>
          </a:bodyPr>
          <a:lstStyle/>
          <a:p>
            <a:pPr algn="ctr"/>
            <a:r>
              <a:rPr lang="en-US" dirty="0" smtClean="0"/>
              <a:t/>
            </a:r>
            <a:br>
              <a:rPr lang="en-US" dirty="0" smtClean="0"/>
            </a:br>
            <a:r>
              <a:rPr lang="en-US" b="1" dirty="0" smtClean="0"/>
              <a:t>Prices functions</a:t>
            </a:r>
            <a:r>
              <a:rPr lang="en-US" b="1" dirty="0"/>
              <a:t/>
            </a:r>
            <a:br>
              <a:rPr lang="en-US" b="1" dirty="0"/>
            </a:br>
            <a:endParaRPr lang="ru-RU" b="1" dirty="0"/>
          </a:p>
        </p:txBody>
      </p:sp>
      <p:sp>
        <p:nvSpPr>
          <p:cNvPr id="3" name="Объект 2"/>
          <p:cNvSpPr>
            <a:spLocks noGrp="1"/>
          </p:cNvSpPr>
          <p:nvPr>
            <p:ph idx="1"/>
          </p:nvPr>
        </p:nvSpPr>
        <p:spPr>
          <a:xfrm>
            <a:off x="1115616" y="764704"/>
            <a:ext cx="7848872" cy="5976664"/>
          </a:xfrm>
        </p:spPr>
        <p:txBody>
          <a:bodyPr>
            <a:normAutofit lnSpcReduction="10000"/>
          </a:bodyPr>
          <a:lstStyle/>
          <a:p>
            <a:pPr marL="82296" indent="0">
              <a:buNone/>
            </a:pPr>
            <a:r>
              <a:rPr lang="en-US" dirty="0" smtClean="0"/>
              <a:t>1</a:t>
            </a:r>
            <a:r>
              <a:rPr lang="en-US" b="1" dirty="0"/>
              <a:t>. Registration. </a:t>
            </a:r>
            <a:r>
              <a:rPr lang="en-US" dirty="0"/>
              <a:t>The registration function of price is the means of the account of the cost indexes: the volume of the commodity circulation, the volume of the commodity stocks, arrival of goods, </a:t>
            </a:r>
            <a:r>
              <a:rPr lang="en-US" dirty="0" smtClean="0"/>
              <a:t>profitability.</a:t>
            </a:r>
          </a:p>
          <a:p>
            <a:pPr marL="82296" indent="0">
              <a:buNone/>
            </a:pPr>
            <a:r>
              <a:rPr lang="en-US" dirty="0" smtClean="0"/>
              <a:t>2. </a:t>
            </a:r>
            <a:r>
              <a:rPr lang="en-US" b="1" dirty="0" smtClean="0"/>
              <a:t>Stimulating. </a:t>
            </a:r>
            <a:r>
              <a:rPr lang="en-US" dirty="0" smtClean="0"/>
              <a:t>This function is expressed in stimulating influence on manufacture and consumers.</a:t>
            </a:r>
          </a:p>
          <a:p>
            <a:pPr marL="82296" indent="0">
              <a:buNone/>
            </a:pPr>
            <a:r>
              <a:rPr lang="en-US" dirty="0" smtClean="0"/>
              <a:t>3</a:t>
            </a:r>
            <a:r>
              <a:rPr lang="en-US" dirty="0"/>
              <a:t>. </a:t>
            </a:r>
            <a:r>
              <a:rPr lang="en-US" b="1" dirty="0"/>
              <a:t>Distributive. </a:t>
            </a:r>
            <a:r>
              <a:rPr lang="en-US" dirty="0"/>
              <a:t>This function provides distribution of the national in-come between various branches of economy, regions of the country, differ-</a:t>
            </a:r>
            <a:r>
              <a:rPr lang="en-US" dirty="0" err="1"/>
              <a:t>ent</a:t>
            </a:r>
            <a:r>
              <a:rPr lang="en-US" dirty="0"/>
              <a:t> social groups</a:t>
            </a:r>
            <a:r>
              <a:rPr lang="en-US" dirty="0" smtClean="0"/>
              <a:t>.</a:t>
            </a:r>
            <a:endParaRPr lang="en-US" dirty="0"/>
          </a:p>
        </p:txBody>
      </p:sp>
    </p:spTree>
    <p:extLst>
      <p:ext uri="{BB962C8B-B14F-4D97-AF65-F5344CB8AC3E}">
        <p14:creationId xmlns:p14="http://schemas.microsoft.com/office/powerpoint/2010/main" val="2770508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116632"/>
            <a:ext cx="7498080" cy="634082"/>
          </a:xfrm>
        </p:spPr>
        <p:txBody>
          <a:bodyPr>
            <a:normAutofit fontScale="90000"/>
          </a:bodyPr>
          <a:lstStyle/>
          <a:p>
            <a:pPr algn="ctr"/>
            <a:r>
              <a:rPr lang="en-US" dirty="0"/>
              <a:t>Prices </a:t>
            </a:r>
            <a:r>
              <a:rPr lang="en-US" dirty="0" smtClean="0"/>
              <a:t>functions</a:t>
            </a:r>
            <a:endParaRPr lang="ru-RU" dirty="0"/>
          </a:p>
        </p:txBody>
      </p:sp>
      <p:sp>
        <p:nvSpPr>
          <p:cNvPr id="3" name="Объект 2"/>
          <p:cNvSpPr>
            <a:spLocks noGrp="1"/>
          </p:cNvSpPr>
          <p:nvPr>
            <p:ph idx="1"/>
          </p:nvPr>
        </p:nvSpPr>
        <p:spPr>
          <a:xfrm>
            <a:off x="1115616" y="692696"/>
            <a:ext cx="8028384" cy="4896544"/>
          </a:xfrm>
        </p:spPr>
        <p:txBody>
          <a:bodyPr>
            <a:normAutofit fontScale="92500"/>
          </a:bodyPr>
          <a:lstStyle/>
          <a:p>
            <a:pPr marL="82296" indent="0">
              <a:buNone/>
            </a:pPr>
            <a:r>
              <a:rPr lang="en-US" dirty="0"/>
              <a:t>4. The function of </a:t>
            </a:r>
            <a:r>
              <a:rPr lang="en-US" b="1" dirty="0"/>
              <a:t>balancing the supply and demand</a:t>
            </a:r>
            <a:r>
              <a:rPr lang="en-US" dirty="0"/>
              <a:t>. Through the prices communication between manufacture and consumption, supply and demand is carried out.</a:t>
            </a:r>
          </a:p>
          <a:p>
            <a:pPr marL="82296" indent="0">
              <a:buNone/>
            </a:pPr>
            <a:r>
              <a:rPr lang="en-US" dirty="0"/>
              <a:t>5. The function of </a:t>
            </a:r>
            <a:r>
              <a:rPr lang="en-US" b="1" dirty="0"/>
              <a:t>price as criterion of the rational manufacture accommodation</a:t>
            </a:r>
            <a:r>
              <a:rPr lang="en-US" dirty="0"/>
              <a:t>. This function shows that with the help of the mechanism of the prices transferring the capital from one sector of economy into another one, where the rate of return is higher, is carried out</a:t>
            </a:r>
            <a:endParaRPr lang="ru-RU" dirty="0"/>
          </a:p>
          <a:p>
            <a:endParaRPr lang="ru-RU" dirty="0"/>
          </a:p>
        </p:txBody>
      </p:sp>
    </p:spTree>
    <p:extLst>
      <p:ext uri="{BB962C8B-B14F-4D97-AF65-F5344CB8AC3E}">
        <p14:creationId xmlns:p14="http://schemas.microsoft.com/office/powerpoint/2010/main" val="3640271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850106"/>
          </a:xfrm>
        </p:spPr>
        <p:txBody>
          <a:bodyPr/>
          <a:lstStyle/>
          <a:p>
            <a:pPr algn="ctr"/>
            <a:r>
              <a:rPr lang="en-US" b="1" dirty="0" smtClean="0">
                <a:effectLst/>
              </a:rPr>
              <a:t>Pricing </a:t>
            </a:r>
            <a:r>
              <a:rPr lang="en-US" b="1" dirty="0">
                <a:effectLst/>
              </a:rPr>
              <a:t>process</a:t>
            </a:r>
            <a:endParaRPr lang="ru-RU" b="1" dirty="0">
              <a:effectLst/>
            </a:endParaRPr>
          </a:p>
        </p:txBody>
      </p:sp>
      <p:sp>
        <p:nvSpPr>
          <p:cNvPr id="3" name="Объект 2"/>
          <p:cNvSpPr>
            <a:spLocks noGrp="1"/>
          </p:cNvSpPr>
          <p:nvPr>
            <p:ph idx="1"/>
          </p:nvPr>
        </p:nvSpPr>
        <p:spPr>
          <a:xfrm>
            <a:off x="1115616" y="1124744"/>
            <a:ext cx="7498080" cy="3240360"/>
          </a:xfrm>
        </p:spPr>
        <p:txBody>
          <a:bodyPr/>
          <a:lstStyle/>
          <a:p>
            <a:pPr marL="596646" indent="-514350">
              <a:buAutoNum type="arabicPeriod"/>
            </a:pPr>
            <a:r>
              <a:rPr lang="en-US" dirty="0" smtClean="0"/>
              <a:t>Analysis </a:t>
            </a:r>
            <a:r>
              <a:rPr lang="en-US" dirty="0"/>
              <a:t>of the factors that influence the pharmaceutical company's pricing policy </a:t>
            </a:r>
            <a:endParaRPr lang="en-US" dirty="0" smtClean="0"/>
          </a:p>
          <a:p>
            <a:pPr marL="596646" indent="-514350">
              <a:buAutoNum type="arabicPeriod"/>
            </a:pPr>
            <a:r>
              <a:rPr lang="en-US" dirty="0" smtClean="0"/>
              <a:t>Selecting </a:t>
            </a:r>
            <a:r>
              <a:rPr lang="en-US" dirty="0"/>
              <a:t>a pricing strategy </a:t>
            </a:r>
            <a:r>
              <a:rPr lang="en-US" dirty="0" smtClean="0"/>
              <a:t>selecting </a:t>
            </a:r>
            <a:r>
              <a:rPr lang="en-US" dirty="0"/>
              <a:t>a pricing model and method </a:t>
            </a:r>
            <a:endParaRPr lang="en-US" dirty="0" smtClean="0"/>
          </a:p>
          <a:p>
            <a:pPr marL="596646" indent="-514350">
              <a:buAutoNum type="arabicPeriod"/>
            </a:pPr>
            <a:r>
              <a:rPr lang="en-US" dirty="0" smtClean="0"/>
              <a:t>Price </a:t>
            </a:r>
            <a:r>
              <a:rPr lang="en-US" dirty="0"/>
              <a:t>calculation.</a:t>
            </a:r>
            <a:endParaRPr lang="ru-RU" dirty="0"/>
          </a:p>
        </p:txBody>
      </p:sp>
    </p:spTree>
    <p:extLst>
      <p:ext uri="{BB962C8B-B14F-4D97-AF65-F5344CB8AC3E}">
        <p14:creationId xmlns:p14="http://schemas.microsoft.com/office/powerpoint/2010/main" val="636284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778098"/>
          </a:xfrm>
        </p:spPr>
        <p:txBody>
          <a:bodyPr/>
          <a:lstStyle/>
          <a:p>
            <a:pPr algn="ctr"/>
            <a:r>
              <a:rPr lang="en-US" b="1" dirty="0" smtClean="0"/>
              <a:t>Pricing </a:t>
            </a:r>
            <a:r>
              <a:rPr lang="en-US" b="1" dirty="0"/>
              <a:t>factors</a:t>
            </a:r>
            <a:endParaRPr lang="ru-RU" b="1" dirty="0"/>
          </a:p>
        </p:txBody>
      </p:sp>
      <p:cxnSp>
        <p:nvCxnSpPr>
          <p:cNvPr id="5" name="Прямая со стрелкой 4"/>
          <p:cNvCxnSpPr>
            <a:stCxn id="2" idx="2"/>
          </p:cNvCxnSpPr>
          <p:nvPr/>
        </p:nvCxnSpPr>
        <p:spPr>
          <a:xfrm flipH="1">
            <a:off x="2231740" y="1052736"/>
            <a:ext cx="2952908"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p:cNvCxnSpPr>
            <a:stCxn id="2" idx="2"/>
          </p:cNvCxnSpPr>
          <p:nvPr/>
        </p:nvCxnSpPr>
        <p:spPr>
          <a:xfrm>
            <a:off x="5184648" y="1052736"/>
            <a:ext cx="2550460"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Скругленный прямоугольник 7"/>
          <p:cNvSpPr/>
          <p:nvPr/>
        </p:nvSpPr>
        <p:spPr>
          <a:xfrm>
            <a:off x="1115616" y="1705783"/>
            <a:ext cx="2232248" cy="648072"/>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2400" b="1" dirty="0" smtClean="0">
                <a:solidFill>
                  <a:schemeClr val="tx1"/>
                </a:solidFill>
              </a:rPr>
              <a:t>Internal</a:t>
            </a:r>
            <a:endParaRPr lang="ru-RU" sz="2400" b="1" dirty="0">
              <a:solidFill>
                <a:schemeClr val="tx1"/>
              </a:solidFill>
            </a:endParaRPr>
          </a:p>
        </p:txBody>
      </p:sp>
      <p:sp>
        <p:nvSpPr>
          <p:cNvPr id="9" name="Скругленный прямоугольник 8"/>
          <p:cNvSpPr/>
          <p:nvPr/>
        </p:nvSpPr>
        <p:spPr>
          <a:xfrm>
            <a:off x="6618984" y="1705783"/>
            <a:ext cx="2232248" cy="648072"/>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2400" b="1" dirty="0" smtClean="0">
                <a:solidFill>
                  <a:schemeClr val="tx1"/>
                </a:solidFill>
              </a:rPr>
              <a:t>External</a:t>
            </a:r>
            <a:endParaRPr lang="ru-RU" sz="2400" b="1" dirty="0">
              <a:solidFill>
                <a:schemeClr val="tx1"/>
              </a:solidFill>
            </a:endParaRPr>
          </a:p>
        </p:txBody>
      </p:sp>
      <p:sp>
        <p:nvSpPr>
          <p:cNvPr id="21" name="Выноска со стрелкой вверх 20"/>
          <p:cNvSpPr/>
          <p:nvPr/>
        </p:nvSpPr>
        <p:spPr>
          <a:xfrm>
            <a:off x="1049034" y="2353854"/>
            <a:ext cx="2365412" cy="4387513"/>
          </a:xfrm>
          <a:prstGeom prst="upArrowCallou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dirty="0"/>
              <a:t>price targets, production and marketing costs, and the life cycle stage of the medicinal product</a:t>
            </a:r>
            <a:endParaRPr lang="ru-RU" sz="2400" dirty="0"/>
          </a:p>
        </p:txBody>
      </p:sp>
      <p:sp>
        <p:nvSpPr>
          <p:cNvPr id="22" name="Выноска со стрелкой вверх 21"/>
          <p:cNvSpPr/>
          <p:nvPr/>
        </p:nvSpPr>
        <p:spPr>
          <a:xfrm>
            <a:off x="6552402" y="2349626"/>
            <a:ext cx="2591598" cy="4387513"/>
          </a:xfrm>
          <a:prstGeom prst="upArrowCallout">
            <a:avLst>
              <a:gd name="adj1" fmla="val 25000"/>
              <a:gd name="adj2" fmla="val 25000"/>
              <a:gd name="adj3" fmla="val 25000"/>
              <a:gd name="adj4" fmla="val 74275"/>
            </a:avLst>
          </a:prstGeom>
        </p:spPr>
        <p:style>
          <a:lnRef idx="1">
            <a:schemeClr val="accent2"/>
          </a:lnRef>
          <a:fillRef idx="2">
            <a:schemeClr val="accent2"/>
          </a:fillRef>
          <a:effectRef idx="1">
            <a:schemeClr val="accent2"/>
          </a:effectRef>
          <a:fontRef idx="minor">
            <a:schemeClr val="dk1"/>
          </a:fontRef>
        </p:style>
        <p:txBody>
          <a:bodyPr rtlCol="0" anchor="ctr"/>
          <a:lstStyle/>
          <a:p>
            <a:pPr marL="342900" indent="-342900">
              <a:buAutoNum type="arabicPeriod"/>
            </a:pPr>
            <a:r>
              <a:rPr lang="en-US" dirty="0" smtClean="0"/>
              <a:t>The </a:t>
            </a:r>
            <a:r>
              <a:rPr lang="en-US" dirty="0"/>
              <a:t>level of demand, </a:t>
            </a:r>
            <a:endParaRPr lang="en-US" dirty="0" smtClean="0"/>
          </a:p>
          <a:p>
            <a:pPr marL="342900" indent="-342900">
              <a:buAutoNum type="arabicPeriod"/>
            </a:pPr>
            <a:r>
              <a:rPr lang="en-US" dirty="0" smtClean="0"/>
              <a:t> The </a:t>
            </a:r>
            <a:r>
              <a:rPr lang="en-US" dirty="0"/>
              <a:t>state of the competitive environment, </a:t>
            </a:r>
            <a:endParaRPr lang="en-US" dirty="0" smtClean="0"/>
          </a:p>
          <a:p>
            <a:pPr marL="342900" indent="-342900">
              <a:buAutoNum type="arabicPeriod"/>
            </a:pPr>
            <a:r>
              <a:rPr lang="en-US" dirty="0"/>
              <a:t>T</a:t>
            </a:r>
            <a:r>
              <a:rPr lang="en-US" dirty="0" smtClean="0"/>
              <a:t>he </a:t>
            </a:r>
            <a:r>
              <a:rPr lang="en-US" dirty="0"/>
              <a:t>participants of the product movement, </a:t>
            </a:r>
            <a:endParaRPr lang="en-US" dirty="0" smtClean="0"/>
          </a:p>
          <a:p>
            <a:pPr marL="342900" indent="-342900">
              <a:buAutoNum type="arabicPeriod"/>
            </a:pPr>
            <a:r>
              <a:rPr lang="en-US" dirty="0" smtClean="0"/>
              <a:t>the </a:t>
            </a:r>
            <a:r>
              <a:rPr lang="en-US" dirty="0"/>
              <a:t>state regulation of pricing for a medicinal product, etc.</a:t>
            </a:r>
            <a:endParaRPr lang="ru-RU" dirty="0"/>
          </a:p>
        </p:txBody>
      </p:sp>
    </p:spTree>
    <p:extLst>
      <p:ext uri="{BB962C8B-B14F-4D97-AF65-F5344CB8AC3E}">
        <p14:creationId xmlns:p14="http://schemas.microsoft.com/office/powerpoint/2010/main" val="1130828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7664" y="116632"/>
            <a:ext cx="7168840" cy="850106"/>
          </a:xfrm>
        </p:spPr>
        <p:txBody>
          <a:bodyPr/>
          <a:lstStyle/>
          <a:p>
            <a:pPr algn="ctr"/>
            <a:r>
              <a:rPr lang="en-US" b="1" dirty="0" smtClean="0"/>
              <a:t>Targets </a:t>
            </a:r>
            <a:r>
              <a:rPr lang="en-US" b="1" dirty="0"/>
              <a:t>for drug pricing</a:t>
            </a:r>
            <a:endParaRPr lang="ru-RU" b="1" dirty="0"/>
          </a:p>
        </p:txBody>
      </p:sp>
      <p:sp>
        <p:nvSpPr>
          <p:cNvPr id="3" name="Объект 2"/>
          <p:cNvSpPr>
            <a:spLocks noGrp="1"/>
          </p:cNvSpPr>
          <p:nvPr>
            <p:ph idx="1"/>
          </p:nvPr>
        </p:nvSpPr>
        <p:spPr>
          <a:xfrm>
            <a:off x="1115616" y="836712"/>
            <a:ext cx="7920880" cy="3528392"/>
          </a:xfrm>
        </p:spPr>
        <p:txBody>
          <a:bodyPr/>
          <a:lstStyle/>
          <a:p>
            <a:pPr marL="82296" indent="0">
              <a:buNone/>
            </a:pPr>
            <a:r>
              <a:rPr lang="en-US" dirty="0" smtClean="0"/>
              <a:t>1. </a:t>
            </a:r>
            <a:r>
              <a:rPr lang="en-US" dirty="0"/>
              <a:t>M</a:t>
            </a:r>
            <a:r>
              <a:rPr lang="en-US" dirty="0" smtClean="0"/>
              <a:t>aximizing </a:t>
            </a:r>
            <a:r>
              <a:rPr lang="en-US" dirty="0"/>
              <a:t>current </a:t>
            </a:r>
            <a:r>
              <a:rPr lang="en-US" dirty="0" smtClean="0"/>
              <a:t>profits;</a:t>
            </a:r>
          </a:p>
          <a:p>
            <a:pPr marL="82296" indent="0">
              <a:buNone/>
            </a:pPr>
            <a:r>
              <a:rPr lang="en-US" dirty="0" smtClean="0"/>
              <a:t>2. Increasing </a:t>
            </a:r>
            <a:r>
              <a:rPr lang="en-US" dirty="0"/>
              <a:t>market </a:t>
            </a:r>
            <a:r>
              <a:rPr lang="en-US" dirty="0" smtClean="0"/>
              <a:t>share;</a:t>
            </a:r>
          </a:p>
          <a:p>
            <a:pPr marL="82296" indent="0">
              <a:buNone/>
            </a:pPr>
            <a:r>
              <a:rPr lang="en-US" dirty="0" smtClean="0"/>
              <a:t>3. Gaining </a:t>
            </a:r>
            <a:r>
              <a:rPr lang="en-US" dirty="0"/>
              <a:t>leadership in the quality of </a:t>
            </a:r>
            <a:r>
              <a:rPr lang="en-US" dirty="0" smtClean="0"/>
              <a:t>medicines;</a:t>
            </a:r>
          </a:p>
          <a:p>
            <a:pPr marL="82296" indent="0">
              <a:buNone/>
            </a:pPr>
            <a:r>
              <a:rPr lang="en-US" dirty="0" smtClean="0"/>
              <a:t>4. Ensuring </a:t>
            </a:r>
            <a:r>
              <a:rPr lang="en-US" dirty="0"/>
              <a:t>the survival of a manufacturing company in a difficult market situation.</a:t>
            </a:r>
            <a:endParaRPr lang="ru-RU" dirty="0"/>
          </a:p>
        </p:txBody>
      </p:sp>
    </p:spTree>
    <p:extLst>
      <p:ext uri="{BB962C8B-B14F-4D97-AF65-F5344CB8AC3E}">
        <p14:creationId xmlns:p14="http://schemas.microsoft.com/office/powerpoint/2010/main" val="3877679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043608" y="44624"/>
            <a:ext cx="1800200" cy="3384376"/>
          </a:xfrm>
          <a:prstGeom prst="rect">
            <a:avLst/>
          </a:prstGeom>
          <a:solidFill>
            <a:srgbClr val="92D050"/>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en-US" sz="2400" b="1" u="sng" dirty="0" smtClean="0">
                <a:solidFill>
                  <a:schemeClr val="tx1"/>
                </a:solidFill>
              </a:rPr>
              <a:t>Lower </a:t>
            </a:r>
            <a:r>
              <a:rPr lang="en-US" sz="2400" b="1" u="sng" dirty="0">
                <a:solidFill>
                  <a:schemeClr val="tx1"/>
                </a:solidFill>
              </a:rPr>
              <a:t>price limit</a:t>
            </a:r>
          </a:p>
          <a:p>
            <a:pPr algn="ctr"/>
            <a:endParaRPr lang="en-US" b="1" dirty="0">
              <a:solidFill>
                <a:schemeClr val="tx1"/>
              </a:solidFill>
            </a:endParaRPr>
          </a:p>
          <a:p>
            <a:pPr algn="ctr"/>
            <a:endParaRPr lang="en-US" b="1" dirty="0">
              <a:solidFill>
                <a:schemeClr val="tx1"/>
              </a:solidFill>
            </a:endParaRPr>
          </a:p>
          <a:p>
            <a:pPr algn="ctr"/>
            <a:r>
              <a:rPr lang="en-US" sz="2400" dirty="0">
                <a:solidFill>
                  <a:schemeClr val="tx1"/>
                </a:solidFill>
              </a:rPr>
              <a:t>It is impossible </a:t>
            </a:r>
            <a:r>
              <a:rPr lang="en-US" sz="2400" u="sng" dirty="0">
                <a:solidFill>
                  <a:schemeClr val="tx1"/>
                </a:solidFill>
              </a:rPr>
              <a:t>to make a profit</a:t>
            </a:r>
            <a:r>
              <a:rPr lang="en-US" sz="2400" dirty="0">
                <a:solidFill>
                  <a:schemeClr val="tx1"/>
                </a:solidFill>
              </a:rPr>
              <a:t> at this price</a:t>
            </a:r>
            <a:endParaRPr lang="ru-RU" sz="2400" dirty="0">
              <a:solidFill>
                <a:schemeClr val="tx1"/>
              </a:solidFill>
            </a:endParaRPr>
          </a:p>
        </p:txBody>
      </p:sp>
      <p:sp>
        <p:nvSpPr>
          <p:cNvPr id="7" name="Прямоугольник 6"/>
          <p:cNvSpPr/>
          <p:nvPr/>
        </p:nvSpPr>
        <p:spPr>
          <a:xfrm>
            <a:off x="7236296" y="44624"/>
            <a:ext cx="1728192" cy="3384376"/>
          </a:xfrm>
          <a:prstGeom prst="rect">
            <a:avLst/>
          </a:prstGeom>
          <a:solidFill>
            <a:srgbClr val="92D050"/>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en-US" sz="2400" b="1" u="sng" dirty="0">
                <a:solidFill>
                  <a:schemeClr val="tx1"/>
                </a:solidFill>
              </a:rPr>
              <a:t>Upper price limit</a:t>
            </a:r>
          </a:p>
          <a:p>
            <a:pPr algn="ctr"/>
            <a:endParaRPr lang="en-US" sz="2400" dirty="0"/>
          </a:p>
          <a:p>
            <a:pPr algn="ctr"/>
            <a:r>
              <a:rPr lang="en-US" sz="2400" u="sng" dirty="0" smtClean="0">
                <a:solidFill>
                  <a:schemeClr val="tx1"/>
                </a:solidFill>
              </a:rPr>
              <a:t>Forming </a:t>
            </a:r>
            <a:r>
              <a:rPr lang="en-US" sz="2400" u="sng" dirty="0">
                <a:solidFill>
                  <a:schemeClr val="tx1"/>
                </a:solidFill>
              </a:rPr>
              <a:t>demand </a:t>
            </a:r>
            <a:r>
              <a:rPr lang="en-US" sz="2400" dirty="0">
                <a:solidFill>
                  <a:schemeClr val="tx1"/>
                </a:solidFill>
              </a:rPr>
              <a:t>at such a price is impossible</a:t>
            </a:r>
            <a:endParaRPr lang="ru-RU" sz="2400" dirty="0">
              <a:solidFill>
                <a:schemeClr val="tx1"/>
              </a:solidFill>
            </a:endParaRPr>
          </a:p>
        </p:txBody>
      </p:sp>
      <p:sp>
        <p:nvSpPr>
          <p:cNvPr id="8" name="Прямоугольник 7"/>
          <p:cNvSpPr/>
          <p:nvPr/>
        </p:nvSpPr>
        <p:spPr>
          <a:xfrm>
            <a:off x="2843808" y="836712"/>
            <a:ext cx="4392488" cy="1800200"/>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THE PRICE IS </a:t>
            </a:r>
            <a:r>
              <a:rPr lang="en-US" b="1" u="sng" dirty="0" smtClean="0">
                <a:solidFill>
                  <a:schemeClr val="tx1"/>
                </a:solidFill>
              </a:rPr>
              <a:t>POSSIBLE</a:t>
            </a:r>
          </a:p>
          <a:p>
            <a:endParaRPr lang="en-US" dirty="0" smtClean="0">
              <a:solidFill>
                <a:schemeClr val="tx1"/>
              </a:solidFill>
            </a:endParaRPr>
          </a:p>
          <a:p>
            <a:r>
              <a:rPr lang="en-US" dirty="0" smtClean="0">
                <a:solidFill>
                  <a:schemeClr val="tx1"/>
                </a:solidFill>
              </a:rPr>
              <a:t>Cost </a:t>
            </a:r>
            <a:r>
              <a:rPr lang="en-US" dirty="0">
                <a:solidFill>
                  <a:schemeClr val="tx1"/>
                </a:solidFill>
              </a:rPr>
              <a:t>of </a:t>
            </a:r>
            <a:r>
              <a:rPr lang="en-US" dirty="0" smtClean="0">
                <a:solidFill>
                  <a:schemeClr val="tx1"/>
                </a:solidFill>
              </a:rPr>
              <a:t>medicines</a:t>
            </a:r>
          </a:p>
          <a:p>
            <a:pPr algn="ctr"/>
            <a:r>
              <a:rPr lang="en-US" dirty="0" smtClean="0">
                <a:solidFill>
                  <a:schemeClr val="tx1"/>
                </a:solidFill>
              </a:rPr>
              <a:t>(costs)                            Prices competitors                                          </a:t>
            </a:r>
            <a:r>
              <a:rPr lang="en-US" dirty="0">
                <a:solidFill>
                  <a:schemeClr val="tx1"/>
                </a:solidFill>
              </a:rPr>
              <a:t>D</a:t>
            </a:r>
            <a:r>
              <a:rPr lang="en-US" dirty="0" smtClean="0">
                <a:solidFill>
                  <a:schemeClr val="tx1"/>
                </a:solidFill>
              </a:rPr>
              <a:t>emand </a:t>
            </a:r>
            <a:r>
              <a:rPr lang="en-US" dirty="0">
                <a:solidFill>
                  <a:schemeClr val="tx1"/>
                </a:solidFill>
              </a:rPr>
              <a:t>for medicines</a:t>
            </a:r>
            <a:endParaRPr lang="ru-RU" dirty="0">
              <a:solidFill>
                <a:schemeClr val="tx1"/>
              </a:solidFill>
            </a:endParaRPr>
          </a:p>
        </p:txBody>
      </p:sp>
      <p:sp>
        <p:nvSpPr>
          <p:cNvPr id="9" name="Горизонтальный свиток 8"/>
          <p:cNvSpPr/>
          <p:nvPr/>
        </p:nvSpPr>
        <p:spPr>
          <a:xfrm>
            <a:off x="2422156" y="3429000"/>
            <a:ext cx="5616624" cy="3407188"/>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S = V + F / N,</a:t>
            </a:r>
          </a:p>
          <a:p>
            <a:pPr algn="ctr"/>
            <a:r>
              <a:rPr lang="en-US" dirty="0">
                <a:solidFill>
                  <a:schemeClr val="tx1"/>
                </a:solidFill>
              </a:rPr>
              <a:t>where </a:t>
            </a:r>
            <a:r>
              <a:rPr lang="en-US" sz="2000" b="1" dirty="0">
                <a:solidFill>
                  <a:schemeClr val="tx1"/>
                </a:solidFill>
              </a:rPr>
              <a:t>V</a:t>
            </a:r>
            <a:r>
              <a:rPr lang="en-US" sz="2000" dirty="0">
                <a:solidFill>
                  <a:schemeClr val="tx1"/>
                </a:solidFill>
              </a:rPr>
              <a:t> is the variable cost per unit of production;</a:t>
            </a:r>
          </a:p>
          <a:p>
            <a:pPr algn="ctr"/>
            <a:r>
              <a:rPr lang="en-US" sz="2000" dirty="0">
                <a:solidFill>
                  <a:schemeClr val="tx1"/>
                </a:solidFill>
              </a:rPr>
              <a:t>     </a:t>
            </a:r>
            <a:r>
              <a:rPr lang="en-US" sz="2000" b="1" dirty="0">
                <a:solidFill>
                  <a:schemeClr val="tx1"/>
                </a:solidFill>
              </a:rPr>
              <a:t> F</a:t>
            </a:r>
            <a:r>
              <a:rPr lang="en-US" sz="2000" dirty="0">
                <a:solidFill>
                  <a:schemeClr val="tx1"/>
                </a:solidFill>
              </a:rPr>
              <a:t> - fixed costs for a certain period of time;</a:t>
            </a:r>
          </a:p>
          <a:p>
            <a:pPr algn="ctr"/>
            <a:r>
              <a:rPr lang="en-US" sz="2000" dirty="0">
                <a:solidFill>
                  <a:schemeClr val="tx1"/>
                </a:solidFill>
              </a:rPr>
              <a:t>     </a:t>
            </a:r>
            <a:r>
              <a:rPr lang="en-US" sz="2000" b="1" dirty="0">
                <a:solidFill>
                  <a:schemeClr val="tx1"/>
                </a:solidFill>
              </a:rPr>
              <a:t> N</a:t>
            </a:r>
            <a:r>
              <a:rPr lang="en-US" sz="2000" dirty="0">
                <a:solidFill>
                  <a:schemeClr val="tx1"/>
                </a:solidFill>
              </a:rPr>
              <a:t> - the volume of production (sales) of products during this period.</a:t>
            </a:r>
            <a:endParaRPr lang="ru-RU" sz="2000" dirty="0">
              <a:solidFill>
                <a:schemeClr val="tx1"/>
              </a:solidFill>
            </a:endParaRPr>
          </a:p>
        </p:txBody>
      </p:sp>
      <p:sp>
        <p:nvSpPr>
          <p:cNvPr id="10" name="Выгнутая влево стрелка 9"/>
          <p:cNvSpPr/>
          <p:nvPr/>
        </p:nvSpPr>
        <p:spPr>
          <a:xfrm>
            <a:off x="1084168" y="3429000"/>
            <a:ext cx="1255584" cy="1944216"/>
          </a:xfrm>
          <a:prstGeom prst="curv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1" name="Прямоугольник 10"/>
          <p:cNvSpPr/>
          <p:nvPr/>
        </p:nvSpPr>
        <p:spPr>
          <a:xfrm>
            <a:off x="3059832" y="44624"/>
            <a:ext cx="4032448" cy="64807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u="sng" dirty="0">
                <a:solidFill>
                  <a:schemeClr val="tx1"/>
                </a:solidFill>
              </a:rPr>
              <a:t>FORMATION OF “POSSIBLE PRICES” ON MEDICINAL PRODUCTS</a:t>
            </a:r>
            <a:endParaRPr lang="ru-RU" u="sng" dirty="0">
              <a:solidFill>
                <a:schemeClr val="tx1"/>
              </a:solidFill>
            </a:endParaRPr>
          </a:p>
        </p:txBody>
      </p:sp>
    </p:spTree>
    <p:extLst>
      <p:ext uri="{BB962C8B-B14F-4D97-AF65-F5344CB8AC3E}">
        <p14:creationId xmlns:p14="http://schemas.microsoft.com/office/powerpoint/2010/main" val="827473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274638"/>
            <a:ext cx="7530040" cy="2362274"/>
          </a:xfrm>
        </p:spPr>
        <p:txBody>
          <a:bodyPr>
            <a:normAutofit fontScale="90000"/>
          </a:bodyPr>
          <a:lstStyle/>
          <a:p>
            <a:r>
              <a:rPr lang="en-US" b="1" u="sng" dirty="0"/>
              <a:t>The demand law </a:t>
            </a:r>
            <a:r>
              <a:rPr lang="en-US" dirty="0">
                <a:effectLst/>
              </a:rPr>
              <a:t>shows communication between the prices and quantity of the goods which can be got under each price</a:t>
            </a:r>
            <a:endParaRPr lang="ru-RU" dirty="0">
              <a:effectLst/>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2636911"/>
            <a:ext cx="6984776" cy="39065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89075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16632"/>
            <a:ext cx="7776864" cy="864096"/>
          </a:xfrm>
        </p:spPr>
        <p:txBody>
          <a:bodyPr>
            <a:noAutofit/>
          </a:bodyPr>
          <a:lstStyle/>
          <a:p>
            <a:pPr algn="ctr"/>
            <a:r>
              <a:rPr lang="en-US" sz="2800" b="1" dirty="0"/>
              <a:t>Analysis of price elasticity of demand for medicines</a:t>
            </a:r>
            <a:endParaRPr lang="ru-RU" sz="2800" b="1" dirty="0"/>
          </a:p>
        </p:txBody>
      </p:sp>
      <p:sp>
        <p:nvSpPr>
          <p:cNvPr id="3" name="Объект 2"/>
          <p:cNvSpPr>
            <a:spLocks noGrp="1"/>
          </p:cNvSpPr>
          <p:nvPr>
            <p:ph idx="1"/>
          </p:nvPr>
        </p:nvSpPr>
        <p:spPr>
          <a:xfrm>
            <a:off x="1115616" y="980728"/>
            <a:ext cx="7498080" cy="2232248"/>
          </a:xfrm>
        </p:spPr>
        <p:txBody>
          <a:bodyPr/>
          <a:lstStyle/>
          <a:p>
            <a:pPr marL="82296" indent="0">
              <a:buNone/>
            </a:pPr>
            <a:r>
              <a:rPr lang="en-US" sz="2800" b="1" i="1" u="sng" dirty="0"/>
              <a:t>ELASTICITY OF DEMAND TO </a:t>
            </a:r>
            <a:r>
              <a:rPr lang="en-US" sz="2800" b="1" i="1" u="sng" dirty="0" smtClean="0"/>
              <a:t>PRICE</a:t>
            </a:r>
            <a:r>
              <a:rPr lang="en-US" b="1" i="1" u="sng" dirty="0" smtClean="0"/>
              <a:t> </a:t>
            </a:r>
            <a:r>
              <a:rPr lang="en-US" b="1" u="sng" dirty="0" smtClean="0"/>
              <a:t>- </a:t>
            </a:r>
            <a:r>
              <a:rPr lang="en-US" dirty="0"/>
              <a:t>i</a:t>
            </a:r>
            <a:r>
              <a:rPr lang="en-US" dirty="0" smtClean="0"/>
              <a:t>s </a:t>
            </a:r>
            <a:r>
              <a:rPr lang="en-US" dirty="0"/>
              <a:t>the ratio of change in demand (in percent) to the amount of change in price (in percent).</a:t>
            </a:r>
            <a:endParaRPr lang="ru-RU" dirty="0"/>
          </a:p>
        </p:txBody>
      </p:sp>
      <p:sp>
        <p:nvSpPr>
          <p:cNvPr id="4" name="Горизонтальный свиток 3"/>
          <p:cNvSpPr/>
          <p:nvPr/>
        </p:nvSpPr>
        <p:spPr>
          <a:xfrm>
            <a:off x="1043608" y="2492896"/>
            <a:ext cx="7416824" cy="4248472"/>
          </a:xfrm>
          <a:prstGeom prst="horizontalScroll">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(N1 - N2) / </a:t>
            </a:r>
            <a:r>
              <a:rPr lang="en-US" b="1" dirty="0" smtClean="0">
                <a:solidFill>
                  <a:schemeClr val="tx1"/>
                </a:solidFill>
              </a:rPr>
              <a:t>(P1 </a:t>
            </a:r>
            <a:r>
              <a:rPr lang="en-US" b="1" dirty="0">
                <a:solidFill>
                  <a:schemeClr val="tx1"/>
                </a:solidFill>
              </a:rPr>
              <a:t>- </a:t>
            </a:r>
            <a:r>
              <a:rPr lang="en-US" b="1" dirty="0" smtClean="0">
                <a:solidFill>
                  <a:schemeClr val="tx1"/>
                </a:solidFill>
              </a:rPr>
              <a:t>P2</a:t>
            </a:r>
            <a:r>
              <a:rPr lang="en-US" b="1" dirty="0">
                <a:solidFill>
                  <a:schemeClr val="tx1"/>
                </a:solidFill>
              </a:rPr>
              <a:t>)</a:t>
            </a:r>
          </a:p>
          <a:p>
            <a:pPr algn="ctr"/>
            <a:r>
              <a:rPr lang="en-US" b="1" dirty="0" err="1" smtClean="0">
                <a:solidFill>
                  <a:schemeClr val="tx1"/>
                </a:solidFill>
              </a:rPr>
              <a:t>Edp</a:t>
            </a:r>
            <a:r>
              <a:rPr lang="en-US" b="1" dirty="0" smtClean="0">
                <a:solidFill>
                  <a:schemeClr val="tx1"/>
                </a:solidFill>
              </a:rPr>
              <a:t> </a:t>
            </a:r>
            <a:r>
              <a:rPr lang="en-US" b="1" dirty="0">
                <a:solidFill>
                  <a:schemeClr val="tx1"/>
                </a:solidFill>
              </a:rPr>
              <a:t>= ------------------------------- · 100;</a:t>
            </a:r>
          </a:p>
          <a:p>
            <a:pPr algn="ctr"/>
            <a:r>
              <a:rPr lang="en-US" b="1" dirty="0" smtClean="0">
                <a:solidFill>
                  <a:schemeClr val="tx1"/>
                </a:solidFill>
              </a:rPr>
              <a:t> </a:t>
            </a:r>
            <a:r>
              <a:rPr lang="en-US" b="1" dirty="0">
                <a:solidFill>
                  <a:schemeClr val="tx1"/>
                </a:solidFill>
              </a:rPr>
              <a:t>(N1 + N2) / </a:t>
            </a:r>
            <a:r>
              <a:rPr lang="en-US" b="1" dirty="0" smtClean="0">
                <a:solidFill>
                  <a:schemeClr val="tx1"/>
                </a:solidFill>
              </a:rPr>
              <a:t>(P1 </a:t>
            </a:r>
            <a:r>
              <a:rPr lang="en-US" b="1" dirty="0">
                <a:solidFill>
                  <a:schemeClr val="tx1"/>
                </a:solidFill>
              </a:rPr>
              <a:t>+ </a:t>
            </a:r>
            <a:r>
              <a:rPr lang="en-US" b="1" dirty="0" smtClean="0">
                <a:solidFill>
                  <a:schemeClr val="tx1"/>
                </a:solidFill>
              </a:rPr>
              <a:t>P2</a:t>
            </a:r>
            <a:r>
              <a:rPr lang="en-US" b="1" dirty="0">
                <a:solidFill>
                  <a:schemeClr val="tx1"/>
                </a:solidFill>
              </a:rPr>
              <a:t>)</a:t>
            </a:r>
          </a:p>
          <a:p>
            <a:pPr algn="ctr"/>
            <a:r>
              <a:rPr lang="en-US" dirty="0">
                <a:solidFill>
                  <a:schemeClr val="tx1"/>
                </a:solidFill>
              </a:rPr>
              <a:t>where: </a:t>
            </a:r>
            <a:endParaRPr lang="en-US" dirty="0" smtClean="0">
              <a:solidFill>
                <a:schemeClr val="tx1"/>
              </a:solidFill>
            </a:endParaRPr>
          </a:p>
          <a:p>
            <a:pPr algn="ctr"/>
            <a:r>
              <a:rPr lang="en-US" sz="2400" b="1" dirty="0" smtClean="0">
                <a:solidFill>
                  <a:schemeClr val="tx1"/>
                </a:solidFill>
              </a:rPr>
              <a:t>P1-</a:t>
            </a:r>
            <a:r>
              <a:rPr lang="en-US" sz="2400" dirty="0" smtClean="0">
                <a:solidFill>
                  <a:schemeClr val="tx1"/>
                </a:solidFill>
              </a:rPr>
              <a:t> </a:t>
            </a:r>
            <a:r>
              <a:rPr lang="en-US" sz="2400" dirty="0">
                <a:solidFill>
                  <a:schemeClr val="tx1"/>
                </a:solidFill>
              </a:rPr>
              <a:t>is the actual selling price;</a:t>
            </a:r>
          </a:p>
          <a:p>
            <a:pPr algn="ctr"/>
            <a:r>
              <a:rPr lang="en-US" sz="2400" dirty="0">
                <a:solidFill>
                  <a:schemeClr val="tx1"/>
                </a:solidFill>
              </a:rPr>
              <a:t>        </a:t>
            </a:r>
            <a:r>
              <a:rPr lang="en-US" sz="2400" dirty="0" smtClean="0">
                <a:solidFill>
                  <a:schemeClr val="tx1"/>
                </a:solidFill>
              </a:rPr>
              <a:t> </a:t>
            </a:r>
            <a:r>
              <a:rPr lang="en-US" sz="2400" b="1" dirty="0" smtClean="0">
                <a:solidFill>
                  <a:schemeClr val="tx1"/>
                </a:solidFill>
              </a:rPr>
              <a:t>P2</a:t>
            </a:r>
            <a:r>
              <a:rPr lang="en-US" sz="2400" dirty="0" smtClean="0">
                <a:solidFill>
                  <a:schemeClr val="tx1"/>
                </a:solidFill>
              </a:rPr>
              <a:t> </a:t>
            </a:r>
            <a:r>
              <a:rPr lang="en-US" sz="2400" dirty="0">
                <a:solidFill>
                  <a:schemeClr val="tx1"/>
                </a:solidFill>
              </a:rPr>
              <a:t>- projected reduced sales price;</a:t>
            </a:r>
          </a:p>
          <a:p>
            <a:pPr algn="ctr"/>
            <a:r>
              <a:rPr lang="en-US" sz="2400" dirty="0">
                <a:solidFill>
                  <a:schemeClr val="tx1"/>
                </a:solidFill>
              </a:rPr>
              <a:t> </a:t>
            </a:r>
            <a:r>
              <a:rPr lang="en-US" sz="2400" dirty="0" smtClean="0">
                <a:solidFill>
                  <a:schemeClr val="tx1"/>
                </a:solidFill>
              </a:rPr>
              <a:t> </a:t>
            </a:r>
            <a:r>
              <a:rPr lang="en-US" sz="2400" b="1" dirty="0" smtClean="0">
                <a:solidFill>
                  <a:schemeClr val="tx1"/>
                </a:solidFill>
              </a:rPr>
              <a:t>N1-</a:t>
            </a:r>
            <a:r>
              <a:rPr lang="en-US" sz="2400" dirty="0" smtClean="0">
                <a:solidFill>
                  <a:schemeClr val="tx1"/>
                </a:solidFill>
              </a:rPr>
              <a:t> </a:t>
            </a:r>
            <a:r>
              <a:rPr lang="en-US" sz="2400" dirty="0">
                <a:solidFill>
                  <a:schemeClr val="tx1"/>
                </a:solidFill>
              </a:rPr>
              <a:t>is the actual sales volume;</a:t>
            </a:r>
          </a:p>
          <a:p>
            <a:pPr algn="ctr"/>
            <a:r>
              <a:rPr lang="en-US" sz="2400" dirty="0">
                <a:solidFill>
                  <a:schemeClr val="tx1"/>
                </a:solidFill>
              </a:rPr>
              <a:t>               </a:t>
            </a:r>
            <a:r>
              <a:rPr lang="en-US" sz="2400" b="1" dirty="0" smtClean="0">
                <a:solidFill>
                  <a:schemeClr val="tx1"/>
                </a:solidFill>
              </a:rPr>
              <a:t>N2</a:t>
            </a:r>
            <a:r>
              <a:rPr lang="en-US" sz="2400" dirty="0" smtClean="0">
                <a:solidFill>
                  <a:schemeClr val="tx1"/>
                </a:solidFill>
              </a:rPr>
              <a:t>-is </a:t>
            </a:r>
            <a:r>
              <a:rPr lang="en-US" sz="2400" dirty="0">
                <a:solidFill>
                  <a:schemeClr val="tx1"/>
                </a:solidFill>
              </a:rPr>
              <a:t>the expected volume of sales if the price is reduced.</a:t>
            </a:r>
            <a:endParaRPr lang="ru-RU" sz="2400" dirty="0">
              <a:solidFill>
                <a:schemeClr val="tx1"/>
              </a:solidFill>
            </a:endParaRPr>
          </a:p>
        </p:txBody>
      </p:sp>
    </p:spTree>
    <p:extLst>
      <p:ext uri="{BB962C8B-B14F-4D97-AF65-F5344CB8AC3E}">
        <p14:creationId xmlns:p14="http://schemas.microsoft.com/office/powerpoint/2010/main" val="4176595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16632"/>
            <a:ext cx="8100392" cy="4176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1066741" y="4437112"/>
            <a:ext cx="6840760" cy="2246769"/>
          </a:xfrm>
          <a:prstGeom prst="rect">
            <a:avLst/>
          </a:prstGeom>
        </p:spPr>
        <p:txBody>
          <a:bodyPr wrap="square">
            <a:spAutoFit/>
          </a:bodyPr>
          <a:lstStyle/>
          <a:p>
            <a:r>
              <a:rPr lang="en-US" sz="2800" dirty="0"/>
              <a:t>1 – Perfectly elastic demand; </a:t>
            </a:r>
            <a:endParaRPr lang="en-US" sz="2800" dirty="0" smtClean="0"/>
          </a:p>
          <a:p>
            <a:r>
              <a:rPr lang="en-US" sz="2800" dirty="0" smtClean="0"/>
              <a:t>2 </a:t>
            </a:r>
            <a:r>
              <a:rPr lang="en-US" sz="2800" dirty="0"/>
              <a:t>– Elastic demand; </a:t>
            </a:r>
            <a:endParaRPr lang="en-US" sz="2800" dirty="0" smtClean="0"/>
          </a:p>
          <a:p>
            <a:r>
              <a:rPr lang="en-US" sz="2800" dirty="0" smtClean="0"/>
              <a:t>3 </a:t>
            </a:r>
            <a:r>
              <a:rPr lang="en-US" sz="2800" dirty="0"/>
              <a:t>– Unitary elasticity of demand</a:t>
            </a:r>
            <a:r>
              <a:rPr lang="en-US" sz="2800" dirty="0" smtClean="0"/>
              <a:t>;</a:t>
            </a:r>
          </a:p>
          <a:p>
            <a:r>
              <a:rPr lang="en-US" sz="2800" dirty="0" smtClean="0"/>
              <a:t> </a:t>
            </a:r>
            <a:r>
              <a:rPr lang="en-US" sz="2800" dirty="0"/>
              <a:t>4 – Inelastic demand; </a:t>
            </a:r>
            <a:endParaRPr lang="en-US" sz="2800" dirty="0" smtClean="0"/>
          </a:p>
          <a:p>
            <a:r>
              <a:rPr lang="en-US" sz="2800" dirty="0" smtClean="0"/>
              <a:t>5 </a:t>
            </a:r>
            <a:r>
              <a:rPr lang="en-US" sz="2800" dirty="0"/>
              <a:t>– Perfectly inelastic demand. </a:t>
            </a:r>
            <a:endParaRPr lang="ru-RU" sz="2800" dirty="0"/>
          </a:p>
        </p:txBody>
      </p:sp>
    </p:spTree>
    <p:extLst>
      <p:ext uri="{BB962C8B-B14F-4D97-AF65-F5344CB8AC3E}">
        <p14:creationId xmlns:p14="http://schemas.microsoft.com/office/powerpoint/2010/main" val="801160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вал 3"/>
          <p:cNvSpPr/>
          <p:nvPr/>
        </p:nvSpPr>
        <p:spPr>
          <a:xfrm>
            <a:off x="3500847" y="188640"/>
            <a:ext cx="2736304" cy="936104"/>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rPr>
              <a:t>Demand</a:t>
            </a:r>
            <a:endParaRPr lang="ru-RU" sz="2800" b="1" dirty="0">
              <a:solidFill>
                <a:schemeClr val="tx1"/>
              </a:solidFill>
            </a:endParaRPr>
          </a:p>
        </p:txBody>
      </p:sp>
      <p:sp>
        <p:nvSpPr>
          <p:cNvPr id="5" name="Скругленный прямоугольник 4"/>
          <p:cNvSpPr/>
          <p:nvPr/>
        </p:nvSpPr>
        <p:spPr>
          <a:xfrm>
            <a:off x="1172941" y="3068960"/>
            <a:ext cx="2520280" cy="3456384"/>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is </a:t>
            </a:r>
            <a:r>
              <a:rPr lang="en-US" sz="2400" dirty="0">
                <a:solidFill>
                  <a:schemeClr val="tx1"/>
                </a:solidFill>
              </a:rPr>
              <a:t>called demand, in which a percentage reduction in price causes the same percentage increase in sales of medicines.</a:t>
            </a:r>
            <a:endParaRPr lang="ru-RU" sz="2400" dirty="0">
              <a:solidFill>
                <a:schemeClr val="tx1"/>
              </a:solidFill>
            </a:endParaRPr>
          </a:p>
        </p:txBody>
      </p:sp>
      <p:sp>
        <p:nvSpPr>
          <p:cNvPr id="6" name="Скругленный прямоугольник 5"/>
          <p:cNvSpPr/>
          <p:nvPr/>
        </p:nvSpPr>
        <p:spPr>
          <a:xfrm>
            <a:off x="1244949" y="1757775"/>
            <a:ext cx="2376264" cy="792088"/>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effectLst>
                  <a:outerShdw blurRad="38100" dist="38100" dir="2700000" algn="tl">
                    <a:srgbClr val="000000">
                      <a:alpha val="43137"/>
                    </a:srgbClr>
                  </a:outerShdw>
                </a:effectLst>
              </a:rPr>
              <a:t>Elastic</a:t>
            </a:r>
            <a:endParaRPr lang="ru-RU" b="1" dirty="0">
              <a:solidFill>
                <a:schemeClr val="tx1"/>
              </a:solidFill>
              <a:effectLst>
                <a:outerShdw blurRad="38100" dist="38100" dir="2700000" algn="tl">
                  <a:srgbClr val="000000">
                    <a:alpha val="43137"/>
                  </a:srgbClr>
                </a:outerShdw>
              </a:effectLst>
            </a:endParaRPr>
          </a:p>
        </p:txBody>
      </p:sp>
      <p:sp>
        <p:nvSpPr>
          <p:cNvPr id="7" name="Скругленный прямоугольник 6"/>
          <p:cNvSpPr/>
          <p:nvPr/>
        </p:nvSpPr>
        <p:spPr>
          <a:xfrm>
            <a:off x="6237151" y="1757775"/>
            <a:ext cx="2376264" cy="792088"/>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effectLst>
                  <a:outerShdw blurRad="38100" dist="38100" dir="2700000" algn="tl">
                    <a:srgbClr val="000000">
                      <a:alpha val="43137"/>
                    </a:srgbClr>
                  </a:outerShdw>
                </a:effectLst>
              </a:rPr>
              <a:t>Inelastic</a:t>
            </a:r>
            <a:endParaRPr lang="ru-RU" b="1" dirty="0">
              <a:solidFill>
                <a:schemeClr val="tx1"/>
              </a:solidFill>
              <a:effectLst>
                <a:outerShdw blurRad="38100" dist="38100" dir="2700000" algn="tl">
                  <a:srgbClr val="000000">
                    <a:alpha val="43137"/>
                  </a:srgbClr>
                </a:outerShdw>
              </a:effectLst>
            </a:endParaRPr>
          </a:p>
        </p:txBody>
      </p:sp>
      <p:sp>
        <p:nvSpPr>
          <p:cNvPr id="8" name="Скругленный прямоугольник 7"/>
          <p:cNvSpPr/>
          <p:nvPr/>
        </p:nvSpPr>
        <p:spPr>
          <a:xfrm>
            <a:off x="6165143" y="3083680"/>
            <a:ext cx="2520280" cy="3456384"/>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is </a:t>
            </a:r>
            <a:r>
              <a:rPr lang="en-US" sz="2400" dirty="0">
                <a:solidFill>
                  <a:schemeClr val="tx1"/>
                </a:solidFill>
              </a:rPr>
              <a:t>called demand in which a percentage decrease in price causes a slight percentage increase or decrease in sales of medicines.</a:t>
            </a:r>
            <a:endParaRPr lang="ru-RU" sz="2400" dirty="0">
              <a:solidFill>
                <a:schemeClr val="tx1"/>
              </a:solidFill>
            </a:endParaRPr>
          </a:p>
        </p:txBody>
      </p:sp>
      <p:cxnSp>
        <p:nvCxnSpPr>
          <p:cNvPr id="11" name="Прямая со стрелкой 10"/>
          <p:cNvCxnSpPr>
            <a:stCxn id="4" idx="4"/>
          </p:cNvCxnSpPr>
          <p:nvPr/>
        </p:nvCxnSpPr>
        <p:spPr>
          <a:xfrm flipH="1">
            <a:off x="2339752" y="1124744"/>
            <a:ext cx="2529247" cy="50405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3" name="Прямая со стрелкой 12"/>
          <p:cNvCxnSpPr>
            <a:stCxn id="4" idx="4"/>
          </p:cNvCxnSpPr>
          <p:nvPr/>
        </p:nvCxnSpPr>
        <p:spPr>
          <a:xfrm>
            <a:off x="4868999" y="1124744"/>
            <a:ext cx="2655329" cy="50405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5" name="Прямая со стрелкой 14"/>
          <p:cNvCxnSpPr>
            <a:stCxn id="6" idx="2"/>
            <a:endCxn id="5" idx="0"/>
          </p:cNvCxnSpPr>
          <p:nvPr/>
        </p:nvCxnSpPr>
        <p:spPr>
          <a:xfrm>
            <a:off x="2433081" y="2549863"/>
            <a:ext cx="0" cy="51909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8" name="Прямая со стрелкой 17"/>
          <p:cNvCxnSpPr>
            <a:stCxn id="7" idx="2"/>
            <a:endCxn id="8" idx="0"/>
          </p:cNvCxnSpPr>
          <p:nvPr/>
        </p:nvCxnSpPr>
        <p:spPr>
          <a:xfrm>
            <a:off x="7425283" y="2549863"/>
            <a:ext cx="0" cy="53381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297356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29818" y="4522230"/>
            <a:ext cx="7263985" cy="1283034"/>
          </a:xfrm>
          <a:solidFill>
            <a:schemeClr val="accent1">
              <a:lumMod val="20000"/>
              <a:lumOff val="80000"/>
            </a:schemeClr>
          </a:solidFill>
        </p:spPr>
        <p:txBody>
          <a:bodyPr>
            <a:normAutofit/>
          </a:bodyPr>
          <a:lstStyle/>
          <a:p>
            <a:pPr marL="82296" indent="0" algn="ctr">
              <a:buNone/>
            </a:pPr>
            <a:r>
              <a:rPr lang="en-US" sz="7200" b="1" dirty="0" smtClean="0"/>
              <a:t>for attention</a:t>
            </a:r>
            <a:r>
              <a:rPr lang="ru-RU" sz="7200" b="1" dirty="0" smtClean="0"/>
              <a:t>!</a:t>
            </a:r>
            <a:endParaRPr lang="ru-RU" sz="7200" b="1" dirty="0"/>
          </a:p>
        </p:txBody>
      </p:sp>
      <p:pic>
        <p:nvPicPr>
          <p:cNvPr id="9218" name="Picture 2" descr="G:\Универ\5-ммф\Marketing in Pharmacy_2019\спасибо.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430871"/>
            <a:ext cx="7262163" cy="4091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38448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466</TotalTime>
  <Words>785</Words>
  <Application>Microsoft Office PowerPoint</Application>
  <PresentationFormat>Экран (4:3)</PresentationFormat>
  <Paragraphs>78</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Солнцестояние</vt:lpstr>
      <vt:lpstr>Ministry of Health of Ukraine Odesa National Medical University Faculty of Pharmacy </vt:lpstr>
      <vt:lpstr>THEORETICAL BASES OF MARKET PRICING </vt:lpstr>
      <vt:lpstr>THEORETICAL BASES OF MARKET PRICING </vt:lpstr>
      <vt:lpstr> Prices functions </vt:lpstr>
      <vt:lpstr>Prices functions</vt:lpstr>
      <vt:lpstr>Pricing process</vt:lpstr>
      <vt:lpstr>Pricing factors</vt:lpstr>
      <vt:lpstr>Targets for drug pricing</vt:lpstr>
      <vt:lpstr>Презентация PowerPoint</vt:lpstr>
      <vt:lpstr>The demand law shows communication between the prices and quantity of the goods which can be got under each price</vt:lpstr>
      <vt:lpstr>Analysis of price elasticity of demand for medicines</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Ministry of Health of Ukraine Odesa National Medical University Faculty of Pharmacy</dc:title>
  <dc:creator>Home</dc:creator>
  <cp:lastModifiedBy>Home</cp:lastModifiedBy>
  <cp:revision>86</cp:revision>
  <dcterms:created xsi:type="dcterms:W3CDTF">2019-09-03T08:02:15Z</dcterms:created>
  <dcterms:modified xsi:type="dcterms:W3CDTF">2019-09-17T12:15:45Z</dcterms:modified>
</cp:coreProperties>
</file>