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9154"/>
            <a:ext cx="7651576" cy="230425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/>
              </a:rPr>
              <a:t>Ministry of Health of Ukraine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>
                <a:solidFill>
                  <a:schemeClr val="tx1"/>
                </a:solidFill>
                <a:effectLst/>
              </a:rPr>
              <a:t>Odesa National Medical University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Faculty </a:t>
            </a:r>
            <a:r>
              <a:rPr lang="en-US" sz="3600" dirty="0">
                <a:solidFill>
                  <a:schemeClr val="tx1"/>
                </a:solidFill>
                <a:effectLst/>
              </a:rPr>
              <a:t>of Pharmacy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7406640" cy="396044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200" b="1" dirty="0"/>
              <a:t>LECTURE</a:t>
            </a:r>
            <a:r>
              <a:rPr lang="uk-UA" sz="2200" b="1" dirty="0"/>
              <a:t> </a:t>
            </a:r>
            <a:r>
              <a:rPr lang="uk-UA" sz="2200" b="1" dirty="0" smtClean="0"/>
              <a:t>№</a:t>
            </a:r>
            <a:r>
              <a:rPr lang="en-US" sz="2200" b="1" dirty="0" smtClean="0"/>
              <a:t>5</a:t>
            </a:r>
            <a:r>
              <a:rPr lang="uk-UA" sz="2200" b="1" dirty="0" smtClean="0"/>
              <a:t>:</a:t>
            </a:r>
            <a:endParaRPr lang="uk-UA" sz="2200" b="1" dirty="0"/>
          </a:p>
          <a:p>
            <a:pPr algn="ctr"/>
            <a:r>
              <a:rPr lang="en-US" sz="3600" b="1" dirty="0" smtClean="0"/>
              <a:t>“</a:t>
            </a:r>
            <a:r>
              <a:rPr lang="en-US" sz="4400" b="1" dirty="0"/>
              <a:t>Marketing </a:t>
            </a:r>
            <a:r>
              <a:rPr lang="en-US" sz="4400" b="1" dirty="0" smtClean="0"/>
              <a:t>policy of communications</a:t>
            </a:r>
            <a:r>
              <a:rPr lang="en-US" sz="4800" b="1" dirty="0" smtClean="0"/>
              <a:t>”</a:t>
            </a:r>
            <a:endParaRPr lang="uk-UA" sz="4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uk-UA" sz="2800" b="1" dirty="0"/>
          </a:p>
          <a:p>
            <a:pPr algn="ctr"/>
            <a:r>
              <a:rPr lang="en-US" dirty="0"/>
              <a:t>Odessa</a:t>
            </a:r>
            <a:r>
              <a:rPr lang="uk-UA" dirty="0"/>
              <a:t> – </a:t>
            </a:r>
            <a:r>
              <a:rPr lang="uk-UA" dirty="0" smtClean="0"/>
              <a:t>20</a:t>
            </a:r>
            <a:r>
              <a:rPr lang="uk-UA" u="sng" dirty="0" smtClean="0"/>
              <a:t>1</a:t>
            </a:r>
            <a:r>
              <a:rPr lang="en-US" u="sng" dirty="0" smtClean="0"/>
              <a:t>9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8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530040" cy="437849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Promotion</a:t>
            </a:r>
            <a:r>
              <a:rPr lang="en-US" dirty="0" smtClean="0"/>
              <a:t> </a:t>
            </a:r>
            <a:r>
              <a:rPr lang="en-US" dirty="0"/>
              <a:t>is the creation and support term relations between the enterprise and the market in order to activate selling of goods and creating a positive image through information, persuasion and reminders about their activities.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51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56084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System of the marketing communication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3429000"/>
            <a:ext cx="2520280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Main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>
            <a:stCxn id="4" idx="0"/>
          </p:cNvCxnSpPr>
          <p:nvPr/>
        </p:nvCxnSpPr>
        <p:spPr>
          <a:xfrm flipV="1">
            <a:off x="4824028" y="278092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3"/>
          </p:cNvCxnSpPr>
          <p:nvPr/>
        </p:nvCxnSpPr>
        <p:spPr>
          <a:xfrm>
            <a:off x="6084168" y="375303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>
            <a:off x="4824028" y="407707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1"/>
          </p:cNvCxnSpPr>
          <p:nvPr/>
        </p:nvCxnSpPr>
        <p:spPr>
          <a:xfrm flipH="1">
            <a:off x="2843808" y="375303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707904" y="2132856"/>
            <a:ext cx="2232248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Advertising</a:t>
            </a:r>
            <a:endParaRPr lang="ru-RU" b="1" u="sng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 rot="5400000">
            <a:off x="5796136" y="3429000"/>
            <a:ext cx="2232248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Sales promotion</a:t>
            </a:r>
            <a:endParaRPr lang="ru-RU" b="1" u="sng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07904" y="4581128"/>
            <a:ext cx="2232248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Public relations</a:t>
            </a:r>
            <a:endParaRPr lang="ru-RU" b="1" u="sng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 rot="16200000">
            <a:off x="1403648" y="3429000"/>
            <a:ext cx="2232248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Personal selling</a:t>
            </a:r>
            <a:endParaRPr lang="ru-RU" b="1" u="sng" dirty="0">
              <a:solidFill>
                <a:schemeClr val="tx1"/>
              </a:solidFill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2195736" y="692696"/>
            <a:ext cx="5472608" cy="1224136"/>
          </a:xfrm>
          <a:prstGeom prst="wedgeRoundRectCallout">
            <a:avLst>
              <a:gd name="adj1" fmla="val 8"/>
              <a:gd name="adj2" fmla="val 66291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is tool convincing information about a product or company, the commercial promotion of consumer goods and the good qualities of the company, the tool that prepares an active and potential customer to purchase.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7452320" y="2132856"/>
            <a:ext cx="1817482" cy="3600400"/>
          </a:xfrm>
          <a:prstGeom prst="wedgeRoundRectCallout">
            <a:avLst>
              <a:gd name="adj1" fmla="val -61927"/>
              <a:gd name="adj2" fmla="val 20942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is a combination of techniques used throughout the product life cycle for the three participants in the market (consumer, wholesaler, dealer), for short-term increase in sales and increase the number of new customers.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3203848" y="5517232"/>
            <a:ext cx="3708412" cy="1080120"/>
          </a:xfrm>
          <a:prstGeom prst="wedgeRoundRectCallout">
            <a:avLst>
              <a:gd name="adj1" fmla="val -6519"/>
              <a:gd name="adj2" fmla="val -76490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are a long-planned effort to create and maintain goodwill and mutual understanding between an organization and the public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179512" y="2456892"/>
            <a:ext cx="1817482" cy="2412268"/>
          </a:xfrm>
          <a:prstGeom prst="wedgeRoundRectCallout">
            <a:avLst>
              <a:gd name="adj1" fmla="val 61223"/>
              <a:gd name="adj2" fmla="val 48296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is the process of creating by the seller </a:t>
            </a:r>
            <a:r>
              <a:rPr lang="en-US" dirty="0" smtClean="0">
                <a:solidFill>
                  <a:schemeClr val="tx1"/>
                </a:solidFill>
              </a:rPr>
              <a:t>favorable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conditions </a:t>
            </a:r>
            <a:r>
              <a:rPr lang="en-US" dirty="0">
                <a:solidFill>
                  <a:schemeClr val="tx1"/>
                </a:solidFill>
              </a:rPr>
              <a:t>for complete the purchase potential buyer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2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48872" cy="4306490"/>
          </a:xfrm>
        </p:spPr>
        <p:txBody>
          <a:bodyPr>
            <a:normAutofit/>
          </a:bodyPr>
          <a:lstStyle/>
          <a:p>
            <a:r>
              <a:rPr lang="en-US" sz="3600" b="1" u="sng" dirty="0" smtClean="0"/>
              <a:t>Marketing </a:t>
            </a:r>
            <a:r>
              <a:rPr lang="en-US" sz="3600" b="1" u="sng" dirty="0"/>
              <a:t>policy communications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is </a:t>
            </a:r>
            <a:r>
              <a:rPr lang="en-US" dirty="0"/>
              <a:t>promising course of action which aims to ensure interaction with all subjects of the marketing system to meet the needs of customers and profit.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11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7848872" cy="7200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Management of marketing communications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4271" y="1347176"/>
            <a:ext cx="194421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Planning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07983" y="1349152"/>
            <a:ext cx="194421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Organization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1349152"/>
            <a:ext cx="194421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Motivation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1349152"/>
            <a:ext cx="194421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Control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2192056"/>
            <a:ext cx="2232248" cy="466594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</a:rPr>
              <a:t>1.Identification </a:t>
            </a:r>
            <a:r>
              <a:rPr lang="en-US" sz="1600" dirty="0">
                <a:solidFill>
                  <a:schemeClr val="tx1"/>
                </a:solidFill>
              </a:rPr>
              <a:t>of purpose 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2</a:t>
            </a:r>
            <a:r>
              <a:rPr lang="en-US" sz="1600" dirty="0">
                <a:solidFill>
                  <a:schemeClr val="tx1"/>
                </a:solidFill>
              </a:rPr>
              <a:t>. Identify the target audience 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3</a:t>
            </a:r>
            <a:r>
              <a:rPr lang="en-US" sz="1600" dirty="0">
                <a:solidFill>
                  <a:schemeClr val="tx1"/>
                </a:solidFill>
              </a:rPr>
              <a:t>. Determination of the desired feedback 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4</a:t>
            </a:r>
            <a:r>
              <a:rPr lang="en-US" sz="1600" dirty="0">
                <a:solidFill>
                  <a:schemeClr val="tx1"/>
                </a:solidFill>
              </a:rPr>
              <a:t>. Choice of appeals 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5</a:t>
            </a:r>
            <a:r>
              <a:rPr lang="en-US" sz="1600" dirty="0">
                <a:solidFill>
                  <a:schemeClr val="tx1"/>
                </a:solidFill>
              </a:rPr>
              <a:t>. Select means of information dissemination or influence 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6</a:t>
            </a:r>
            <a:r>
              <a:rPr lang="en-US" sz="1600" dirty="0">
                <a:solidFill>
                  <a:schemeClr val="tx1"/>
                </a:solidFill>
              </a:rPr>
              <a:t>. Determination the properties of information source 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7</a:t>
            </a:r>
            <a:r>
              <a:rPr lang="en-US" sz="1600" dirty="0">
                <a:solidFill>
                  <a:schemeClr val="tx1"/>
                </a:solidFill>
              </a:rPr>
              <a:t>. Selection means of the feedback 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8</a:t>
            </a:r>
            <a:r>
              <a:rPr lang="en-US" sz="1600" dirty="0">
                <a:solidFill>
                  <a:schemeClr val="tx1"/>
                </a:solidFill>
              </a:rPr>
              <a:t>. Calculation of the budget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93737" y="2292949"/>
            <a:ext cx="2172707" cy="408837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1. The </a:t>
            </a:r>
            <a:r>
              <a:rPr lang="en-US" dirty="0">
                <a:solidFill>
                  <a:schemeClr val="tx1"/>
                </a:solidFill>
              </a:rPr>
              <a:t>organization of the performers 2. Coordination of all elements of </a:t>
            </a:r>
            <a:r>
              <a:rPr lang="en-US" dirty="0" smtClean="0">
                <a:solidFill>
                  <a:schemeClr val="tx1"/>
                </a:solidFill>
              </a:rPr>
              <a:t>promotion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3. </a:t>
            </a:r>
            <a:r>
              <a:rPr lang="en-US" dirty="0" smtClean="0">
                <a:solidFill>
                  <a:schemeClr val="tx1"/>
                </a:solidFill>
              </a:rPr>
              <a:t>Implementation </a:t>
            </a:r>
            <a:r>
              <a:rPr lang="en-US" dirty="0">
                <a:solidFill>
                  <a:schemeClr val="tx1"/>
                </a:solidFill>
              </a:rPr>
              <a:t>in uniform style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32040" y="2192056"/>
            <a:ext cx="2016224" cy="41892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1.Consumer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smtClean="0">
                <a:solidFill>
                  <a:schemeClr val="tx1"/>
                </a:solidFill>
              </a:rPr>
              <a:t>Intermediaries </a:t>
            </a:r>
            <a:r>
              <a:rPr lang="en-US" dirty="0">
                <a:solidFill>
                  <a:schemeClr val="tx1"/>
                </a:solidFill>
              </a:rPr>
              <a:t>3. </a:t>
            </a:r>
            <a:r>
              <a:rPr lang="en-US" dirty="0" smtClean="0">
                <a:solidFill>
                  <a:schemeClr val="tx1"/>
                </a:solidFill>
              </a:rPr>
              <a:t>Sellers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4. Impact on the audience and contact regulatory agencies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96836" y="2227640"/>
            <a:ext cx="1872208" cy="41536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 smtClean="0">
                <a:solidFill>
                  <a:schemeClr val="tx1"/>
                </a:solidFill>
              </a:rPr>
              <a:t>1.Establish </a:t>
            </a:r>
            <a:r>
              <a:rPr lang="en-US" dirty="0">
                <a:solidFill>
                  <a:schemeClr val="tx1"/>
                </a:solidFill>
              </a:rPr>
              <a:t>of feedback (surveys, tests, etc.) 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2.Making </a:t>
            </a:r>
            <a:r>
              <a:rPr lang="en-US" dirty="0">
                <a:solidFill>
                  <a:schemeClr val="tx1"/>
                </a:solidFill>
              </a:rPr>
              <a:t>adjustments 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. Evaluation of results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>
            <a:stCxn id="4" idx="2"/>
            <a:endCxn id="5" idx="0"/>
          </p:cNvCxnSpPr>
          <p:nvPr/>
        </p:nvCxnSpPr>
        <p:spPr>
          <a:xfrm flipH="1">
            <a:off x="1326379" y="908720"/>
            <a:ext cx="3713673" cy="4384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2"/>
            <a:endCxn id="6" idx="0"/>
          </p:cNvCxnSpPr>
          <p:nvPr/>
        </p:nvCxnSpPr>
        <p:spPr>
          <a:xfrm flipH="1">
            <a:off x="3680091" y="908720"/>
            <a:ext cx="1359961" cy="4404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4" idx="2"/>
            <a:endCxn id="7" idx="0"/>
          </p:cNvCxnSpPr>
          <p:nvPr/>
        </p:nvCxnSpPr>
        <p:spPr>
          <a:xfrm>
            <a:off x="5040052" y="908720"/>
            <a:ext cx="792088" cy="4404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2"/>
            <a:endCxn id="8" idx="0"/>
          </p:cNvCxnSpPr>
          <p:nvPr/>
        </p:nvCxnSpPr>
        <p:spPr>
          <a:xfrm>
            <a:off x="5040052" y="908720"/>
            <a:ext cx="2952328" cy="4404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29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10081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effectLst/>
              </a:rPr>
              <a:t>Characteristics of components of the marketing communications system</a:t>
            </a: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890080" cy="5544616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en-US" b="1" u="sng" dirty="0"/>
              <a:t>Advertising</a:t>
            </a:r>
            <a:r>
              <a:rPr lang="en-US" dirty="0"/>
              <a:t> </a:t>
            </a:r>
            <a:r>
              <a:rPr lang="en-US" i="1" dirty="0"/>
              <a:t>is any paid non-personal form of distribution of information about a company and its medicines.</a:t>
            </a:r>
          </a:p>
          <a:p>
            <a:pPr marL="82296" indent="0" algn="ctr">
              <a:buNone/>
            </a:pPr>
            <a:r>
              <a:rPr lang="en-US" b="1" i="1" u="sng" dirty="0"/>
              <a:t>Its unique characteristics are</a:t>
            </a:r>
            <a:r>
              <a:rPr lang="en-US" dirty="0"/>
              <a:t>:</a:t>
            </a:r>
          </a:p>
          <a:p>
            <a:r>
              <a:rPr lang="en-US" dirty="0" smtClean="0"/>
              <a:t>expressive </a:t>
            </a:r>
            <a:r>
              <a:rPr lang="en-US" dirty="0"/>
              <a:t>in nature, able to effectively present a drug, the pharmaceutical company itself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/>
              <a:t>mass audience </a:t>
            </a:r>
            <a:r>
              <a:rPr lang="en-US" dirty="0" smtClean="0"/>
              <a:t>reach</a:t>
            </a:r>
            <a:endParaRPr lang="ru-RU" dirty="0" smtClean="0"/>
          </a:p>
          <a:p>
            <a:r>
              <a:rPr lang="en-US" dirty="0"/>
              <a:t>possibility of repeated appeal, ability to persuade, persuasion;</a:t>
            </a:r>
          </a:p>
          <a:p>
            <a:r>
              <a:rPr lang="en-US" dirty="0" smtClean="0"/>
              <a:t>impersonality </a:t>
            </a:r>
            <a:r>
              <a:rPr lang="en-US" dirty="0"/>
              <a:t>(compared to a personal sale, advertising is only capable of monologue (except electronic “direct mail”) and not of dialogue with the audience;</a:t>
            </a:r>
          </a:p>
          <a:p>
            <a:r>
              <a:rPr lang="en-US" dirty="0" smtClean="0"/>
              <a:t>some </a:t>
            </a:r>
            <a:r>
              <a:rPr lang="en-US" dirty="0"/>
              <a:t>of its types require large allocations (TV advertising), others - much cheaper (newspaper advertising).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253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2404"/>
            <a:ext cx="7920880" cy="94832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4F271C">
                    <a:satMod val="130000"/>
                  </a:srgbClr>
                </a:solidFill>
                <a:effectLst/>
              </a:rPr>
              <a:t>Characteristics of components of the marketing communications system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890080" cy="5195664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b="1" i="1" dirty="0"/>
              <a:t>Public Relations </a:t>
            </a:r>
            <a:r>
              <a:rPr lang="en-US" i="1" dirty="0"/>
              <a:t>is an activity aimed at developing a positive image of the company, its favorable attitude towards it and its medicines.</a:t>
            </a:r>
          </a:p>
          <a:p>
            <a:pPr marL="82296" indent="0" algn="ctr">
              <a:buNone/>
            </a:pPr>
            <a:r>
              <a:rPr lang="en-US" b="1" i="1" u="sng" dirty="0"/>
              <a:t>The peculiarity of this component of the promotion of medicines are:</a:t>
            </a:r>
          </a:p>
          <a:p>
            <a:r>
              <a:rPr lang="en-US" dirty="0" smtClean="0"/>
              <a:t>high </a:t>
            </a:r>
            <a:r>
              <a:rPr lang="en-US" dirty="0"/>
              <a:t>reliability of information in the eyes of consumers, because it is presented in the form of news, not an advertisement;</a:t>
            </a:r>
          </a:p>
          <a:p>
            <a:r>
              <a:rPr lang="en-US" dirty="0" smtClean="0"/>
              <a:t>wide </a:t>
            </a:r>
            <a:r>
              <a:rPr lang="en-US" dirty="0"/>
              <a:t>audience reach;</a:t>
            </a:r>
          </a:p>
          <a:p>
            <a:r>
              <a:rPr lang="en-US" dirty="0" smtClean="0"/>
              <a:t>long-term </a:t>
            </a:r>
            <a:r>
              <a:rPr lang="en-US" dirty="0"/>
              <a:t>effect of public relations;</a:t>
            </a:r>
          </a:p>
          <a:p>
            <a:r>
              <a:rPr lang="en-US" dirty="0" smtClean="0"/>
              <a:t>the </a:t>
            </a:r>
            <a:r>
              <a:rPr lang="en-US" dirty="0"/>
              <a:t>content of the information is not always controlled by the pharmaceutical firm;</a:t>
            </a:r>
          </a:p>
          <a:p>
            <a:r>
              <a:rPr lang="en-US" dirty="0" smtClean="0"/>
              <a:t>most </a:t>
            </a:r>
            <a:r>
              <a:rPr lang="en-US" dirty="0"/>
              <a:t>often complements advertising.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24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48872" cy="10081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4F271C">
                    <a:satMod val="130000"/>
                  </a:srgbClr>
                </a:solidFill>
                <a:effectLst/>
              </a:rPr>
              <a:t>Characteristics of components of the marketing communications system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7498080" cy="4800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dirty="0"/>
              <a:t>A personal </a:t>
            </a:r>
            <a:r>
              <a:rPr lang="en-US" dirty="0" smtClean="0"/>
              <a:t>selling </a:t>
            </a:r>
            <a:r>
              <a:rPr lang="en-US" dirty="0"/>
              <a:t>is an oral presentation of medicines during a conversation with one or more potential buyers for sale.</a:t>
            </a:r>
          </a:p>
          <a:p>
            <a:pPr marL="82296" indent="0" algn="ctr">
              <a:buNone/>
            </a:pPr>
            <a:r>
              <a:rPr lang="en-US" b="1" u="sng" dirty="0"/>
              <a:t>Personal sale is characterized by:</a:t>
            </a:r>
          </a:p>
          <a:p>
            <a:r>
              <a:rPr lang="en-US" dirty="0" smtClean="0"/>
              <a:t>personal </a:t>
            </a:r>
            <a:r>
              <a:rPr lang="en-US" dirty="0"/>
              <a:t>character;</a:t>
            </a:r>
          </a:p>
          <a:p>
            <a:r>
              <a:rPr lang="en-US" dirty="0" smtClean="0"/>
              <a:t>direct</a:t>
            </a:r>
            <a:r>
              <a:rPr lang="en-US" dirty="0"/>
              <a:t>, lively dialogue with the audience;</a:t>
            </a:r>
          </a:p>
          <a:p>
            <a:r>
              <a:rPr lang="en-US" dirty="0" smtClean="0"/>
              <a:t>an </a:t>
            </a:r>
            <a:r>
              <a:rPr lang="en-US" dirty="0"/>
              <a:t>incentive to respond;</a:t>
            </a:r>
          </a:p>
          <a:p>
            <a:r>
              <a:rPr lang="en-US" dirty="0" smtClean="0"/>
              <a:t>the </a:t>
            </a:r>
            <a:r>
              <a:rPr lang="en-US" dirty="0"/>
              <a:t>highest value among all promotions (per contact).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32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8028384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4F271C">
                    <a:satMod val="130000"/>
                  </a:srgbClr>
                </a:solidFill>
                <a:effectLst/>
              </a:rPr>
              <a:t>Characteristics of components of the marketing communications system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7890080" cy="4968552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b="1" u="sng" dirty="0"/>
              <a:t>Sales </a:t>
            </a:r>
            <a:r>
              <a:rPr lang="en-US" b="1" u="sng" dirty="0" smtClean="0"/>
              <a:t>promotion</a:t>
            </a:r>
            <a:r>
              <a:rPr lang="uk-UA" b="1" u="sng" dirty="0" smtClean="0"/>
              <a:t>  - </a:t>
            </a:r>
            <a:r>
              <a:rPr lang="en-US" i="1" dirty="0" smtClean="0"/>
              <a:t>are </a:t>
            </a:r>
            <a:r>
              <a:rPr lang="en-US" i="1" dirty="0"/>
              <a:t>short-term incentives to encourage intermediaries and consumers to buy medicines (discounts, merchandise loans, support for regular customers, etc.).</a:t>
            </a:r>
          </a:p>
          <a:p>
            <a:pPr marL="82296" indent="0" algn="ctr">
              <a:buNone/>
            </a:pPr>
            <a:r>
              <a:rPr lang="en-US" b="1" i="1" u="sng" dirty="0"/>
              <a:t>Feature is:</a:t>
            </a:r>
          </a:p>
          <a:p>
            <a:r>
              <a:rPr lang="en-US" dirty="0" smtClean="0"/>
              <a:t>attractiveness </a:t>
            </a:r>
            <a:r>
              <a:rPr lang="en-US" dirty="0"/>
              <a:t>of sales promotion measures in the eyes of intermediaries and consumers;</a:t>
            </a:r>
          </a:p>
          <a:p>
            <a:r>
              <a:rPr lang="en-US" dirty="0" smtClean="0"/>
              <a:t>incentives </a:t>
            </a:r>
            <a:r>
              <a:rPr lang="en-US" dirty="0"/>
              <a:t>to purchase;</a:t>
            </a:r>
          </a:p>
          <a:p>
            <a:r>
              <a:rPr lang="en-US" dirty="0" smtClean="0"/>
              <a:t>impulsive</a:t>
            </a:r>
            <a:r>
              <a:rPr lang="en-US" dirty="0"/>
              <a:t>;</a:t>
            </a:r>
          </a:p>
          <a:p>
            <a:r>
              <a:rPr lang="en-US" dirty="0" smtClean="0"/>
              <a:t>short-term </a:t>
            </a:r>
            <a:r>
              <a:rPr lang="en-US" dirty="0"/>
              <a:t>effect; these measures are unsuitable for forming a strong commitment to a particular brand of medicinal product;</a:t>
            </a:r>
          </a:p>
          <a:p>
            <a:r>
              <a:rPr lang="en-US" dirty="0" smtClean="0"/>
              <a:t>effectiveness </a:t>
            </a:r>
            <a:r>
              <a:rPr lang="en-US" dirty="0"/>
              <a:t>when combined with advertising.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701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100392" cy="115212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effectLst/>
              </a:rPr>
              <a:t>Factors that determine the structure of a marketing communications system</a:t>
            </a:r>
            <a:endParaRPr lang="ru-RU" sz="2800" b="1" dirty="0">
              <a:effectLst/>
            </a:endParaRPr>
          </a:p>
        </p:txBody>
      </p:sp>
      <p:cxnSp>
        <p:nvCxnSpPr>
          <p:cNvPr id="5" name="Прямая со стрелкой 4"/>
          <p:cNvCxnSpPr>
            <a:stCxn id="2" idx="2"/>
          </p:cNvCxnSpPr>
          <p:nvPr/>
        </p:nvCxnSpPr>
        <p:spPr>
          <a:xfrm flipH="1">
            <a:off x="2915816" y="1268760"/>
            <a:ext cx="2177988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" idx="2"/>
          </p:cNvCxnSpPr>
          <p:nvPr/>
        </p:nvCxnSpPr>
        <p:spPr>
          <a:xfrm>
            <a:off x="5093804" y="1268760"/>
            <a:ext cx="2286508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1043608" y="2420888"/>
            <a:ext cx="3384376" cy="122413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>
                <a:solidFill>
                  <a:schemeClr val="tx1"/>
                </a:solidFill>
              </a:rPr>
              <a:t>Characteristics of the drug</a:t>
            </a:r>
            <a:endParaRPr lang="ru-RU" sz="2000" b="1" u="sng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364088" y="2420888"/>
            <a:ext cx="3384376" cy="122413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tx1"/>
                </a:solidFill>
              </a:rPr>
              <a:t>Product life cycle</a:t>
            </a:r>
            <a:endParaRPr lang="ru-RU" b="1" u="sng" dirty="0">
              <a:solidFill>
                <a:schemeClr val="tx1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1835696" y="4221088"/>
            <a:ext cx="6696744" cy="2304256"/>
          </a:xfrm>
          <a:prstGeom prst="wedgeEllipseCallout">
            <a:avLst>
              <a:gd name="adj1" fmla="val -56729"/>
              <a:gd name="adj2" fmla="val -82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tabLst>
                <a:tab pos="4572000" algn="l"/>
              </a:tabLst>
            </a:pPr>
            <a:r>
              <a:rPr lang="en-US" sz="2400" dirty="0" smtClean="0">
                <a:solidFill>
                  <a:schemeClr val="tx1"/>
                </a:solidFill>
              </a:rPr>
              <a:t>OTC </a:t>
            </a:r>
            <a:r>
              <a:rPr lang="en-US" sz="2400" dirty="0">
                <a:solidFill>
                  <a:schemeClr val="tx1"/>
                </a:solidFill>
              </a:rPr>
              <a:t>drugs - </a:t>
            </a:r>
            <a:r>
              <a:rPr lang="en-US" sz="2400" b="1" u="sng" dirty="0">
                <a:solidFill>
                  <a:schemeClr val="tx1"/>
                </a:solidFill>
              </a:rPr>
              <a:t>advertising</a:t>
            </a:r>
            <a:r>
              <a:rPr lang="en-US" sz="2400" dirty="0">
                <a:solidFill>
                  <a:schemeClr val="tx1"/>
                </a:solidFill>
              </a:rPr>
              <a:t> in the media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</a:rPr>
              <a:t>prescription - </a:t>
            </a:r>
            <a:r>
              <a:rPr lang="en-US" sz="2400" b="1" u="sng" dirty="0">
                <a:solidFill>
                  <a:schemeClr val="tx1"/>
                </a:solidFill>
              </a:rPr>
              <a:t>personal sale</a:t>
            </a:r>
            <a:endParaRPr lang="ru-RU" sz="24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26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0862" y="28636"/>
            <a:ext cx="74980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rgbClr val="4F271C">
                    <a:satMod val="130000"/>
                  </a:srgbClr>
                </a:solidFill>
                <a:effectLst/>
              </a:rPr>
              <a:t>Factors that determine the structure of a marketing communications system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340768"/>
            <a:ext cx="2088232" cy="100811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/>
              <a:t>Introduction</a:t>
            </a:r>
            <a:endParaRPr lang="ru-RU" sz="2400" u="sng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2924944"/>
            <a:ext cx="2088232" cy="100811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/>
              <a:t>Growt</a:t>
            </a:r>
            <a:r>
              <a:rPr lang="en-US" sz="2400" dirty="0" smtClean="0"/>
              <a:t>h</a:t>
            </a:r>
            <a:endParaRPr lang="en-US" sz="2400" dirty="0"/>
          </a:p>
          <a:p>
            <a:pPr algn="ctr"/>
            <a:endParaRPr lang="en-US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4221088"/>
            <a:ext cx="2088232" cy="100811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/>
              <a:t>Maturity</a:t>
            </a:r>
            <a:endParaRPr lang="en-US" sz="2400" u="sng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5589240"/>
            <a:ext cx="2088232" cy="100811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/>
              <a:t>Decline</a:t>
            </a:r>
            <a:endParaRPr lang="ru-RU" sz="2400" u="sng" dirty="0"/>
          </a:p>
        </p:txBody>
      </p:sp>
      <p:sp>
        <p:nvSpPr>
          <p:cNvPr id="9" name="Выноска со стрелкой влево 8"/>
          <p:cNvSpPr/>
          <p:nvPr/>
        </p:nvSpPr>
        <p:spPr>
          <a:xfrm>
            <a:off x="2115652" y="980728"/>
            <a:ext cx="6920844" cy="1728192"/>
          </a:xfrm>
          <a:prstGeom prst="leftArrowCallout">
            <a:avLst>
              <a:gd name="adj1" fmla="val 13944"/>
              <a:gd name="adj2" fmla="val 25000"/>
              <a:gd name="adj3" fmla="val 25000"/>
              <a:gd name="adj4" fmla="val 8213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95250" algn="l"/>
                <a:tab pos="177800" algn="l"/>
              </a:tabLst>
            </a:pPr>
            <a:r>
              <a:rPr lang="en-US" b="1" u="sng" dirty="0">
                <a:solidFill>
                  <a:schemeClr val="tx1"/>
                </a:solidFill>
              </a:rPr>
              <a:t>A</a:t>
            </a:r>
            <a:r>
              <a:rPr lang="en-US" b="1" u="sng" dirty="0" smtClean="0">
                <a:solidFill>
                  <a:schemeClr val="tx1"/>
                </a:solidFill>
              </a:rPr>
              <a:t>dvertising </a:t>
            </a:r>
            <a:r>
              <a:rPr lang="en-US" b="1" u="sng" dirty="0">
                <a:solidFill>
                  <a:schemeClr val="tx1"/>
                </a:solidFill>
              </a:rPr>
              <a:t>and public relations </a:t>
            </a:r>
            <a:r>
              <a:rPr lang="en-US" b="1" u="sng" dirty="0" smtClean="0">
                <a:solidFill>
                  <a:schemeClr val="tx1"/>
                </a:solidFill>
              </a:rPr>
              <a:t> -</a:t>
            </a:r>
            <a:r>
              <a:rPr lang="en-US" dirty="0" smtClean="0">
                <a:solidFill>
                  <a:schemeClr val="tx1"/>
                </a:solidFill>
              </a:rPr>
              <a:t>awareness-raising;</a:t>
            </a:r>
          </a:p>
          <a:p>
            <a:pPr algn="ctr">
              <a:tabLst>
                <a:tab pos="95250" algn="l"/>
                <a:tab pos="177800" algn="l"/>
              </a:tabLst>
            </a:pPr>
            <a:r>
              <a:rPr lang="en-US" b="1" u="sng" dirty="0" smtClean="0">
                <a:solidFill>
                  <a:schemeClr val="tx1"/>
                </a:solidFill>
              </a:rPr>
              <a:t>Sales </a:t>
            </a:r>
            <a:r>
              <a:rPr lang="en-US" b="1" u="sng" dirty="0">
                <a:solidFill>
                  <a:schemeClr val="tx1"/>
                </a:solidFill>
              </a:rPr>
              <a:t>promotion</a:t>
            </a:r>
            <a:r>
              <a:rPr lang="en-US" b="1" dirty="0" smtClean="0">
                <a:solidFill>
                  <a:schemeClr val="tx1"/>
                </a:solidFill>
              </a:rPr>
              <a:t>; -  </a:t>
            </a:r>
            <a:r>
              <a:rPr lang="en-US" dirty="0">
                <a:solidFill>
                  <a:schemeClr val="tx1"/>
                </a:solidFill>
              </a:rPr>
              <a:t>'pushing' doctors for drug testing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P</a:t>
            </a:r>
            <a:r>
              <a:rPr lang="en-US" b="1" dirty="0" smtClean="0">
                <a:solidFill>
                  <a:schemeClr val="tx1"/>
                </a:solidFill>
              </a:rPr>
              <a:t>ersonal selling  - </a:t>
            </a:r>
            <a:r>
              <a:rPr lang="en-US" dirty="0" smtClean="0">
                <a:solidFill>
                  <a:schemeClr val="tx1"/>
                </a:solidFill>
              </a:rPr>
              <a:t>conviction </a:t>
            </a:r>
            <a:r>
              <a:rPr lang="en-US" dirty="0">
                <a:solidFill>
                  <a:schemeClr val="tx1"/>
                </a:solidFill>
              </a:rPr>
              <a:t>of doctors in the expediency of prescribing this drug to patients with certain pathology and urging pharmacy specialists to take up its sale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2088232" y="2780928"/>
            <a:ext cx="6920844" cy="1152128"/>
          </a:xfrm>
          <a:prstGeom prst="leftArrowCallout">
            <a:avLst>
              <a:gd name="adj1" fmla="val 13944"/>
              <a:gd name="adj2" fmla="val 25000"/>
              <a:gd name="adj3" fmla="val 25000"/>
              <a:gd name="adj4" fmla="val 8154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95250" algn="l"/>
                <a:tab pos="177800" algn="l"/>
              </a:tabLst>
            </a:pPr>
            <a:r>
              <a:rPr lang="en-US" b="1" u="sng" dirty="0">
                <a:solidFill>
                  <a:schemeClr val="tx1"/>
                </a:solidFill>
              </a:rPr>
              <a:t>A</a:t>
            </a:r>
            <a:r>
              <a:rPr lang="en-US" b="1" u="sng" dirty="0" smtClean="0">
                <a:solidFill>
                  <a:schemeClr val="tx1"/>
                </a:solidFill>
              </a:rPr>
              <a:t>dvertising </a:t>
            </a:r>
            <a:r>
              <a:rPr lang="en-US" b="1" u="sng" dirty="0">
                <a:solidFill>
                  <a:schemeClr val="tx1"/>
                </a:solidFill>
              </a:rPr>
              <a:t>and public relations </a:t>
            </a:r>
            <a:r>
              <a:rPr lang="en-US" b="1" dirty="0">
                <a:solidFill>
                  <a:schemeClr val="tx1"/>
                </a:solidFill>
              </a:rPr>
              <a:t>- </a:t>
            </a:r>
            <a:r>
              <a:rPr lang="en-US" dirty="0">
                <a:solidFill>
                  <a:schemeClr val="tx1"/>
                </a:solidFill>
              </a:rPr>
              <a:t> retain their importance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pPr>
              <a:tabLst>
                <a:tab pos="95250" algn="l"/>
                <a:tab pos="177800" algn="l"/>
              </a:tabLst>
            </a:pPr>
            <a:r>
              <a:rPr lang="en-US" b="1" u="sng" dirty="0" smtClean="0">
                <a:solidFill>
                  <a:schemeClr val="tx1"/>
                </a:solidFill>
              </a:rPr>
              <a:t>Sales promotion and </a:t>
            </a:r>
            <a:r>
              <a:rPr lang="en-US" b="1" dirty="0" smtClean="0">
                <a:solidFill>
                  <a:schemeClr val="tx1"/>
                </a:solidFill>
              </a:rPr>
              <a:t>Personal selling - </a:t>
            </a:r>
            <a:r>
              <a:rPr lang="en-US" dirty="0">
                <a:solidFill>
                  <a:schemeClr val="tx1"/>
                </a:solidFill>
              </a:rPr>
              <a:t>Reduce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tabLst>
                <a:tab pos="95250" algn="l"/>
                <a:tab pos="177800" algn="l"/>
              </a:tabLst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Выноска со стрелкой влево 10"/>
          <p:cNvSpPr/>
          <p:nvPr/>
        </p:nvSpPr>
        <p:spPr>
          <a:xfrm>
            <a:off x="2077442" y="4053516"/>
            <a:ext cx="6920844" cy="1224136"/>
          </a:xfrm>
          <a:prstGeom prst="leftArrowCallout">
            <a:avLst>
              <a:gd name="adj1" fmla="val 13944"/>
              <a:gd name="adj2" fmla="val 25000"/>
              <a:gd name="adj3" fmla="val 25000"/>
              <a:gd name="adj4" fmla="val 8154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95250" algn="l"/>
                <a:tab pos="177800" algn="l"/>
              </a:tabLst>
            </a:pPr>
            <a:endParaRPr lang="en-US" b="1" u="sng" dirty="0" smtClean="0">
              <a:solidFill>
                <a:schemeClr val="tx1"/>
              </a:solidFill>
            </a:endParaRPr>
          </a:p>
          <a:p>
            <a:pPr>
              <a:tabLst>
                <a:tab pos="95250" algn="l"/>
                <a:tab pos="177800" algn="l"/>
              </a:tabLst>
            </a:pPr>
            <a:r>
              <a:rPr lang="en-US" b="1" u="sng" dirty="0" smtClean="0">
                <a:solidFill>
                  <a:schemeClr val="tx1"/>
                </a:solidFill>
              </a:rPr>
              <a:t>Advertising </a:t>
            </a:r>
            <a:r>
              <a:rPr lang="en-US" dirty="0">
                <a:solidFill>
                  <a:schemeClr val="tx1"/>
                </a:solidFill>
              </a:rPr>
              <a:t>is reminding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tabLst>
                <a:tab pos="95250" algn="l"/>
                <a:tab pos="177800" algn="l"/>
              </a:tabLst>
            </a:pPr>
            <a:r>
              <a:rPr lang="en-US" b="1" u="sng" dirty="0">
                <a:solidFill>
                  <a:schemeClr val="tx1"/>
                </a:solidFill>
              </a:rPr>
              <a:t>P</a:t>
            </a:r>
            <a:r>
              <a:rPr lang="en-US" b="1" u="sng" dirty="0" smtClean="0">
                <a:solidFill>
                  <a:schemeClr val="tx1"/>
                </a:solidFill>
              </a:rPr>
              <a:t>ublic relations, </a:t>
            </a:r>
            <a:r>
              <a:rPr lang="en-US" b="1" u="sng" dirty="0">
                <a:solidFill>
                  <a:schemeClr val="tx1"/>
                </a:solidFill>
              </a:rPr>
              <a:t>Sales promotion and </a:t>
            </a:r>
            <a:r>
              <a:rPr lang="en-US" b="1" dirty="0">
                <a:solidFill>
                  <a:schemeClr val="tx1"/>
                </a:solidFill>
              </a:rPr>
              <a:t>Personal selling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-</a:t>
            </a:r>
            <a:r>
              <a:rPr lang="en-US" dirty="0" smtClean="0">
                <a:solidFill>
                  <a:schemeClr val="tx1"/>
                </a:solidFill>
              </a:rPr>
              <a:t>Reduce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tabLst>
                <a:tab pos="95250" algn="l"/>
                <a:tab pos="177800" algn="l"/>
              </a:tabLst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2077442" y="5481228"/>
            <a:ext cx="6920844" cy="1224136"/>
          </a:xfrm>
          <a:prstGeom prst="leftArrowCallout">
            <a:avLst>
              <a:gd name="adj1" fmla="val 13944"/>
              <a:gd name="adj2" fmla="val 25000"/>
              <a:gd name="adj3" fmla="val 25000"/>
              <a:gd name="adj4" fmla="val 8154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95250" algn="l"/>
                <a:tab pos="177800" algn="l"/>
              </a:tabLst>
            </a:pPr>
            <a:r>
              <a:rPr lang="en-US" b="1" u="sng" dirty="0">
                <a:solidFill>
                  <a:schemeClr val="tx1"/>
                </a:solidFill>
              </a:rPr>
              <a:t>Sales promotion - </a:t>
            </a:r>
            <a:r>
              <a:rPr lang="en-US" dirty="0">
                <a:solidFill>
                  <a:schemeClr val="tx1"/>
                </a:solidFill>
              </a:rPr>
              <a:t>used actively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tabLst>
                <a:tab pos="95250" algn="l"/>
                <a:tab pos="177800" algn="l"/>
              </a:tabLst>
            </a:pPr>
            <a:r>
              <a:rPr lang="en-US" b="1" u="sng" dirty="0" smtClean="0">
                <a:solidFill>
                  <a:schemeClr val="tx1"/>
                </a:solidFill>
              </a:rPr>
              <a:t>Advertising , Public relations,  </a:t>
            </a:r>
            <a:r>
              <a:rPr lang="en-US" b="1" dirty="0" smtClean="0">
                <a:solidFill>
                  <a:schemeClr val="tx1"/>
                </a:solidFill>
              </a:rPr>
              <a:t>Personal </a:t>
            </a:r>
            <a:r>
              <a:rPr lang="en-US" b="1" dirty="0">
                <a:solidFill>
                  <a:schemeClr val="tx1"/>
                </a:solidFill>
              </a:rPr>
              <a:t>selling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- </a:t>
            </a:r>
            <a:r>
              <a:rPr lang="en-US" dirty="0">
                <a:solidFill>
                  <a:schemeClr val="tx1"/>
                </a:solidFill>
              </a:rPr>
              <a:t>sharply reduced</a:t>
            </a:r>
          </a:p>
        </p:txBody>
      </p:sp>
    </p:spTree>
    <p:extLst>
      <p:ext uri="{BB962C8B-B14F-4D97-AF65-F5344CB8AC3E}">
        <p14:creationId xmlns:p14="http://schemas.microsoft.com/office/powerpoint/2010/main" val="1390054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Advertising roles: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92696"/>
            <a:ext cx="7848872" cy="5760640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Marketing: </a:t>
            </a:r>
            <a:r>
              <a:rPr lang="en-US" dirty="0" smtClean="0"/>
              <a:t>consists </a:t>
            </a:r>
            <a:r>
              <a:rPr lang="en-US" dirty="0"/>
              <a:t>in influence on a target market through each of the elements of marketing,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Communication: </a:t>
            </a:r>
            <a:r>
              <a:rPr lang="en-US" dirty="0" smtClean="0"/>
              <a:t>is </a:t>
            </a:r>
            <a:r>
              <a:rPr lang="en-US" dirty="0"/>
              <a:t>that advertising is a form of mass communication. It transmits various types of marketing information to achieve understanding between buyers and sellers in the market. 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Economic</a:t>
            </a:r>
            <a:r>
              <a:rPr lang="en-US" dirty="0" smtClean="0"/>
              <a:t> </a:t>
            </a:r>
            <a:r>
              <a:rPr lang="en-US" dirty="0"/>
              <a:t>is seen as a source of information, which increases the sensitivity of consumers to price and stimulate competition. 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Social </a:t>
            </a:r>
          </a:p>
          <a:p>
            <a:pPr>
              <a:buFontTx/>
              <a:buChar char="-"/>
            </a:pPr>
            <a:r>
              <a:rPr lang="en-US" dirty="0" smtClean="0"/>
              <a:t>Advertising </a:t>
            </a:r>
            <a:r>
              <a:rPr lang="en-US" dirty="0"/>
              <a:t>informs about the new and improved products 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-Facilitates </a:t>
            </a:r>
            <a:r>
              <a:rPr lang="en-US" dirty="0"/>
              <a:t>comparison of products, enabling the buyer to make a decision on the purchase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-Advertising </a:t>
            </a:r>
            <a:r>
              <a:rPr lang="en-US" dirty="0"/>
              <a:t>has an impact on people </a:t>
            </a:r>
            <a:r>
              <a:rPr lang="en-US" dirty="0" smtClean="0"/>
              <a:t> - Development </a:t>
            </a:r>
            <a:r>
              <a:rPr lang="en-US" dirty="0"/>
              <a:t>of advertising is to some extent an indicator of social development.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082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85010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effectLst/>
              </a:rPr>
              <a:t>MODEL OF ADVERTISING INFLUENCE ON POTENTIAL CONSUMER</a:t>
            </a:r>
            <a:endParaRPr lang="ru-RU" sz="2000" b="1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864096" cy="58772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800" b="1" dirty="0" smtClean="0"/>
              <a:t>Consumers</a:t>
            </a:r>
            <a:endParaRPr lang="ru-RU" sz="4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5816" y="1268760"/>
            <a:ext cx="2016224" cy="6480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Attention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32594" y="2650203"/>
            <a:ext cx="2016224" cy="6480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Interest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32594" y="3919364"/>
            <a:ext cx="2016224" cy="6480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</a:t>
            </a:r>
            <a:r>
              <a:rPr lang="en-US" dirty="0" smtClean="0"/>
              <a:t>mpulsion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32594" y="5013176"/>
            <a:ext cx="2016224" cy="6480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Desire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09192" y="6201308"/>
            <a:ext cx="2016224" cy="6480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980728"/>
            <a:ext cx="4392488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The rationality of choosing a means of advertising distribution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1592796"/>
            <a:ext cx="4392488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Form of advertisement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44008" y="2434179"/>
            <a:ext cx="4385985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The structure of the advertising appeal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4008" y="3013206"/>
            <a:ext cx="4392488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Content of the advertising appeal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44008" y="3789040"/>
            <a:ext cx="4385985" cy="77839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The association of the advertised medicinal product with the specific needs of the consumer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4008" y="5643284"/>
            <a:ext cx="4415994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Moral and social motives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44008" y="5188621"/>
            <a:ext cx="4413405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Emotional motives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44008" y="4725144"/>
            <a:ext cx="4404831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Rational motives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44008" y="6309320"/>
            <a:ext cx="442976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The decision to purchase the advertised drug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10800000">
            <a:off x="944441" y="1520565"/>
            <a:ext cx="534216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0800000">
            <a:off x="974976" y="2866227"/>
            <a:ext cx="534216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0800000">
            <a:off x="998378" y="4135388"/>
            <a:ext cx="534216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10800000">
            <a:off x="971600" y="5229200"/>
            <a:ext cx="534216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956607" y="6417332"/>
            <a:ext cx="534216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>
            <a:stCxn id="10" idx="1"/>
            <a:endCxn id="5" idx="3"/>
          </p:cNvCxnSpPr>
          <p:nvPr/>
        </p:nvCxnSpPr>
        <p:spPr>
          <a:xfrm flipH="1">
            <a:off x="3522040" y="1196752"/>
            <a:ext cx="1121968" cy="3960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1" idx="1"/>
            <a:endCxn id="5" idx="3"/>
          </p:cNvCxnSpPr>
          <p:nvPr/>
        </p:nvCxnSpPr>
        <p:spPr>
          <a:xfrm flipH="1" flipV="1">
            <a:off x="3522040" y="1592796"/>
            <a:ext cx="1121968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2" idx="1"/>
            <a:endCxn id="6" idx="3"/>
          </p:cNvCxnSpPr>
          <p:nvPr/>
        </p:nvCxnSpPr>
        <p:spPr>
          <a:xfrm flipH="1">
            <a:off x="3548818" y="2650203"/>
            <a:ext cx="109519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3" idx="1"/>
            <a:endCxn id="6" idx="3"/>
          </p:cNvCxnSpPr>
          <p:nvPr/>
        </p:nvCxnSpPr>
        <p:spPr>
          <a:xfrm flipH="1" flipV="1">
            <a:off x="3548818" y="2974239"/>
            <a:ext cx="1095190" cy="254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4" idx="1"/>
            <a:endCxn id="7" idx="3"/>
          </p:cNvCxnSpPr>
          <p:nvPr/>
        </p:nvCxnSpPr>
        <p:spPr>
          <a:xfrm flipH="1">
            <a:off x="3548818" y="4178238"/>
            <a:ext cx="1095190" cy="651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7" idx="1"/>
            <a:endCxn id="8" idx="3"/>
          </p:cNvCxnSpPr>
          <p:nvPr/>
        </p:nvCxnSpPr>
        <p:spPr>
          <a:xfrm flipH="1">
            <a:off x="3548818" y="4941168"/>
            <a:ext cx="1095190" cy="3960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6" idx="1"/>
            <a:endCxn id="8" idx="3"/>
          </p:cNvCxnSpPr>
          <p:nvPr/>
        </p:nvCxnSpPr>
        <p:spPr>
          <a:xfrm flipH="1" flipV="1">
            <a:off x="3548818" y="5337212"/>
            <a:ext cx="1095190" cy="674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1"/>
            <a:endCxn id="8" idx="3"/>
          </p:cNvCxnSpPr>
          <p:nvPr/>
        </p:nvCxnSpPr>
        <p:spPr>
          <a:xfrm flipH="1" flipV="1">
            <a:off x="3548818" y="5337212"/>
            <a:ext cx="1095190" cy="522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8" idx="1"/>
            <a:endCxn id="9" idx="3"/>
          </p:cNvCxnSpPr>
          <p:nvPr/>
        </p:nvCxnSpPr>
        <p:spPr>
          <a:xfrm flipH="1">
            <a:off x="3525416" y="6525344"/>
            <a:ext cx="11185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163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043608" y="3068960"/>
            <a:ext cx="2376264" cy="936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Sales promotion</a:t>
            </a:r>
            <a:endParaRPr lang="ru-RU" dirty="0"/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07504" y="144016"/>
            <a:ext cx="3403155" cy="2924944"/>
          </a:xfrm>
          <a:prstGeom prst="downArrowCallout">
            <a:avLst>
              <a:gd name="adj1" fmla="val 10370"/>
              <a:gd name="adj2" fmla="val 9635"/>
              <a:gd name="adj3" fmla="val 25000"/>
              <a:gd name="adj4" fmla="val 7990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 providing free samples of medicines for in-depth clinical research;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 presentations of new medicines;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 lotteries, contests, quizzes;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 different price discounts;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 support for regular customers, discounting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107504" y="4005064"/>
            <a:ext cx="3672408" cy="2852936"/>
          </a:xfrm>
          <a:prstGeom prst="upArrowCallout">
            <a:avLst>
              <a:gd name="adj1" fmla="val 8735"/>
              <a:gd name="adj2" fmla="val 12084"/>
              <a:gd name="adj3" fmla="val 15911"/>
              <a:gd name="adj4" fmla="val 76936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1600" dirty="0">
                <a:solidFill>
                  <a:schemeClr val="tx1"/>
                </a:solidFill>
              </a:rPr>
              <a:t> </a:t>
            </a:r>
            <a:r>
              <a:rPr lang="en-US" sz="1600" dirty="0" smtClean="0">
                <a:solidFill>
                  <a:schemeClr val="tx1"/>
                </a:solidFill>
              </a:rPr>
              <a:t>discounts </a:t>
            </a:r>
            <a:r>
              <a:rPr lang="en-US" sz="1600" dirty="0">
                <a:solidFill>
                  <a:schemeClr val="tx1"/>
                </a:solidFill>
              </a:rPr>
              <a:t>on the batch of purchased medicines;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 </a:t>
            </a:r>
            <a:r>
              <a:rPr lang="en-US" sz="1600" dirty="0">
                <a:solidFill>
                  <a:schemeClr val="tx1"/>
                </a:solidFill>
              </a:rPr>
              <a:t>premiums for the level of medication sales;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 competitions and quizzes for pharmacy professionals;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 joint advertising;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Га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Assistance to pharmacies in the design of service halls, etc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3419872" y="274340"/>
            <a:ext cx="5219804" cy="6525344"/>
          </a:xfrm>
          <a:prstGeom prst="leftArrowCallout">
            <a:avLst>
              <a:gd name="adj1" fmla="val 11329"/>
              <a:gd name="adj2" fmla="val 9358"/>
              <a:gd name="adj3" fmla="val 23136"/>
              <a:gd name="adj4" fmla="val 6497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 </a:t>
            </a:r>
            <a:r>
              <a:rPr lang="en-US" dirty="0" smtClean="0">
                <a:solidFill>
                  <a:schemeClr val="tx1"/>
                </a:solidFill>
              </a:rPr>
              <a:t>rewarding </a:t>
            </a:r>
            <a:r>
              <a:rPr lang="en-US" dirty="0">
                <a:solidFill>
                  <a:schemeClr val="tx1"/>
                </a:solidFill>
              </a:rPr>
              <a:t>the best employees;</a:t>
            </a:r>
          </a:p>
          <a:p>
            <a:r>
              <a:rPr lang="en-US" dirty="0">
                <a:solidFill>
                  <a:schemeClr val="tx1"/>
                </a:solidFill>
              </a:rPr>
              <a:t> </a:t>
            </a:r>
            <a:r>
              <a:rPr lang="en-US" dirty="0" smtClean="0">
                <a:solidFill>
                  <a:schemeClr val="tx1"/>
                </a:solidFill>
              </a:rPr>
              <a:t>rewarding </a:t>
            </a:r>
            <a:r>
              <a:rPr lang="en-US" dirty="0">
                <a:solidFill>
                  <a:schemeClr val="tx1"/>
                </a:solidFill>
              </a:rPr>
              <a:t>them with valuable gifts;</a:t>
            </a:r>
          </a:p>
          <a:p>
            <a:r>
              <a:rPr lang="en-US" dirty="0">
                <a:solidFill>
                  <a:schemeClr val="tx1"/>
                </a:solidFill>
              </a:rPr>
              <a:t> </a:t>
            </a:r>
            <a:r>
              <a:rPr lang="en-US" dirty="0" smtClean="0">
                <a:solidFill>
                  <a:schemeClr val="tx1"/>
                </a:solidFill>
              </a:rPr>
              <a:t>giving </a:t>
            </a:r>
            <a:r>
              <a:rPr lang="en-US" dirty="0">
                <a:solidFill>
                  <a:schemeClr val="tx1"/>
                </a:solidFill>
              </a:rPr>
              <a:t>the best employees extra days off;</a:t>
            </a:r>
          </a:p>
          <a:p>
            <a:r>
              <a:rPr lang="en-US" dirty="0">
                <a:solidFill>
                  <a:schemeClr val="tx1"/>
                </a:solidFill>
              </a:rPr>
              <a:t> allocation of travel permits, organization of tourist trips at the expense of the company;</a:t>
            </a:r>
          </a:p>
          <a:p>
            <a:r>
              <a:rPr lang="en-US" dirty="0">
                <a:solidFill>
                  <a:schemeClr val="tx1"/>
                </a:solidFill>
              </a:rPr>
              <a:t>organizing competitions of specialists with awarding of winners;</a:t>
            </a:r>
          </a:p>
          <a:p>
            <a:r>
              <a:rPr lang="en-US" dirty="0">
                <a:solidFill>
                  <a:schemeClr val="tx1"/>
                </a:solidFill>
              </a:rPr>
              <a:t> Expanding the participation of forerunners in the profits of a pharmaceutical firm</a:t>
            </a:r>
          </a:p>
          <a:p>
            <a:r>
              <a:rPr lang="en-US" dirty="0">
                <a:solidFill>
                  <a:schemeClr val="tx1"/>
                </a:solidFill>
              </a:rPr>
              <a:t> use a broad arsenal of moral incentives.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04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9818" y="4522230"/>
            <a:ext cx="7263985" cy="12830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7200" b="1" dirty="0" smtClean="0"/>
              <a:t>for attention</a:t>
            </a:r>
            <a:r>
              <a:rPr lang="ru-RU" sz="7200" b="1" dirty="0" smtClean="0"/>
              <a:t>!</a:t>
            </a:r>
            <a:endParaRPr lang="ru-RU" sz="7200" b="1" dirty="0"/>
          </a:p>
        </p:txBody>
      </p:sp>
      <p:pic>
        <p:nvPicPr>
          <p:cNvPr id="9218" name="Picture 2" descr="G:\Универ\5-ммф\Marketing in Pharmacy_2019\спасиб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0871"/>
            <a:ext cx="7262163" cy="409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84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1077</TotalTime>
  <Words>1120</Words>
  <Application>Microsoft Office PowerPoint</Application>
  <PresentationFormat>Экран (4:3)</PresentationFormat>
  <Paragraphs>135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Ministry of Health of Ukraine Odesa National Medical University Faculty of Pharmacy </vt:lpstr>
      <vt:lpstr>Promotion is the creation and support term relations between the enterprise and the market in order to activate selling of goods and creating a positive image through information, persuasion and reminders about their activities.</vt:lpstr>
      <vt:lpstr>System of the marketing communication</vt:lpstr>
      <vt:lpstr>Marketing policy communications  is promising course of action which aims to ensure interaction with all subjects of the marketing system to meet the needs of customers and profit.</vt:lpstr>
      <vt:lpstr>Презентация PowerPoint</vt:lpstr>
      <vt:lpstr>Characteristics of components of the marketing communications system</vt:lpstr>
      <vt:lpstr>Characteristics of components of the marketing communications system</vt:lpstr>
      <vt:lpstr>Characteristics of components of the marketing communications system</vt:lpstr>
      <vt:lpstr>Characteristics of components of the marketing communications system</vt:lpstr>
      <vt:lpstr>Factors that determine the structure of a marketing communications system</vt:lpstr>
      <vt:lpstr>Factors that determine the structure of a marketing communications system</vt:lpstr>
      <vt:lpstr>Advertising roles:</vt:lpstr>
      <vt:lpstr>MODEL OF ADVERTISING INFLUENCE ON POTENTIAL CONSUMER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Odesa National Medical University Faculty of Pharmacy</dc:title>
  <dc:creator>Home</dc:creator>
  <cp:lastModifiedBy>Home</cp:lastModifiedBy>
  <cp:revision>166</cp:revision>
  <dcterms:created xsi:type="dcterms:W3CDTF">2019-09-03T08:02:15Z</dcterms:created>
  <dcterms:modified xsi:type="dcterms:W3CDTF">2019-11-18T20:09:09Z</dcterms:modified>
</cp:coreProperties>
</file>