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9154"/>
            <a:ext cx="7651576" cy="230425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/>
              </a:rPr>
              <a:t>Ministry of Health of Ukraine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>
                <a:solidFill>
                  <a:schemeClr val="tx1"/>
                </a:solidFill>
                <a:effectLst/>
              </a:rPr>
              <a:t>Odesa National Medical University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Faculty </a:t>
            </a:r>
            <a:r>
              <a:rPr lang="en-US" sz="3600" dirty="0">
                <a:solidFill>
                  <a:schemeClr val="tx1"/>
                </a:solidFill>
                <a:effectLst/>
              </a:rPr>
              <a:t>of Pharmacy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844824"/>
            <a:ext cx="7406640" cy="482453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/>
              <a:t>LECTURE</a:t>
            </a:r>
            <a:r>
              <a:rPr lang="uk-UA" sz="2200" b="1" dirty="0"/>
              <a:t> </a:t>
            </a:r>
            <a:r>
              <a:rPr lang="uk-UA" sz="2200" b="1" dirty="0" smtClean="0"/>
              <a:t>№</a:t>
            </a:r>
            <a:r>
              <a:rPr lang="en-US" sz="2200" b="1" dirty="0"/>
              <a:t>8</a:t>
            </a:r>
            <a:r>
              <a:rPr lang="uk-UA" sz="2200" b="1" dirty="0" smtClean="0"/>
              <a:t>:</a:t>
            </a:r>
            <a:endParaRPr lang="uk-UA" sz="2200" b="1" dirty="0"/>
          </a:p>
          <a:p>
            <a:pPr algn="ctr"/>
            <a:r>
              <a:rPr lang="en-US" sz="3600" b="1" dirty="0" smtClean="0"/>
              <a:t>“</a:t>
            </a:r>
            <a:r>
              <a:rPr lang="en-US" sz="4400" b="1" dirty="0"/>
              <a:t>Marketing </a:t>
            </a:r>
            <a:r>
              <a:rPr lang="en-US" sz="4400" b="1" dirty="0" smtClean="0"/>
              <a:t>research and information</a:t>
            </a:r>
            <a:r>
              <a:rPr lang="en-US" sz="4800" b="1" dirty="0" smtClean="0"/>
              <a:t>”</a:t>
            </a:r>
            <a:endParaRPr lang="uk-UA" sz="4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uk-UA" sz="2800" b="1" dirty="0"/>
          </a:p>
          <a:p>
            <a:pPr algn="ctr"/>
            <a:endParaRPr lang="ru-RU" dirty="0" smtClean="0"/>
          </a:p>
          <a:p>
            <a:pPr algn="ctr"/>
            <a:r>
              <a:rPr lang="en-US" dirty="0" smtClean="0"/>
              <a:t>Odessa</a:t>
            </a:r>
            <a:r>
              <a:rPr lang="uk-UA" dirty="0" smtClean="0"/>
              <a:t> </a:t>
            </a:r>
            <a:r>
              <a:rPr lang="uk-UA" dirty="0"/>
              <a:t>– </a:t>
            </a:r>
            <a:r>
              <a:rPr lang="uk-UA" dirty="0" smtClean="0"/>
              <a:t>20</a:t>
            </a:r>
            <a:r>
              <a:rPr lang="uk-UA" u="sng" dirty="0" smtClean="0"/>
              <a:t>1</a:t>
            </a:r>
            <a:r>
              <a:rPr lang="en-US" u="sng" dirty="0" smtClean="0"/>
              <a:t>9 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H:\Универ\5-ммф\лексция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614739"/>
            <a:ext cx="3419326" cy="241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8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992888" cy="3384376"/>
          </a:xfrm>
        </p:spPr>
        <p:txBody>
          <a:bodyPr/>
          <a:lstStyle/>
          <a:p>
            <a:pPr marL="82296" indent="0" algn="just">
              <a:buNone/>
            </a:pPr>
            <a:r>
              <a:rPr lang="en-US" b="1" dirty="0"/>
              <a:t>MARKETING </a:t>
            </a:r>
            <a:r>
              <a:rPr lang="en-US" b="1" dirty="0" smtClean="0"/>
              <a:t>RESEARCH </a:t>
            </a:r>
            <a:r>
              <a:rPr lang="en-US" i="1" dirty="0"/>
              <a:t>is a system for collecting, processing and analyzing informative data on the market situation in order to reduce the risk of entrepreneurial activity and make appropriate marketing decisions.</a:t>
            </a:r>
            <a:endParaRPr lang="ru-RU" i="1" dirty="0"/>
          </a:p>
        </p:txBody>
      </p:sp>
      <p:pic>
        <p:nvPicPr>
          <p:cNvPr id="1026" name="Picture 2" descr="H:\Универ\5-ммф\маркетинговые исследован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3"/>
          <a:stretch/>
        </p:blipFill>
        <p:spPr bwMode="auto">
          <a:xfrm>
            <a:off x="2771800" y="3140968"/>
            <a:ext cx="4876800" cy="325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053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Directions </a:t>
            </a:r>
            <a:r>
              <a:rPr lang="en-US" b="1" dirty="0" smtClean="0"/>
              <a:t>of marketing research</a:t>
            </a:r>
            <a:endParaRPr lang="ru-RU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943708" y="908720"/>
            <a:ext cx="674984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932040" y="1303440"/>
            <a:ext cx="144016" cy="162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790073" y="764704"/>
            <a:ext cx="986283" cy="18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755576" y="2564904"/>
            <a:ext cx="2448272" cy="6840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research of </a:t>
            </a:r>
            <a:r>
              <a:rPr lang="en-US" b="1" dirty="0" smtClean="0">
                <a:solidFill>
                  <a:schemeClr val="tx1"/>
                </a:solidFill>
              </a:rPr>
              <a:t>macro environment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761910" y="2924944"/>
            <a:ext cx="2340260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research of </a:t>
            </a:r>
            <a:r>
              <a:rPr lang="en-US" b="1" dirty="0" smtClean="0">
                <a:solidFill>
                  <a:schemeClr val="tx1"/>
                </a:solidFill>
              </a:rPr>
              <a:t>microenvironment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16216" y="2564904"/>
            <a:ext cx="2520280" cy="100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research of </a:t>
            </a:r>
            <a:r>
              <a:rPr lang="en-US" b="1" dirty="0" smtClean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chemeClr val="tx1"/>
                </a:solidFill>
              </a:rPr>
              <a:t>internal environment of the enterprise.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>
            <a:stCxn id="16" idx="2"/>
          </p:cNvCxnSpPr>
          <p:nvPr/>
        </p:nvCxnSpPr>
        <p:spPr>
          <a:xfrm>
            <a:off x="1979712" y="3248980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932040" y="3573016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793065" y="3587996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971600" y="3573016"/>
            <a:ext cx="2088232" cy="31683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allow to define its strategy, to allocate perspective directions for work on the market.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887924" y="3897052"/>
            <a:ext cx="2088232" cy="28443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study the market, competitors, consumers, goods, prices, distribution systems.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748949" y="3816591"/>
            <a:ext cx="2088232" cy="29247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Manufacture, sale, management, marketing, the finance are analyzed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3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The </a:t>
            </a:r>
            <a:r>
              <a:rPr lang="en-US" b="1" u="sng" dirty="0"/>
              <a:t>objectives</a:t>
            </a:r>
            <a:r>
              <a:rPr lang="en-US" b="1" dirty="0"/>
              <a:t> of marketing research may be</a:t>
            </a:r>
            <a:r>
              <a:rPr lang="en-US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507754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search</a:t>
            </a:r>
            <a:r>
              <a:rPr lang="en-US" b="1" u="sng" dirty="0"/>
              <a:t>, </a:t>
            </a:r>
            <a:r>
              <a:rPr lang="en-US" dirty="0"/>
              <a:t>i.e. providing for the collection of certain preliminary data on the basis of which a hypothesis can be developed;</a:t>
            </a:r>
          </a:p>
          <a:p>
            <a:r>
              <a:rPr lang="en-US" b="1" u="sng" dirty="0" smtClean="0"/>
              <a:t>descriptive</a:t>
            </a:r>
            <a:r>
              <a:rPr lang="en-US" dirty="0"/>
              <a:t>, i.e. providing a description of a specific problem (phenomenon);</a:t>
            </a:r>
          </a:p>
          <a:p>
            <a:r>
              <a:rPr lang="en-US" b="1" u="sng" dirty="0" smtClean="0"/>
              <a:t>experimental</a:t>
            </a:r>
            <a:r>
              <a:rPr lang="en-US" b="1" u="sng" dirty="0"/>
              <a:t>,</a:t>
            </a:r>
            <a:r>
              <a:rPr lang="en-US" dirty="0"/>
              <a:t> i.e. providing for the verification of the hypothesis of a certain causal relationship between the investigated phenomena.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146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161360" y="186191"/>
            <a:ext cx="5740731" cy="6555178"/>
            <a:chOff x="0" y="0"/>
            <a:chExt cx="4425290" cy="58944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0"/>
              <a:ext cx="1123950" cy="9429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The formulation of the research subject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650670" y="0"/>
              <a:ext cx="1123950" cy="9429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Identification and study of the problem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3301340" y="0"/>
              <a:ext cx="1123950" cy="9429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200" dirty="0" err="1">
                  <a:effectLst/>
                  <a:ea typeface="Calibri"/>
                  <a:cs typeface="Times New Roman"/>
                </a:rPr>
                <a:t>Alignment</a:t>
              </a:r>
              <a:r>
                <a:rPr lang="ru-RU" sz="1200" dirty="0">
                  <a:effectLst/>
                  <a:ea typeface="Calibri"/>
                  <a:cs typeface="Times New Roman"/>
                </a:rPr>
                <a:t> </a:t>
              </a:r>
              <a:r>
                <a:rPr lang="ru-RU" sz="1200" dirty="0" err="1">
                  <a:effectLst/>
                  <a:ea typeface="Calibri"/>
                  <a:cs typeface="Times New Roman"/>
                </a:rPr>
                <a:t>of</a:t>
              </a:r>
              <a:r>
                <a:rPr lang="ru-RU" sz="1200" dirty="0">
                  <a:effectLst/>
                  <a:ea typeface="Calibri"/>
                  <a:cs typeface="Times New Roman"/>
                </a:rPr>
                <a:t> </a:t>
              </a:r>
              <a:r>
                <a:rPr lang="ru-RU" sz="1200" dirty="0" err="1">
                  <a:effectLst/>
                  <a:ea typeface="Calibri"/>
                  <a:cs typeface="Times New Roman"/>
                </a:rPr>
                <a:t>research</a:t>
              </a:r>
              <a:r>
                <a:rPr lang="ru-RU" sz="1200" dirty="0">
                  <a:effectLst/>
                  <a:ea typeface="Calibri"/>
                  <a:cs typeface="Times New Roman"/>
                </a:rPr>
                <a:t> </a:t>
              </a:r>
              <a:r>
                <a:rPr lang="ru-RU" sz="1200" dirty="0" err="1">
                  <a:effectLst/>
                  <a:ea typeface="Calibri"/>
                  <a:cs typeface="Times New Roman"/>
                </a:rPr>
                <a:t>objectives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045029" y="1270660"/>
              <a:ext cx="2524125" cy="7524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Collection and analysis of secondary information</a:t>
              </a:r>
              <a:endParaRPr lang="ru-RU" sz="1200" dirty="0">
                <a:effectLst/>
                <a:ea typeface="Calibri"/>
                <a:cs typeface="Times New Roman"/>
              </a:endParaRP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(“Desk” studies)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83127" y="2185060"/>
              <a:ext cx="1571625" cy="54292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Internal sources of information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778826" y="2185060"/>
              <a:ext cx="1609725" cy="54292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External sources of information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88769" y="2945081"/>
              <a:ext cx="3114675" cy="5238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Collection of primary information</a:t>
              </a:r>
              <a:endParaRPr lang="ru-RU" sz="1200" dirty="0">
                <a:effectLst/>
                <a:ea typeface="Calibri"/>
                <a:cs typeface="Times New Roman"/>
              </a:endParaRP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  ("field studies)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688769" y="3716977"/>
              <a:ext cx="3114675" cy="6000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Analysis of primary information data by methods of statistics, logic, sociology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688769" y="4500748"/>
              <a:ext cx="3114675" cy="457200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Preparation and submission of report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641268" y="5142016"/>
              <a:ext cx="3162300" cy="752475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200" dirty="0">
                  <a:effectLst/>
                  <a:ea typeface="Calibri"/>
                  <a:cs typeface="Times New Roman"/>
                </a:rPr>
                <a:t>Development of a package of documents for improving the marketing activities of a pharmaceutical company</a:t>
              </a:r>
              <a:endParaRPr lang="ru-RU" sz="1200" dirty="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116281" y="463138"/>
              <a:ext cx="523875" cy="1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2766951" y="463138"/>
              <a:ext cx="523875" cy="1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2220686" y="950026"/>
              <a:ext cx="0" cy="32385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H="1">
              <a:off x="938151" y="2018805"/>
              <a:ext cx="1333500" cy="1047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2280063" y="2018805"/>
              <a:ext cx="1295400" cy="1047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трелка вправо 19"/>
            <p:cNvSpPr/>
            <p:nvPr/>
          </p:nvSpPr>
          <p:spPr>
            <a:xfrm rot="5400000">
              <a:off x="1828800" y="2363190"/>
              <a:ext cx="928689" cy="257175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1" name="Стрелка вправо 20"/>
            <p:cNvSpPr/>
            <p:nvPr/>
          </p:nvSpPr>
          <p:spPr>
            <a:xfrm rot="5400000">
              <a:off x="2196935" y="3467595"/>
              <a:ext cx="240349" cy="257175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2" name="Стрелка вправо 21"/>
            <p:cNvSpPr/>
            <p:nvPr/>
          </p:nvSpPr>
          <p:spPr>
            <a:xfrm rot="5400000">
              <a:off x="2214748" y="4281055"/>
              <a:ext cx="192724" cy="257175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3" name="Стрелка вправо 22"/>
            <p:cNvSpPr/>
            <p:nvPr/>
          </p:nvSpPr>
          <p:spPr>
            <a:xfrm rot="5400000">
              <a:off x="2226624" y="4922322"/>
              <a:ext cx="183199" cy="257175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0" y="317216"/>
            <a:ext cx="1994980" cy="642415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PROCESS </a:t>
            </a:r>
            <a:r>
              <a:rPr lang="en-US" sz="2800" b="1" dirty="0" smtClean="0"/>
              <a:t>MODEL OF THE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en-US" sz="2800" b="1" dirty="0" smtClean="0"/>
              <a:t>MARKETING RESEARCH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9709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8640"/>
            <a:ext cx="7920880" cy="619268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b="1" u="sng" dirty="0" smtClean="0"/>
              <a:t>DESK </a:t>
            </a:r>
            <a:r>
              <a:rPr lang="en-US" b="1" u="sng" dirty="0"/>
              <a:t>research </a:t>
            </a:r>
            <a:r>
              <a:rPr lang="en-US" dirty="0"/>
              <a:t>official sources of the information are used: the reporting, directories, the statistical data (secondary data).</a:t>
            </a:r>
            <a:endParaRPr lang="en-US" b="1" dirty="0" smtClean="0"/>
          </a:p>
          <a:p>
            <a:pPr marL="82296" indent="0">
              <a:buNone/>
            </a:pPr>
            <a:endParaRPr lang="en-US" b="1" dirty="0"/>
          </a:p>
          <a:p>
            <a:pPr marL="82296" indent="0">
              <a:buNone/>
            </a:pPr>
            <a:endParaRPr lang="ru-RU" b="1" u="sng" dirty="0" smtClean="0"/>
          </a:p>
          <a:p>
            <a:pPr marL="82296" indent="0">
              <a:buNone/>
            </a:pPr>
            <a:r>
              <a:rPr lang="en-US" b="1" u="sng" dirty="0" smtClean="0"/>
              <a:t>Field </a:t>
            </a:r>
            <a:r>
              <a:rPr lang="en-US" b="1" u="sng" dirty="0"/>
              <a:t>research</a:t>
            </a:r>
            <a:r>
              <a:rPr lang="en-US" b="1" dirty="0"/>
              <a:t> </a:t>
            </a:r>
            <a:r>
              <a:rPr lang="en-US" dirty="0"/>
              <a:t>is used, as a rule, with the purpose of studying the reaction of consumers on a product (primary data). The main widespread methods are interrogation, supervision, experiment and panel. </a:t>
            </a:r>
            <a:endParaRPr lang="ru-RU" dirty="0"/>
          </a:p>
        </p:txBody>
      </p:sp>
      <p:pic>
        <p:nvPicPr>
          <p:cNvPr id="4098" name="Picture 2" descr="H:\Универ\5-ммф\кабинетны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00808"/>
            <a:ext cx="273630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Универ\5-ммф\полевы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301208"/>
            <a:ext cx="1458200" cy="14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6632"/>
            <a:ext cx="7848872" cy="4998293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en-US" b="1" u="sng" dirty="0"/>
              <a:t>Interrogation. </a:t>
            </a:r>
            <a:r>
              <a:rPr lang="en-US" dirty="0"/>
              <a:t>It is necessary to understand finding-out of people’ positions or reception from them references on any question. </a:t>
            </a:r>
            <a:r>
              <a:rPr lang="en-US" dirty="0" smtClean="0"/>
              <a:t>Interrogation </a:t>
            </a:r>
            <a:r>
              <a:rPr lang="en-US" dirty="0"/>
              <a:t>can be spent in the </a:t>
            </a:r>
            <a:r>
              <a:rPr lang="en-US" i="1" u="sng" dirty="0"/>
              <a:t>oral or written form</a:t>
            </a:r>
            <a:r>
              <a:rPr lang="en-US" dirty="0"/>
              <a:t>. For working out of questions it is necessary to start from an information need and possibilities interrogated to give a right answer. If researcher wants to know agreement or disagreement, sufficient the type of questions «Yes − no». If it is necessary to draw a conclusion on opinions of interrogated might to use scale questions.</a:t>
            </a:r>
            <a:endParaRPr lang="ru-RU" dirty="0"/>
          </a:p>
        </p:txBody>
      </p:sp>
      <p:pic>
        <p:nvPicPr>
          <p:cNvPr id="3074" name="Picture 2" descr="H:\Универ\5-ммф\опро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93096"/>
            <a:ext cx="3168352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80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34352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b="1" u="sng" dirty="0" smtClean="0"/>
              <a:t>Supervision</a:t>
            </a:r>
            <a:r>
              <a:rPr lang="en-US" dirty="0" smtClean="0"/>
              <a:t> − is used as a way of information’s reception in market research much less often, than interrogation. </a:t>
            </a:r>
            <a:endParaRPr lang="ru-RU" dirty="0" smtClean="0"/>
          </a:p>
          <a:p>
            <a:pPr marL="82296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87624" y="1700808"/>
            <a:ext cx="3384376" cy="48965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- independence </a:t>
            </a:r>
            <a:r>
              <a:rPr lang="en-US" sz="2000" dirty="0">
                <a:solidFill>
                  <a:schemeClr val="tx1"/>
                </a:solidFill>
              </a:rPr>
              <a:t>of object desire </a:t>
            </a:r>
            <a:r>
              <a:rPr lang="en-US" sz="2000" dirty="0" smtClean="0">
                <a:solidFill>
                  <a:schemeClr val="tx1"/>
                </a:solidFill>
              </a:rPr>
              <a:t>to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cooperation; 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chemeClr val="tx1"/>
                </a:solidFill>
              </a:rPr>
              <a:t>possibility to provide higher objectivity; 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possibility of perception of not </a:t>
            </a:r>
            <a:r>
              <a:rPr lang="en-US" sz="2000" dirty="0" smtClean="0">
                <a:solidFill>
                  <a:schemeClr val="tx1"/>
                </a:solidFill>
              </a:rPr>
              <a:t>realized behavior </a:t>
            </a:r>
            <a:r>
              <a:rPr lang="en-US" sz="2000" dirty="0">
                <a:solidFill>
                  <a:schemeClr val="tx1"/>
                </a:solidFill>
              </a:rPr>
              <a:t>(a choice of goods in pharmacy); 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possibility of surrounding situation count, especially at supervision by means of devices.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8064" y="1700808"/>
            <a:ext cx="3456384" cy="50405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it </a:t>
            </a:r>
            <a:r>
              <a:rPr lang="en-US" sz="2000" dirty="0">
                <a:solidFill>
                  <a:schemeClr val="tx1"/>
                </a:solidFill>
              </a:rPr>
              <a:t>is difficult to provide representatively, because supervision has need, as a rule, special conditions (for example, </a:t>
            </a:r>
            <a:r>
              <a:rPr lang="en-US" sz="2000" dirty="0" smtClean="0">
                <a:solidFill>
                  <a:schemeClr val="tx1"/>
                </a:solidFill>
              </a:rPr>
              <a:t>behavior </a:t>
            </a:r>
            <a:r>
              <a:rPr lang="en-US" sz="2000" dirty="0">
                <a:solidFill>
                  <a:schemeClr val="tx1"/>
                </a:solidFill>
              </a:rPr>
              <a:t>of visitors in pharmacy: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subjectivity of perception observing, selective supervision;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the behavior </a:t>
            </a:r>
            <a:r>
              <a:rPr lang="en-US" sz="2000" dirty="0">
                <a:solidFill>
                  <a:schemeClr val="tx1"/>
                </a:solidFill>
              </a:rPr>
              <a:t>of objects can differ from natural if supervision is opened (effect of supervision).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люс 5"/>
          <p:cNvSpPr/>
          <p:nvPr/>
        </p:nvSpPr>
        <p:spPr>
          <a:xfrm>
            <a:off x="2464145" y="1598683"/>
            <a:ext cx="864096" cy="864096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6444208" y="1645774"/>
            <a:ext cx="1080120" cy="750197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78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8640"/>
            <a:ext cx="7848872" cy="5184576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en-US" b="1" u="sng" dirty="0"/>
              <a:t>Experiment</a:t>
            </a:r>
            <a:r>
              <a:rPr lang="en-US" dirty="0"/>
              <a:t> </a:t>
            </a:r>
            <a:r>
              <a:rPr lang="en-US" i="1" dirty="0"/>
              <a:t>is research, at which should be established as change of one or several independent variables influences one or several dependent variables. </a:t>
            </a:r>
            <a:endParaRPr lang="ru-RU" i="1" dirty="0" smtClean="0"/>
          </a:p>
          <a:p>
            <a:pPr marL="82296" indent="0" algn="ctr">
              <a:buNone/>
            </a:pPr>
            <a:r>
              <a:rPr lang="en-US" dirty="0" smtClean="0"/>
              <a:t>Essential </a:t>
            </a:r>
            <a:r>
              <a:rPr lang="en-US" dirty="0"/>
              <a:t>signs of experiment: </a:t>
            </a:r>
            <a:endParaRPr lang="ru-RU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isolated changes (separate sizes vary the researcher, others should be, as far as possible, constants); </a:t>
            </a:r>
            <a:endParaRPr lang="ru-RU" dirty="0" smtClean="0"/>
          </a:p>
          <a:p>
            <a:pPr>
              <a:buFontTx/>
              <a:buChar char="-"/>
            </a:pPr>
            <a:r>
              <a:rPr lang="en-US" dirty="0" smtClean="0"/>
              <a:t>- </a:t>
            </a:r>
            <a:r>
              <a:rPr lang="en-US" dirty="0"/>
              <a:t>the researcher actively interferes with process of data occurrence; </a:t>
            </a:r>
            <a:endParaRPr lang="ru-RU" dirty="0" smtClean="0"/>
          </a:p>
          <a:p>
            <a:pPr>
              <a:buFontTx/>
              <a:buChar char="-"/>
            </a:pPr>
            <a:r>
              <a:rPr lang="en-US" dirty="0" smtClean="0"/>
              <a:t>- </a:t>
            </a:r>
            <a:r>
              <a:rPr lang="en-US" dirty="0"/>
              <a:t>the interconnection of cause and effect (for example, influence of </a:t>
            </a:r>
            <a:r>
              <a:rPr lang="en-US" dirty="0" smtClean="0"/>
              <a:t>color </a:t>
            </a:r>
            <a:r>
              <a:rPr lang="en-US" dirty="0"/>
              <a:t>of packing on sales volume) is checked.</a:t>
            </a:r>
            <a:endParaRPr lang="ru-RU" dirty="0"/>
          </a:p>
        </p:txBody>
      </p:sp>
      <p:pic>
        <p:nvPicPr>
          <p:cNvPr id="5122" name="Picture 2" descr="H:\Универ\5-ммф\эксперимен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8464" r="5976" b="7009"/>
          <a:stretch/>
        </p:blipFill>
        <p:spPr bwMode="auto">
          <a:xfrm>
            <a:off x="5580112" y="4961640"/>
            <a:ext cx="1944216" cy="180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32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4680520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u="sng" dirty="0"/>
              <a:t>The panel. </a:t>
            </a:r>
            <a:r>
              <a:rPr lang="en-US" i="1" dirty="0" smtClean="0"/>
              <a:t>The </a:t>
            </a:r>
            <a:r>
              <a:rPr lang="en-US" i="1" dirty="0"/>
              <a:t>necessary information can be received as a result of numerous interrogation of group of </a:t>
            </a:r>
            <a:r>
              <a:rPr lang="en-US" i="1" dirty="0" smtClean="0"/>
              <a:t>the </a:t>
            </a:r>
            <a:r>
              <a:rPr lang="en-US" i="1" dirty="0"/>
              <a:t>interested buyers at regular intervals or by supervision over sale development in certain group of pharmacies. </a:t>
            </a:r>
            <a:endParaRPr lang="en-US" i="1" dirty="0" smtClean="0"/>
          </a:p>
          <a:p>
            <a:pPr marL="82296" indent="0">
              <a:buNone/>
            </a:pPr>
            <a:r>
              <a:rPr lang="en-US" dirty="0" smtClean="0"/>
              <a:t>The </a:t>
            </a:r>
            <a:r>
              <a:rPr lang="en-US" dirty="0"/>
              <a:t>panel has such signs: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subject and a research topic are constant;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/>
              <a:t>data gathering repeats at regular intervals;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/>
              <a:t>a constant (with certain conditionality) set of objects of research − trading enterprises, consumers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  <a:r>
              <a:rPr lang="en-US" dirty="0"/>
              <a:t>Distinguish three kinds of the panel: </a:t>
            </a:r>
            <a:r>
              <a:rPr lang="en-US" b="1" dirty="0"/>
              <a:t>trading,</a:t>
            </a:r>
            <a:r>
              <a:rPr lang="en-US" dirty="0"/>
              <a:t> </a:t>
            </a:r>
            <a:r>
              <a:rPr lang="en-US" b="1" dirty="0"/>
              <a:t>consumer</a:t>
            </a:r>
            <a:r>
              <a:rPr lang="en-US" dirty="0"/>
              <a:t>, </a:t>
            </a:r>
            <a:r>
              <a:rPr lang="en-US" b="1" dirty="0"/>
              <a:t>special forms.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0311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18072" cy="130100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CHARACTERISTIC OF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u="sng" dirty="0"/>
              <a:t>SECONDARY</a:t>
            </a:r>
            <a:r>
              <a:rPr lang="en-US" sz="3200" b="1" dirty="0"/>
              <a:t> AND </a:t>
            </a:r>
            <a:r>
              <a:rPr lang="en-US" sz="3200" b="1" u="sng" dirty="0"/>
              <a:t>PRIMARY </a:t>
            </a:r>
            <a:r>
              <a:rPr lang="en-US" sz="3200" b="1" dirty="0"/>
              <a:t>INFORMATION</a:t>
            </a:r>
            <a:endParaRPr lang="ru-RU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03829"/>
              </p:ext>
            </p:extLst>
          </p:nvPr>
        </p:nvGraphicFramePr>
        <p:xfrm>
          <a:off x="1115616" y="1556792"/>
          <a:ext cx="7848873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5072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 of information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Advantages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Disadvantages</a:t>
                      </a:r>
                      <a:endParaRPr lang="ru-RU" dirty="0"/>
                    </a:p>
                  </a:txBody>
                  <a:tcPr/>
                </a:tc>
              </a:tr>
              <a:tr h="3957199">
                <a:tc>
                  <a:txBody>
                    <a:bodyPr/>
                    <a:lstStyle/>
                    <a:p>
                      <a:r>
                        <a:rPr lang="en-US" sz="2000" b="1" u="sng" dirty="0" smtClean="0"/>
                        <a:t>Secondary</a:t>
                      </a:r>
                      <a:r>
                        <a:rPr lang="en-US" dirty="0" smtClean="0"/>
                        <a:t> - information that is the result of other studies or collected for the implementation of some other tasks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 </a:t>
                      </a:r>
                      <a:r>
                        <a:rPr lang="en-US" dirty="0" smtClean="0"/>
                        <a:t>low price;</a:t>
                      </a:r>
                    </a:p>
                    <a:p>
                      <a:r>
                        <a:rPr lang="en-US" dirty="0" smtClean="0"/>
                        <a:t> availability;</a:t>
                      </a:r>
                    </a:p>
                    <a:p>
                      <a:r>
                        <a:rPr lang="en-US" dirty="0" smtClean="0"/>
                        <a:t> promptness of receipt;</a:t>
                      </a:r>
                    </a:p>
                    <a:p>
                      <a:r>
                        <a:rPr lang="en-US" dirty="0" smtClean="0"/>
                        <a:t> the ability to compare data with data sources;</a:t>
                      </a:r>
                    </a:p>
                    <a:p>
                      <a:r>
                        <a:rPr lang="en-US" dirty="0" smtClean="0"/>
                        <a:t> availability of data that sometimes cannot be obtained independently.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 incomplete data;</a:t>
                      </a:r>
                    </a:p>
                    <a:p>
                      <a:r>
                        <a:rPr lang="en-US" dirty="0" smtClean="0"/>
                        <a:t> unwarranted reliability of information from some sources;</a:t>
                      </a:r>
                    </a:p>
                    <a:p>
                      <a:r>
                        <a:rPr lang="en-US" dirty="0" smtClean="0"/>
                        <a:t> possible availability of outdated data;</a:t>
                      </a:r>
                    </a:p>
                    <a:p>
                      <a:r>
                        <a:rPr lang="en-US" dirty="0" smtClean="0"/>
                        <a:t> possible inconsistency of data from different sources;</a:t>
                      </a:r>
                    </a:p>
                    <a:p>
                      <a:r>
                        <a:rPr lang="en-US" dirty="0" smtClean="0"/>
                        <a:t> The methodology for collecting and processing data is often unknown.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120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/>
              <a:t>CHARACTERISTIC OF</a:t>
            </a:r>
            <a:br>
              <a:rPr lang="en-US" sz="3200" b="1" dirty="0"/>
            </a:br>
            <a:r>
              <a:rPr lang="en-US" sz="3200" b="1" u="sng" dirty="0"/>
              <a:t>SECONDARY</a:t>
            </a:r>
            <a:r>
              <a:rPr lang="en-US" sz="3200" b="1" dirty="0"/>
              <a:t> AND </a:t>
            </a:r>
            <a:r>
              <a:rPr lang="en-US" sz="3200" b="1" u="sng" dirty="0"/>
              <a:t>PRIMARY </a:t>
            </a:r>
            <a:r>
              <a:rPr lang="en-US" sz="3200" b="1" dirty="0"/>
              <a:t>INFORMATION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749758"/>
              </p:ext>
            </p:extLst>
          </p:nvPr>
        </p:nvGraphicFramePr>
        <p:xfrm>
          <a:off x="1115616" y="1556792"/>
          <a:ext cx="7848873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5072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 of information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Advantages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Disadvantages</a:t>
                      </a:r>
                      <a:endParaRPr lang="ru-RU" dirty="0"/>
                    </a:p>
                  </a:txBody>
                  <a:tcPr/>
                </a:tc>
              </a:tr>
              <a:tr h="3957199">
                <a:tc>
                  <a:txBody>
                    <a:bodyPr/>
                    <a:lstStyle/>
                    <a:p>
                      <a:r>
                        <a:rPr lang="en-US" sz="2000" b="1" u="sng" dirty="0" smtClean="0"/>
                        <a:t>Primary - </a:t>
                      </a:r>
                      <a:r>
                        <a:rPr lang="en-US" sz="2000" b="0" u="none" dirty="0" smtClean="0"/>
                        <a:t>going specifically to achieve the specific objectives of the study</a:t>
                      </a:r>
                      <a:endParaRPr lang="ru-RU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 is collected for the specific purposes of this study;</a:t>
                      </a:r>
                    </a:p>
                    <a:p>
                      <a:r>
                        <a:rPr lang="en-US" dirty="0" smtClean="0"/>
                        <a:t> data is not outdated;</a:t>
                      </a:r>
                    </a:p>
                    <a:p>
                      <a:r>
                        <a:rPr lang="en-US" dirty="0" smtClean="0"/>
                        <a:t> the methodology of data collection is controlled by a pharmaceutical company;</a:t>
                      </a:r>
                    </a:p>
                    <a:p>
                      <a:r>
                        <a:rPr lang="en-US" dirty="0" smtClean="0"/>
                        <a:t> access to research results for competitors is limited.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 data collection takes a lot of time;</a:t>
                      </a:r>
                    </a:p>
                    <a:p>
                      <a:r>
                        <a:rPr lang="en-US" dirty="0" smtClean="0"/>
                        <a:t> needs significant costs;</a:t>
                      </a:r>
                    </a:p>
                    <a:p>
                      <a:r>
                        <a:rPr lang="en-US" dirty="0" smtClean="0"/>
                        <a:t> not all information can be collected in this way;</a:t>
                      </a:r>
                    </a:p>
                    <a:p>
                      <a:r>
                        <a:rPr lang="en-US" dirty="0" smtClean="0"/>
                        <a:t> In case of insufficient qualification of researchers, the information may be inaccurate.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038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8640"/>
            <a:ext cx="7498080" cy="2736304"/>
          </a:xfrm>
        </p:spPr>
        <p:txBody>
          <a:bodyPr/>
          <a:lstStyle/>
          <a:p>
            <a:pPr marL="82296" indent="0">
              <a:buNone/>
            </a:pPr>
            <a:r>
              <a:rPr lang="en-US" b="1" u="sng" dirty="0" smtClean="0"/>
              <a:t>Marketing </a:t>
            </a:r>
            <a:r>
              <a:rPr lang="en-US" b="1" u="sng" dirty="0"/>
              <a:t>information system (MIS</a:t>
            </a:r>
            <a:r>
              <a:rPr lang="en-US" dirty="0"/>
              <a:t>) is a set of procedures and methods designed to generate, analyze, disseminate, and store anticipated marketing decision information on a regular, continuous basis. </a:t>
            </a:r>
            <a:endParaRPr lang="ru-RU" dirty="0"/>
          </a:p>
        </p:txBody>
      </p:sp>
      <p:pic>
        <p:nvPicPr>
          <p:cNvPr id="6146" name="Picture 2" descr="H:\Универ\5-ммф\МИ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36912"/>
            <a:ext cx="264795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9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9818" y="4522230"/>
            <a:ext cx="7263985" cy="12830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7200" b="1" dirty="0" smtClean="0"/>
              <a:t>for attention</a:t>
            </a:r>
            <a:r>
              <a:rPr lang="ru-RU" sz="7200" b="1" dirty="0" smtClean="0"/>
              <a:t>!</a:t>
            </a:r>
            <a:endParaRPr lang="ru-RU" sz="7200" b="1" dirty="0"/>
          </a:p>
        </p:txBody>
      </p:sp>
      <p:pic>
        <p:nvPicPr>
          <p:cNvPr id="9218" name="Picture 2" descr="G:\Универ\5-ммф\Marketing in Pharmacy_2019\спасиб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0871"/>
            <a:ext cx="7262163" cy="40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4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1290</TotalTime>
  <Words>941</Words>
  <Application>Microsoft Office PowerPoint</Application>
  <PresentationFormat>Экран (4:3)</PresentationFormat>
  <Paragraphs>89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Ministry of Health of Ukraine Odesa National Medical University Faculty of Pharmacy </vt:lpstr>
      <vt:lpstr>Презентация PowerPoint</vt:lpstr>
      <vt:lpstr>Directions of marketing research</vt:lpstr>
      <vt:lpstr>The objectives of marketing research may be:</vt:lpstr>
      <vt:lpstr>PROCESS MODEL OF THE MARKETING RESEARCH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CHARACTERISTIC OF SECONDARY AND PRIMARY INFORMATION</vt:lpstr>
      <vt:lpstr>CHARACTERISTIC OF SECONDARY AND PRIMARY INFORMATION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Faculty of Pharmacy</dc:title>
  <dc:creator>Home</dc:creator>
  <cp:lastModifiedBy>Home</cp:lastModifiedBy>
  <cp:revision>206</cp:revision>
  <dcterms:created xsi:type="dcterms:W3CDTF">2019-09-03T08:02:15Z</dcterms:created>
  <dcterms:modified xsi:type="dcterms:W3CDTF">2019-11-26T15:13:34Z</dcterms:modified>
</cp:coreProperties>
</file>