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0" r:id="rId3"/>
    <p:sldId id="281" r:id="rId4"/>
    <p:sldId id="282" r:id="rId5"/>
    <p:sldId id="283" r:id="rId6"/>
    <p:sldId id="284" r:id="rId7"/>
    <p:sldId id="285" r:id="rId8"/>
    <p:sldId id="286" r:id="rId9"/>
    <p:sldId id="287" r:id="rId10"/>
    <p:sldId id="279"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290"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03.12.2019</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03.12.2019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03.12.2019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03.12.2019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03.12.2019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03.12.2019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03.12.2019</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03.12.2019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03.12.2019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03.12.2019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03.12.2019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03.12.2019</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29154"/>
            <a:ext cx="7651576" cy="2304256"/>
          </a:xfrm>
        </p:spPr>
        <p:txBody>
          <a:bodyPr>
            <a:normAutofit/>
          </a:bodyPr>
          <a:lstStyle/>
          <a:p>
            <a:pPr algn="ctr"/>
            <a:r>
              <a:rPr lang="en-US" sz="3600" dirty="0">
                <a:solidFill>
                  <a:schemeClr val="tx1"/>
                </a:solidFill>
                <a:effectLst/>
              </a:rPr>
              <a:t>Ministry of Health of Ukraine</a:t>
            </a:r>
            <a:r>
              <a:rPr lang="ru-RU" sz="3600" dirty="0">
                <a:solidFill>
                  <a:schemeClr val="tx1"/>
                </a:solidFill>
                <a:effectLst/>
              </a:rPr>
              <a:t/>
            </a:r>
            <a:br>
              <a:rPr lang="ru-RU" sz="3600" dirty="0">
                <a:solidFill>
                  <a:schemeClr val="tx1"/>
                </a:solidFill>
                <a:effectLst/>
              </a:rPr>
            </a:br>
            <a:r>
              <a:rPr lang="en-US" sz="3600" dirty="0">
                <a:solidFill>
                  <a:schemeClr val="tx1"/>
                </a:solidFill>
                <a:effectLst/>
              </a:rPr>
              <a:t>Odesa National Medical University</a:t>
            </a:r>
            <a:r>
              <a:rPr lang="ru-RU" sz="3600" dirty="0">
                <a:solidFill>
                  <a:schemeClr val="tx1"/>
                </a:solidFill>
                <a:effectLst/>
              </a:rPr>
              <a:t/>
            </a:r>
            <a:br>
              <a:rPr lang="ru-RU" sz="3600" dirty="0">
                <a:solidFill>
                  <a:schemeClr val="tx1"/>
                </a:solidFill>
                <a:effectLst/>
              </a:rPr>
            </a:br>
            <a:r>
              <a:rPr lang="en-US" sz="3600" dirty="0" smtClean="0">
                <a:solidFill>
                  <a:schemeClr val="tx1"/>
                </a:solidFill>
                <a:effectLst/>
              </a:rPr>
              <a:t>Faculty </a:t>
            </a:r>
            <a:r>
              <a:rPr lang="en-US" sz="3600" dirty="0">
                <a:solidFill>
                  <a:schemeClr val="tx1"/>
                </a:solidFill>
                <a:effectLst/>
              </a:rPr>
              <a:t>of Pharmacy</a:t>
            </a:r>
            <a:r>
              <a:rPr lang="ru-RU" sz="3600" dirty="0">
                <a:solidFill>
                  <a:schemeClr val="tx1"/>
                </a:solidFill>
                <a:effectLst/>
              </a:rPr>
              <a:t/>
            </a:r>
            <a:br>
              <a:rPr lang="ru-RU" sz="3600" dirty="0">
                <a:solidFill>
                  <a:schemeClr val="tx1"/>
                </a:solidFill>
                <a:effectLst/>
              </a:rPr>
            </a:br>
            <a:endParaRPr lang="ru-RU" sz="3600" dirty="0"/>
          </a:p>
        </p:txBody>
      </p:sp>
      <p:sp>
        <p:nvSpPr>
          <p:cNvPr id="3" name="Подзаголовок 2"/>
          <p:cNvSpPr>
            <a:spLocks noGrp="1"/>
          </p:cNvSpPr>
          <p:nvPr>
            <p:ph type="subTitle" idx="1"/>
          </p:nvPr>
        </p:nvSpPr>
        <p:spPr>
          <a:xfrm>
            <a:off x="1187624" y="1916832"/>
            <a:ext cx="7406640" cy="4824536"/>
          </a:xfrm>
        </p:spPr>
        <p:txBody>
          <a:bodyPr>
            <a:normAutofit fontScale="92500" lnSpcReduction="20000"/>
          </a:bodyPr>
          <a:lstStyle/>
          <a:p>
            <a:pPr algn="ctr"/>
            <a:endParaRPr lang="uk-UA" sz="2200" b="1" dirty="0" smtClean="0"/>
          </a:p>
          <a:p>
            <a:pPr algn="ctr"/>
            <a:r>
              <a:rPr lang="en-US" sz="2200" b="1" dirty="0" smtClean="0"/>
              <a:t>LECTURE</a:t>
            </a:r>
            <a:r>
              <a:rPr lang="uk-UA" sz="2200" b="1" dirty="0" smtClean="0"/>
              <a:t> №</a:t>
            </a:r>
            <a:r>
              <a:rPr lang="en-US" sz="2200" b="1" dirty="0" smtClean="0"/>
              <a:t>9</a:t>
            </a:r>
            <a:r>
              <a:rPr lang="uk-UA" sz="2200" b="1" dirty="0" smtClean="0"/>
              <a:t>:</a:t>
            </a:r>
            <a:endParaRPr lang="uk-UA" sz="2200" b="1" dirty="0"/>
          </a:p>
          <a:p>
            <a:pPr algn="ctr"/>
            <a:r>
              <a:rPr lang="en-US" sz="3600" b="1" dirty="0" smtClean="0"/>
              <a:t>“</a:t>
            </a:r>
            <a:r>
              <a:rPr lang="en-US" sz="4400" b="1" dirty="0"/>
              <a:t>Marketing </a:t>
            </a:r>
            <a:r>
              <a:rPr lang="en-US" sz="4400" b="1" dirty="0" smtClean="0"/>
              <a:t>control</a:t>
            </a:r>
            <a:r>
              <a:rPr lang="en-US" sz="4800" b="1" dirty="0" smtClean="0"/>
              <a:t>”</a:t>
            </a:r>
            <a:endParaRPr lang="uk-UA" sz="4800" b="1" dirty="0"/>
          </a:p>
          <a:p>
            <a:pPr algn="ctr"/>
            <a:endParaRPr lang="en-US" sz="2800" b="1" dirty="0" smtClean="0"/>
          </a:p>
          <a:p>
            <a:pPr algn="ctr"/>
            <a:endParaRPr lang="en-US" sz="2800" b="1" dirty="0"/>
          </a:p>
          <a:p>
            <a:pPr algn="ctr"/>
            <a:endParaRPr lang="en-US" sz="2800" b="1" dirty="0" smtClean="0"/>
          </a:p>
          <a:p>
            <a:pPr algn="ctr"/>
            <a:endParaRPr lang="uk-UA" sz="2800" b="1" dirty="0"/>
          </a:p>
          <a:p>
            <a:pPr algn="ctr"/>
            <a:endParaRPr lang="uk-UA" dirty="0" smtClean="0"/>
          </a:p>
          <a:p>
            <a:pPr algn="ctr"/>
            <a:endParaRPr lang="uk-UA" dirty="0" smtClean="0"/>
          </a:p>
          <a:p>
            <a:pPr algn="ctr"/>
            <a:endParaRPr lang="uk-UA" dirty="0"/>
          </a:p>
          <a:p>
            <a:pPr algn="ctr"/>
            <a:endParaRPr lang="uk-UA" dirty="0" smtClean="0"/>
          </a:p>
          <a:p>
            <a:pPr algn="ctr"/>
            <a:r>
              <a:rPr lang="en-US" dirty="0" smtClean="0"/>
              <a:t>Odessa</a:t>
            </a:r>
            <a:r>
              <a:rPr lang="uk-UA" dirty="0" smtClean="0"/>
              <a:t> </a:t>
            </a:r>
            <a:r>
              <a:rPr lang="uk-UA" dirty="0"/>
              <a:t>– </a:t>
            </a:r>
            <a:r>
              <a:rPr lang="uk-UA" dirty="0" smtClean="0"/>
              <a:t>20</a:t>
            </a:r>
            <a:r>
              <a:rPr lang="uk-UA" u="sng" dirty="0" smtClean="0"/>
              <a:t>1</a:t>
            </a:r>
            <a:r>
              <a:rPr lang="en-US" u="sng" dirty="0" smtClean="0"/>
              <a:t>9 </a:t>
            </a:r>
            <a:endParaRPr lang="ru-RU" dirty="0"/>
          </a:p>
          <a:p>
            <a:endParaRPr lang="ru-RU" dirty="0"/>
          </a:p>
        </p:txBody>
      </p:sp>
      <p:pic>
        <p:nvPicPr>
          <p:cNvPr id="3074" name="Picture 2" descr="H:\Универ\5-ммф\MMF\mark\контроль маркетингу.jpg"/>
          <p:cNvPicPr>
            <a:picLocks noChangeAspect="1" noChangeArrowheads="1"/>
          </p:cNvPicPr>
          <p:nvPr/>
        </p:nvPicPr>
        <p:blipFill rotWithShape="1">
          <a:blip r:embed="rId2">
            <a:extLst>
              <a:ext uri="{28A0092B-C50C-407E-A947-70E740481C1C}">
                <a14:useLocalDpi xmlns:a14="http://schemas.microsoft.com/office/drawing/2010/main" val="0"/>
              </a:ext>
            </a:extLst>
          </a:blip>
          <a:srcRect l="13180" r="26407" b="39230"/>
          <a:stretch/>
        </p:blipFill>
        <p:spPr bwMode="auto">
          <a:xfrm>
            <a:off x="3203848" y="3429000"/>
            <a:ext cx="3671248" cy="2772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806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188640"/>
            <a:ext cx="7848872" cy="4752528"/>
          </a:xfrm>
        </p:spPr>
        <p:txBody>
          <a:bodyPr>
            <a:normAutofit lnSpcReduction="10000"/>
          </a:bodyPr>
          <a:lstStyle/>
          <a:p>
            <a:pPr marL="82296" indent="0">
              <a:buNone/>
            </a:pPr>
            <a:r>
              <a:rPr lang="en-US" b="1" u="sng" dirty="0"/>
              <a:t>Control</a:t>
            </a:r>
            <a:r>
              <a:rPr lang="en-US" dirty="0"/>
              <a:t> as one of the functions of management, completing the process of marketing activities and determine how effective work the firm</a:t>
            </a:r>
            <a:r>
              <a:rPr lang="en-US" dirty="0" smtClean="0"/>
              <a:t>.</a:t>
            </a:r>
            <a:endParaRPr lang="ru-RU" dirty="0" smtClean="0"/>
          </a:p>
          <a:p>
            <a:pPr marL="82296" indent="0">
              <a:buNone/>
            </a:pPr>
            <a:r>
              <a:rPr lang="en-US" b="1" u="sng" dirty="0"/>
              <a:t>Control (audit</a:t>
            </a:r>
            <a:r>
              <a:rPr lang="en-US" b="1" u="sng" dirty="0" smtClean="0"/>
              <a:t>)</a:t>
            </a:r>
            <a:r>
              <a:rPr lang="uk-UA" b="1" u="sng" dirty="0" smtClean="0"/>
              <a:t> </a:t>
            </a:r>
            <a:r>
              <a:rPr lang="en-US" b="1" u="sng" dirty="0" smtClean="0"/>
              <a:t>of </a:t>
            </a:r>
            <a:r>
              <a:rPr lang="en-US" b="1" u="sng" dirty="0"/>
              <a:t>marketing </a:t>
            </a:r>
            <a:r>
              <a:rPr lang="en-US" dirty="0"/>
              <a:t>is a deep the analytical work as the result of which the management of company fined new methods of marketing management, tools, and mechanisms of action or adaptation to the factors of internal and external environment. </a:t>
            </a:r>
            <a:endParaRPr lang="ru-RU" dirty="0"/>
          </a:p>
        </p:txBody>
      </p:sp>
      <p:pic>
        <p:nvPicPr>
          <p:cNvPr id="4098" name="Picture 2" descr="H:\Универ\5-ммф\Контроль.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4967288"/>
            <a:ext cx="2438400" cy="153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6860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duotone>
              <a:prstClr val="black"/>
              <a:srgbClr val="D9C3A5">
                <a:tint val="50000"/>
                <a:satMod val="180000"/>
              </a:srgbClr>
            </a:duotone>
            <a:extLst>
              <a:ext uri="{28A0092B-C50C-407E-A947-70E740481C1C}">
                <a14:useLocalDpi xmlns:a14="http://schemas.microsoft.com/office/drawing/2010/main" val="0"/>
              </a:ext>
            </a:extLst>
          </a:blip>
          <a:srcRect l="27354" t="23076" r="25830" b="2116"/>
          <a:stretch/>
        </p:blipFill>
        <p:spPr bwMode="auto">
          <a:xfrm>
            <a:off x="1187624" y="188639"/>
            <a:ext cx="7272808" cy="65337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8030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u="sng" dirty="0" smtClean="0">
                <a:effectLst/>
              </a:rPr>
              <a:t>Management </a:t>
            </a:r>
            <a:r>
              <a:rPr lang="en-US" u="sng" dirty="0">
                <a:effectLst/>
              </a:rPr>
              <a:t>controls should be carried out in such directions: </a:t>
            </a:r>
            <a:endParaRPr lang="ru-RU" u="sng" dirty="0">
              <a:effectLst/>
            </a:endParaRPr>
          </a:p>
        </p:txBody>
      </p:sp>
      <p:sp>
        <p:nvSpPr>
          <p:cNvPr id="3" name="Объект 2"/>
          <p:cNvSpPr>
            <a:spLocks noGrp="1"/>
          </p:cNvSpPr>
          <p:nvPr>
            <p:ph idx="1"/>
          </p:nvPr>
        </p:nvSpPr>
        <p:spPr>
          <a:xfrm>
            <a:off x="1115616" y="1484784"/>
            <a:ext cx="7848872" cy="3240360"/>
          </a:xfrm>
        </p:spPr>
        <p:txBody>
          <a:bodyPr/>
          <a:lstStyle/>
          <a:p>
            <a:pPr marL="82296" indent="0">
              <a:buNone/>
            </a:pPr>
            <a:r>
              <a:rPr lang="ru-RU" dirty="0" smtClean="0"/>
              <a:t>1. </a:t>
            </a:r>
            <a:r>
              <a:rPr lang="en-US" dirty="0" smtClean="0"/>
              <a:t>Compliance </a:t>
            </a:r>
            <a:r>
              <a:rPr lang="en-US" dirty="0"/>
              <a:t>with the planned indicators of actual results. </a:t>
            </a:r>
            <a:endParaRPr lang="en-US" dirty="0" smtClean="0"/>
          </a:p>
          <a:p>
            <a:pPr marL="82296" indent="0">
              <a:buNone/>
            </a:pPr>
            <a:r>
              <a:rPr lang="en-US" dirty="0" smtClean="0"/>
              <a:t>2</a:t>
            </a:r>
            <a:r>
              <a:rPr lang="en-US" dirty="0"/>
              <a:t>. Control of profitability production and commercial enterprises activities. </a:t>
            </a:r>
            <a:endParaRPr lang="en-US" dirty="0" smtClean="0"/>
          </a:p>
          <a:p>
            <a:pPr marL="82296" indent="0">
              <a:buNone/>
            </a:pPr>
            <a:r>
              <a:rPr lang="en-US" dirty="0" smtClean="0"/>
              <a:t>3</a:t>
            </a:r>
            <a:r>
              <a:rPr lang="en-US" dirty="0"/>
              <a:t>. Strategic control and auditing of marketing</a:t>
            </a:r>
            <a:endParaRPr lang="ru-RU" dirty="0"/>
          </a:p>
        </p:txBody>
      </p:sp>
      <p:pic>
        <p:nvPicPr>
          <p:cNvPr id="5122" name="Picture 2" descr="H:\Универ\5-ммф\этапы.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4314049"/>
            <a:ext cx="3354471"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0087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188640"/>
            <a:ext cx="7498080" cy="3600400"/>
          </a:xfrm>
        </p:spPr>
        <p:txBody>
          <a:bodyPr/>
          <a:lstStyle/>
          <a:p>
            <a:pPr marL="82296" indent="0">
              <a:buNone/>
            </a:pPr>
            <a:r>
              <a:rPr lang="en-US" b="1" u="sng" dirty="0" smtClean="0"/>
              <a:t>Compliance </a:t>
            </a:r>
            <a:r>
              <a:rPr lang="en-US" b="1" u="sng" dirty="0"/>
              <a:t>with the planned indicators of actual data </a:t>
            </a:r>
            <a:r>
              <a:rPr lang="en-US" dirty="0"/>
              <a:t>of production and commercial activity is aimed at establishing compliance or deviation from the planned indicators of sales of goods and services, income and profit, profitability both in general and for individual goods.</a:t>
            </a:r>
          </a:p>
          <a:p>
            <a:pPr marL="82296" indent="0">
              <a:buNone/>
            </a:pPr>
            <a:endParaRPr lang="ru-RU" dirty="0"/>
          </a:p>
        </p:txBody>
      </p:sp>
      <p:pic>
        <p:nvPicPr>
          <p:cNvPr id="6146" name="Picture 2" descr="H:\Универ\5-ммф\плановые.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4293096"/>
            <a:ext cx="3287687" cy="2187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319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188640"/>
            <a:ext cx="7498080" cy="3600400"/>
          </a:xfrm>
        </p:spPr>
        <p:txBody>
          <a:bodyPr/>
          <a:lstStyle/>
          <a:p>
            <a:pPr marL="82296" indent="0">
              <a:buNone/>
            </a:pPr>
            <a:r>
              <a:rPr lang="en-US" b="1" u="sng" dirty="0"/>
              <a:t>Monitoring and analysis of the profitability of marketing costs </a:t>
            </a:r>
            <a:r>
              <a:rPr lang="en-US" dirty="0"/>
              <a:t>provides for control the profitability activity of the company on certain goods, their assortment groups, market segments, sales channels, advertising material, orders of different sizes.</a:t>
            </a:r>
            <a:endParaRPr lang="ru-RU" dirty="0"/>
          </a:p>
        </p:txBody>
      </p:sp>
      <p:pic>
        <p:nvPicPr>
          <p:cNvPr id="7170" name="Picture 2" descr="H:\Универ\5-ммф\прибыльн.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010" t="5136" b="6069"/>
          <a:stretch/>
        </p:blipFill>
        <p:spPr bwMode="auto">
          <a:xfrm>
            <a:off x="3635763" y="3717032"/>
            <a:ext cx="2467512" cy="2938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65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188640"/>
            <a:ext cx="7848872" cy="5400600"/>
          </a:xfrm>
        </p:spPr>
        <p:txBody>
          <a:bodyPr>
            <a:normAutofit fontScale="92500"/>
          </a:bodyPr>
          <a:lstStyle/>
          <a:p>
            <a:pPr marL="82296" indent="0">
              <a:buNone/>
            </a:pPr>
            <a:r>
              <a:rPr lang="en-US" b="1" u="sng" dirty="0"/>
              <a:t>Strategic control and auditing of marketing </a:t>
            </a:r>
            <a:r>
              <a:rPr lang="en-US" dirty="0"/>
              <a:t>provide a regular, periodic or episodic inspection of marketing activities firm. </a:t>
            </a:r>
            <a:endParaRPr lang="uk-UA" dirty="0" smtClean="0"/>
          </a:p>
          <a:p>
            <a:pPr marL="82296" indent="0">
              <a:buNone/>
            </a:pPr>
            <a:r>
              <a:rPr lang="en-US" b="1" i="1" dirty="0" smtClean="0"/>
              <a:t>Strategic </a:t>
            </a:r>
            <a:r>
              <a:rPr lang="en-US" b="1" i="1" dirty="0"/>
              <a:t>control </a:t>
            </a:r>
            <a:r>
              <a:rPr lang="en-US" dirty="0"/>
              <a:t>(marketing audit and strategic control of the marketing system) includes an assessment of the main tasks, strategies, marketing activities, marketing organization in order to identify problems and positive outlook for the supply and the scientific and technical activities of the company and recommendations on the content of future plans to improve it.</a:t>
            </a:r>
            <a:endParaRPr lang="ru-RU" dirty="0"/>
          </a:p>
        </p:txBody>
      </p:sp>
    </p:spTree>
    <p:extLst>
      <p:ext uri="{BB962C8B-B14F-4D97-AF65-F5344CB8AC3E}">
        <p14:creationId xmlns:p14="http://schemas.microsoft.com/office/powerpoint/2010/main" val="3665604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116632"/>
            <a:ext cx="7498080" cy="4800600"/>
          </a:xfrm>
        </p:spPr>
        <p:txBody>
          <a:bodyPr/>
          <a:lstStyle/>
          <a:p>
            <a:pPr marL="82296" indent="0">
              <a:buNone/>
            </a:pPr>
            <a:r>
              <a:rPr lang="en-US" b="1" u="sng" dirty="0"/>
              <a:t>Revision of marketing (marketing audit</a:t>
            </a:r>
            <a:r>
              <a:rPr lang="en-US" dirty="0"/>
              <a:t>) is a complex, systematic and regular study of marketing environment the firm, its tasks strategies and operational and commercial activities in order to identify emerging problems and future opportunities for the development of recommendations for improving the marketing of the company. </a:t>
            </a:r>
            <a:endParaRPr lang="ru-RU" dirty="0"/>
          </a:p>
        </p:txBody>
      </p:sp>
    </p:spTree>
    <p:extLst>
      <p:ext uri="{BB962C8B-B14F-4D97-AF65-F5344CB8AC3E}">
        <p14:creationId xmlns:p14="http://schemas.microsoft.com/office/powerpoint/2010/main" val="1952735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rcRect l="32111" t="16538" r="29721" b="16045"/>
          <a:stretch/>
        </p:blipFill>
        <p:spPr bwMode="auto">
          <a:xfrm>
            <a:off x="1907704" y="178280"/>
            <a:ext cx="6516216" cy="64713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4215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29818" y="4522230"/>
            <a:ext cx="7263985" cy="1283034"/>
          </a:xfrm>
          <a:solidFill>
            <a:schemeClr val="accent1">
              <a:lumMod val="20000"/>
              <a:lumOff val="80000"/>
            </a:schemeClr>
          </a:solidFill>
        </p:spPr>
        <p:txBody>
          <a:bodyPr>
            <a:normAutofit/>
          </a:bodyPr>
          <a:lstStyle/>
          <a:p>
            <a:pPr marL="82296" indent="0" algn="ctr">
              <a:buNone/>
            </a:pPr>
            <a:r>
              <a:rPr lang="en-US" sz="7200" b="1" dirty="0" smtClean="0"/>
              <a:t>for attention</a:t>
            </a:r>
            <a:r>
              <a:rPr lang="ru-RU" sz="7200" b="1" dirty="0" smtClean="0"/>
              <a:t>!</a:t>
            </a:r>
            <a:endParaRPr lang="ru-RU" sz="7200" b="1" dirty="0"/>
          </a:p>
        </p:txBody>
      </p:sp>
      <p:pic>
        <p:nvPicPr>
          <p:cNvPr id="9218" name="Picture 2" descr="G:\Универ\5-ммф\Marketing in Pharmacy_2019\спасибо.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30871"/>
            <a:ext cx="7262163" cy="4091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8448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1236</TotalTime>
  <Words>342</Words>
  <Application>Microsoft Office PowerPoint</Application>
  <PresentationFormat>Экран (4:3)</PresentationFormat>
  <Paragraphs>25</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Солнцестояние</vt:lpstr>
      <vt:lpstr>Ministry of Health of Ukraine Odesa National Medical University Faculty of Pharmacy </vt:lpstr>
      <vt:lpstr>Презентация PowerPoint</vt:lpstr>
      <vt:lpstr>Презентация PowerPoint</vt:lpstr>
      <vt:lpstr>Management controls should be carried out in such directions: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Health of Ukraine Odesa National Medical University Faculty of Pharmacy</dc:title>
  <dc:creator>Home</dc:creator>
  <cp:lastModifiedBy>Home</cp:lastModifiedBy>
  <cp:revision>181</cp:revision>
  <dcterms:created xsi:type="dcterms:W3CDTF">2019-09-03T08:02:15Z</dcterms:created>
  <dcterms:modified xsi:type="dcterms:W3CDTF">2019-12-03T13:47:15Z</dcterms:modified>
</cp:coreProperties>
</file>