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83" r:id="rId6"/>
    <p:sldId id="284" r:id="rId7"/>
    <p:sldId id="285" r:id="rId8"/>
    <p:sldId id="286" r:id="rId9"/>
    <p:sldId id="287" r:id="rId10"/>
    <p:sldId id="288"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9144000" cy="6858000" type="screen4x3"/>
  <p:notesSz cx="9144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1">
                <a:solidFill>
                  <a:srgbClr val="25257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1">
                <a:solidFill>
                  <a:srgbClr val="252573"/>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1">
                <a:solidFill>
                  <a:srgbClr val="25257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61" y="761"/>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E6">
              <a:alpha val="90194"/>
            </a:srgbClr>
          </a:solidFill>
        </p:spPr>
        <p:txBody>
          <a:bodyPr wrap="square" lIns="0" tIns="0" rIns="0" bIns="0" rtlCol="0"/>
          <a:lstStyle/>
          <a:p>
            <a:endParaRPr/>
          </a:p>
        </p:txBody>
      </p:sp>
      <p:sp>
        <p:nvSpPr>
          <p:cNvPr id="17" name="bg object 17"/>
          <p:cNvSpPr/>
          <p:nvPr/>
        </p:nvSpPr>
        <p:spPr>
          <a:xfrm>
            <a:off x="761" y="761"/>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ln w="25908">
            <a:solidFill>
              <a:srgbClr val="88A3A7"/>
            </a:solidFill>
          </a:ln>
        </p:spPr>
        <p:txBody>
          <a:bodyPr wrap="square" lIns="0" tIns="0" rIns="0" bIns="0" rtlCol="0"/>
          <a:lstStyle/>
          <a:p>
            <a:endParaRPr/>
          </a:p>
        </p:txBody>
      </p:sp>
      <p:sp>
        <p:nvSpPr>
          <p:cNvPr id="2" name="Holder 2"/>
          <p:cNvSpPr>
            <a:spLocks noGrp="1"/>
          </p:cNvSpPr>
          <p:nvPr>
            <p:ph type="title"/>
          </p:nvPr>
        </p:nvSpPr>
        <p:spPr>
          <a:xfrm>
            <a:off x="882827" y="1879219"/>
            <a:ext cx="7378344" cy="2042795"/>
          </a:xfrm>
          <a:prstGeom prst="rect">
            <a:avLst/>
          </a:prstGeom>
        </p:spPr>
        <p:txBody>
          <a:bodyPr wrap="square" lIns="0" tIns="0" rIns="0" bIns="0">
            <a:spAutoFit/>
          </a:bodyPr>
          <a:lstStyle>
            <a:lvl1pPr>
              <a:defRPr sz="4400" b="1" i="1">
                <a:solidFill>
                  <a:srgbClr val="252573"/>
                </a:solidFill>
                <a:latin typeface="Calibri"/>
                <a:cs typeface="Calibri"/>
              </a:defRPr>
            </a:lvl1pPr>
          </a:lstStyle>
          <a:p>
            <a:endParaRPr/>
          </a:p>
        </p:txBody>
      </p:sp>
      <p:sp>
        <p:nvSpPr>
          <p:cNvPr id="3" name="Holder 3"/>
          <p:cNvSpPr>
            <a:spLocks noGrp="1"/>
          </p:cNvSpPr>
          <p:nvPr>
            <p:ph type="body" idx="1"/>
          </p:nvPr>
        </p:nvSpPr>
        <p:spPr>
          <a:xfrm>
            <a:off x="603250" y="1974850"/>
            <a:ext cx="8172450" cy="29222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10/17/2022</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26" Type="http://schemas.openxmlformats.org/officeDocument/2006/relationships/image" Target="../media/image65.png"/><Relationship Id="rId3" Type="http://schemas.openxmlformats.org/officeDocument/2006/relationships/image" Target="../media/image42.png"/><Relationship Id="rId21" Type="http://schemas.openxmlformats.org/officeDocument/2006/relationships/image" Target="../media/image60.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5" Type="http://schemas.openxmlformats.org/officeDocument/2006/relationships/image" Target="../media/image64.png"/><Relationship Id="rId2" Type="http://schemas.openxmlformats.org/officeDocument/2006/relationships/image" Target="../media/image41.png"/><Relationship Id="rId16" Type="http://schemas.openxmlformats.org/officeDocument/2006/relationships/image" Target="../media/image55.png"/><Relationship Id="rId20" Type="http://schemas.openxmlformats.org/officeDocument/2006/relationships/image" Target="../media/image59.png"/><Relationship Id="rId29"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24" Type="http://schemas.openxmlformats.org/officeDocument/2006/relationships/image" Target="../media/image63.png"/><Relationship Id="rId5" Type="http://schemas.openxmlformats.org/officeDocument/2006/relationships/image" Target="../media/image44.png"/><Relationship Id="rId15" Type="http://schemas.openxmlformats.org/officeDocument/2006/relationships/image" Target="../media/image54.png"/><Relationship Id="rId23" Type="http://schemas.openxmlformats.org/officeDocument/2006/relationships/image" Target="../media/image62.png"/><Relationship Id="rId28" Type="http://schemas.openxmlformats.org/officeDocument/2006/relationships/image" Target="../media/image67.png"/><Relationship Id="rId10" Type="http://schemas.openxmlformats.org/officeDocument/2006/relationships/image" Target="../media/image49.png"/><Relationship Id="rId19" Type="http://schemas.openxmlformats.org/officeDocument/2006/relationships/image" Target="../media/image58.png"/><Relationship Id="rId31" Type="http://schemas.openxmlformats.org/officeDocument/2006/relationships/image" Target="../media/image70.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 Id="rId27" Type="http://schemas.openxmlformats.org/officeDocument/2006/relationships/image" Target="../media/image66.png"/><Relationship Id="rId30" Type="http://schemas.openxmlformats.org/officeDocument/2006/relationships/image" Target="../media/image69.png"/></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image" Target="../media/image72.jpg"/><Relationship Id="rId21" Type="http://schemas.openxmlformats.org/officeDocument/2006/relationships/image" Target="../media/image89.png"/><Relationship Id="rId7" Type="http://schemas.openxmlformats.org/officeDocument/2006/relationships/image" Target="../media/image75.png"/><Relationship Id="rId12" Type="http://schemas.openxmlformats.org/officeDocument/2006/relationships/image" Target="../media/image80.png"/><Relationship Id="rId17" Type="http://schemas.openxmlformats.org/officeDocument/2006/relationships/image" Target="../media/image85.png"/><Relationship Id="rId25" Type="http://schemas.openxmlformats.org/officeDocument/2006/relationships/image" Target="../media/image93.png"/><Relationship Id="rId2" Type="http://schemas.openxmlformats.org/officeDocument/2006/relationships/image" Target="../media/image71.png"/><Relationship Id="rId16" Type="http://schemas.openxmlformats.org/officeDocument/2006/relationships/image" Target="../media/image84.png"/><Relationship Id="rId20"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9.png"/><Relationship Id="rId24" Type="http://schemas.openxmlformats.org/officeDocument/2006/relationships/image" Target="../media/image92.png"/><Relationship Id="rId5" Type="http://schemas.openxmlformats.org/officeDocument/2006/relationships/hyperlink" Target="http://maat.org.ru/object/2008/images/2008-09_1.jpg" TargetMode="External"/><Relationship Id="rId15" Type="http://schemas.openxmlformats.org/officeDocument/2006/relationships/image" Target="../media/image83.png"/><Relationship Id="rId23" Type="http://schemas.openxmlformats.org/officeDocument/2006/relationships/image" Target="../media/image91.png"/><Relationship Id="rId10" Type="http://schemas.openxmlformats.org/officeDocument/2006/relationships/image" Target="../media/image78.png"/><Relationship Id="rId19" Type="http://schemas.openxmlformats.org/officeDocument/2006/relationships/image" Target="../media/image87.png"/><Relationship Id="rId4" Type="http://schemas.openxmlformats.org/officeDocument/2006/relationships/image" Target="../media/image73.png"/><Relationship Id="rId9" Type="http://schemas.openxmlformats.org/officeDocument/2006/relationships/image" Target="../media/image77.png"/><Relationship Id="rId14" Type="http://schemas.openxmlformats.org/officeDocument/2006/relationships/image" Target="../media/image82.png"/><Relationship Id="rId22" Type="http://schemas.openxmlformats.org/officeDocument/2006/relationships/image" Target="../media/image90.png"/></Relationships>
</file>

<file path=ppt/slides/_rels/slide16.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image" Target="../media/image94.png"/><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10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17.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 Id="rId9" Type="http://schemas.openxmlformats.org/officeDocument/2006/relationships/image" Target="../media/image1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png"/><Relationship Id="rId18" Type="http://schemas.openxmlformats.org/officeDocument/2006/relationships/image" Target="../media/image139.pn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3.png"/><Relationship Id="rId17" Type="http://schemas.openxmlformats.org/officeDocument/2006/relationships/image" Target="../media/image138.png"/><Relationship Id="rId2" Type="http://schemas.openxmlformats.org/officeDocument/2006/relationships/image" Target="../media/image123.png"/><Relationship Id="rId16" Type="http://schemas.openxmlformats.org/officeDocument/2006/relationships/image" Target="../media/image137.png"/><Relationship Id="rId20"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26.png"/><Relationship Id="rId15" Type="http://schemas.openxmlformats.org/officeDocument/2006/relationships/image" Target="../media/image136.jpg"/><Relationship Id="rId10" Type="http://schemas.openxmlformats.org/officeDocument/2006/relationships/image" Target="../media/image131.png"/><Relationship Id="rId19" Type="http://schemas.openxmlformats.org/officeDocument/2006/relationships/image" Target="../media/image140.pn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135.png"/></Relationships>
</file>

<file path=ppt/slides/_rels/slide21.xml.rels><?xml version="1.0" encoding="UTF-8" standalone="yes"?>
<Relationships xmlns="http://schemas.openxmlformats.org/package/2006/relationships"><Relationship Id="rId3" Type="http://schemas.openxmlformats.org/officeDocument/2006/relationships/image" Target="../media/image142.png"/><Relationship Id="rId7" Type="http://schemas.openxmlformats.org/officeDocument/2006/relationships/image" Target="../media/image146.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22.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8.png"/><Relationship Id="rId3" Type="http://schemas.openxmlformats.org/officeDocument/2006/relationships/image" Target="../media/image148.png"/><Relationship Id="rId7" Type="http://schemas.openxmlformats.org/officeDocument/2006/relationships/image" Target="../media/image152.png"/><Relationship Id="rId12" Type="http://schemas.openxmlformats.org/officeDocument/2006/relationships/image" Target="../media/image157.png"/><Relationship Id="rId2" Type="http://schemas.openxmlformats.org/officeDocument/2006/relationships/image" Target="../media/image147.png"/><Relationship Id="rId16"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51.png"/><Relationship Id="rId11" Type="http://schemas.openxmlformats.org/officeDocument/2006/relationships/image" Target="../media/image156.png"/><Relationship Id="rId5" Type="http://schemas.openxmlformats.org/officeDocument/2006/relationships/image" Target="../media/image150.png"/><Relationship Id="rId15" Type="http://schemas.openxmlformats.org/officeDocument/2006/relationships/image" Target="../media/image160.png"/><Relationship Id="rId10" Type="http://schemas.openxmlformats.org/officeDocument/2006/relationships/image" Target="../media/image155.png"/><Relationship Id="rId4" Type="http://schemas.openxmlformats.org/officeDocument/2006/relationships/image" Target="../media/image149.png"/><Relationship Id="rId9" Type="http://schemas.openxmlformats.org/officeDocument/2006/relationships/image" Target="../media/image154.png"/><Relationship Id="rId14" Type="http://schemas.openxmlformats.org/officeDocument/2006/relationships/image" Target="../media/image1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 Id="rId5" Type="http://schemas.openxmlformats.org/officeDocument/2006/relationships/image" Target="../media/image165.png"/><Relationship Id="rId4" Type="http://schemas.openxmlformats.org/officeDocument/2006/relationships/image" Target="../media/image164.png"/></Relationships>
</file>

<file path=ppt/slides/_rels/slide25.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18" Type="http://schemas.openxmlformats.org/officeDocument/2006/relationships/image" Target="../media/image182.jpg"/><Relationship Id="rId3" Type="http://schemas.openxmlformats.org/officeDocument/2006/relationships/image" Target="../media/image167.png"/><Relationship Id="rId7" Type="http://schemas.openxmlformats.org/officeDocument/2006/relationships/image" Target="../media/image171.png"/><Relationship Id="rId12" Type="http://schemas.openxmlformats.org/officeDocument/2006/relationships/image" Target="../media/image176.png"/><Relationship Id="rId17" Type="http://schemas.openxmlformats.org/officeDocument/2006/relationships/image" Target="../media/image181.jpg"/><Relationship Id="rId2" Type="http://schemas.openxmlformats.org/officeDocument/2006/relationships/image" Target="../media/image166.png"/><Relationship Id="rId16" Type="http://schemas.openxmlformats.org/officeDocument/2006/relationships/image" Target="../media/image180.jpg"/><Relationship Id="rId1" Type="http://schemas.openxmlformats.org/officeDocument/2006/relationships/slideLayout" Target="../slideLayouts/slideLayout2.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69.png"/><Relationship Id="rId15" Type="http://schemas.openxmlformats.org/officeDocument/2006/relationships/image" Target="../media/image179.jpg"/><Relationship Id="rId10" Type="http://schemas.openxmlformats.org/officeDocument/2006/relationships/image" Target="../media/image174.png"/><Relationship Id="rId4" Type="http://schemas.openxmlformats.org/officeDocument/2006/relationships/image" Target="../media/image168.png"/><Relationship Id="rId9" Type="http://schemas.openxmlformats.org/officeDocument/2006/relationships/image" Target="../media/image173.png"/><Relationship Id="rId14" Type="http://schemas.openxmlformats.org/officeDocument/2006/relationships/image" Target="../media/image178.png"/></Relationships>
</file>

<file path=ppt/slides/_rels/slide26.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84.png"/><Relationship Id="rId7" Type="http://schemas.openxmlformats.org/officeDocument/2006/relationships/image" Target="../media/image188.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 Id="rId9" Type="http://schemas.openxmlformats.org/officeDocument/2006/relationships/image" Target="../media/image19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1.png"/><Relationship Id="rId2" Type="http://schemas.openxmlformats.org/officeDocument/2006/relationships/image" Target="../media/image191.png"/><Relationship Id="rId1" Type="http://schemas.openxmlformats.org/officeDocument/2006/relationships/slideLayout" Target="../slideLayouts/slideLayout2.xml"/><Relationship Id="rId6" Type="http://schemas.openxmlformats.org/officeDocument/2006/relationships/image" Target="../media/image195.png"/><Relationship Id="rId11" Type="http://schemas.openxmlformats.org/officeDocument/2006/relationships/image" Target="../media/image200.png"/><Relationship Id="rId5" Type="http://schemas.openxmlformats.org/officeDocument/2006/relationships/image" Target="../media/image194.png"/><Relationship Id="rId15" Type="http://schemas.openxmlformats.org/officeDocument/2006/relationships/image" Target="../media/image204.jpg"/><Relationship Id="rId10" Type="http://schemas.openxmlformats.org/officeDocument/2006/relationships/image" Target="../media/image199.png"/><Relationship Id="rId4" Type="http://schemas.openxmlformats.org/officeDocument/2006/relationships/image" Target="../media/image193.png"/><Relationship Id="rId9" Type="http://schemas.openxmlformats.org/officeDocument/2006/relationships/image" Target="../media/image198.png"/><Relationship Id="rId14" Type="http://schemas.openxmlformats.org/officeDocument/2006/relationships/image" Target="../media/image203.png"/></Relationships>
</file>

<file path=ppt/slides/_rels/slide29.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206.png"/><Relationship Id="rId7" Type="http://schemas.openxmlformats.org/officeDocument/2006/relationships/image" Target="../media/image210.png"/><Relationship Id="rId2" Type="http://schemas.openxmlformats.org/officeDocument/2006/relationships/image" Target="../media/image205.png"/><Relationship Id="rId1" Type="http://schemas.openxmlformats.org/officeDocument/2006/relationships/slideLayout" Target="../slideLayouts/slideLayout2.xml"/><Relationship Id="rId6" Type="http://schemas.openxmlformats.org/officeDocument/2006/relationships/image" Target="../media/image209.png"/><Relationship Id="rId11" Type="http://schemas.openxmlformats.org/officeDocument/2006/relationships/image" Target="../media/image214.png"/><Relationship Id="rId5" Type="http://schemas.openxmlformats.org/officeDocument/2006/relationships/image" Target="../media/image208.png"/><Relationship Id="rId10" Type="http://schemas.openxmlformats.org/officeDocument/2006/relationships/image" Target="../media/image213.png"/><Relationship Id="rId4" Type="http://schemas.openxmlformats.org/officeDocument/2006/relationships/image" Target="../media/image207.png"/><Relationship Id="rId9" Type="http://schemas.openxmlformats.org/officeDocument/2006/relationships/image" Target="../media/image212.png"/></Relationships>
</file>

<file path=ppt/slides/_rels/slide3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image" Target="../media/image217.png"/></Relationships>
</file>

<file path=ppt/slides/_rels/slide31.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191" y="0"/>
            <a:ext cx="9169908" cy="6883908"/>
          </a:xfrm>
          <a:prstGeom prst="rect">
            <a:avLst/>
          </a:prstGeom>
        </p:spPr>
      </p:pic>
      <p:sp>
        <p:nvSpPr>
          <p:cNvPr id="3" name="object 3"/>
          <p:cNvSpPr/>
          <p:nvPr/>
        </p:nvSpPr>
        <p:spPr>
          <a:xfrm>
            <a:off x="761" y="761"/>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CC">
              <a:alpha val="79998"/>
            </a:srgbClr>
          </a:solidFill>
        </p:spPr>
        <p:txBody>
          <a:bodyPr wrap="square" lIns="0" tIns="0" rIns="0" bIns="0" rtlCol="0"/>
          <a:lstStyle/>
          <a:p>
            <a:endParaRPr/>
          </a:p>
        </p:txBody>
      </p:sp>
      <p:grpSp>
        <p:nvGrpSpPr>
          <p:cNvPr id="4" name="object 4"/>
          <p:cNvGrpSpPr/>
          <p:nvPr/>
        </p:nvGrpSpPr>
        <p:grpSpPr>
          <a:xfrm>
            <a:off x="762" y="761"/>
            <a:ext cx="9144000" cy="6858000"/>
            <a:chOff x="762" y="761"/>
            <a:chExt cx="9144000" cy="6858000"/>
          </a:xfrm>
        </p:grpSpPr>
        <p:sp>
          <p:nvSpPr>
            <p:cNvPr id="5" name="object 5"/>
            <p:cNvSpPr/>
            <p:nvPr/>
          </p:nvSpPr>
          <p:spPr>
            <a:xfrm>
              <a:off x="762" y="761"/>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ln w="25908">
              <a:solidFill>
                <a:srgbClr val="88A3A7"/>
              </a:solidFill>
            </a:ln>
          </p:spPr>
          <p:txBody>
            <a:bodyPr wrap="square" lIns="0" tIns="0" rIns="0" bIns="0" rtlCol="0"/>
            <a:lstStyle/>
            <a:p>
              <a:endParaRPr/>
            </a:p>
          </p:txBody>
        </p:sp>
        <p:sp>
          <p:nvSpPr>
            <p:cNvPr id="6" name="object 6"/>
            <p:cNvSpPr/>
            <p:nvPr/>
          </p:nvSpPr>
          <p:spPr>
            <a:xfrm>
              <a:off x="685800" y="1753362"/>
              <a:ext cx="8001000" cy="2362200"/>
            </a:xfrm>
            <a:custGeom>
              <a:avLst/>
              <a:gdLst/>
              <a:ahLst/>
              <a:cxnLst/>
              <a:rect l="l" t="t" r="r" b="b"/>
              <a:pathLst>
                <a:path w="8305800" h="2362200">
                  <a:moveTo>
                    <a:pt x="7673340" y="0"/>
                  </a:moveTo>
                  <a:lnTo>
                    <a:pt x="632460" y="0"/>
                  </a:lnTo>
                  <a:lnTo>
                    <a:pt x="630725" y="47195"/>
                  </a:lnTo>
                  <a:lnTo>
                    <a:pt x="625602" y="93449"/>
                  </a:lnTo>
                  <a:lnTo>
                    <a:pt x="617214" y="138640"/>
                  </a:lnTo>
                  <a:lnTo>
                    <a:pt x="605682" y="182645"/>
                  </a:lnTo>
                  <a:lnTo>
                    <a:pt x="591129" y="225342"/>
                  </a:lnTo>
                  <a:lnTo>
                    <a:pt x="573678" y="266608"/>
                  </a:lnTo>
                  <a:lnTo>
                    <a:pt x="553449" y="306321"/>
                  </a:lnTo>
                  <a:lnTo>
                    <a:pt x="530567" y="344359"/>
                  </a:lnTo>
                  <a:lnTo>
                    <a:pt x="505153" y="380600"/>
                  </a:lnTo>
                  <a:lnTo>
                    <a:pt x="477329" y="414920"/>
                  </a:lnTo>
                  <a:lnTo>
                    <a:pt x="447217" y="447198"/>
                  </a:lnTo>
                  <a:lnTo>
                    <a:pt x="414941" y="477311"/>
                  </a:lnTo>
                  <a:lnTo>
                    <a:pt x="380622" y="505138"/>
                  </a:lnTo>
                  <a:lnTo>
                    <a:pt x="344382" y="530554"/>
                  </a:lnTo>
                  <a:lnTo>
                    <a:pt x="306344" y="553439"/>
                  </a:lnTo>
                  <a:lnTo>
                    <a:pt x="266630" y="573669"/>
                  </a:lnTo>
                  <a:lnTo>
                    <a:pt x="225362" y="591123"/>
                  </a:lnTo>
                  <a:lnTo>
                    <a:pt x="182663" y="605678"/>
                  </a:lnTo>
                  <a:lnTo>
                    <a:pt x="138655" y="617211"/>
                  </a:lnTo>
                  <a:lnTo>
                    <a:pt x="93460" y="625601"/>
                  </a:lnTo>
                  <a:lnTo>
                    <a:pt x="47201" y="630724"/>
                  </a:lnTo>
                  <a:lnTo>
                    <a:pt x="0" y="632460"/>
                  </a:lnTo>
                  <a:lnTo>
                    <a:pt x="0" y="1729739"/>
                  </a:lnTo>
                  <a:lnTo>
                    <a:pt x="47201" y="1731475"/>
                  </a:lnTo>
                  <a:lnTo>
                    <a:pt x="93460" y="1736598"/>
                  </a:lnTo>
                  <a:lnTo>
                    <a:pt x="138655" y="1744988"/>
                  </a:lnTo>
                  <a:lnTo>
                    <a:pt x="182663" y="1756521"/>
                  </a:lnTo>
                  <a:lnTo>
                    <a:pt x="225362" y="1771076"/>
                  </a:lnTo>
                  <a:lnTo>
                    <a:pt x="266630" y="1788530"/>
                  </a:lnTo>
                  <a:lnTo>
                    <a:pt x="306344" y="1808760"/>
                  </a:lnTo>
                  <a:lnTo>
                    <a:pt x="344382" y="1831645"/>
                  </a:lnTo>
                  <a:lnTo>
                    <a:pt x="380622" y="1857061"/>
                  </a:lnTo>
                  <a:lnTo>
                    <a:pt x="414941" y="1884888"/>
                  </a:lnTo>
                  <a:lnTo>
                    <a:pt x="447217" y="1915001"/>
                  </a:lnTo>
                  <a:lnTo>
                    <a:pt x="477329" y="1947279"/>
                  </a:lnTo>
                  <a:lnTo>
                    <a:pt x="505153" y="1981599"/>
                  </a:lnTo>
                  <a:lnTo>
                    <a:pt x="530567" y="2017840"/>
                  </a:lnTo>
                  <a:lnTo>
                    <a:pt x="553449" y="2055878"/>
                  </a:lnTo>
                  <a:lnTo>
                    <a:pt x="573678" y="2095591"/>
                  </a:lnTo>
                  <a:lnTo>
                    <a:pt x="591129" y="2136857"/>
                  </a:lnTo>
                  <a:lnTo>
                    <a:pt x="605682" y="2179554"/>
                  </a:lnTo>
                  <a:lnTo>
                    <a:pt x="617214" y="2223559"/>
                  </a:lnTo>
                  <a:lnTo>
                    <a:pt x="625602" y="2268750"/>
                  </a:lnTo>
                  <a:lnTo>
                    <a:pt x="630725" y="2315004"/>
                  </a:lnTo>
                  <a:lnTo>
                    <a:pt x="632460" y="2362200"/>
                  </a:lnTo>
                  <a:lnTo>
                    <a:pt x="7673340" y="2362200"/>
                  </a:lnTo>
                  <a:lnTo>
                    <a:pt x="7675075" y="2315004"/>
                  </a:lnTo>
                  <a:lnTo>
                    <a:pt x="7680198" y="2268750"/>
                  </a:lnTo>
                  <a:lnTo>
                    <a:pt x="7688588" y="2223559"/>
                  </a:lnTo>
                  <a:lnTo>
                    <a:pt x="7700121" y="2179554"/>
                  </a:lnTo>
                  <a:lnTo>
                    <a:pt x="7714676" y="2136857"/>
                  </a:lnTo>
                  <a:lnTo>
                    <a:pt x="7732130" y="2095591"/>
                  </a:lnTo>
                  <a:lnTo>
                    <a:pt x="7752360" y="2055878"/>
                  </a:lnTo>
                  <a:lnTo>
                    <a:pt x="7775245" y="2017840"/>
                  </a:lnTo>
                  <a:lnTo>
                    <a:pt x="7800661" y="1981599"/>
                  </a:lnTo>
                  <a:lnTo>
                    <a:pt x="7828488" y="1947279"/>
                  </a:lnTo>
                  <a:lnTo>
                    <a:pt x="7858601" y="1915001"/>
                  </a:lnTo>
                  <a:lnTo>
                    <a:pt x="7890879" y="1884888"/>
                  </a:lnTo>
                  <a:lnTo>
                    <a:pt x="7925199" y="1857061"/>
                  </a:lnTo>
                  <a:lnTo>
                    <a:pt x="7961440" y="1831645"/>
                  </a:lnTo>
                  <a:lnTo>
                    <a:pt x="7999478" y="1808760"/>
                  </a:lnTo>
                  <a:lnTo>
                    <a:pt x="8039191" y="1788530"/>
                  </a:lnTo>
                  <a:lnTo>
                    <a:pt x="8080457" y="1771076"/>
                  </a:lnTo>
                  <a:lnTo>
                    <a:pt x="8123154" y="1756521"/>
                  </a:lnTo>
                  <a:lnTo>
                    <a:pt x="8167159" y="1744988"/>
                  </a:lnTo>
                  <a:lnTo>
                    <a:pt x="8212350" y="1736598"/>
                  </a:lnTo>
                  <a:lnTo>
                    <a:pt x="8258604" y="1731475"/>
                  </a:lnTo>
                  <a:lnTo>
                    <a:pt x="8305800" y="1729739"/>
                  </a:lnTo>
                  <a:lnTo>
                    <a:pt x="8305800" y="632460"/>
                  </a:lnTo>
                  <a:lnTo>
                    <a:pt x="8258604" y="630724"/>
                  </a:lnTo>
                  <a:lnTo>
                    <a:pt x="8212350" y="625601"/>
                  </a:lnTo>
                  <a:lnTo>
                    <a:pt x="8167159" y="617211"/>
                  </a:lnTo>
                  <a:lnTo>
                    <a:pt x="8123154" y="605678"/>
                  </a:lnTo>
                  <a:lnTo>
                    <a:pt x="8080457" y="591123"/>
                  </a:lnTo>
                  <a:lnTo>
                    <a:pt x="8039191" y="573669"/>
                  </a:lnTo>
                  <a:lnTo>
                    <a:pt x="7999478" y="553439"/>
                  </a:lnTo>
                  <a:lnTo>
                    <a:pt x="7961440" y="530554"/>
                  </a:lnTo>
                  <a:lnTo>
                    <a:pt x="7925199" y="505138"/>
                  </a:lnTo>
                  <a:lnTo>
                    <a:pt x="7890879" y="477311"/>
                  </a:lnTo>
                  <a:lnTo>
                    <a:pt x="7858601" y="447198"/>
                  </a:lnTo>
                  <a:lnTo>
                    <a:pt x="7828488" y="414920"/>
                  </a:lnTo>
                  <a:lnTo>
                    <a:pt x="7800661" y="380600"/>
                  </a:lnTo>
                  <a:lnTo>
                    <a:pt x="7775245" y="344359"/>
                  </a:lnTo>
                  <a:lnTo>
                    <a:pt x="7752360" y="306321"/>
                  </a:lnTo>
                  <a:lnTo>
                    <a:pt x="7732130" y="266608"/>
                  </a:lnTo>
                  <a:lnTo>
                    <a:pt x="7714676" y="225342"/>
                  </a:lnTo>
                  <a:lnTo>
                    <a:pt x="7700121" y="182645"/>
                  </a:lnTo>
                  <a:lnTo>
                    <a:pt x="7688588" y="138640"/>
                  </a:lnTo>
                  <a:lnTo>
                    <a:pt x="7680198" y="93449"/>
                  </a:lnTo>
                  <a:lnTo>
                    <a:pt x="7675075" y="47195"/>
                  </a:lnTo>
                  <a:lnTo>
                    <a:pt x="7673340" y="0"/>
                  </a:lnTo>
                  <a:close/>
                </a:path>
              </a:pathLst>
            </a:custGeom>
            <a:solidFill>
              <a:srgbClr val="FFFFFF">
                <a:alpha val="85096"/>
              </a:srgbClr>
            </a:solidFill>
          </p:spPr>
          <p:txBody>
            <a:bodyPr wrap="square" lIns="0" tIns="0" rIns="0" bIns="0" rtlCol="0"/>
            <a:lstStyle/>
            <a:p>
              <a:endParaRPr/>
            </a:p>
          </p:txBody>
        </p:sp>
        <p:sp>
          <p:nvSpPr>
            <p:cNvPr id="7" name="object 7"/>
            <p:cNvSpPr/>
            <p:nvPr/>
          </p:nvSpPr>
          <p:spPr>
            <a:xfrm>
              <a:off x="685800" y="1753362"/>
              <a:ext cx="8001000" cy="2362200"/>
            </a:xfrm>
            <a:custGeom>
              <a:avLst/>
              <a:gdLst/>
              <a:ahLst/>
              <a:cxnLst/>
              <a:rect l="l" t="t" r="r" b="b"/>
              <a:pathLst>
                <a:path w="8305800" h="2362200">
                  <a:moveTo>
                    <a:pt x="8305800" y="632460"/>
                  </a:moveTo>
                  <a:lnTo>
                    <a:pt x="8258604" y="630724"/>
                  </a:lnTo>
                  <a:lnTo>
                    <a:pt x="8212350" y="625601"/>
                  </a:lnTo>
                  <a:lnTo>
                    <a:pt x="8167159" y="617211"/>
                  </a:lnTo>
                  <a:lnTo>
                    <a:pt x="8123154" y="605678"/>
                  </a:lnTo>
                  <a:lnTo>
                    <a:pt x="8080457" y="591123"/>
                  </a:lnTo>
                  <a:lnTo>
                    <a:pt x="8039191" y="573669"/>
                  </a:lnTo>
                  <a:lnTo>
                    <a:pt x="7999478" y="553439"/>
                  </a:lnTo>
                  <a:lnTo>
                    <a:pt x="7961440" y="530554"/>
                  </a:lnTo>
                  <a:lnTo>
                    <a:pt x="7925199" y="505138"/>
                  </a:lnTo>
                  <a:lnTo>
                    <a:pt x="7890879" y="477311"/>
                  </a:lnTo>
                  <a:lnTo>
                    <a:pt x="7858601" y="447198"/>
                  </a:lnTo>
                  <a:lnTo>
                    <a:pt x="7828488" y="414920"/>
                  </a:lnTo>
                  <a:lnTo>
                    <a:pt x="7800661" y="380600"/>
                  </a:lnTo>
                  <a:lnTo>
                    <a:pt x="7775245" y="344359"/>
                  </a:lnTo>
                  <a:lnTo>
                    <a:pt x="7752360" y="306321"/>
                  </a:lnTo>
                  <a:lnTo>
                    <a:pt x="7732130" y="266608"/>
                  </a:lnTo>
                  <a:lnTo>
                    <a:pt x="7714676" y="225342"/>
                  </a:lnTo>
                  <a:lnTo>
                    <a:pt x="7700121" y="182645"/>
                  </a:lnTo>
                  <a:lnTo>
                    <a:pt x="7688588" y="138640"/>
                  </a:lnTo>
                  <a:lnTo>
                    <a:pt x="7680198" y="93449"/>
                  </a:lnTo>
                  <a:lnTo>
                    <a:pt x="7675075" y="47195"/>
                  </a:lnTo>
                  <a:lnTo>
                    <a:pt x="7673340" y="0"/>
                  </a:lnTo>
                  <a:lnTo>
                    <a:pt x="632460" y="0"/>
                  </a:lnTo>
                  <a:lnTo>
                    <a:pt x="630725" y="47195"/>
                  </a:lnTo>
                  <a:lnTo>
                    <a:pt x="625602" y="93449"/>
                  </a:lnTo>
                  <a:lnTo>
                    <a:pt x="617214" y="138640"/>
                  </a:lnTo>
                  <a:lnTo>
                    <a:pt x="605682" y="182645"/>
                  </a:lnTo>
                  <a:lnTo>
                    <a:pt x="591129" y="225342"/>
                  </a:lnTo>
                  <a:lnTo>
                    <a:pt x="573678" y="266608"/>
                  </a:lnTo>
                  <a:lnTo>
                    <a:pt x="553449" y="306321"/>
                  </a:lnTo>
                  <a:lnTo>
                    <a:pt x="530567" y="344359"/>
                  </a:lnTo>
                  <a:lnTo>
                    <a:pt x="505153" y="380600"/>
                  </a:lnTo>
                  <a:lnTo>
                    <a:pt x="477329" y="414920"/>
                  </a:lnTo>
                  <a:lnTo>
                    <a:pt x="447217" y="447198"/>
                  </a:lnTo>
                  <a:lnTo>
                    <a:pt x="414941" y="477311"/>
                  </a:lnTo>
                  <a:lnTo>
                    <a:pt x="380622" y="505138"/>
                  </a:lnTo>
                  <a:lnTo>
                    <a:pt x="344382" y="530554"/>
                  </a:lnTo>
                  <a:lnTo>
                    <a:pt x="306344" y="553439"/>
                  </a:lnTo>
                  <a:lnTo>
                    <a:pt x="266630" y="573669"/>
                  </a:lnTo>
                  <a:lnTo>
                    <a:pt x="225362" y="591123"/>
                  </a:lnTo>
                  <a:lnTo>
                    <a:pt x="182663" y="605678"/>
                  </a:lnTo>
                  <a:lnTo>
                    <a:pt x="138655" y="617211"/>
                  </a:lnTo>
                  <a:lnTo>
                    <a:pt x="93460" y="625601"/>
                  </a:lnTo>
                  <a:lnTo>
                    <a:pt x="47201" y="630724"/>
                  </a:lnTo>
                  <a:lnTo>
                    <a:pt x="0" y="632460"/>
                  </a:lnTo>
                  <a:lnTo>
                    <a:pt x="0" y="1729739"/>
                  </a:lnTo>
                  <a:lnTo>
                    <a:pt x="47201" y="1731475"/>
                  </a:lnTo>
                  <a:lnTo>
                    <a:pt x="93460" y="1736598"/>
                  </a:lnTo>
                  <a:lnTo>
                    <a:pt x="138655" y="1744988"/>
                  </a:lnTo>
                  <a:lnTo>
                    <a:pt x="182663" y="1756521"/>
                  </a:lnTo>
                  <a:lnTo>
                    <a:pt x="225362" y="1771076"/>
                  </a:lnTo>
                  <a:lnTo>
                    <a:pt x="266630" y="1788530"/>
                  </a:lnTo>
                  <a:lnTo>
                    <a:pt x="306344" y="1808760"/>
                  </a:lnTo>
                  <a:lnTo>
                    <a:pt x="344382" y="1831645"/>
                  </a:lnTo>
                  <a:lnTo>
                    <a:pt x="380622" y="1857061"/>
                  </a:lnTo>
                  <a:lnTo>
                    <a:pt x="414941" y="1884888"/>
                  </a:lnTo>
                  <a:lnTo>
                    <a:pt x="447217" y="1915001"/>
                  </a:lnTo>
                  <a:lnTo>
                    <a:pt x="477329" y="1947279"/>
                  </a:lnTo>
                  <a:lnTo>
                    <a:pt x="505153" y="1981599"/>
                  </a:lnTo>
                  <a:lnTo>
                    <a:pt x="530567" y="2017840"/>
                  </a:lnTo>
                  <a:lnTo>
                    <a:pt x="553449" y="2055878"/>
                  </a:lnTo>
                  <a:lnTo>
                    <a:pt x="573678" y="2095591"/>
                  </a:lnTo>
                  <a:lnTo>
                    <a:pt x="591129" y="2136857"/>
                  </a:lnTo>
                  <a:lnTo>
                    <a:pt x="605682" y="2179554"/>
                  </a:lnTo>
                  <a:lnTo>
                    <a:pt x="617214" y="2223559"/>
                  </a:lnTo>
                  <a:lnTo>
                    <a:pt x="625602" y="2268750"/>
                  </a:lnTo>
                  <a:lnTo>
                    <a:pt x="630725" y="2315004"/>
                  </a:lnTo>
                  <a:lnTo>
                    <a:pt x="632460" y="2362200"/>
                  </a:lnTo>
                  <a:lnTo>
                    <a:pt x="7673340" y="2362200"/>
                  </a:lnTo>
                  <a:lnTo>
                    <a:pt x="7675075" y="2315004"/>
                  </a:lnTo>
                  <a:lnTo>
                    <a:pt x="7680198" y="2268750"/>
                  </a:lnTo>
                  <a:lnTo>
                    <a:pt x="7688588" y="2223559"/>
                  </a:lnTo>
                  <a:lnTo>
                    <a:pt x="7700121" y="2179554"/>
                  </a:lnTo>
                  <a:lnTo>
                    <a:pt x="7714676" y="2136857"/>
                  </a:lnTo>
                  <a:lnTo>
                    <a:pt x="7732130" y="2095591"/>
                  </a:lnTo>
                  <a:lnTo>
                    <a:pt x="7752360" y="2055878"/>
                  </a:lnTo>
                  <a:lnTo>
                    <a:pt x="7775245" y="2017840"/>
                  </a:lnTo>
                  <a:lnTo>
                    <a:pt x="7800661" y="1981599"/>
                  </a:lnTo>
                  <a:lnTo>
                    <a:pt x="7828488" y="1947279"/>
                  </a:lnTo>
                  <a:lnTo>
                    <a:pt x="7858601" y="1915001"/>
                  </a:lnTo>
                  <a:lnTo>
                    <a:pt x="7890879" y="1884888"/>
                  </a:lnTo>
                  <a:lnTo>
                    <a:pt x="7925199" y="1857061"/>
                  </a:lnTo>
                  <a:lnTo>
                    <a:pt x="7961440" y="1831645"/>
                  </a:lnTo>
                  <a:lnTo>
                    <a:pt x="7999478" y="1808760"/>
                  </a:lnTo>
                  <a:lnTo>
                    <a:pt x="8039191" y="1788530"/>
                  </a:lnTo>
                  <a:lnTo>
                    <a:pt x="8080457" y="1771076"/>
                  </a:lnTo>
                  <a:lnTo>
                    <a:pt x="8123154" y="1756521"/>
                  </a:lnTo>
                  <a:lnTo>
                    <a:pt x="8167159" y="1744988"/>
                  </a:lnTo>
                  <a:lnTo>
                    <a:pt x="8212350" y="1736598"/>
                  </a:lnTo>
                  <a:lnTo>
                    <a:pt x="8258604" y="1731475"/>
                  </a:lnTo>
                  <a:lnTo>
                    <a:pt x="8305800" y="1729739"/>
                  </a:lnTo>
                  <a:lnTo>
                    <a:pt x="8305800" y="632460"/>
                  </a:lnTo>
                  <a:close/>
                </a:path>
              </a:pathLst>
            </a:custGeom>
            <a:ln w="25908">
              <a:solidFill>
                <a:srgbClr val="88A3A7"/>
              </a:solidFill>
            </a:ln>
          </p:spPr>
          <p:txBody>
            <a:bodyPr wrap="square" lIns="0" tIns="0" rIns="0" bIns="0" rtlCol="0"/>
            <a:lstStyle/>
            <a:p>
              <a:endParaRPr/>
            </a:p>
          </p:txBody>
        </p:sp>
      </p:grpSp>
      <p:sp>
        <p:nvSpPr>
          <p:cNvPr id="11" name="object 11"/>
          <p:cNvSpPr txBox="1">
            <a:spLocks noGrp="1"/>
          </p:cNvSpPr>
          <p:nvPr>
            <p:ph type="title"/>
          </p:nvPr>
        </p:nvSpPr>
        <p:spPr>
          <a:xfrm>
            <a:off x="610363" y="1573949"/>
            <a:ext cx="7924800" cy="2555187"/>
          </a:xfrm>
          <a:prstGeom prst="rect">
            <a:avLst/>
          </a:prstGeom>
        </p:spPr>
        <p:txBody>
          <a:bodyPr vert="horz" wrap="square" lIns="0" tIns="13335" rIns="0" bIns="0" rtlCol="0">
            <a:spAutoFit/>
          </a:bodyPr>
          <a:lstStyle/>
          <a:p>
            <a:pPr marL="228600" algn="ctr">
              <a:lnSpc>
                <a:spcPct val="100000"/>
              </a:lnSpc>
              <a:spcBef>
                <a:spcPts val="105"/>
              </a:spcBef>
            </a:pPr>
            <a:r>
              <a:rPr lang="en-US" u="sng" dirty="0" smtClean="0">
                <a:solidFill>
                  <a:srgbClr val="001F5F"/>
                </a:solidFill>
              </a:rPr>
              <a:t>Lecture 1</a:t>
            </a:r>
            <a:r>
              <a:rPr lang="en-US" dirty="0" smtClean="0">
                <a:solidFill>
                  <a:srgbClr val="001F5F"/>
                </a:solidFill>
              </a:rPr>
              <a:t/>
            </a:r>
            <a:br>
              <a:rPr lang="en-US" dirty="0" smtClean="0">
                <a:solidFill>
                  <a:srgbClr val="001F5F"/>
                </a:solidFill>
              </a:rPr>
            </a:br>
            <a:r>
              <a:rPr lang="en-US" sz="3200" dirty="0" smtClean="0">
                <a:solidFill>
                  <a:srgbClr val="001F5F"/>
                </a:solidFill>
              </a:rPr>
              <a:t>“</a:t>
            </a:r>
            <a:r>
              <a:rPr sz="3200" dirty="0" smtClean="0">
                <a:solidFill>
                  <a:srgbClr val="001F5F"/>
                </a:solidFill>
              </a:rPr>
              <a:t>HISTORY</a:t>
            </a:r>
            <a:endParaRPr sz="3200" dirty="0">
              <a:solidFill>
                <a:srgbClr val="001F5F"/>
              </a:solidFill>
            </a:endParaRPr>
          </a:p>
          <a:p>
            <a:pPr marL="241300" marR="5080" algn="ctr">
              <a:lnSpc>
                <a:spcPts val="5320"/>
              </a:lnSpc>
              <a:spcBef>
                <a:spcPts val="55"/>
              </a:spcBef>
            </a:pPr>
            <a:r>
              <a:rPr sz="3200" dirty="0">
                <a:solidFill>
                  <a:srgbClr val="001F5F"/>
                </a:solidFill>
              </a:rPr>
              <a:t>OF </a:t>
            </a:r>
            <a:r>
              <a:rPr sz="3200" spc="-5" dirty="0">
                <a:solidFill>
                  <a:srgbClr val="001F5F"/>
                </a:solidFill>
              </a:rPr>
              <a:t>MEDICINE </a:t>
            </a:r>
            <a:r>
              <a:rPr sz="3200" dirty="0">
                <a:solidFill>
                  <a:srgbClr val="001F5F"/>
                </a:solidFill>
              </a:rPr>
              <a:t>AND PHARMACY </a:t>
            </a:r>
            <a:r>
              <a:rPr sz="3200" spc="-985" dirty="0">
                <a:solidFill>
                  <a:srgbClr val="001F5F"/>
                </a:solidFill>
              </a:rPr>
              <a:t> </a:t>
            </a:r>
            <a:r>
              <a:rPr sz="3200" spc="-5" dirty="0">
                <a:solidFill>
                  <a:srgbClr val="001F5F"/>
                </a:solidFill>
              </a:rPr>
              <a:t>OF</a:t>
            </a:r>
            <a:r>
              <a:rPr sz="3200" spc="-10" dirty="0">
                <a:solidFill>
                  <a:srgbClr val="001F5F"/>
                </a:solidFill>
              </a:rPr>
              <a:t> </a:t>
            </a:r>
            <a:r>
              <a:rPr sz="3200" dirty="0">
                <a:solidFill>
                  <a:srgbClr val="001F5F"/>
                </a:solidFill>
              </a:rPr>
              <a:t>THE</a:t>
            </a:r>
            <a:r>
              <a:rPr sz="3200" spc="-5" dirty="0">
                <a:solidFill>
                  <a:srgbClr val="001F5F"/>
                </a:solidFill>
              </a:rPr>
              <a:t> ANCIENT</a:t>
            </a:r>
            <a:r>
              <a:rPr sz="3200" spc="-10" dirty="0">
                <a:solidFill>
                  <a:srgbClr val="001F5F"/>
                </a:solidFill>
              </a:rPr>
              <a:t> </a:t>
            </a:r>
            <a:r>
              <a:rPr sz="3200" dirty="0" smtClean="0">
                <a:solidFill>
                  <a:srgbClr val="001F5F"/>
                </a:solidFill>
              </a:rPr>
              <a:t>WORLD</a:t>
            </a:r>
            <a:r>
              <a:rPr lang="en-US" sz="3200" dirty="0" smtClean="0">
                <a:solidFill>
                  <a:srgbClr val="001F5F"/>
                </a:solidFill>
              </a:rPr>
              <a:t>“</a:t>
            </a:r>
            <a:endParaRPr sz="3200" dirty="0">
              <a:solidFill>
                <a:srgbClr val="001F5F"/>
              </a:solidFill>
            </a:endParaRPr>
          </a:p>
        </p:txBody>
      </p:sp>
      <p:sp>
        <p:nvSpPr>
          <p:cNvPr id="12" name="object 12"/>
          <p:cNvSpPr txBox="1"/>
          <p:nvPr/>
        </p:nvSpPr>
        <p:spPr>
          <a:xfrm>
            <a:off x="2076068" y="293878"/>
            <a:ext cx="5871591" cy="856645"/>
          </a:xfrm>
          <a:prstGeom prst="rect">
            <a:avLst/>
          </a:prstGeom>
        </p:spPr>
        <p:txBody>
          <a:bodyPr vert="horz" wrap="square" lIns="0" tIns="12700" rIns="0" bIns="0" rtlCol="0">
            <a:spAutoFit/>
          </a:bodyPr>
          <a:lstStyle/>
          <a:p>
            <a:pPr marL="12700" marR="5080" indent="187325" algn="ctr">
              <a:lnSpc>
                <a:spcPct val="100000"/>
              </a:lnSpc>
              <a:spcBef>
                <a:spcPts val="100"/>
              </a:spcBef>
            </a:pPr>
            <a:r>
              <a:rPr lang="en-US" sz="1800" b="1" spc="-5" dirty="0" smtClean="0">
                <a:solidFill>
                  <a:srgbClr val="18184D"/>
                </a:solidFill>
                <a:latin typeface="Times New Roman"/>
                <a:cs typeface="Times New Roman"/>
              </a:rPr>
              <a:t>ODESSA NATIONAL MEDICAL UNIVERCITY</a:t>
            </a:r>
          </a:p>
          <a:p>
            <a:pPr marL="12700" marR="5080" indent="187325" algn="ctr">
              <a:lnSpc>
                <a:spcPct val="100000"/>
              </a:lnSpc>
              <a:spcBef>
                <a:spcPts val="100"/>
              </a:spcBef>
            </a:pPr>
            <a:r>
              <a:rPr lang="en-US" b="1" spc="-5" dirty="0" smtClean="0">
                <a:solidFill>
                  <a:srgbClr val="18184D"/>
                </a:solidFill>
                <a:latin typeface="Times New Roman"/>
                <a:cs typeface="Times New Roman"/>
              </a:rPr>
              <a:t>DEPARTMENT OF ORGANIZATION  AND ECONOMIC OF PHARMACY</a:t>
            </a:r>
            <a:endParaRPr lang="en-US" sz="1800" b="1" spc="-5" dirty="0" smtClean="0">
              <a:solidFill>
                <a:srgbClr val="18184D"/>
              </a:solidFill>
              <a:latin typeface="Times New Roman"/>
              <a:cs typeface="Times New Roman"/>
            </a:endParaRPr>
          </a:p>
        </p:txBody>
      </p:sp>
      <p:sp>
        <p:nvSpPr>
          <p:cNvPr id="18" name="Скругленный прямоугольник 17"/>
          <p:cNvSpPr/>
          <p:nvPr/>
        </p:nvSpPr>
        <p:spPr>
          <a:xfrm>
            <a:off x="762" y="761"/>
            <a:ext cx="533400" cy="6858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600" dirty="0" smtClean="0">
                <a:solidFill>
                  <a:schemeClr val="bg1"/>
                </a:solidFill>
              </a:rPr>
              <a:t>INTRODUCTION TO PHARMACY</a:t>
            </a:r>
            <a:endParaRPr lang="ru-RU" sz="3600" dirty="0">
              <a:solidFill>
                <a:schemeClr val="bg1"/>
              </a:solidFill>
            </a:endParaRPr>
          </a:p>
        </p:txBody>
      </p:sp>
      <p:sp>
        <p:nvSpPr>
          <p:cNvPr id="19" name="TextBox 18"/>
          <p:cNvSpPr txBox="1"/>
          <p:nvPr/>
        </p:nvSpPr>
        <p:spPr>
          <a:xfrm>
            <a:off x="3886200" y="6400800"/>
            <a:ext cx="1600200" cy="369332"/>
          </a:xfrm>
          <a:prstGeom prst="rect">
            <a:avLst/>
          </a:prstGeom>
          <a:noFill/>
        </p:spPr>
        <p:txBody>
          <a:bodyPr wrap="square" rtlCol="0">
            <a:spAutoFit/>
          </a:bodyPr>
          <a:lstStyle/>
          <a:p>
            <a:pPr algn="ctr"/>
            <a:r>
              <a:rPr lang="en-US" b="1" dirty="0" smtClean="0"/>
              <a:t>ODESA 2022</a:t>
            </a:r>
            <a:endParaRPr lang="ru-RU"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045" y="226263"/>
            <a:ext cx="8522335" cy="514350"/>
          </a:xfrm>
          <a:prstGeom prst="rect">
            <a:avLst/>
          </a:prstGeom>
        </p:spPr>
        <p:txBody>
          <a:bodyPr vert="horz" wrap="square" lIns="0" tIns="13335" rIns="0" bIns="0" rtlCol="0">
            <a:spAutoFit/>
          </a:bodyPr>
          <a:lstStyle/>
          <a:p>
            <a:pPr marL="12700">
              <a:lnSpc>
                <a:spcPct val="100000"/>
              </a:lnSpc>
              <a:spcBef>
                <a:spcPts val="105"/>
              </a:spcBef>
            </a:pPr>
            <a:r>
              <a:rPr sz="3200" b="0" dirty="0">
                <a:solidFill>
                  <a:srgbClr val="000000"/>
                </a:solidFill>
                <a:latin typeface="Arial"/>
                <a:cs typeface="Arial"/>
              </a:rPr>
              <a:t>THE</a:t>
            </a:r>
            <a:r>
              <a:rPr sz="3200" b="0" spc="-30" dirty="0">
                <a:solidFill>
                  <a:srgbClr val="000000"/>
                </a:solidFill>
                <a:latin typeface="Arial"/>
                <a:cs typeface="Arial"/>
              </a:rPr>
              <a:t> </a:t>
            </a:r>
            <a:r>
              <a:rPr sz="3200" b="0" dirty="0">
                <a:solidFill>
                  <a:srgbClr val="000000"/>
                </a:solidFill>
                <a:latin typeface="Arial"/>
                <a:cs typeface="Arial"/>
              </a:rPr>
              <a:t>LIST</a:t>
            </a:r>
            <a:r>
              <a:rPr sz="3200" b="0" spc="-15" dirty="0">
                <a:solidFill>
                  <a:srgbClr val="000000"/>
                </a:solidFill>
                <a:latin typeface="Arial"/>
                <a:cs typeface="Arial"/>
              </a:rPr>
              <a:t> </a:t>
            </a:r>
            <a:r>
              <a:rPr sz="3200" b="0" spc="5" dirty="0">
                <a:solidFill>
                  <a:srgbClr val="000000"/>
                </a:solidFill>
                <a:latin typeface="Arial"/>
                <a:cs typeface="Arial"/>
              </a:rPr>
              <a:t>OF</a:t>
            </a:r>
            <a:r>
              <a:rPr sz="3200" b="0" spc="-25" dirty="0">
                <a:solidFill>
                  <a:srgbClr val="000000"/>
                </a:solidFill>
                <a:latin typeface="Arial"/>
                <a:cs typeface="Arial"/>
              </a:rPr>
              <a:t> </a:t>
            </a:r>
            <a:r>
              <a:rPr sz="3200" b="0" spc="5" dirty="0">
                <a:solidFill>
                  <a:srgbClr val="000000"/>
                </a:solidFill>
                <a:latin typeface="Arial"/>
                <a:cs typeface="Arial"/>
              </a:rPr>
              <a:t>RECOMMENDED</a:t>
            </a:r>
            <a:r>
              <a:rPr sz="3200" b="0" spc="-55" dirty="0">
                <a:solidFill>
                  <a:srgbClr val="000000"/>
                </a:solidFill>
                <a:latin typeface="Arial"/>
                <a:cs typeface="Arial"/>
              </a:rPr>
              <a:t> </a:t>
            </a:r>
            <a:r>
              <a:rPr sz="3200" b="0" dirty="0">
                <a:solidFill>
                  <a:srgbClr val="000000"/>
                </a:solidFill>
                <a:latin typeface="Arial"/>
                <a:cs typeface="Arial"/>
              </a:rPr>
              <a:t>LITERATURE</a:t>
            </a:r>
            <a:endParaRPr sz="3200">
              <a:latin typeface="Arial"/>
              <a:cs typeface="Arial"/>
            </a:endParaRPr>
          </a:p>
        </p:txBody>
      </p:sp>
      <p:sp>
        <p:nvSpPr>
          <p:cNvPr id="21" name="object 21"/>
          <p:cNvSpPr txBox="1"/>
          <p:nvPr/>
        </p:nvSpPr>
        <p:spPr>
          <a:xfrm>
            <a:off x="2048282" y="822635"/>
            <a:ext cx="6842125" cy="4713470"/>
          </a:xfrm>
          <a:prstGeom prst="rect">
            <a:avLst/>
          </a:prstGeom>
        </p:spPr>
        <p:txBody>
          <a:bodyPr vert="horz" wrap="square" lIns="0" tIns="12065" rIns="0" bIns="0" rtlCol="0">
            <a:spAutoFit/>
          </a:bodyPr>
          <a:lstStyle/>
          <a:p>
            <a:pPr marL="469900" marR="333375" indent="-457200" algn="just">
              <a:lnSpc>
                <a:spcPct val="100000"/>
              </a:lnSpc>
              <a:spcBef>
                <a:spcPts val="95"/>
              </a:spcBef>
              <a:buClr>
                <a:srgbClr val="000000"/>
              </a:buClr>
              <a:buSzPct val="90625"/>
              <a:buAutoNum type="arabicPeriod"/>
              <a:tabLst>
                <a:tab pos="469900" algn="l"/>
              </a:tabLst>
            </a:pPr>
            <a:r>
              <a:rPr lang="en-US" sz="1600" b="1" dirty="0">
                <a:latin typeface="Arial" panose="020B0604020202020204" pitchFamily="34" charset="0"/>
                <a:cs typeface="Arial" panose="020B0604020202020204" pitchFamily="34" charset="0"/>
              </a:rPr>
              <a:t>Texts of</a:t>
            </a:r>
            <a:r>
              <a:rPr lang="uk-UA" sz="1600" b="1"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 lectures on the discipline "Introduction to pharmacy" / IS </a:t>
            </a:r>
            <a:r>
              <a:rPr lang="en-US" sz="1600" b="1" dirty="0" err="1">
                <a:latin typeface="Arial" panose="020B0604020202020204" pitchFamily="34" charset="0"/>
                <a:cs typeface="Arial" panose="020B0604020202020204" pitchFamily="34" charset="0"/>
              </a:rPr>
              <a:t>Yashchuk</a:t>
            </a:r>
            <a:r>
              <a:rPr lang="en-US" sz="1600" b="1" dirty="0">
                <a:latin typeface="Arial" panose="020B0604020202020204" pitchFamily="34" charset="0"/>
                <a:cs typeface="Arial" panose="020B0604020202020204" pitchFamily="34" charset="0"/>
              </a:rPr>
              <a:t>, LM </a:t>
            </a:r>
            <a:r>
              <a:rPr lang="en-US" sz="1600" b="1" dirty="0" err="1">
                <a:latin typeface="Arial" panose="020B0604020202020204" pitchFamily="34" charset="0"/>
                <a:cs typeface="Arial" panose="020B0604020202020204" pitchFamily="34" charset="0"/>
              </a:rPr>
              <a:t>Unhurian</a:t>
            </a:r>
            <a:r>
              <a:rPr lang="en-US" sz="1600" b="1" dirty="0">
                <a:latin typeface="Arial" panose="020B0604020202020204" pitchFamily="34" charset="0"/>
                <a:cs typeface="Arial" panose="020B0604020202020204" pitchFamily="34" charset="0"/>
              </a:rPr>
              <a:t>, OI </a:t>
            </a:r>
            <a:r>
              <a:rPr lang="en-US" sz="1600" b="1" dirty="0" err="1">
                <a:latin typeface="Arial" panose="020B0604020202020204" pitchFamily="34" charset="0"/>
                <a:cs typeface="Arial" panose="020B0604020202020204" pitchFamily="34" charset="0"/>
              </a:rPr>
              <a:t>Bieliaieva</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etall</a:t>
            </a:r>
            <a:r>
              <a:rPr lang="en-US" sz="1600" b="1" dirty="0">
                <a:latin typeface="Arial" panose="020B0604020202020204" pitchFamily="34" charset="0"/>
                <a:cs typeface="Arial" panose="020B0604020202020204" pitchFamily="34" charset="0"/>
              </a:rPr>
              <a:t>. - Odessa: </a:t>
            </a:r>
            <a:r>
              <a:rPr lang="en-US" sz="1600" b="1" dirty="0" err="1">
                <a:latin typeface="Arial" panose="020B0604020202020204" pitchFamily="34" charset="0"/>
                <a:cs typeface="Arial" panose="020B0604020202020204" pitchFamily="34" charset="0"/>
              </a:rPr>
              <a:t>ONMedU</a:t>
            </a:r>
            <a:r>
              <a:rPr lang="en-US" sz="1600" b="1" dirty="0">
                <a:latin typeface="Arial" panose="020B0604020202020204" pitchFamily="34" charset="0"/>
                <a:cs typeface="Arial" panose="020B0604020202020204" pitchFamily="34" charset="0"/>
              </a:rPr>
              <a:t>, 2019. - 39 p</a:t>
            </a:r>
            <a:endParaRPr lang="uk-UA" sz="1600" b="1" spc="-5" dirty="0">
              <a:latin typeface="Arial" panose="020B0604020202020204" pitchFamily="34" charset="0"/>
              <a:cs typeface="Arial" panose="020B0604020202020204" pitchFamily="34" charset="0"/>
            </a:endParaRPr>
          </a:p>
          <a:p>
            <a:pPr marL="469900" marR="333375" indent="-457200" algn="just">
              <a:lnSpc>
                <a:spcPct val="100000"/>
              </a:lnSpc>
              <a:spcBef>
                <a:spcPts val="95"/>
              </a:spcBef>
              <a:buClr>
                <a:srgbClr val="000000"/>
              </a:buClr>
              <a:buSzPct val="90625"/>
              <a:buAutoNum type="arabicPeriod"/>
              <a:tabLst>
                <a:tab pos="469900" algn="l"/>
              </a:tabLst>
            </a:pPr>
            <a:r>
              <a:rPr sz="1600" b="1" spc="-5" dirty="0" err="1" smtClean="0">
                <a:solidFill>
                  <a:srgbClr val="0D0D0D"/>
                </a:solidFill>
                <a:latin typeface="Arial"/>
                <a:cs typeface="Arial"/>
              </a:rPr>
              <a:t>Mnushko</a:t>
            </a:r>
            <a:r>
              <a:rPr sz="1600" b="1" spc="-5" dirty="0" smtClean="0">
                <a:solidFill>
                  <a:srgbClr val="0D0D0D"/>
                </a:solidFill>
                <a:latin typeface="Arial"/>
                <a:cs typeface="Arial"/>
              </a:rPr>
              <a:t> </a:t>
            </a:r>
            <a:r>
              <a:rPr sz="1600" b="1" spc="-5" dirty="0">
                <a:solidFill>
                  <a:srgbClr val="0D0D0D"/>
                </a:solidFill>
                <a:latin typeface="Arial"/>
                <a:cs typeface="Arial"/>
              </a:rPr>
              <a:t>Z.M. History of Medicine and </a:t>
            </a:r>
            <a:r>
              <a:rPr sz="1600" b="1" spc="-10" dirty="0">
                <a:solidFill>
                  <a:srgbClr val="0D0D0D"/>
                </a:solidFill>
                <a:latin typeface="Arial"/>
                <a:cs typeface="Arial"/>
              </a:rPr>
              <a:t>Pharmacy: </a:t>
            </a:r>
            <a:r>
              <a:rPr sz="1600" b="1" spc="-5" dirty="0">
                <a:solidFill>
                  <a:srgbClr val="0D0D0D"/>
                </a:solidFill>
                <a:latin typeface="Arial"/>
                <a:cs typeface="Arial"/>
              </a:rPr>
              <a:t>textbook </a:t>
            </a:r>
            <a:r>
              <a:rPr sz="1600" b="1" spc="-10" dirty="0">
                <a:solidFill>
                  <a:srgbClr val="0D0D0D"/>
                </a:solidFill>
                <a:latin typeface="Arial"/>
                <a:cs typeface="Arial"/>
              </a:rPr>
              <a:t>for </a:t>
            </a:r>
            <a:r>
              <a:rPr sz="1600" b="1" spc="-430" dirty="0">
                <a:solidFill>
                  <a:srgbClr val="0D0D0D"/>
                </a:solidFill>
                <a:latin typeface="Arial"/>
                <a:cs typeface="Arial"/>
              </a:rPr>
              <a:t> </a:t>
            </a:r>
            <a:r>
              <a:rPr sz="1600" b="1" spc="-5" dirty="0">
                <a:solidFill>
                  <a:srgbClr val="0D0D0D"/>
                </a:solidFill>
                <a:latin typeface="Arial"/>
                <a:cs typeface="Arial"/>
              </a:rPr>
              <a:t>students of higher schools/ Z.M. Mnushko, O.Yu. </a:t>
            </a:r>
            <a:r>
              <a:rPr sz="1600" b="1" spc="-10" dirty="0">
                <a:solidFill>
                  <a:srgbClr val="0D0D0D"/>
                </a:solidFill>
                <a:latin typeface="Arial"/>
                <a:cs typeface="Arial"/>
              </a:rPr>
              <a:t>Rohulya, </a:t>
            </a:r>
            <a:r>
              <a:rPr sz="1600" b="1" spc="-5" dirty="0">
                <a:solidFill>
                  <a:srgbClr val="0D0D0D"/>
                </a:solidFill>
                <a:latin typeface="Arial"/>
                <a:cs typeface="Arial"/>
              </a:rPr>
              <a:t>I.V. </a:t>
            </a:r>
            <a:r>
              <a:rPr sz="1600" b="1" dirty="0">
                <a:solidFill>
                  <a:srgbClr val="0D0D0D"/>
                </a:solidFill>
                <a:latin typeface="Arial"/>
                <a:cs typeface="Arial"/>
              </a:rPr>
              <a:t> </a:t>
            </a:r>
            <a:r>
              <a:rPr sz="1600" b="1" spc="-10" dirty="0">
                <a:solidFill>
                  <a:srgbClr val="0D0D0D"/>
                </a:solidFill>
                <a:latin typeface="Arial"/>
                <a:cs typeface="Arial"/>
              </a:rPr>
              <a:t>Timanyuk.</a:t>
            </a:r>
            <a:r>
              <a:rPr sz="1600" b="1" spc="70"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10" dirty="0">
                <a:solidFill>
                  <a:srgbClr val="0D0D0D"/>
                </a:solidFill>
                <a:latin typeface="Arial"/>
                <a:cs typeface="Arial"/>
              </a:rPr>
              <a:t>Kharkiv:</a:t>
            </a:r>
            <a:r>
              <a:rPr sz="1600" b="1" spc="55" dirty="0">
                <a:solidFill>
                  <a:srgbClr val="0D0D0D"/>
                </a:solidFill>
                <a:latin typeface="Arial"/>
                <a:cs typeface="Arial"/>
              </a:rPr>
              <a:t> </a:t>
            </a:r>
            <a:r>
              <a:rPr sz="1600" b="1" spc="-5" dirty="0">
                <a:solidFill>
                  <a:srgbClr val="0D0D0D"/>
                </a:solidFill>
                <a:latin typeface="Arial"/>
                <a:cs typeface="Arial"/>
              </a:rPr>
              <a:t>NUPh:</a:t>
            </a:r>
            <a:r>
              <a:rPr sz="1600" b="1" dirty="0">
                <a:solidFill>
                  <a:srgbClr val="0D0D0D"/>
                </a:solidFill>
                <a:latin typeface="Arial"/>
                <a:cs typeface="Arial"/>
              </a:rPr>
              <a:t> </a:t>
            </a:r>
            <a:r>
              <a:rPr sz="1600" b="1" spc="-5" dirty="0">
                <a:solidFill>
                  <a:srgbClr val="0D0D0D"/>
                </a:solidFill>
                <a:latin typeface="Arial"/>
                <a:cs typeface="Arial"/>
              </a:rPr>
              <a:t>Golden</a:t>
            </a:r>
            <a:r>
              <a:rPr sz="1600" b="1" spc="30" dirty="0">
                <a:solidFill>
                  <a:srgbClr val="0D0D0D"/>
                </a:solidFill>
                <a:latin typeface="Arial"/>
                <a:cs typeface="Arial"/>
              </a:rPr>
              <a:t> </a:t>
            </a:r>
            <a:r>
              <a:rPr sz="1600" b="1" spc="-5" dirty="0">
                <a:solidFill>
                  <a:srgbClr val="0D0D0D"/>
                </a:solidFill>
                <a:latin typeface="Arial"/>
                <a:cs typeface="Arial"/>
              </a:rPr>
              <a:t>Pages,</a:t>
            </a:r>
            <a:r>
              <a:rPr sz="1600" b="1" spc="10" dirty="0">
                <a:solidFill>
                  <a:srgbClr val="0D0D0D"/>
                </a:solidFill>
                <a:latin typeface="Arial"/>
                <a:cs typeface="Arial"/>
              </a:rPr>
              <a:t> </a:t>
            </a:r>
            <a:r>
              <a:rPr sz="1600" b="1" spc="-5" dirty="0">
                <a:solidFill>
                  <a:srgbClr val="0D0D0D"/>
                </a:solidFill>
                <a:latin typeface="Arial"/>
                <a:cs typeface="Arial"/>
              </a:rPr>
              <a:t>2011.</a:t>
            </a:r>
            <a:r>
              <a:rPr sz="1600" b="1" spc="5"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192 p.</a:t>
            </a:r>
            <a:endParaRPr sz="1600" dirty="0">
              <a:latin typeface="Arial"/>
              <a:cs typeface="Arial"/>
            </a:endParaRPr>
          </a:p>
          <a:p>
            <a:pPr marL="469900" indent="-457200">
              <a:lnSpc>
                <a:spcPct val="100000"/>
              </a:lnSpc>
              <a:spcBef>
                <a:spcPts val="385"/>
              </a:spcBef>
              <a:buAutoNum type="arabicPeriod"/>
              <a:tabLst>
                <a:tab pos="469265" algn="l"/>
                <a:tab pos="469900" algn="l"/>
              </a:tabLst>
            </a:pPr>
            <a:r>
              <a:rPr sz="1600" b="1" spc="-5" dirty="0" err="1" smtClean="0">
                <a:solidFill>
                  <a:srgbClr val="0D0D0D"/>
                </a:solidFill>
                <a:latin typeface="Arial"/>
                <a:cs typeface="Arial"/>
              </a:rPr>
              <a:t>Duffin</a:t>
            </a:r>
            <a:r>
              <a:rPr sz="1600" b="1" spc="-5" dirty="0">
                <a:solidFill>
                  <a:srgbClr val="0D0D0D"/>
                </a:solidFill>
                <a:latin typeface="Arial"/>
                <a:cs typeface="Arial"/>
              </a:rPr>
              <a:t>,</a:t>
            </a:r>
            <a:r>
              <a:rPr sz="1600" b="1" spc="25" dirty="0">
                <a:solidFill>
                  <a:srgbClr val="0D0D0D"/>
                </a:solidFill>
                <a:latin typeface="Arial"/>
                <a:cs typeface="Arial"/>
              </a:rPr>
              <a:t> </a:t>
            </a:r>
            <a:r>
              <a:rPr sz="1600" b="1" spc="-5" dirty="0">
                <a:solidFill>
                  <a:srgbClr val="0D0D0D"/>
                </a:solidFill>
                <a:latin typeface="Arial"/>
                <a:cs typeface="Arial"/>
              </a:rPr>
              <a:t>J.</a:t>
            </a:r>
            <a:r>
              <a:rPr sz="1600" b="1" spc="10" dirty="0">
                <a:solidFill>
                  <a:srgbClr val="0D0D0D"/>
                </a:solidFill>
                <a:latin typeface="Arial"/>
                <a:cs typeface="Arial"/>
              </a:rPr>
              <a:t> </a:t>
            </a:r>
            <a:r>
              <a:rPr sz="1600" b="1" spc="-5" dirty="0">
                <a:solidFill>
                  <a:srgbClr val="0D0D0D"/>
                </a:solidFill>
                <a:latin typeface="Arial"/>
                <a:cs typeface="Arial"/>
              </a:rPr>
              <a:t>History</a:t>
            </a:r>
            <a:r>
              <a:rPr sz="1600" b="1" spc="25" dirty="0">
                <a:solidFill>
                  <a:srgbClr val="0D0D0D"/>
                </a:solidFill>
                <a:latin typeface="Arial"/>
                <a:cs typeface="Arial"/>
              </a:rPr>
              <a:t> </a:t>
            </a:r>
            <a:r>
              <a:rPr sz="1600" b="1" spc="-5" dirty="0">
                <a:solidFill>
                  <a:srgbClr val="0D0D0D"/>
                </a:solidFill>
                <a:latin typeface="Arial"/>
                <a:cs typeface="Arial"/>
              </a:rPr>
              <a:t>of</a:t>
            </a:r>
            <a:r>
              <a:rPr sz="1600" b="1" spc="15" dirty="0">
                <a:solidFill>
                  <a:srgbClr val="0D0D0D"/>
                </a:solidFill>
                <a:latin typeface="Arial"/>
                <a:cs typeface="Arial"/>
              </a:rPr>
              <a:t> </a:t>
            </a:r>
            <a:r>
              <a:rPr sz="1600" b="1" spc="-5" dirty="0">
                <a:solidFill>
                  <a:srgbClr val="0D0D0D"/>
                </a:solidFill>
                <a:latin typeface="Arial"/>
                <a:cs typeface="Arial"/>
              </a:rPr>
              <a:t>medicine:</a:t>
            </a:r>
            <a:r>
              <a:rPr sz="1600" b="1" spc="25" dirty="0">
                <a:solidFill>
                  <a:srgbClr val="0D0D0D"/>
                </a:solidFill>
                <a:latin typeface="Arial"/>
                <a:cs typeface="Arial"/>
              </a:rPr>
              <a:t> </a:t>
            </a:r>
            <a:r>
              <a:rPr sz="1600" b="1" spc="-5" dirty="0">
                <a:solidFill>
                  <a:srgbClr val="0D0D0D"/>
                </a:solidFill>
                <a:latin typeface="Arial"/>
                <a:cs typeface="Arial"/>
              </a:rPr>
              <a:t>a</a:t>
            </a:r>
            <a:r>
              <a:rPr sz="1600" b="1" spc="10" dirty="0">
                <a:solidFill>
                  <a:srgbClr val="0D0D0D"/>
                </a:solidFill>
                <a:latin typeface="Arial"/>
                <a:cs typeface="Arial"/>
              </a:rPr>
              <a:t> </a:t>
            </a:r>
            <a:r>
              <a:rPr sz="1600" b="1" spc="-5" dirty="0">
                <a:solidFill>
                  <a:srgbClr val="0D0D0D"/>
                </a:solidFill>
                <a:latin typeface="Arial"/>
                <a:cs typeface="Arial"/>
              </a:rPr>
              <a:t>scandalously</a:t>
            </a:r>
            <a:r>
              <a:rPr sz="1600" b="1" spc="15" dirty="0">
                <a:solidFill>
                  <a:srgbClr val="0D0D0D"/>
                </a:solidFill>
                <a:latin typeface="Arial"/>
                <a:cs typeface="Arial"/>
              </a:rPr>
              <a:t> </a:t>
            </a:r>
            <a:r>
              <a:rPr sz="1600" b="1" spc="-5" dirty="0">
                <a:solidFill>
                  <a:srgbClr val="0D0D0D"/>
                </a:solidFill>
                <a:latin typeface="Arial"/>
                <a:cs typeface="Arial"/>
              </a:rPr>
              <a:t>short</a:t>
            </a:r>
            <a:r>
              <a:rPr sz="1600" b="1" spc="20" dirty="0">
                <a:solidFill>
                  <a:srgbClr val="0D0D0D"/>
                </a:solidFill>
                <a:latin typeface="Arial"/>
                <a:cs typeface="Arial"/>
              </a:rPr>
              <a:t> </a:t>
            </a:r>
            <a:r>
              <a:rPr sz="1600" b="1" spc="-5" dirty="0">
                <a:solidFill>
                  <a:srgbClr val="0D0D0D"/>
                </a:solidFill>
                <a:latin typeface="Arial"/>
                <a:cs typeface="Arial"/>
              </a:rPr>
              <a:t>introduction</a:t>
            </a:r>
            <a:r>
              <a:rPr sz="1600" b="1" spc="40" dirty="0">
                <a:solidFill>
                  <a:srgbClr val="0D0D0D"/>
                </a:solidFill>
                <a:latin typeface="Arial"/>
                <a:cs typeface="Arial"/>
              </a:rPr>
              <a:t> </a:t>
            </a:r>
            <a:r>
              <a:rPr sz="1600" b="1" spc="-5" dirty="0">
                <a:solidFill>
                  <a:srgbClr val="0D0D0D"/>
                </a:solidFill>
                <a:latin typeface="Arial"/>
                <a:cs typeface="Arial"/>
              </a:rPr>
              <a:t>/</a:t>
            </a:r>
            <a:endParaRPr sz="1600" dirty="0">
              <a:latin typeface="Arial"/>
              <a:cs typeface="Arial"/>
            </a:endParaRPr>
          </a:p>
          <a:p>
            <a:pPr marL="469900">
              <a:lnSpc>
                <a:spcPct val="100000"/>
              </a:lnSpc>
            </a:pPr>
            <a:r>
              <a:rPr sz="1600" b="1" spc="-5" dirty="0">
                <a:solidFill>
                  <a:srgbClr val="0D0D0D"/>
                </a:solidFill>
                <a:latin typeface="Arial"/>
                <a:cs typeface="Arial"/>
              </a:rPr>
              <a:t>J.</a:t>
            </a:r>
            <a:r>
              <a:rPr sz="1600" b="1" spc="5" dirty="0">
                <a:solidFill>
                  <a:srgbClr val="0D0D0D"/>
                </a:solidFill>
                <a:latin typeface="Arial"/>
                <a:cs typeface="Arial"/>
              </a:rPr>
              <a:t> </a:t>
            </a:r>
            <a:r>
              <a:rPr sz="1600" b="1" spc="-5" dirty="0">
                <a:solidFill>
                  <a:srgbClr val="0D0D0D"/>
                </a:solidFill>
                <a:latin typeface="Arial"/>
                <a:cs typeface="Arial"/>
              </a:rPr>
              <a:t>Duffin.</a:t>
            </a:r>
            <a:r>
              <a:rPr sz="1600" b="1" spc="35"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Toronto</a:t>
            </a:r>
            <a:r>
              <a:rPr sz="1600" b="1" spc="10"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University</a:t>
            </a:r>
            <a:r>
              <a:rPr sz="1600" b="1" spc="45" dirty="0">
                <a:solidFill>
                  <a:srgbClr val="0D0D0D"/>
                </a:solidFill>
                <a:latin typeface="Arial"/>
                <a:cs typeface="Arial"/>
              </a:rPr>
              <a:t> </a:t>
            </a:r>
            <a:r>
              <a:rPr sz="1600" b="1" spc="-5" dirty="0">
                <a:solidFill>
                  <a:srgbClr val="0D0D0D"/>
                </a:solidFill>
                <a:latin typeface="Arial"/>
                <a:cs typeface="Arial"/>
              </a:rPr>
              <a:t>of</a:t>
            </a:r>
            <a:r>
              <a:rPr sz="1600" b="1" spc="10" dirty="0">
                <a:solidFill>
                  <a:srgbClr val="0D0D0D"/>
                </a:solidFill>
                <a:latin typeface="Arial"/>
                <a:cs typeface="Arial"/>
              </a:rPr>
              <a:t> </a:t>
            </a:r>
            <a:r>
              <a:rPr sz="1600" b="1" spc="-5" dirty="0">
                <a:solidFill>
                  <a:srgbClr val="0D0D0D"/>
                </a:solidFill>
                <a:latin typeface="Arial"/>
                <a:cs typeface="Arial"/>
              </a:rPr>
              <a:t>Toronto</a:t>
            </a:r>
            <a:r>
              <a:rPr sz="1600" b="1" spc="15" dirty="0">
                <a:solidFill>
                  <a:srgbClr val="0D0D0D"/>
                </a:solidFill>
                <a:latin typeface="Arial"/>
                <a:cs typeface="Arial"/>
              </a:rPr>
              <a:t> </a:t>
            </a:r>
            <a:r>
              <a:rPr sz="1600" b="1" spc="-5" dirty="0">
                <a:solidFill>
                  <a:srgbClr val="0D0D0D"/>
                </a:solidFill>
                <a:latin typeface="Arial"/>
                <a:cs typeface="Arial"/>
              </a:rPr>
              <a:t>Press,</a:t>
            </a:r>
            <a:r>
              <a:rPr sz="1600" b="1" spc="10" dirty="0">
                <a:solidFill>
                  <a:srgbClr val="0D0D0D"/>
                </a:solidFill>
                <a:latin typeface="Arial"/>
                <a:cs typeface="Arial"/>
              </a:rPr>
              <a:t> </a:t>
            </a:r>
            <a:r>
              <a:rPr sz="1600" b="1" spc="-5" dirty="0">
                <a:solidFill>
                  <a:srgbClr val="0D0D0D"/>
                </a:solidFill>
                <a:latin typeface="Arial"/>
                <a:cs typeface="Arial"/>
              </a:rPr>
              <a:t>2016.</a:t>
            </a:r>
            <a:r>
              <a:rPr sz="1600" b="1" spc="25" dirty="0">
                <a:solidFill>
                  <a:srgbClr val="0D0D0D"/>
                </a:solidFill>
                <a:latin typeface="Arial"/>
                <a:cs typeface="Arial"/>
              </a:rPr>
              <a:t> </a:t>
            </a:r>
            <a:r>
              <a:rPr sz="1600" b="1" spc="-5" dirty="0">
                <a:solidFill>
                  <a:srgbClr val="0D0D0D"/>
                </a:solidFill>
                <a:latin typeface="Arial"/>
                <a:cs typeface="Arial"/>
              </a:rPr>
              <a:t>– 480 p.</a:t>
            </a:r>
            <a:endParaRPr sz="1600" dirty="0">
              <a:latin typeface="Arial"/>
              <a:cs typeface="Arial"/>
            </a:endParaRPr>
          </a:p>
          <a:p>
            <a:pPr marL="469900" marR="38100" indent="-457200">
              <a:lnSpc>
                <a:spcPct val="100000"/>
              </a:lnSpc>
              <a:spcBef>
                <a:spcPts val="385"/>
              </a:spcBef>
              <a:buAutoNum type="arabicPeriod" startAt="5"/>
              <a:tabLst>
                <a:tab pos="469265" algn="l"/>
                <a:tab pos="469900" algn="l"/>
              </a:tabLst>
            </a:pPr>
            <a:r>
              <a:rPr sz="1600" b="1" spc="-5" dirty="0">
                <a:solidFill>
                  <a:srgbClr val="0D0D0D"/>
                </a:solidFill>
                <a:latin typeface="Arial"/>
                <a:cs typeface="Arial"/>
              </a:rPr>
              <a:t>Fierke,</a:t>
            </a:r>
            <a:r>
              <a:rPr sz="1600" b="1" spc="20" dirty="0">
                <a:solidFill>
                  <a:srgbClr val="0D0D0D"/>
                </a:solidFill>
                <a:latin typeface="Arial"/>
                <a:cs typeface="Arial"/>
              </a:rPr>
              <a:t> </a:t>
            </a:r>
            <a:r>
              <a:rPr sz="1600" b="1" spc="-5" dirty="0">
                <a:solidFill>
                  <a:srgbClr val="0D0D0D"/>
                </a:solidFill>
                <a:latin typeface="Arial"/>
                <a:cs typeface="Arial"/>
              </a:rPr>
              <a:t>К.</a:t>
            </a:r>
            <a:r>
              <a:rPr sz="1600" b="1" spc="5" dirty="0">
                <a:solidFill>
                  <a:srgbClr val="0D0D0D"/>
                </a:solidFill>
                <a:latin typeface="Arial"/>
                <a:cs typeface="Arial"/>
              </a:rPr>
              <a:t> </a:t>
            </a:r>
            <a:r>
              <a:rPr sz="1600" b="1" spc="-5" dirty="0">
                <a:solidFill>
                  <a:srgbClr val="0D0D0D"/>
                </a:solidFill>
                <a:latin typeface="Arial"/>
                <a:cs typeface="Arial"/>
              </a:rPr>
              <a:t>К</a:t>
            </a:r>
            <a:r>
              <a:rPr sz="1600" b="1" spc="15" dirty="0">
                <a:solidFill>
                  <a:srgbClr val="0D0D0D"/>
                </a:solidFill>
                <a:latin typeface="Arial"/>
                <a:cs typeface="Arial"/>
              </a:rPr>
              <a:t> </a:t>
            </a:r>
            <a:r>
              <a:rPr sz="1600" b="1" spc="-5" dirty="0">
                <a:solidFill>
                  <a:srgbClr val="0D0D0D"/>
                </a:solidFill>
                <a:latin typeface="Arial"/>
                <a:cs typeface="Arial"/>
              </a:rPr>
              <a:t>Teaching</a:t>
            </a:r>
            <a:r>
              <a:rPr sz="1600" b="1" spc="15" dirty="0">
                <a:solidFill>
                  <a:srgbClr val="0D0D0D"/>
                </a:solidFill>
                <a:latin typeface="Arial"/>
                <a:cs typeface="Arial"/>
              </a:rPr>
              <a:t> </a:t>
            </a:r>
            <a:r>
              <a:rPr sz="1600" b="1" spc="-5" dirty="0">
                <a:solidFill>
                  <a:srgbClr val="0D0D0D"/>
                </a:solidFill>
                <a:latin typeface="Arial"/>
                <a:cs typeface="Arial"/>
              </a:rPr>
              <a:t>Resources</a:t>
            </a:r>
            <a:r>
              <a:rPr sz="1600" b="1" dirty="0">
                <a:solidFill>
                  <a:srgbClr val="0D0D0D"/>
                </a:solidFill>
                <a:latin typeface="Arial"/>
                <a:cs typeface="Arial"/>
              </a:rPr>
              <a:t> </a:t>
            </a:r>
            <a:r>
              <a:rPr sz="1600" b="1" spc="-5" dirty="0">
                <a:solidFill>
                  <a:srgbClr val="0D0D0D"/>
                </a:solidFill>
                <a:latin typeface="Arial"/>
                <a:cs typeface="Arial"/>
              </a:rPr>
              <a:t>in</a:t>
            </a:r>
            <a:r>
              <a:rPr sz="1600" b="1" spc="20" dirty="0">
                <a:solidFill>
                  <a:srgbClr val="0D0D0D"/>
                </a:solidFill>
                <a:latin typeface="Arial"/>
                <a:cs typeface="Arial"/>
              </a:rPr>
              <a:t> </a:t>
            </a:r>
            <a:r>
              <a:rPr sz="1600" b="1" spc="-10" dirty="0">
                <a:solidFill>
                  <a:srgbClr val="0D0D0D"/>
                </a:solidFill>
                <a:latin typeface="Arial"/>
                <a:cs typeface="Arial"/>
              </a:rPr>
              <a:t>the</a:t>
            </a:r>
            <a:r>
              <a:rPr sz="1600" b="1" spc="10" dirty="0">
                <a:solidFill>
                  <a:srgbClr val="0D0D0D"/>
                </a:solidFill>
                <a:latin typeface="Arial"/>
                <a:cs typeface="Arial"/>
              </a:rPr>
              <a:t> </a:t>
            </a:r>
            <a:r>
              <a:rPr sz="1600" b="1" spc="-5" dirty="0">
                <a:solidFill>
                  <a:srgbClr val="0D0D0D"/>
                </a:solidFill>
                <a:latin typeface="Arial"/>
                <a:cs typeface="Arial"/>
              </a:rPr>
              <a:t>History</a:t>
            </a:r>
            <a:r>
              <a:rPr sz="1600" b="1" spc="30" dirty="0">
                <a:solidFill>
                  <a:srgbClr val="0D0D0D"/>
                </a:solidFill>
                <a:latin typeface="Arial"/>
                <a:cs typeface="Arial"/>
              </a:rPr>
              <a:t> </a:t>
            </a:r>
            <a:r>
              <a:rPr sz="1600" b="1" spc="-5" dirty="0">
                <a:solidFill>
                  <a:srgbClr val="0D0D0D"/>
                </a:solidFill>
                <a:latin typeface="Arial"/>
                <a:cs typeface="Arial"/>
              </a:rPr>
              <a:t>of</a:t>
            </a:r>
            <a:r>
              <a:rPr sz="1600" b="1" dirty="0">
                <a:solidFill>
                  <a:srgbClr val="0D0D0D"/>
                </a:solidFill>
                <a:latin typeface="Arial"/>
                <a:cs typeface="Arial"/>
              </a:rPr>
              <a:t> </a:t>
            </a:r>
            <a:r>
              <a:rPr sz="1600" b="1" spc="-10" dirty="0">
                <a:solidFill>
                  <a:srgbClr val="0D0D0D"/>
                </a:solidFill>
                <a:latin typeface="Arial"/>
                <a:cs typeface="Arial"/>
              </a:rPr>
              <a:t>Pharmacy: </a:t>
            </a:r>
            <a:r>
              <a:rPr sz="1600" b="1" spc="-5" dirty="0">
                <a:solidFill>
                  <a:srgbClr val="0D0D0D"/>
                </a:solidFill>
                <a:latin typeface="Arial"/>
                <a:cs typeface="Arial"/>
              </a:rPr>
              <a:t> Teaching</a:t>
            </a:r>
            <a:r>
              <a:rPr sz="1600" b="1" spc="20" dirty="0">
                <a:solidFill>
                  <a:srgbClr val="0D0D0D"/>
                </a:solidFill>
                <a:latin typeface="Arial"/>
                <a:cs typeface="Arial"/>
              </a:rPr>
              <a:t> </a:t>
            </a:r>
            <a:r>
              <a:rPr sz="1600" b="1" spc="-5" dirty="0">
                <a:solidFill>
                  <a:srgbClr val="0D0D0D"/>
                </a:solidFill>
                <a:latin typeface="Arial"/>
                <a:cs typeface="Arial"/>
              </a:rPr>
              <a:t>a</a:t>
            </a:r>
            <a:r>
              <a:rPr sz="1600" b="1" dirty="0">
                <a:solidFill>
                  <a:srgbClr val="0D0D0D"/>
                </a:solidFill>
                <a:latin typeface="Arial"/>
                <a:cs typeface="Arial"/>
              </a:rPr>
              <a:t> </a:t>
            </a:r>
            <a:r>
              <a:rPr sz="1600" b="1" spc="-5" dirty="0">
                <a:solidFill>
                  <a:srgbClr val="0D0D0D"/>
                </a:solidFill>
                <a:latin typeface="Arial"/>
                <a:cs typeface="Arial"/>
              </a:rPr>
              <a:t>Historical</a:t>
            </a:r>
            <a:r>
              <a:rPr sz="1600" b="1" spc="40" dirty="0">
                <a:solidFill>
                  <a:srgbClr val="0D0D0D"/>
                </a:solidFill>
                <a:latin typeface="Arial"/>
                <a:cs typeface="Arial"/>
              </a:rPr>
              <a:t> </a:t>
            </a:r>
            <a:r>
              <a:rPr sz="1600" b="1" spc="-10" dirty="0">
                <a:solidFill>
                  <a:srgbClr val="0D0D0D"/>
                </a:solidFill>
                <a:latin typeface="Arial"/>
                <a:cs typeface="Arial"/>
              </a:rPr>
              <a:t>Perspective</a:t>
            </a:r>
            <a:r>
              <a:rPr sz="1600" b="1" spc="60" dirty="0">
                <a:solidFill>
                  <a:srgbClr val="0D0D0D"/>
                </a:solidFill>
                <a:latin typeface="Arial"/>
                <a:cs typeface="Arial"/>
              </a:rPr>
              <a:t> </a:t>
            </a:r>
            <a:r>
              <a:rPr sz="1600" b="1" spc="-5" dirty="0">
                <a:solidFill>
                  <a:srgbClr val="0D0D0D"/>
                </a:solidFill>
                <a:latin typeface="Arial"/>
                <a:cs typeface="Arial"/>
              </a:rPr>
              <a:t>Using</a:t>
            </a:r>
            <a:r>
              <a:rPr sz="1600" b="1" spc="10" dirty="0">
                <a:solidFill>
                  <a:srgbClr val="0D0D0D"/>
                </a:solidFill>
                <a:latin typeface="Arial"/>
                <a:cs typeface="Arial"/>
              </a:rPr>
              <a:t> </a:t>
            </a:r>
            <a:r>
              <a:rPr sz="1600" b="1" spc="-5" dirty="0">
                <a:solidFill>
                  <a:srgbClr val="0D0D0D"/>
                </a:solidFill>
                <a:latin typeface="Arial"/>
                <a:cs typeface="Arial"/>
              </a:rPr>
              <a:t>a</a:t>
            </a:r>
            <a:r>
              <a:rPr sz="1600" b="1" dirty="0">
                <a:solidFill>
                  <a:srgbClr val="0D0D0D"/>
                </a:solidFill>
                <a:latin typeface="Arial"/>
                <a:cs typeface="Arial"/>
              </a:rPr>
              <a:t> </a:t>
            </a:r>
            <a:r>
              <a:rPr sz="1600" b="1" spc="-5" dirty="0">
                <a:solidFill>
                  <a:srgbClr val="0D0D0D"/>
                </a:solidFill>
                <a:latin typeface="Arial"/>
                <a:cs typeface="Arial"/>
              </a:rPr>
              <a:t>Digital</a:t>
            </a:r>
            <a:r>
              <a:rPr sz="1600" b="1" spc="35" dirty="0">
                <a:solidFill>
                  <a:srgbClr val="0D0D0D"/>
                </a:solidFill>
                <a:latin typeface="Arial"/>
                <a:cs typeface="Arial"/>
              </a:rPr>
              <a:t> </a:t>
            </a:r>
            <a:r>
              <a:rPr sz="1600" b="1" spc="-5" dirty="0">
                <a:solidFill>
                  <a:srgbClr val="0D0D0D"/>
                </a:solidFill>
                <a:latin typeface="Arial"/>
                <a:cs typeface="Arial"/>
              </a:rPr>
              <a:t>Resource</a:t>
            </a:r>
            <a:r>
              <a:rPr sz="1600" b="1" spc="15"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K.</a:t>
            </a:r>
            <a:r>
              <a:rPr sz="1600" b="1" spc="15" dirty="0">
                <a:solidFill>
                  <a:srgbClr val="0D0D0D"/>
                </a:solidFill>
                <a:latin typeface="Arial"/>
                <a:cs typeface="Arial"/>
              </a:rPr>
              <a:t> </a:t>
            </a:r>
            <a:r>
              <a:rPr sz="1600" b="1" spc="-5" dirty="0">
                <a:solidFill>
                  <a:srgbClr val="0D0D0D"/>
                </a:solidFill>
                <a:latin typeface="Arial"/>
                <a:cs typeface="Arial"/>
              </a:rPr>
              <a:t>K. </a:t>
            </a:r>
            <a:r>
              <a:rPr sz="1600" b="1" spc="-425" dirty="0">
                <a:solidFill>
                  <a:srgbClr val="0D0D0D"/>
                </a:solidFill>
                <a:latin typeface="Arial"/>
                <a:cs typeface="Arial"/>
              </a:rPr>
              <a:t> </a:t>
            </a:r>
            <a:r>
              <a:rPr sz="1600" b="1" spc="-5" dirty="0">
                <a:solidFill>
                  <a:srgbClr val="0D0D0D"/>
                </a:solidFill>
                <a:latin typeface="Arial"/>
                <a:cs typeface="Arial"/>
              </a:rPr>
              <a:t>Fierke,</a:t>
            </a:r>
            <a:r>
              <a:rPr sz="1600" b="1" spc="20" dirty="0">
                <a:solidFill>
                  <a:srgbClr val="0D0D0D"/>
                </a:solidFill>
                <a:latin typeface="Arial"/>
                <a:cs typeface="Arial"/>
              </a:rPr>
              <a:t> </a:t>
            </a:r>
            <a:r>
              <a:rPr sz="1600" b="1" spc="-5" dirty="0">
                <a:solidFill>
                  <a:srgbClr val="0D0D0D"/>
                </a:solidFill>
                <a:latin typeface="Arial"/>
                <a:cs typeface="Arial"/>
              </a:rPr>
              <a:t>P.</a:t>
            </a:r>
            <a:r>
              <a:rPr sz="1600" b="1" dirty="0">
                <a:solidFill>
                  <a:srgbClr val="0D0D0D"/>
                </a:solidFill>
                <a:latin typeface="Arial"/>
                <a:cs typeface="Arial"/>
              </a:rPr>
              <a:t> </a:t>
            </a:r>
            <a:r>
              <a:rPr sz="1600" b="1" spc="-5" dirty="0">
                <a:solidFill>
                  <a:srgbClr val="0D0D0D"/>
                </a:solidFill>
                <a:latin typeface="Arial"/>
                <a:cs typeface="Arial"/>
              </a:rPr>
              <a:t>L.</a:t>
            </a:r>
            <a:r>
              <a:rPr sz="1600" b="1" spc="20" dirty="0">
                <a:solidFill>
                  <a:srgbClr val="0D0D0D"/>
                </a:solidFill>
                <a:latin typeface="Arial"/>
                <a:cs typeface="Arial"/>
              </a:rPr>
              <a:t> </a:t>
            </a:r>
            <a:r>
              <a:rPr sz="1600" b="1" spc="-5" dirty="0">
                <a:solidFill>
                  <a:srgbClr val="0D0D0D"/>
                </a:solidFill>
                <a:latin typeface="Arial"/>
                <a:cs typeface="Arial"/>
              </a:rPr>
              <a:t>Ranelli,</a:t>
            </a:r>
            <a:r>
              <a:rPr sz="1600" b="1" spc="35" dirty="0">
                <a:solidFill>
                  <a:srgbClr val="0D0D0D"/>
                </a:solidFill>
                <a:latin typeface="Arial"/>
                <a:cs typeface="Arial"/>
              </a:rPr>
              <a:t> </a:t>
            </a:r>
            <a:r>
              <a:rPr sz="1600" b="1" spc="-5" dirty="0">
                <a:solidFill>
                  <a:srgbClr val="0D0D0D"/>
                </a:solidFill>
                <a:latin typeface="Arial"/>
                <a:cs typeface="Arial"/>
              </a:rPr>
              <a:t>R.</a:t>
            </a:r>
            <a:r>
              <a:rPr sz="1600" b="1" spc="15" dirty="0">
                <a:solidFill>
                  <a:srgbClr val="0D0D0D"/>
                </a:solidFill>
                <a:latin typeface="Arial"/>
                <a:cs typeface="Arial"/>
              </a:rPr>
              <a:t> </a:t>
            </a:r>
            <a:r>
              <a:rPr sz="1600" b="1" spc="-5" dirty="0">
                <a:solidFill>
                  <a:srgbClr val="0D0D0D"/>
                </a:solidFill>
                <a:latin typeface="Arial"/>
                <a:cs typeface="Arial"/>
              </a:rPr>
              <a:t>C.</a:t>
            </a:r>
            <a:r>
              <a:rPr sz="1600" b="1" spc="15" dirty="0">
                <a:solidFill>
                  <a:srgbClr val="0D0D0D"/>
                </a:solidFill>
                <a:latin typeface="Arial"/>
                <a:cs typeface="Arial"/>
              </a:rPr>
              <a:t> </a:t>
            </a:r>
            <a:r>
              <a:rPr sz="1600" b="1" spc="-5" dirty="0">
                <a:solidFill>
                  <a:srgbClr val="0D0D0D"/>
                </a:solidFill>
                <a:latin typeface="Arial"/>
                <a:cs typeface="Arial"/>
              </a:rPr>
              <a:t>Smith</a:t>
            </a:r>
            <a:r>
              <a:rPr sz="1600" b="1" spc="15" dirty="0">
                <a:solidFill>
                  <a:srgbClr val="0D0D0D"/>
                </a:solidFill>
                <a:latin typeface="Arial"/>
                <a:cs typeface="Arial"/>
              </a:rPr>
              <a:t> </a:t>
            </a:r>
            <a:r>
              <a:rPr sz="1600" b="1" spc="-5" dirty="0">
                <a:solidFill>
                  <a:srgbClr val="0D0D0D"/>
                </a:solidFill>
                <a:latin typeface="Arial"/>
                <a:cs typeface="Arial"/>
              </a:rPr>
              <a:t>//</a:t>
            </a:r>
            <a:r>
              <a:rPr sz="1600" b="1" spc="25" dirty="0">
                <a:solidFill>
                  <a:srgbClr val="0D0D0D"/>
                </a:solidFill>
                <a:latin typeface="Arial"/>
                <a:cs typeface="Arial"/>
              </a:rPr>
              <a:t> </a:t>
            </a:r>
            <a:r>
              <a:rPr sz="1600" b="1" spc="-5" dirty="0">
                <a:solidFill>
                  <a:srgbClr val="0D0D0D"/>
                </a:solidFill>
                <a:latin typeface="Arial"/>
                <a:cs typeface="Arial"/>
              </a:rPr>
              <a:t>Pharmacy</a:t>
            </a:r>
            <a:r>
              <a:rPr sz="1600" b="1" spc="5" dirty="0">
                <a:solidFill>
                  <a:srgbClr val="0D0D0D"/>
                </a:solidFill>
                <a:latin typeface="Arial"/>
                <a:cs typeface="Arial"/>
              </a:rPr>
              <a:t> </a:t>
            </a:r>
            <a:r>
              <a:rPr sz="1600" b="1" spc="-5" dirty="0">
                <a:solidFill>
                  <a:srgbClr val="0D0D0D"/>
                </a:solidFill>
                <a:latin typeface="Arial"/>
                <a:cs typeface="Arial"/>
              </a:rPr>
              <a:t>in</a:t>
            </a:r>
            <a:r>
              <a:rPr sz="1600" b="1" spc="20" dirty="0">
                <a:solidFill>
                  <a:srgbClr val="0D0D0D"/>
                </a:solidFill>
                <a:latin typeface="Arial"/>
                <a:cs typeface="Arial"/>
              </a:rPr>
              <a:t> </a:t>
            </a:r>
            <a:r>
              <a:rPr sz="1600" b="1" spc="-10" dirty="0">
                <a:solidFill>
                  <a:srgbClr val="0D0D0D"/>
                </a:solidFill>
                <a:latin typeface="Arial"/>
                <a:cs typeface="Arial"/>
              </a:rPr>
              <a:t>History.</a:t>
            </a:r>
            <a:r>
              <a:rPr sz="1600" b="1" spc="80"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2012.</a:t>
            </a:r>
            <a:r>
              <a:rPr sz="1600" b="1" spc="5" dirty="0">
                <a:solidFill>
                  <a:srgbClr val="0D0D0D"/>
                </a:solidFill>
                <a:latin typeface="Arial"/>
                <a:cs typeface="Arial"/>
              </a:rPr>
              <a:t> </a:t>
            </a:r>
            <a:r>
              <a:rPr sz="1600" b="1" spc="-5" dirty="0">
                <a:solidFill>
                  <a:srgbClr val="0D0D0D"/>
                </a:solidFill>
                <a:latin typeface="Arial"/>
                <a:cs typeface="Arial"/>
              </a:rPr>
              <a:t>– </a:t>
            </a:r>
            <a:r>
              <a:rPr sz="1600" b="1" dirty="0">
                <a:solidFill>
                  <a:srgbClr val="0D0D0D"/>
                </a:solidFill>
                <a:latin typeface="Arial"/>
                <a:cs typeface="Arial"/>
              </a:rPr>
              <a:t> </a:t>
            </a:r>
            <a:r>
              <a:rPr sz="1600" b="1" spc="-5" dirty="0">
                <a:solidFill>
                  <a:srgbClr val="0D0D0D"/>
                </a:solidFill>
                <a:latin typeface="Arial"/>
                <a:cs typeface="Arial"/>
              </a:rPr>
              <a:t>Vol.</a:t>
            </a:r>
            <a:r>
              <a:rPr sz="1600" b="1" dirty="0">
                <a:solidFill>
                  <a:srgbClr val="0D0D0D"/>
                </a:solidFill>
                <a:latin typeface="Arial"/>
                <a:cs typeface="Arial"/>
              </a:rPr>
              <a:t> </a:t>
            </a:r>
            <a:r>
              <a:rPr sz="1600" b="1" spc="-5" dirty="0">
                <a:solidFill>
                  <a:srgbClr val="0D0D0D"/>
                </a:solidFill>
                <a:latin typeface="Arial"/>
                <a:cs typeface="Arial"/>
              </a:rPr>
              <a:t>54,</a:t>
            </a:r>
            <a:r>
              <a:rPr sz="1600" b="1" spc="5"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4.</a:t>
            </a:r>
            <a:r>
              <a:rPr sz="1600" b="1" spc="20" dirty="0">
                <a:solidFill>
                  <a:srgbClr val="0D0D0D"/>
                </a:solidFill>
                <a:latin typeface="Arial"/>
                <a:cs typeface="Arial"/>
              </a:rPr>
              <a:t> </a:t>
            </a:r>
            <a:r>
              <a:rPr sz="1600" b="1" spc="-5" dirty="0">
                <a:solidFill>
                  <a:srgbClr val="0D0D0D"/>
                </a:solidFill>
                <a:latin typeface="Arial"/>
                <a:cs typeface="Arial"/>
              </a:rPr>
              <a:t>– P.</a:t>
            </a:r>
            <a:r>
              <a:rPr sz="1600" b="1" spc="10" dirty="0">
                <a:solidFill>
                  <a:srgbClr val="0D0D0D"/>
                </a:solidFill>
                <a:latin typeface="Arial"/>
                <a:cs typeface="Arial"/>
              </a:rPr>
              <a:t> </a:t>
            </a:r>
            <a:r>
              <a:rPr sz="1600" b="1" spc="-5" dirty="0">
                <a:solidFill>
                  <a:srgbClr val="0D0D0D"/>
                </a:solidFill>
                <a:latin typeface="Arial"/>
                <a:cs typeface="Arial"/>
              </a:rPr>
              <a:t>112–114.</a:t>
            </a:r>
            <a:endParaRPr sz="1600" dirty="0">
              <a:latin typeface="Arial"/>
              <a:cs typeface="Arial"/>
            </a:endParaRPr>
          </a:p>
          <a:p>
            <a:pPr marL="469900" marR="311785" indent="-457200">
              <a:lnSpc>
                <a:spcPct val="100000"/>
              </a:lnSpc>
              <a:spcBef>
                <a:spcPts val="385"/>
              </a:spcBef>
              <a:buAutoNum type="arabicPeriod" startAt="5"/>
              <a:tabLst>
                <a:tab pos="469265" algn="l"/>
                <a:tab pos="469900" algn="l"/>
              </a:tabLst>
            </a:pPr>
            <a:r>
              <a:rPr sz="1600" b="1" spc="-10" dirty="0">
                <a:solidFill>
                  <a:srgbClr val="0D0D0D"/>
                </a:solidFill>
                <a:latin typeface="Arial"/>
                <a:cs typeface="Arial"/>
              </a:rPr>
              <a:t>Higby,</a:t>
            </a:r>
            <a:r>
              <a:rPr sz="1600" b="1" spc="70" dirty="0">
                <a:solidFill>
                  <a:srgbClr val="0D0D0D"/>
                </a:solidFill>
                <a:latin typeface="Arial"/>
                <a:cs typeface="Arial"/>
              </a:rPr>
              <a:t> </a:t>
            </a:r>
            <a:r>
              <a:rPr sz="1600" b="1" spc="-5" dirty="0">
                <a:solidFill>
                  <a:srgbClr val="0D0D0D"/>
                </a:solidFill>
                <a:latin typeface="Arial"/>
                <a:cs typeface="Arial"/>
              </a:rPr>
              <a:t>G.</a:t>
            </a:r>
            <a:r>
              <a:rPr sz="1600" b="1" spc="15" dirty="0">
                <a:solidFill>
                  <a:srgbClr val="0D0D0D"/>
                </a:solidFill>
                <a:latin typeface="Arial"/>
                <a:cs typeface="Arial"/>
              </a:rPr>
              <a:t> </a:t>
            </a:r>
            <a:r>
              <a:rPr sz="1600" b="1" spc="-5" dirty="0">
                <a:solidFill>
                  <a:srgbClr val="0D0D0D"/>
                </a:solidFill>
                <a:latin typeface="Arial"/>
                <a:cs typeface="Arial"/>
              </a:rPr>
              <a:t>J.</a:t>
            </a:r>
            <a:r>
              <a:rPr sz="1600" b="1" spc="10" dirty="0">
                <a:solidFill>
                  <a:srgbClr val="0D0D0D"/>
                </a:solidFill>
                <a:latin typeface="Arial"/>
                <a:cs typeface="Arial"/>
              </a:rPr>
              <a:t> </a:t>
            </a:r>
            <a:r>
              <a:rPr sz="1600" b="1" spc="-5" dirty="0">
                <a:solidFill>
                  <a:srgbClr val="0D0D0D"/>
                </a:solidFill>
                <a:latin typeface="Arial"/>
                <a:cs typeface="Arial"/>
              </a:rPr>
              <a:t>A</a:t>
            </a:r>
            <a:r>
              <a:rPr sz="1600" b="1" spc="10" dirty="0">
                <a:solidFill>
                  <a:srgbClr val="0D0D0D"/>
                </a:solidFill>
                <a:latin typeface="Arial"/>
                <a:cs typeface="Arial"/>
              </a:rPr>
              <a:t> </a:t>
            </a:r>
            <a:r>
              <a:rPr sz="1600" b="1" spc="-5" dirty="0">
                <a:solidFill>
                  <a:srgbClr val="0D0D0D"/>
                </a:solidFill>
                <a:latin typeface="Arial"/>
                <a:cs typeface="Arial"/>
              </a:rPr>
              <a:t>Cornerstone</a:t>
            </a:r>
            <a:r>
              <a:rPr sz="1600" b="1" spc="15" dirty="0">
                <a:solidFill>
                  <a:srgbClr val="0D0D0D"/>
                </a:solidFill>
                <a:latin typeface="Arial"/>
                <a:cs typeface="Arial"/>
              </a:rPr>
              <a:t> </a:t>
            </a:r>
            <a:r>
              <a:rPr sz="1600" b="1" spc="-5" dirty="0">
                <a:solidFill>
                  <a:srgbClr val="0D0D0D"/>
                </a:solidFill>
                <a:latin typeface="Arial"/>
                <a:cs typeface="Arial"/>
              </a:rPr>
              <a:t>of</a:t>
            </a:r>
            <a:r>
              <a:rPr sz="1600" b="1" dirty="0">
                <a:solidFill>
                  <a:srgbClr val="0D0D0D"/>
                </a:solidFill>
                <a:latin typeface="Arial"/>
                <a:cs typeface="Arial"/>
              </a:rPr>
              <a:t> </a:t>
            </a:r>
            <a:r>
              <a:rPr sz="1600" b="1" spc="-5" dirty="0">
                <a:solidFill>
                  <a:srgbClr val="0D0D0D"/>
                </a:solidFill>
                <a:latin typeface="Arial"/>
                <a:cs typeface="Arial"/>
              </a:rPr>
              <a:t>Modern</a:t>
            </a:r>
            <a:r>
              <a:rPr sz="1600" b="1" spc="15" dirty="0">
                <a:solidFill>
                  <a:srgbClr val="0D0D0D"/>
                </a:solidFill>
                <a:latin typeface="Arial"/>
                <a:cs typeface="Arial"/>
              </a:rPr>
              <a:t> </a:t>
            </a:r>
            <a:r>
              <a:rPr sz="1600" b="1" spc="-5" dirty="0">
                <a:solidFill>
                  <a:srgbClr val="0D0D0D"/>
                </a:solidFill>
                <a:latin typeface="Arial"/>
                <a:cs typeface="Arial"/>
              </a:rPr>
              <a:t>Institutional</a:t>
            </a:r>
            <a:r>
              <a:rPr sz="1600" b="1" spc="55" dirty="0">
                <a:solidFill>
                  <a:srgbClr val="0D0D0D"/>
                </a:solidFill>
                <a:latin typeface="Arial"/>
                <a:cs typeface="Arial"/>
              </a:rPr>
              <a:t> </a:t>
            </a:r>
            <a:r>
              <a:rPr sz="1600" b="1" spc="-5" dirty="0">
                <a:solidFill>
                  <a:srgbClr val="0D0D0D"/>
                </a:solidFill>
                <a:latin typeface="Arial"/>
                <a:cs typeface="Arial"/>
              </a:rPr>
              <a:t>Pharmacy </a:t>
            </a:r>
            <a:r>
              <a:rPr sz="1600" b="1" dirty="0">
                <a:solidFill>
                  <a:srgbClr val="0D0D0D"/>
                </a:solidFill>
                <a:latin typeface="Arial"/>
                <a:cs typeface="Arial"/>
              </a:rPr>
              <a:t> </a:t>
            </a:r>
            <a:r>
              <a:rPr sz="1600" b="1" spc="-5" dirty="0">
                <a:solidFill>
                  <a:srgbClr val="0D0D0D"/>
                </a:solidFill>
                <a:latin typeface="Arial"/>
                <a:cs typeface="Arial"/>
              </a:rPr>
              <a:t>Practice:</a:t>
            </a:r>
            <a:r>
              <a:rPr sz="1600" b="1" spc="15" dirty="0">
                <a:solidFill>
                  <a:srgbClr val="0D0D0D"/>
                </a:solidFill>
                <a:latin typeface="Arial"/>
                <a:cs typeface="Arial"/>
              </a:rPr>
              <a:t> </a:t>
            </a:r>
            <a:r>
              <a:rPr sz="1600" b="1" spc="-5" dirty="0">
                <a:solidFill>
                  <a:srgbClr val="0D0D0D"/>
                </a:solidFill>
                <a:latin typeface="Arial"/>
                <a:cs typeface="Arial"/>
              </a:rPr>
              <a:t>Mirror</a:t>
            </a:r>
            <a:r>
              <a:rPr sz="1600" b="1" spc="25" dirty="0">
                <a:solidFill>
                  <a:srgbClr val="0D0D0D"/>
                </a:solidFill>
                <a:latin typeface="Arial"/>
                <a:cs typeface="Arial"/>
              </a:rPr>
              <a:t> </a:t>
            </a:r>
            <a:r>
              <a:rPr sz="1600" b="1" spc="-5" dirty="0">
                <a:solidFill>
                  <a:srgbClr val="0D0D0D"/>
                </a:solidFill>
                <a:latin typeface="Arial"/>
                <a:cs typeface="Arial"/>
              </a:rPr>
              <a:t>to</a:t>
            </a:r>
            <a:r>
              <a:rPr sz="1600" b="1" spc="20" dirty="0">
                <a:solidFill>
                  <a:srgbClr val="0D0D0D"/>
                </a:solidFill>
                <a:latin typeface="Arial"/>
                <a:cs typeface="Arial"/>
              </a:rPr>
              <a:t> </a:t>
            </a:r>
            <a:r>
              <a:rPr sz="1600" b="1" spc="-5" dirty="0">
                <a:solidFill>
                  <a:srgbClr val="0D0D0D"/>
                </a:solidFill>
                <a:latin typeface="Arial"/>
                <a:cs typeface="Arial"/>
              </a:rPr>
              <a:t>Hospital</a:t>
            </a:r>
            <a:r>
              <a:rPr sz="1600" b="1" spc="15" dirty="0">
                <a:solidFill>
                  <a:srgbClr val="0D0D0D"/>
                </a:solidFill>
                <a:latin typeface="Arial"/>
                <a:cs typeface="Arial"/>
              </a:rPr>
              <a:t> </a:t>
            </a:r>
            <a:r>
              <a:rPr sz="1600" b="1" spc="-5" dirty="0">
                <a:solidFill>
                  <a:srgbClr val="0D0D0D"/>
                </a:solidFill>
                <a:latin typeface="Arial"/>
                <a:cs typeface="Arial"/>
              </a:rPr>
              <a:t>Pharmacy</a:t>
            </a:r>
            <a:r>
              <a:rPr sz="1600" b="1" spc="15"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10" dirty="0">
                <a:solidFill>
                  <a:srgbClr val="0D0D0D"/>
                </a:solidFill>
                <a:latin typeface="Arial"/>
                <a:cs typeface="Arial"/>
              </a:rPr>
              <a:t>G.</a:t>
            </a:r>
            <a:r>
              <a:rPr sz="1600" b="1" spc="20" dirty="0">
                <a:solidFill>
                  <a:srgbClr val="0D0D0D"/>
                </a:solidFill>
                <a:latin typeface="Arial"/>
                <a:cs typeface="Arial"/>
              </a:rPr>
              <a:t> </a:t>
            </a:r>
            <a:r>
              <a:rPr sz="1600" b="1" spc="-5" dirty="0">
                <a:solidFill>
                  <a:srgbClr val="0D0D0D"/>
                </a:solidFill>
                <a:latin typeface="Arial"/>
                <a:cs typeface="Arial"/>
              </a:rPr>
              <a:t>J.</a:t>
            </a:r>
            <a:r>
              <a:rPr sz="1600" b="1" spc="15" dirty="0">
                <a:solidFill>
                  <a:srgbClr val="0D0D0D"/>
                </a:solidFill>
                <a:latin typeface="Arial"/>
                <a:cs typeface="Arial"/>
              </a:rPr>
              <a:t> </a:t>
            </a:r>
            <a:r>
              <a:rPr sz="1600" b="1" spc="-30" dirty="0">
                <a:solidFill>
                  <a:srgbClr val="0D0D0D"/>
                </a:solidFill>
                <a:latin typeface="Arial"/>
                <a:cs typeface="Arial"/>
              </a:rPr>
              <a:t>A.</a:t>
            </a:r>
            <a:r>
              <a:rPr sz="1600" b="1" spc="90" dirty="0">
                <a:solidFill>
                  <a:srgbClr val="0D0D0D"/>
                </a:solidFill>
                <a:latin typeface="Arial"/>
                <a:cs typeface="Arial"/>
              </a:rPr>
              <a:t> </a:t>
            </a:r>
            <a:r>
              <a:rPr sz="1600" b="1" spc="-5" dirty="0">
                <a:solidFill>
                  <a:srgbClr val="0D0D0D"/>
                </a:solidFill>
                <a:latin typeface="Arial"/>
                <a:cs typeface="Arial"/>
              </a:rPr>
              <a:t>Higby</a:t>
            </a:r>
            <a:r>
              <a:rPr sz="1600" b="1" spc="10" dirty="0">
                <a:solidFill>
                  <a:srgbClr val="0D0D0D"/>
                </a:solidFill>
                <a:latin typeface="Arial"/>
                <a:cs typeface="Arial"/>
              </a:rPr>
              <a:t> </a:t>
            </a:r>
            <a:r>
              <a:rPr sz="1600" b="1" spc="-5" dirty="0">
                <a:solidFill>
                  <a:srgbClr val="0D0D0D"/>
                </a:solidFill>
                <a:latin typeface="Arial"/>
                <a:cs typeface="Arial"/>
              </a:rPr>
              <a:t>//</a:t>
            </a:r>
            <a:r>
              <a:rPr sz="1600" b="1" spc="25" dirty="0">
                <a:solidFill>
                  <a:srgbClr val="0D0D0D"/>
                </a:solidFill>
                <a:latin typeface="Arial"/>
                <a:cs typeface="Arial"/>
              </a:rPr>
              <a:t> </a:t>
            </a:r>
            <a:r>
              <a:rPr sz="1600" b="1" spc="-5" dirty="0">
                <a:solidFill>
                  <a:srgbClr val="0D0D0D"/>
                </a:solidFill>
                <a:latin typeface="Arial"/>
                <a:cs typeface="Arial"/>
              </a:rPr>
              <a:t>Pharm. </a:t>
            </a:r>
            <a:r>
              <a:rPr sz="1600" b="1" spc="-430" dirty="0">
                <a:solidFill>
                  <a:srgbClr val="0D0D0D"/>
                </a:solidFill>
                <a:latin typeface="Arial"/>
                <a:cs typeface="Arial"/>
              </a:rPr>
              <a:t> </a:t>
            </a:r>
            <a:r>
              <a:rPr sz="1600" b="1" spc="-5" dirty="0">
                <a:solidFill>
                  <a:srgbClr val="0D0D0D"/>
                </a:solidFill>
                <a:latin typeface="Arial"/>
                <a:cs typeface="Arial"/>
              </a:rPr>
              <a:t>Hist.</a:t>
            </a:r>
            <a:r>
              <a:rPr sz="1600" b="1" spc="20"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2014. –</a:t>
            </a:r>
            <a:r>
              <a:rPr sz="1600" b="1" spc="10" dirty="0">
                <a:solidFill>
                  <a:srgbClr val="0D0D0D"/>
                </a:solidFill>
                <a:latin typeface="Arial"/>
                <a:cs typeface="Arial"/>
              </a:rPr>
              <a:t> </a:t>
            </a:r>
            <a:r>
              <a:rPr sz="1600" b="1" spc="-5" dirty="0">
                <a:solidFill>
                  <a:srgbClr val="0D0D0D"/>
                </a:solidFill>
                <a:latin typeface="Arial"/>
                <a:cs typeface="Arial"/>
              </a:rPr>
              <a:t>Vol.</a:t>
            </a:r>
            <a:r>
              <a:rPr sz="1600" b="1" spc="10" dirty="0">
                <a:solidFill>
                  <a:srgbClr val="0D0D0D"/>
                </a:solidFill>
                <a:latin typeface="Arial"/>
                <a:cs typeface="Arial"/>
              </a:rPr>
              <a:t> </a:t>
            </a:r>
            <a:r>
              <a:rPr sz="1600" b="1" spc="-10" dirty="0">
                <a:solidFill>
                  <a:srgbClr val="0D0D0D"/>
                </a:solidFill>
                <a:latin typeface="Arial"/>
                <a:cs typeface="Arial"/>
              </a:rPr>
              <a:t>56,</a:t>
            </a:r>
            <a:r>
              <a:rPr sz="1600" b="1" spc="10"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3-4.</a:t>
            </a:r>
            <a:r>
              <a:rPr sz="1600" b="1" spc="10"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P. 59–65.</a:t>
            </a:r>
            <a:endParaRPr sz="1600" dirty="0">
              <a:latin typeface="Arial"/>
              <a:cs typeface="Arial"/>
            </a:endParaRPr>
          </a:p>
          <a:p>
            <a:pPr marL="469900" marR="15240" indent="-457200">
              <a:lnSpc>
                <a:spcPct val="100000"/>
              </a:lnSpc>
              <a:spcBef>
                <a:spcPts val="385"/>
              </a:spcBef>
              <a:buAutoNum type="arabicPeriod" startAt="5"/>
              <a:tabLst>
                <a:tab pos="469265" algn="l"/>
                <a:tab pos="469900" algn="l"/>
              </a:tabLst>
            </a:pPr>
            <a:r>
              <a:rPr sz="1600" b="1" spc="-5" dirty="0">
                <a:solidFill>
                  <a:srgbClr val="0D0D0D"/>
                </a:solidFill>
                <a:latin typeface="Arial"/>
                <a:cs typeface="Arial"/>
              </a:rPr>
              <a:t>Magner,</a:t>
            </a:r>
            <a:r>
              <a:rPr sz="1600" b="1" spc="20" dirty="0">
                <a:solidFill>
                  <a:srgbClr val="0D0D0D"/>
                </a:solidFill>
                <a:latin typeface="Arial"/>
                <a:cs typeface="Arial"/>
              </a:rPr>
              <a:t> </a:t>
            </a:r>
            <a:r>
              <a:rPr sz="1600" b="1" spc="-5" dirty="0">
                <a:solidFill>
                  <a:srgbClr val="0D0D0D"/>
                </a:solidFill>
                <a:latin typeface="Arial"/>
                <a:cs typeface="Arial"/>
              </a:rPr>
              <a:t>L.</a:t>
            </a:r>
            <a:r>
              <a:rPr sz="1600" b="1" spc="10" dirty="0">
                <a:solidFill>
                  <a:srgbClr val="0D0D0D"/>
                </a:solidFill>
                <a:latin typeface="Arial"/>
                <a:cs typeface="Arial"/>
              </a:rPr>
              <a:t> </a:t>
            </a:r>
            <a:r>
              <a:rPr sz="1600" b="1" spc="-5" dirty="0">
                <a:solidFill>
                  <a:srgbClr val="0D0D0D"/>
                </a:solidFill>
                <a:latin typeface="Arial"/>
                <a:cs typeface="Arial"/>
              </a:rPr>
              <a:t>N.</a:t>
            </a:r>
            <a:r>
              <a:rPr sz="1600" b="1" spc="10" dirty="0">
                <a:solidFill>
                  <a:srgbClr val="0D0D0D"/>
                </a:solidFill>
                <a:latin typeface="Arial"/>
                <a:cs typeface="Arial"/>
              </a:rPr>
              <a:t> </a:t>
            </a:r>
            <a:r>
              <a:rPr sz="1600" b="1" spc="-5" dirty="0">
                <a:solidFill>
                  <a:srgbClr val="0D0D0D"/>
                </a:solidFill>
                <a:latin typeface="Arial"/>
                <a:cs typeface="Arial"/>
              </a:rPr>
              <a:t>A</a:t>
            </a:r>
            <a:r>
              <a:rPr sz="1600" b="1" dirty="0">
                <a:solidFill>
                  <a:srgbClr val="0D0D0D"/>
                </a:solidFill>
                <a:latin typeface="Arial"/>
                <a:cs typeface="Arial"/>
              </a:rPr>
              <a:t> </a:t>
            </a:r>
            <a:r>
              <a:rPr sz="1600" b="1" spc="-5" dirty="0">
                <a:solidFill>
                  <a:srgbClr val="0D0D0D"/>
                </a:solidFill>
                <a:latin typeface="Arial"/>
                <a:cs typeface="Arial"/>
              </a:rPr>
              <a:t>History</a:t>
            </a:r>
            <a:r>
              <a:rPr sz="1600" b="1" spc="25" dirty="0">
                <a:solidFill>
                  <a:srgbClr val="0D0D0D"/>
                </a:solidFill>
                <a:latin typeface="Arial"/>
                <a:cs typeface="Arial"/>
              </a:rPr>
              <a:t> </a:t>
            </a:r>
            <a:r>
              <a:rPr sz="1600" b="1" spc="-5" dirty="0">
                <a:solidFill>
                  <a:srgbClr val="0D0D0D"/>
                </a:solidFill>
                <a:latin typeface="Arial"/>
                <a:cs typeface="Arial"/>
              </a:rPr>
              <a:t>of</a:t>
            </a:r>
            <a:r>
              <a:rPr sz="1600" b="1" spc="20" dirty="0">
                <a:solidFill>
                  <a:srgbClr val="0D0D0D"/>
                </a:solidFill>
                <a:latin typeface="Arial"/>
                <a:cs typeface="Arial"/>
              </a:rPr>
              <a:t> </a:t>
            </a:r>
            <a:r>
              <a:rPr sz="1600" b="1" spc="-5" dirty="0">
                <a:solidFill>
                  <a:srgbClr val="0D0D0D"/>
                </a:solidFill>
                <a:latin typeface="Arial"/>
                <a:cs typeface="Arial"/>
              </a:rPr>
              <a:t>Medicine</a:t>
            </a:r>
            <a:r>
              <a:rPr sz="1600" b="1" spc="15" dirty="0">
                <a:solidFill>
                  <a:srgbClr val="0D0D0D"/>
                </a:solidFill>
                <a:latin typeface="Arial"/>
                <a:cs typeface="Arial"/>
              </a:rPr>
              <a:t> </a:t>
            </a:r>
            <a:r>
              <a:rPr sz="1600" b="1" spc="-5" dirty="0">
                <a:solidFill>
                  <a:srgbClr val="0D0D0D"/>
                </a:solidFill>
                <a:latin typeface="Arial"/>
                <a:cs typeface="Arial"/>
              </a:rPr>
              <a:t>/</a:t>
            </a:r>
            <a:r>
              <a:rPr sz="1600" b="1" spc="15" dirty="0">
                <a:solidFill>
                  <a:srgbClr val="0D0D0D"/>
                </a:solidFill>
                <a:latin typeface="Arial"/>
                <a:cs typeface="Arial"/>
              </a:rPr>
              <a:t> </a:t>
            </a:r>
            <a:r>
              <a:rPr sz="1600" b="1" spc="-5" dirty="0">
                <a:solidFill>
                  <a:srgbClr val="0D0D0D"/>
                </a:solidFill>
                <a:latin typeface="Arial"/>
                <a:cs typeface="Arial"/>
              </a:rPr>
              <a:t>L.</a:t>
            </a:r>
            <a:r>
              <a:rPr sz="1600" b="1" spc="10" dirty="0">
                <a:solidFill>
                  <a:srgbClr val="0D0D0D"/>
                </a:solidFill>
                <a:latin typeface="Arial"/>
                <a:cs typeface="Arial"/>
              </a:rPr>
              <a:t> </a:t>
            </a:r>
            <a:r>
              <a:rPr sz="1600" b="1" spc="-5" dirty="0">
                <a:solidFill>
                  <a:srgbClr val="0D0D0D"/>
                </a:solidFill>
                <a:latin typeface="Arial"/>
                <a:cs typeface="Arial"/>
              </a:rPr>
              <a:t>N.</a:t>
            </a:r>
            <a:r>
              <a:rPr sz="1600" b="1" spc="30" dirty="0">
                <a:solidFill>
                  <a:srgbClr val="0D0D0D"/>
                </a:solidFill>
                <a:latin typeface="Arial"/>
                <a:cs typeface="Arial"/>
              </a:rPr>
              <a:t> </a:t>
            </a:r>
            <a:r>
              <a:rPr sz="1600" b="1" spc="-5" dirty="0">
                <a:solidFill>
                  <a:srgbClr val="0D0D0D"/>
                </a:solidFill>
                <a:latin typeface="Arial"/>
                <a:cs typeface="Arial"/>
              </a:rPr>
              <a:t>Magner,</a:t>
            </a:r>
            <a:r>
              <a:rPr sz="1600" b="1" spc="25" dirty="0">
                <a:solidFill>
                  <a:srgbClr val="0D0D0D"/>
                </a:solidFill>
                <a:latin typeface="Arial"/>
                <a:cs typeface="Arial"/>
              </a:rPr>
              <a:t> </a:t>
            </a:r>
            <a:r>
              <a:rPr sz="1600" b="1" spc="-10" dirty="0">
                <a:solidFill>
                  <a:srgbClr val="0D0D0D"/>
                </a:solidFill>
                <a:latin typeface="Arial"/>
                <a:cs typeface="Arial"/>
              </a:rPr>
              <a:t>O.</a:t>
            </a:r>
            <a:r>
              <a:rPr sz="1600" b="1" spc="20" dirty="0">
                <a:solidFill>
                  <a:srgbClr val="0D0D0D"/>
                </a:solidFill>
                <a:latin typeface="Arial"/>
                <a:cs typeface="Arial"/>
              </a:rPr>
              <a:t> </a:t>
            </a:r>
            <a:r>
              <a:rPr sz="1600" b="1" spc="-5" dirty="0">
                <a:solidFill>
                  <a:srgbClr val="0D0D0D"/>
                </a:solidFill>
                <a:latin typeface="Arial"/>
                <a:cs typeface="Arial"/>
              </a:rPr>
              <a:t>J</a:t>
            </a:r>
            <a:r>
              <a:rPr sz="1600" b="1" spc="15" dirty="0">
                <a:solidFill>
                  <a:srgbClr val="0D0D0D"/>
                </a:solidFill>
                <a:latin typeface="Arial"/>
                <a:cs typeface="Arial"/>
              </a:rPr>
              <a:t> </a:t>
            </a:r>
            <a:r>
              <a:rPr sz="1600" b="1" spc="-5" dirty="0">
                <a:solidFill>
                  <a:srgbClr val="0D0D0D"/>
                </a:solidFill>
                <a:latin typeface="Arial"/>
                <a:cs typeface="Arial"/>
              </a:rPr>
              <a:t>Kim.</a:t>
            </a:r>
            <a:r>
              <a:rPr sz="1600" b="1" spc="30" dirty="0">
                <a:solidFill>
                  <a:srgbClr val="0D0D0D"/>
                </a:solidFill>
                <a:latin typeface="Arial"/>
                <a:cs typeface="Arial"/>
              </a:rPr>
              <a:t> </a:t>
            </a:r>
            <a:r>
              <a:rPr sz="1600" b="1" spc="-5" dirty="0">
                <a:solidFill>
                  <a:srgbClr val="0D0D0D"/>
                </a:solidFill>
                <a:latin typeface="Arial"/>
                <a:cs typeface="Arial"/>
              </a:rPr>
              <a:t>– 3rd </a:t>
            </a:r>
            <a:r>
              <a:rPr sz="1600" b="1" spc="-430" dirty="0">
                <a:solidFill>
                  <a:srgbClr val="0D0D0D"/>
                </a:solidFill>
                <a:latin typeface="Arial"/>
                <a:cs typeface="Arial"/>
              </a:rPr>
              <a:t> </a:t>
            </a:r>
            <a:r>
              <a:rPr sz="1600" b="1" spc="-5" dirty="0">
                <a:solidFill>
                  <a:srgbClr val="0D0D0D"/>
                </a:solidFill>
                <a:latin typeface="Arial"/>
                <a:cs typeface="Arial"/>
              </a:rPr>
              <a:t>ed.</a:t>
            </a:r>
            <a:r>
              <a:rPr sz="1600" b="1" spc="5"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Boca Raton</a:t>
            </a:r>
            <a:r>
              <a:rPr sz="1600" b="1" spc="15" dirty="0">
                <a:solidFill>
                  <a:srgbClr val="0D0D0D"/>
                </a:solidFill>
                <a:latin typeface="Arial"/>
                <a:cs typeface="Arial"/>
              </a:rPr>
              <a:t> </a:t>
            </a:r>
            <a:r>
              <a:rPr sz="1600" b="1" spc="-5" dirty="0">
                <a:solidFill>
                  <a:srgbClr val="0D0D0D"/>
                </a:solidFill>
                <a:latin typeface="Arial"/>
                <a:cs typeface="Arial"/>
              </a:rPr>
              <a:t>:</a:t>
            </a:r>
            <a:r>
              <a:rPr sz="1600" b="1" spc="5" dirty="0">
                <a:solidFill>
                  <a:srgbClr val="0D0D0D"/>
                </a:solidFill>
                <a:latin typeface="Arial"/>
                <a:cs typeface="Arial"/>
              </a:rPr>
              <a:t> </a:t>
            </a:r>
            <a:r>
              <a:rPr sz="1600" b="1" spc="-5" dirty="0">
                <a:solidFill>
                  <a:srgbClr val="0D0D0D"/>
                </a:solidFill>
                <a:latin typeface="Arial"/>
                <a:cs typeface="Arial"/>
              </a:rPr>
              <a:t>CRC Press,</a:t>
            </a:r>
            <a:r>
              <a:rPr sz="1600" b="1" spc="10" dirty="0">
                <a:solidFill>
                  <a:srgbClr val="0D0D0D"/>
                </a:solidFill>
                <a:latin typeface="Arial"/>
                <a:cs typeface="Arial"/>
              </a:rPr>
              <a:t> </a:t>
            </a:r>
            <a:r>
              <a:rPr sz="1600" b="1" spc="-5" dirty="0">
                <a:solidFill>
                  <a:srgbClr val="0D0D0D"/>
                </a:solidFill>
                <a:latin typeface="Arial"/>
                <a:cs typeface="Arial"/>
              </a:rPr>
              <a:t>2017.</a:t>
            </a:r>
            <a:r>
              <a:rPr sz="1600" b="1" spc="5" dirty="0">
                <a:solidFill>
                  <a:srgbClr val="0D0D0D"/>
                </a:solidFill>
                <a:latin typeface="Arial"/>
                <a:cs typeface="Arial"/>
              </a:rPr>
              <a:t> </a:t>
            </a:r>
            <a:r>
              <a:rPr sz="1600" b="1" spc="-5" dirty="0">
                <a:solidFill>
                  <a:srgbClr val="0D0D0D"/>
                </a:solidFill>
                <a:latin typeface="Arial"/>
                <a:cs typeface="Arial"/>
              </a:rPr>
              <a:t>–</a:t>
            </a:r>
            <a:r>
              <a:rPr sz="1600" b="1" spc="10" dirty="0">
                <a:solidFill>
                  <a:srgbClr val="0D0D0D"/>
                </a:solidFill>
                <a:latin typeface="Arial"/>
                <a:cs typeface="Arial"/>
              </a:rPr>
              <a:t> </a:t>
            </a:r>
            <a:r>
              <a:rPr sz="1600" b="1" spc="-5" dirty="0">
                <a:solidFill>
                  <a:srgbClr val="0D0D0D"/>
                </a:solidFill>
                <a:latin typeface="Arial"/>
                <a:cs typeface="Arial"/>
              </a:rPr>
              <a:t>446 p.</a:t>
            </a:r>
            <a:endParaRPr sz="1600" dirty="0">
              <a:latin typeface="Arial"/>
              <a:cs typeface="Arial"/>
            </a:endParaRPr>
          </a:p>
          <a:p>
            <a:pPr marR="387985" algn="r">
              <a:lnSpc>
                <a:spcPts val="1630"/>
              </a:lnSpc>
            </a:pPr>
            <a:r>
              <a:rPr sz="1400" dirty="0">
                <a:latin typeface="Arial MT"/>
                <a:cs typeface="Arial MT"/>
              </a:rPr>
              <a:t>2</a:t>
            </a:r>
          </a:p>
        </p:txBody>
      </p:sp>
      <p:pic>
        <p:nvPicPr>
          <p:cNvPr id="22" name="object 22"/>
          <p:cNvPicPr/>
          <p:nvPr/>
        </p:nvPicPr>
        <p:blipFill>
          <a:blip r:embed="rId2" cstate="print"/>
          <a:stretch>
            <a:fillRect/>
          </a:stretch>
        </p:blipFill>
        <p:spPr>
          <a:xfrm>
            <a:off x="152400" y="3581400"/>
            <a:ext cx="1814761" cy="2133600"/>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816863"/>
            <a:ext cx="1814761"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1601" y="117474"/>
            <a:ext cx="4859655"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000000"/>
                </a:solidFill>
                <a:latin typeface="Arial"/>
                <a:cs typeface="Arial"/>
              </a:rPr>
              <a:t>THEORETICAL</a:t>
            </a:r>
            <a:r>
              <a:rPr sz="2800" dirty="0">
                <a:solidFill>
                  <a:srgbClr val="000000"/>
                </a:solidFill>
                <a:latin typeface="Arial"/>
                <a:cs typeface="Arial"/>
              </a:rPr>
              <a:t> </a:t>
            </a:r>
            <a:r>
              <a:rPr sz="2800" spc="-5" dirty="0">
                <a:solidFill>
                  <a:srgbClr val="000000"/>
                </a:solidFill>
                <a:latin typeface="Arial"/>
                <a:cs typeface="Arial"/>
              </a:rPr>
              <a:t>QUESTIONS:</a:t>
            </a:r>
            <a:endParaRPr sz="2800">
              <a:latin typeface="Arial"/>
              <a:cs typeface="Arial"/>
            </a:endParaRPr>
          </a:p>
        </p:txBody>
      </p:sp>
      <p:sp>
        <p:nvSpPr>
          <p:cNvPr id="3" name="object 3"/>
          <p:cNvSpPr txBox="1"/>
          <p:nvPr/>
        </p:nvSpPr>
        <p:spPr>
          <a:xfrm>
            <a:off x="8483600" y="6273495"/>
            <a:ext cx="12509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Arial MT"/>
                <a:cs typeface="Arial MT"/>
              </a:rPr>
              <a:t>3</a:t>
            </a:r>
            <a:endParaRPr sz="1400">
              <a:latin typeface="Arial MT"/>
              <a:cs typeface="Arial MT"/>
            </a:endParaRPr>
          </a:p>
        </p:txBody>
      </p:sp>
      <p:sp>
        <p:nvSpPr>
          <p:cNvPr id="4" name="object 4"/>
          <p:cNvSpPr txBox="1"/>
          <p:nvPr/>
        </p:nvSpPr>
        <p:spPr>
          <a:xfrm>
            <a:off x="420725" y="854201"/>
            <a:ext cx="7285355" cy="3457998"/>
          </a:xfrm>
          <a:prstGeom prst="rect">
            <a:avLst/>
          </a:prstGeom>
        </p:spPr>
        <p:txBody>
          <a:bodyPr vert="horz" wrap="square" lIns="0" tIns="92075" rIns="0" bIns="0" rtlCol="0">
            <a:spAutoFit/>
          </a:bodyPr>
          <a:lstStyle/>
          <a:p>
            <a:pPr marL="622300" indent="-609600">
              <a:lnSpc>
                <a:spcPct val="100000"/>
              </a:lnSpc>
              <a:spcBef>
                <a:spcPts val="725"/>
              </a:spcBef>
              <a:buAutoNum type="arabicPeriod"/>
              <a:tabLst>
                <a:tab pos="621665" algn="l"/>
                <a:tab pos="622300" algn="l"/>
              </a:tabLst>
            </a:pPr>
            <a:r>
              <a:rPr lang="en-US" sz="2400" b="1" dirty="0" smtClean="0">
                <a:solidFill>
                  <a:srgbClr val="C00000"/>
                </a:solidFill>
                <a:latin typeface="Arial"/>
                <a:cs typeface="Arial"/>
              </a:rPr>
              <a:t>Periodization and chronology of the world historical process</a:t>
            </a:r>
            <a:endParaRPr lang="uk-UA" sz="2400" b="1" dirty="0" smtClean="0">
              <a:solidFill>
                <a:srgbClr val="C00000"/>
              </a:solidFill>
              <a:latin typeface="Arial"/>
              <a:cs typeface="Arial"/>
            </a:endParaRPr>
          </a:p>
          <a:p>
            <a:pPr marL="622300" indent="-609600">
              <a:lnSpc>
                <a:spcPct val="100000"/>
              </a:lnSpc>
              <a:spcBef>
                <a:spcPts val="725"/>
              </a:spcBef>
              <a:buAutoNum type="arabicPeriod"/>
              <a:tabLst>
                <a:tab pos="621665" algn="l"/>
                <a:tab pos="622300" algn="l"/>
              </a:tabLst>
            </a:pPr>
            <a:r>
              <a:rPr lang="en-US" sz="2400" b="1" dirty="0" smtClean="0">
                <a:solidFill>
                  <a:srgbClr val="C00000"/>
                </a:solidFill>
                <a:latin typeface="Arial"/>
                <a:cs typeface="Arial"/>
              </a:rPr>
              <a:t>Sources of studying the history of medicine and pharmacy</a:t>
            </a:r>
            <a:endParaRPr lang="uk-UA" sz="2400" b="1" dirty="0" smtClean="0">
              <a:solidFill>
                <a:srgbClr val="C00000"/>
              </a:solidFill>
              <a:latin typeface="Arial"/>
              <a:cs typeface="Arial"/>
            </a:endParaRPr>
          </a:p>
          <a:p>
            <a:pPr marL="622300" indent="-609600">
              <a:lnSpc>
                <a:spcPct val="100000"/>
              </a:lnSpc>
              <a:spcBef>
                <a:spcPts val="725"/>
              </a:spcBef>
              <a:buAutoNum type="arabicPeriod"/>
              <a:tabLst>
                <a:tab pos="621665" algn="l"/>
                <a:tab pos="622300" algn="l"/>
              </a:tabLst>
            </a:pPr>
            <a:r>
              <a:rPr sz="2400" b="1" dirty="0" smtClean="0">
                <a:solidFill>
                  <a:srgbClr val="C00000"/>
                </a:solidFill>
                <a:latin typeface="Arial"/>
                <a:cs typeface="Arial"/>
              </a:rPr>
              <a:t>Medicine</a:t>
            </a:r>
            <a:r>
              <a:rPr sz="2400" b="1" spc="-25" dirty="0" smtClean="0">
                <a:solidFill>
                  <a:srgbClr val="C00000"/>
                </a:solidFill>
                <a:latin typeface="Arial"/>
                <a:cs typeface="Arial"/>
              </a:rPr>
              <a:t> </a:t>
            </a:r>
            <a:r>
              <a:rPr sz="2400" b="1" dirty="0">
                <a:solidFill>
                  <a:srgbClr val="C00000"/>
                </a:solidFill>
                <a:latin typeface="Arial"/>
                <a:cs typeface="Arial"/>
              </a:rPr>
              <a:t>and</a:t>
            </a:r>
            <a:r>
              <a:rPr sz="2400" b="1" spc="-15" dirty="0">
                <a:solidFill>
                  <a:srgbClr val="C00000"/>
                </a:solidFill>
                <a:latin typeface="Arial"/>
                <a:cs typeface="Arial"/>
              </a:rPr>
              <a:t> </a:t>
            </a:r>
            <a:r>
              <a:rPr sz="2400" b="1" spc="-5" dirty="0">
                <a:solidFill>
                  <a:srgbClr val="C00000"/>
                </a:solidFill>
                <a:latin typeface="Arial"/>
                <a:cs typeface="Arial"/>
              </a:rPr>
              <a:t>pharmacy</a:t>
            </a:r>
            <a:r>
              <a:rPr sz="2400" b="1" spc="10" dirty="0">
                <a:solidFill>
                  <a:srgbClr val="C00000"/>
                </a:solidFill>
                <a:latin typeface="Arial"/>
                <a:cs typeface="Arial"/>
              </a:rPr>
              <a:t> </a:t>
            </a:r>
            <a:r>
              <a:rPr sz="2400" b="1" dirty="0">
                <a:solidFill>
                  <a:srgbClr val="C00000"/>
                </a:solidFill>
                <a:latin typeface="Arial"/>
                <a:cs typeface="Arial"/>
              </a:rPr>
              <a:t>in</a:t>
            </a:r>
            <a:r>
              <a:rPr sz="2400" b="1" spc="-25" dirty="0">
                <a:solidFill>
                  <a:srgbClr val="C00000"/>
                </a:solidFill>
                <a:latin typeface="Arial"/>
                <a:cs typeface="Arial"/>
              </a:rPr>
              <a:t> </a:t>
            </a:r>
            <a:r>
              <a:rPr sz="2400" b="1" spc="-5" dirty="0">
                <a:solidFill>
                  <a:srgbClr val="C00000"/>
                </a:solidFill>
                <a:latin typeface="Arial"/>
                <a:cs typeface="Arial"/>
              </a:rPr>
              <a:t>Ancient</a:t>
            </a:r>
            <a:r>
              <a:rPr sz="2400" b="1" dirty="0">
                <a:solidFill>
                  <a:srgbClr val="C00000"/>
                </a:solidFill>
                <a:latin typeface="Arial"/>
                <a:cs typeface="Arial"/>
              </a:rPr>
              <a:t> </a:t>
            </a:r>
            <a:r>
              <a:rPr sz="2400" b="1" spc="-10" dirty="0">
                <a:solidFill>
                  <a:srgbClr val="C00000"/>
                </a:solidFill>
                <a:latin typeface="Arial"/>
                <a:cs typeface="Arial"/>
              </a:rPr>
              <a:t>Egypt</a:t>
            </a:r>
            <a:endParaRPr sz="2400" dirty="0">
              <a:latin typeface="Arial"/>
              <a:cs typeface="Arial"/>
            </a:endParaRPr>
          </a:p>
          <a:p>
            <a:pPr marL="622300" indent="-609600">
              <a:lnSpc>
                <a:spcPct val="100000"/>
              </a:lnSpc>
              <a:spcBef>
                <a:spcPts val="620"/>
              </a:spcBef>
              <a:buAutoNum type="arabicPeriod"/>
              <a:tabLst>
                <a:tab pos="621665" algn="l"/>
                <a:tab pos="622300" algn="l"/>
              </a:tabLst>
            </a:pPr>
            <a:r>
              <a:rPr sz="2400" b="1" dirty="0">
                <a:solidFill>
                  <a:srgbClr val="C00000"/>
                </a:solidFill>
                <a:latin typeface="Arial"/>
                <a:cs typeface="Arial"/>
              </a:rPr>
              <a:t>Medicine</a:t>
            </a:r>
            <a:r>
              <a:rPr sz="2400" b="1" spc="-30" dirty="0">
                <a:solidFill>
                  <a:srgbClr val="C00000"/>
                </a:solidFill>
                <a:latin typeface="Arial"/>
                <a:cs typeface="Arial"/>
              </a:rPr>
              <a:t> </a:t>
            </a:r>
            <a:r>
              <a:rPr sz="2400" b="1" dirty="0">
                <a:solidFill>
                  <a:srgbClr val="C00000"/>
                </a:solidFill>
                <a:latin typeface="Arial"/>
                <a:cs typeface="Arial"/>
              </a:rPr>
              <a:t>and</a:t>
            </a:r>
            <a:r>
              <a:rPr sz="2400" b="1" spc="-10" dirty="0">
                <a:solidFill>
                  <a:srgbClr val="C00000"/>
                </a:solidFill>
                <a:latin typeface="Arial"/>
                <a:cs typeface="Arial"/>
              </a:rPr>
              <a:t> </a:t>
            </a:r>
            <a:r>
              <a:rPr sz="2400" b="1" spc="-5" dirty="0">
                <a:solidFill>
                  <a:srgbClr val="C00000"/>
                </a:solidFill>
                <a:latin typeface="Arial"/>
                <a:cs typeface="Arial"/>
              </a:rPr>
              <a:t>pharmacy</a:t>
            </a:r>
            <a:r>
              <a:rPr sz="2400" b="1" spc="10" dirty="0">
                <a:solidFill>
                  <a:srgbClr val="C00000"/>
                </a:solidFill>
                <a:latin typeface="Arial"/>
                <a:cs typeface="Arial"/>
              </a:rPr>
              <a:t> </a:t>
            </a:r>
            <a:r>
              <a:rPr sz="2400" b="1" dirty="0">
                <a:solidFill>
                  <a:srgbClr val="C00000"/>
                </a:solidFill>
                <a:latin typeface="Arial"/>
                <a:cs typeface="Arial"/>
              </a:rPr>
              <a:t>in</a:t>
            </a:r>
            <a:r>
              <a:rPr sz="2400" b="1" spc="-20" dirty="0">
                <a:solidFill>
                  <a:srgbClr val="C00000"/>
                </a:solidFill>
                <a:latin typeface="Arial"/>
                <a:cs typeface="Arial"/>
              </a:rPr>
              <a:t> </a:t>
            </a:r>
            <a:r>
              <a:rPr sz="2400" b="1" spc="-5" dirty="0">
                <a:solidFill>
                  <a:srgbClr val="C00000"/>
                </a:solidFill>
                <a:latin typeface="Arial"/>
                <a:cs typeface="Arial"/>
              </a:rPr>
              <a:t>Ancient</a:t>
            </a:r>
            <a:r>
              <a:rPr sz="2400" b="1" spc="5" dirty="0">
                <a:solidFill>
                  <a:srgbClr val="C00000"/>
                </a:solidFill>
                <a:latin typeface="Arial"/>
                <a:cs typeface="Arial"/>
              </a:rPr>
              <a:t> </a:t>
            </a:r>
            <a:r>
              <a:rPr sz="2400" b="1" spc="-5" dirty="0">
                <a:solidFill>
                  <a:srgbClr val="C00000"/>
                </a:solidFill>
                <a:latin typeface="Arial"/>
                <a:cs typeface="Arial"/>
              </a:rPr>
              <a:t>Greece.</a:t>
            </a:r>
            <a:endParaRPr sz="2400" dirty="0">
              <a:latin typeface="Arial"/>
              <a:cs typeface="Arial"/>
            </a:endParaRPr>
          </a:p>
          <a:p>
            <a:pPr marL="622300" indent="-609600">
              <a:lnSpc>
                <a:spcPct val="100000"/>
              </a:lnSpc>
              <a:spcBef>
                <a:spcPts val="625"/>
              </a:spcBef>
              <a:buAutoNum type="arabicPeriod"/>
              <a:tabLst>
                <a:tab pos="621665" algn="l"/>
                <a:tab pos="622300" algn="l"/>
              </a:tabLst>
            </a:pPr>
            <a:r>
              <a:rPr sz="2400" b="1" dirty="0">
                <a:solidFill>
                  <a:srgbClr val="C00000"/>
                </a:solidFill>
                <a:latin typeface="Arial"/>
                <a:cs typeface="Arial"/>
              </a:rPr>
              <a:t>Medicine</a:t>
            </a:r>
            <a:r>
              <a:rPr sz="2400" b="1" spc="-30" dirty="0">
                <a:solidFill>
                  <a:srgbClr val="C00000"/>
                </a:solidFill>
                <a:latin typeface="Arial"/>
                <a:cs typeface="Arial"/>
              </a:rPr>
              <a:t> </a:t>
            </a:r>
            <a:r>
              <a:rPr sz="2400" b="1" dirty="0">
                <a:solidFill>
                  <a:srgbClr val="C00000"/>
                </a:solidFill>
                <a:latin typeface="Arial"/>
                <a:cs typeface="Arial"/>
              </a:rPr>
              <a:t>and</a:t>
            </a:r>
            <a:r>
              <a:rPr sz="2400" b="1" spc="-15" dirty="0">
                <a:solidFill>
                  <a:srgbClr val="C00000"/>
                </a:solidFill>
                <a:latin typeface="Arial"/>
                <a:cs typeface="Arial"/>
              </a:rPr>
              <a:t> </a:t>
            </a:r>
            <a:r>
              <a:rPr sz="2400" b="1" spc="-5" dirty="0">
                <a:solidFill>
                  <a:srgbClr val="C00000"/>
                </a:solidFill>
                <a:latin typeface="Arial"/>
                <a:cs typeface="Arial"/>
              </a:rPr>
              <a:t>pharmacy</a:t>
            </a:r>
            <a:r>
              <a:rPr sz="2400" b="1" spc="10" dirty="0">
                <a:solidFill>
                  <a:srgbClr val="C00000"/>
                </a:solidFill>
                <a:latin typeface="Arial"/>
                <a:cs typeface="Arial"/>
              </a:rPr>
              <a:t> </a:t>
            </a:r>
            <a:r>
              <a:rPr sz="2400" b="1" dirty="0">
                <a:solidFill>
                  <a:srgbClr val="C00000"/>
                </a:solidFill>
                <a:latin typeface="Arial"/>
                <a:cs typeface="Arial"/>
              </a:rPr>
              <a:t>in</a:t>
            </a:r>
            <a:r>
              <a:rPr sz="2400" b="1" spc="-25" dirty="0">
                <a:solidFill>
                  <a:srgbClr val="C00000"/>
                </a:solidFill>
                <a:latin typeface="Arial"/>
                <a:cs typeface="Arial"/>
              </a:rPr>
              <a:t> </a:t>
            </a:r>
            <a:r>
              <a:rPr sz="2400" b="1" spc="-5" dirty="0">
                <a:solidFill>
                  <a:srgbClr val="C00000"/>
                </a:solidFill>
                <a:latin typeface="Arial"/>
                <a:cs typeface="Arial"/>
              </a:rPr>
              <a:t>Ancient</a:t>
            </a:r>
            <a:r>
              <a:rPr sz="2400" b="1" dirty="0">
                <a:solidFill>
                  <a:srgbClr val="C00000"/>
                </a:solidFill>
                <a:latin typeface="Arial"/>
                <a:cs typeface="Arial"/>
              </a:rPr>
              <a:t> </a:t>
            </a:r>
            <a:r>
              <a:rPr sz="2400" b="1" spc="-5" dirty="0">
                <a:solidFill>
                  <a:srgbClr val="C00000"/>
                </a:solidFill>
                <a:latin typeface="Arial"/>
                <a:cs typeface="Arial"/>
              </a:rPr>
              <a:t>Rome.</a:t>
            </a:r>
            <a:endParaRPr sz="2400" dirty="0">
              <a:latin typeface="Arial"/>
              <a:cs typeface="Arial"/>
            </a:endParaRPr>
          </a:p>
          <a:p>
            <a:pPr marL="622300" indent="-609600">
              <a:lnSpc>
                <a:spcPct val="100000"/>
              </a:lnSpc>
              <a:spcBef>
                <a:spcPts val="625"/>
              </a:spcBef>
              <a:buAutoNum type="arabicPeriod"/>
              <a:tabLst>
                <a:tab pos="621665" algn="l"/>
                <a:tab pos="622300" algn="l"/>
              </a:tabLst>
            </a:pPr>
            <a:r>
              <a:rPr sz="2400" b="1" dirty="0">
                <a:solidFill>
                  <a:srgbClr val="C00000"/>
                </a:solidFill>
                <a:latin typeface="Arial"/>
                <a:cs typeface="Arial"/>
              </a:rPr>
              <a:t>Outstanding</a:t>
            </a:r>
            <a:r>
              <a:rPr sz="2400" b="1" spc="-40" dirty="0">
                <a:solidFill>
                  <a:srgbClr val="C00000"/>
                </a:solidFill>
                <a:latin typeface="Arial"/>
                <a:cs typeface="Arial"/>
              </a:rPr>
              <a:t> </a:t>
            </a:r>
            <a:r>
              <a:rPr sz="2400" b="1" spc="-5" dirty="0">
                <a:solidFill>
                  <a:srgbClr val="C00000"/>
                </a:solidFill>
                <a:latin typeface="Arial"/>
                <a:cs typeface="Arial"/>
              </a:rPr>
              <a:t>physicians</a:t>
            </a:r>
            <a:r>
              <a:rPr sz="2400" b="1" spc="10" dirty="0">
                <a:solidFill>
                  <a:srgbClr val="C00000"/>
                </a:solidFill>
                <a:latin typeface="Arial"/>
                <a:cs typeface="Arial"/>
              </a:rPr>
              <a:t> </a:t>
            </a:r>
            <a:r>
              <a:rPr sz="2400" b="1" dirty="0">
                <a:solidFill>
                  <a:srgbClr val="C00000"/>
                </a:solidFill>
                <a:latin typeface="Arial"/>
                <a:cs typeface="Arial"/>
              </a:rPr>
              <a:t>in</a:t>
            </a:r>
            <a:r>
              <a:rPr sz="2400" b="1" spc="-25" dirty="0">
                <a:solidFill>
                  <a:srgbClr val="C00000"/>
                </a:solidFill>
                <a:latin typeface="Arial"/>
                <a:cs typeface="Arial"/>
              </a:rPr>
              <a:t> </a:t>
            </a:r>
            <a:r>
              <a:rPr sz="2400" b="1" dirty="0">
                <a:solidFill>
                  <a:srgbClr val="C00000"/>
                </a:solidFill>
                <a:latin typeface="Arial"/>
                <a:cs typeface="Arial"/>
              </a:rPr>
              <a:t>the</a:t>
            </a:r>
            <a:r>
              <a:rPr sz="2400" b="1" spc="-20" dirty="0">
                <a:solidFill>
                  <a:srgbClr val="C00000"/>
                </a:solidFill>
                <a:latin typeface="Arial"/>
                <a:cs typeface="Arial"/>
              </a:rPr>
              <a:t> </a:t>
            </a:r>
            <a:r>
              <a:rPr sz="2400" b="1" spc="-5" dirty="0">
                <a:solidFill>
                  <a:srgbClr val="C00000"/>
                </a:solidFill>
                <a:latin typeface="Arial"/>
                <a:cs typeface="Arial"/>
              </a:rPr>
              <a:t>Ancient </a:t>
            </a:r>
            <a:r>
              <a:rPr sz="2400" b="1" dirty="0">
                <a:solidFill>
                  <a:srgbClr val="C00000"/>
                </a:solidFill>
                <a:latin typeface="Arial"/>
                <a:cs typeface="Arial"/>
              </a:rPr>
              <a:t>period.</a:t>
            </a:r>
            <a:endParaRPr sz="24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7997"/>
          </a:xfrm>
          <a:prstGeom prst="rect">
            <a:avLst/>
          </a:prstGeom>
        </p:spPr>
      </p:pic>
      <p:sp>
        <p:nvSpPr>
          <p:cNvPr id="3" name="object 3"/>
          <p:cNvSpPr/>
          <p:nvPr/>
        </p:nvSpPr>
        <p:spPr>
          <a:xfrm>
            <a:off x="761" y="0"/>
            <a:ext cx="9143365" cy="6858000"/>
          </a:xfrm>
          <a:custGeom>
            <a:avLst/>
            <a:gdLst/>
            <a:ahLst/>
            <a:cxnLst/>
            <a:rect l="l" t="t" r="r" b="b"/>
            <a:pathLst>
              <a:path w="9143365" h="6858000">
                <a:moveTo>
                  <a:pt x="0" y="0"/>
                </a:moveTo>
                <a:lnTo>
                  <a:pt x="0" y="6857996"/>
                </a:lnTo>
                <a:lnTo>
                  <a:pt x="9143238" y="6857996"/>
                </a:lnTo>
                <a:lnTo>
                  <a:pt x="9143238" y="0"/>
                </a:lnTo>
                <a:lnTo>
                  <a:pt x="0" y="0"/>
                </a:lnTo>
                <a:close/>
              </a:path>
            </a:pathLst>
          </a:custGeom>
          <a:solidFill>
            <a:srgbClr val="FFFFFF">
              <a:alpha val="59999"/>
            </a:srgbClr>
          </a:solidFill>
        </p:spPr>
        <p:txBody>
          <a:bodyPr wrap="square" lIns="0" tIns="0" rIns="0" bIns="0" rtlCol="0"/>
          <a:lstStyle/>
          <a:p>
            <a:endParaRPr/>
          </a:p>
        </p:txBody>
      </p:sp>
      <p:sp>
        <p:nvSpPr>
          <p:cNvPr id="4" name="object 4"/>
          <p:cNvSpPr/>
          <p:nvPr/>
        </p:nvSpPr>
        <p:spPr>
          <a:xfrm>
            <a:off x="761" y="0"/>
            <a:ext cx="0" cy="6858000"/>
          </a:xfrm>
          <a:custGeom>
            <a:avLst/>
            <a:gdLst/>
            <a:ahLst/>
            <a:cxnLst/>
            <a:rect l="l" t="t" r="r" b="b"/>
            <a:pathLst>
              <a:path h="6858000">
                <a:moveTo>
                  <a:pt x="0" y="0"/>
                </a:moveTo>
                <a:lnTo>
                  <a:pt x="0" y="6857996"/>
                </a:lnTo>
              </a:path>
            </a:pathLst>
          </a:custGeom>
          <a:ln w="25908">
            <a:solidFill>
              <a:srgbClr val="88A3A7"/>
            </a:solidFill>
          </a:ln>
        </p:spPr>
        <p:txBody>
          <a:bodyPr wrap="square" lIns="0" tIns="0" rIns="0" bIns="0" rtlCol="0"/>
          <a:lstStyle/>
          <a:p>
            <a:endParaRPr/>
          </a:p>
        </p:txBody>
      </p:sp>
      <p:grpSp>
        <p:nvGrpSpPr>
          <p:cNvPr id="5" name="object 5"/>
          <p:cNvGrpSpPr/>
          <p:nvPr/>
        </p:nvGrpSpPr>
        <p:grpSpPr>
          <a:xfrm>
            <a:off x="976883" y="1760220"/>
            <a:ext cx="7801609" cy="2334895"/>
            <a:chOff x="976883" y="1760220"/>
            <a:chExt cx="7801609" cy="2334895"/>
          </a:xfrm>
        </p:grpSpPr>
        <p:sp>
          <p:nvSpPr>
            <p:cNvPr id="6" name="object 6"/>
            <p:cNvSpPr/>
            <p:nvPr/>
          </p:nvSpPr>
          <p:spPr>
            <a:xfrm>
              <a:off x="989837" y="1773174"/>
              <a:ext cx="7775575" cy="2308860"/>
            </a:xfrm>
            <a:custGeom>
              <a:avLst/>
              <a:gdLst/>
              <a:ahLst/>
              <a:cxnLst/>
              <a:rect l="l" t="t" r="r" b="b"/>
              <a:pathLst>
                <a:path w="7775575" h="2308860">
                  <a:moveTo>
                    <a:pt x="7390638" y="0"/>
                  </a:moveTo>
                  <a:lnTo>
                    <a:pt x="384809" y="0"/>
                  </a:lnTo>
                  <a:lnTo>
                    <a:pt x="381811" y="48259"/>
                  </a:lnTo>
                  <a:lnTo>
                    <a:pt x="373058" y="94732"/>
                  </a:lnTo>
                  <a:lnTo>
                    <a:pt x="358909" y="139058"/>
                  </a:lnTo>
                  <a:lnTo>
                    <a:pt x="339725" y="180877"/>
                  </a:lnTo>
                  <a:lnTo>
                    <a:pt x="315867" y="219826"/>
                  </a:lnTo>
                  <a:lnTo>
                    <a:pt x="287696" y="255546"/>
                  </a:lnTo>
                  <a:lnTo>
                    <a:pt x="255571" y="287674"/>
                  </a:lnTo>
                  <a:lnTo>
                    <a:pt x="219854" y="315850"/>
                  </a:lnTo>
                  <a:lnTo>
                    <a:pt x="180905" y="339712"/>
                  </a:lnTo>
                  <a:lnTo>
                    <a:pt x="139084" y="358901"/>
                  </a:lnTo>
                  <a:lnTo>
                    <a:pt x="94753" y="373054"/>
                  </a:lnTo>
                  <a:lnTo>
                    <a:pt x="48271" y="381810"/>
                  </a:lnTo>
                  <a:lnTo>
                    <a:pt x="0" y="384810"/>
                  </a:lnTo>
                  <a:lnTo>
                    <a:pt x="0" y="1924050"/>
                  </a:lnTo>
                  <a:lnTo>
                    <a:pt x="48271" y="1927049"/>
                  </a:lnTo>
                  <a:lnTo>
                    <a:pt x="94753" y="1935805"/>
                  </a:lnTo>
                  <a:lnTo>
                    <a:pt x="139084" y="1949958"/>
                  </a:lnTo>
                  <a:lnTo>
                    <a:pt x="180905" y="1969147"/>
                  </a:lnTo>
                  <a:lnTo>
                    <a:pt x="219854" y="1993009"/>
                  </a:lnTo>
                  <a:lnTo>
                    <a:pt x="255571" y="2021185"/>
                  </a:lnTo>
                  <a:lnTo>
                    <a:pt x="287696" y="2053313"/>
                  </a:lnTo>
                  <a:lnTo>
                    <a:pt x="315867" y="2089033"/>
                  </a:lnTo>
                  <a:lnTo>
                    <a:pt x="339725" y="2127982"/>
                  </a:lnTo>
                  <a:lnTo>
                    <a:pt x="358909" y="2169801"/>
                  </a:lnTo>
                  <a:lnTo>
                    <a:pt x="373058" y="2214127"/>
                  </a:lnTo>
                  <a:lnTo>
                    <a:pt x="381811" y="2260600"/>
                  </a:lnTo>
                  <a:lnTo>
                    <a:pt x="384809" y="2308860"/>
                  </a:lnTo>
                  <a:lnTo>
                    <a:pt x="7390638" y="2308860"/>
                  </a:lnTo>
                  <a:lnTo>
                    <a:pt x="7393637" y="2260600"/>
                  </a:lnTo>
                  <a:lnTo>
                    <a:pt x="7402393" y="2214127"/>
                  </a:lnTo>
                  <a:lnTo>
                    <a:pt x="7416546" y="2169801"/>
                  </a:lnTo>
                  <a:lnTo>
                    <a:pt x="7435735" y="2127982"/>
                  </a:lnTo>
                  <a:lnTo>
                    <a:pt x="7459597" y="2089033"/>
                  </a:lnTo>
                  <a:lnTo>
                    <a:pt x="7487773" y="2053313"/>
                  </a:lnTo>
                  <a:lnTo>
                    <a:pt x="7519901" y="2021185"/>
                  </a:lnTo>
                  <a:lnTo>
                    <a:pt x="7555621" y="1993009"/>
                  </a:lnTo>
                  <a:lnTo>
                    <a:pt x="7594570" y="1969147"/>
                  </a:lnTo>
                  <a:lnTo>
                    <a:pt x="7636389" y="1949958"/>
                  </a:lnTo>
                  <a:lnTo>
                    <a:pt x="7680715" y="1935805"/>
                  </a:lnTo>
                  <a:lnTo>
                    <a:pt x="7727188" y="1927049"/>
                  </a:lnTo>
                  <a:lnTo>
                    <a:pt x="7775448" y="1924050"/>
                  </a:lnTo>
                  <a:lnTo>
                    <a:pt x="7775448" y="384810"/>
                  </a:lnTo>
                  <a:lnTo>
                    <a:pt x="7727188" y="381810"/>
                  </a:lnTo>
                  <a:lnTo>
                    <a:pt x="7680715" y="373054"/>
                  </a:lnTo>
                  <a:lnTo>
                    <a:pt x="7636389" y="358901"/>
                  </a:lnTo>
                  <a:lnTo>
                    <a:pt x="7594570" y="339712"/>
                  </a:lnTo>
                  <a:lnTo>
                    <a:pt x="7555621" y="315850"/>
                  </a:lnTo>
                  <a:lnTo>
                    <a:pt x="7519901" y="287674"/>
                  </a:lnTo>
                  <a:lnTo>
                    <a:pt x="7487773" y="255546"/>
                  </a:lnTo>
                  <a:lnTo>
                    <a:pt x="7459597" y="219826"/>
                  </a:lnTo>
                  <a:lnTo>
                    <a:pt x="7435735" y="180877"/>
                  </a:lnTo>
                  <a:lnTo>
                    <a:pt x="7416546" y="139058"/>
                  </a:lnTo>
                  <a:lnTo>
                    <a:pt x="7402393" y="94732"/>
                  </a:lnTo>
                  <a:lnTo>
                    <a:pt x="7393637" y="48259"/>
                  </a:lnTo>
                  <a:lnTo>
                    <a:pt x="7390638" y="0"/>
                  </a:lnTo>
                  <a:close/>
                </a:path>
              </a:pathLst>
            </a:custGeom>
            <a:solidFill>
              <a:srgbClr val="FFFFFF">
                <a:alpha val="85096"/>
              </a:srgbClr>
            </a:solidFill>
          </p:spPr>
          <p:txBody>
            <a:bodyPr wrap="square" lIns="0" tIns="0" rIns="0" bIns="0" rtlCol="0"/>
            <a:lstStyle/>
            <a:p>
              <a:endParaRPr/>
            </a:p>
          </p:txBody>
        </p:sp>
        <p:sp>
          <p:nvSpPr>
            <p:cNvPr id="7" name="object 7"/>
            <p:cNvSpPr/>
            <p:nvPr/>
          </p:nvSpPr>
          <p:spPr>
            <a:xfrm>
              <a:off x="989837" y="1773174"/>
              <a:ext cx="7775575" cy="2308860"/>
            </a:xfrm>
            <a:custGeom>
              <a:avLst/>
              <a:gdLst/>
              <a:ahLst/>
              <a:cxnLst/>
              <a:rect l="l" t="t" r="r" b="b"/>
              <a:pathLst>
                <a:path w="7775575" h="2308860">
                  <a:moveTo>
                    <a:pt x="0" y="384810"/>
                  </a:moveTo>
                  <a:lnTo>
                    <a:pt x="48271" y="381810"/>
                  </a:lnTo>
                  <a:lnTo>
                    <a:pt x="94753" y="373054"/>
                  </a:lnTo>
                  <a:lnTo>
                    <a:pt x="139084" y="358901"/>
                  </a:lnTo>
                  <a:lnTo>
                    <a:pt x="180905" y="339712"/>
                  </a:lnTo>
                  <a:lnTo>
                    <a:pt x="219854" y="315850"/>
                  </a:lnTo>
                  <a:lnTo>
                    <a:pt x="255571" y="287674"/>
                  </a:lnTo>
                  <a:lnTo>
                    <a:pt x="287696" y="255546"/>
                  </a:lnTo>
                  <a:lnTo>
                    <a:pt x="315867" y="219826"/>
                  </a:lnTo>
                  <a:lnTo>
                    <a:pt x="339725" y="180877"/>
                  </a:lnTo>
                  <a:lnTo>
                    <a:pt x="358909" y="139058"/>
                  </a:lnTo>
                  <a:lnTo>
                    <a:pt x="373058" y="94732"/>
                  </a:lnTo>
                  <a:lnTo>
                    <a:pt x="381811" y="48259"/>
                  </a:lnTo>
                  <a:lnTo>
                    <a:pt x="384809" y="0"/>
                  </a:lnTo>
                  <a:lnTo>
                    <a:pt x="7390638" y="0"/>
                  </a:lnTo>
                  <a:lnTo>
                    <a:pt x="7393637" y="48259"/>
                  </a:lnTo>
                  <a:lnTo>
                    <a:pt x="7402393" y="94732"/>
                  </a:lnTo>
                  <a:lnTo>
                    <a:pt x="7416546" y="139058"/>
                  </a:lnTo>
                  <a:lnTo>
                    <a:pt x="7435735" y="180877"/>
                  </a:lnTo>
                  <a:lnTo>
                    <a:pt x="7459597" y="219826"/>
                  </a:lnTo>
                  <a:lnTo>
                    <a:pt x="7487773" y="255546"/>
                  </a:lnTo>
                  <a:lnTo>
                    <a:pt x="7519901" y="287674"/>
                  </a:lnTo>
                  <a:lnTo>
                    <a:pt x="7555621" y="315850"/>
                  </a:lnTo>
                  <a:lnTo>
                    <a:pt x="7594570" y="339712"/>
                  </a:lnTo>
                  <a:lnTo>
                    <a:pt x="7636389" y="358901"/>
                  </a:lnTo>
                  <a:lnTo>
                    <a:pt x="7680715" y="373054"/>
                  </a:lnTo>
                  <a:lnTo>
                    <a:pt x="7727188" y="381810"/>
                  </a:lnTo>
                  <a:lnTo>
                    <a:pt x="7775448" y="384810"/>
                  </a:lnTo>
                  <a:lnTo>
                    <a:pt x="7775448" y="1924050"/>
                  </a:lnTo>
                  <a:lnTo>
                    <a:pt x="7727188" y="1927049"/>
                  </a:lnTo>
                  <a:lnTo>
                    <a:pt x="7680715" y="1935805"/>
                  </a:lnTo>
                  <a:lnTo>
                    <a:pt x="7636389" y="1949958"/>
                  </a:lnTo>
                  <a:lnTo>
                    <a:pt x="7594570" y="1969147"/>
                  </a:lnTo>
                  <a:lnTo>
                    <a:pt x="7555621" y="1993009"/>
                  </a:lnTo>
                  <a:lnTo>
                    <a:pt x="7519901" y="2021185"/>
                  </a:lnTo>
                  <a:lnTo>
                    <a:pt x="7487773" y="2053313"/>
                  </a:lnTo>
                  <a:lnTo>
                    <a:pt x="7459597" y="2089033"/>
                  </a:lnTo>
                  <a:lnTo>
                    <a:pt x="7435735" y="2127982"/>
                  </a:lnTo>
                  <a:lnTo>
                    <a:pt x="7416546" y="2169801"/>
                  </a:lnTo>
                  <a:lnTo>
                    <a:pt x="7402393" y="2214127"/>
                  </a:lnTo>
                  <a:lnTo>
                    <a:pt x="7393637" y="2260600"/>
                  </a:lnTo>
                  <a:lnTo>
                    <a:pt x="7390638" y="2308860"/>
                  </a:lnTo>
                  <a:lnTo>
                    <a:pt x="384809" y="2308860"/>
                  </a:lnTo>
                  <a:lnTo>
                    <a:pt x="381811" y="2260600"/>
                  </a:lnTo>
                  <a:lnTo>
                    <a:pt x="373058" y="2214127"/>
                  </a:lnTo>
                  <a:lnTo>
                    <a:pt x="358909" y="2169801"/>
                  </a:lnTo>
                  <a:lnTo>
                    <a:pt x="339725" y="2127982"/>
                  </a:lnTo>
                  <a:lnTo>
                    <a:pt x="315867" y="2089033"/>
                  </a:lnTo>
                  <a:lnTo>
                    <a:pt x="287696" y="2053313"/>
                  </a:lnTo>
                  <a:lnTo>
                    <a:pt x="255571" y="2021185"/>
                  </a:lnTo>
                  <a:lnTo>
                    <a:pt x="219854" y="1993009"/>
                  </a:lnTo>
                  <a:lnTo>
                    <a:pt x="180905" y="1969147"/>
                  </a:lnTo>
                  <a:lnTo>
                    <a:pt x="139084" y="1949958"/>
                  </a:lnTo>
                  <a:lnTo>
                    <a:pt x="94753" y="1935805"/>
                  </a:lnTo>
                  <a:lnTo>
                    <a:pt x="48271" y="1927049"/>
                  </a:lnTo>
                  <a:lnTo>
                    <a:pt x="0" y="1924050"/>
                  </a:lnTo>
                  <a:lnTo>
                    <a:pt x="0" y="384810"/>
                  </a:lnTo>
                  <a:close/>
                </a:path>
              </a:pathLst>
            </a:custGeom>
            <a:ln w="25908">
              <a:solidFill>
                <a:srgbClr val="88A3A7"/>
              </a:solidFill>
            </a:ln>
          </p:spPr>
          <p:txBody>
            <a:bodyPr wrap="square" lIns="0" tIns="0" rIns="0" bIns="0" rtlCol="0"/>
            <a:lstStyle/>
            <a:p>
              <a:endParaRPr/>
            </a:p>
          </p:txBody>
        </p:sp>
      </p:grpSp>
      <p:sp>
        <p:nvSpPr>
          <p:cNvPr id="8" name="object 8"/>
          <p:cNvSpPr txBox="1">
            <a:spLocks noGrp="1"/>
          </p:cNvSpPr>
          <p:nvPr>
            <p:ph type="title"/>
          </p:nvPr>
        </p:nvSpPr>
        <p:spPr>
          <a:xfrm>
            <a:off x="1463546" y="1905208"/>
            <a:ext cx="6828155" cy="2044791"/>
          </a:xfrm>
          <a:prstGeom prst="rect">
            <a:avLst/>
          </a:prstGeom>
        </p:spPr>
        <p:txBody>
          <a:bodyPr vert="horz" wrap="square" lIns="0" tIns="13335" rIns="0" bIns="0" rtlCol="0">
            <a:spAutoFit/>
          </a:bodyPr>
          <a:lstStyle/>
          <a:p>
            <a:pPr marL="12700" algn="ctr">
              <a:lnSpc>
                <a:spcPct val="100000"/>
              </a:lnSpc>
              <a:spcBef>
                <a:spcPts val="105"/>
              </a:spcBef>
            </a:pPr>
            <a:r>
              <a:rPr lang="en-US" spc="-5" dirty="0">
                <a:solidFill>
                  <a:srgbClr val="001F5F"/>
                </a:solidFill>
              </a:rPr>
              <a:t>Periodization and chronology of the </a:t>
            </a:r>
            <a:r>
              <a:rPr lang="en-US" spc="-5" dirty="0" smtClean="0">
                <a:solidFill>
                  <a:srgbClr val="001F5F"/>
                </a:solidFill>
              </a:rPr>
              <a:t>world</a:t>
            </a:r>
            <a:r>
              <a:rPr lang="en-US" spc="-5" dirty="0">
                <a:solidFill>
                  <a:srgbClr val="001F5F"/>
                </a:solidFill>
              </a:rPr>
              <a:t>s</a:t>
            </a:r>
            <a:r>
              <a:rPr lang="en-US" spc="-5" dirty="0" smtClean="0">
                <a:solidFill>
                  <a:srgbClr val="001F5F"/>
                </a:solidFill>
              </a:rPr>
              <a:t> </a:t>
            </a:r>
            <a:r>
              <a:rPr lang="en-US" spc="-5" dirty="0">
                <a:solidFill>
                  <a:srgbClr val="001F5F"/>
                </a:solidFill>
              </a:rPr>
              <a:t>historical process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7997"/>
          </a:xfrm>
          <a:prstGeom prst="rect">
            <a:avLst/>
          </a:prstGeom>
        </p:spPr>
      </p:pic>
      <p:sp>
        <p:nvSpPr>
          <p:cNvPr id="3" name="object 3"/>
          <p:cNvSpPr/>
          <p:nvPr/>
        </p:nvSpPr>
        <p:spPr>
          <a:xfrm>
            <a:off x="761" y="0"/>
            <a:ext cx="9143365" cy="6858000"/>
          </a:xfrm>
          <a:custGeom>
            <a:avLst/>
            <a:gdLst/>
            <a:ahLst/>
            <a:cxnLst/>
            <a:rect l="l" t="t" r="r" b="b"/>
            <a:pathLst>
              <a:path w="9143365" h="6858000">
                <a:moveTo>
                  <a:pt x="0" y="0"/>
                </a:moveTo>
                <a:lnTo>
                  <a:pt x="0" y="6857996"/>
                </a:lnTo>
                <a:lnTo>
                  <a:pt x="9143238" y="6857996"/>
                </a:lnTo>
                <a:lnTo>
                  <a:pt x="9143238" y="0"/>
                </a:lnTo>
                <a:lnTo>
                  <a:pt x="0" y="0"/>
                </a:lnTo>
                <a:close/>
              </a:path>
            </a:pathLst>
          </a:custGeom>
          <a:solidFill>
            <a:srgbClr val="FFFFFF">
              <a:alpha val="59999"/>
            </a:srgbClr>
          </a:solidFill>
        </p:spPr>
        <p:txBody>
          <a:bodyPr wrap="square" lIns="0" tIns="0" rIns="0" bIns="0" rtlCol="0"/>
          <a:lstStyle/>
          <a:p>
            <a:endParaRPr/>
          </a:p>
        </p:txBody>
      </p:sp>
      <p:sp>
        <p:nvSpPr>
          <p:cNvPr id="4" name="object 4"/>
          <p:cNvSpPr/>
          <p:nvPr/>
        </p:nvSpPr>
        <p:spPr>
          <a:xfrm>
            <a:off x="761" y="0"/>
            <a:ext cx="0" cy="6858000"/>
          </a:xfrm>
          <a:custGeom>
            <a:avLst/>
            <a:gdLst/>
            <a:ahLst/>
            <a:cxnLst/>
            <a:rect l="l" t="t" r="r" b="b"/>
            <a:pathLst>
              <a:path h="6858000">
                <a:moveTo>
                  <a:pt x="0" y="0"/>
                </a:moveTo>
                <a:lnTo>
                  <a:pt x="0" y="6857996"/>
                </a:lnTo>
              </a:path>
            </a:pathLst>
          </a:custGeom>
          <a:ln w="25908">
            <a:solidFill>
              <a:srgbClr val="88A3A7"/>
            </a:solidFill>
          </a:ln>
        </p:spPr>
        <p:txBody>
          <a:bodyPr wrap="square" lIns="0" tIns="0" rIns="0" bIns="0" rtlCol="0"/>
          <a:lstStyle/>
          <a:p>
            <a:endParaRPr/>
          </a:p>
        </p:txBody>
      </p:sp>
      <p:grpSp>
        <p:nvGrpSpPr>
          <p:cNvPr id="5" name="object 5"/>
          <p:cNvGrpSpPr/>
          <p:nvPr/>
        </p:nvGrpSpPr>
        <p:grpSpPr>
          <a:xfrm>
            <a:off x="976883" y="1760220"/>
            <a:ext cx="7801609" cy="2334895"/>
            <a:chOff x="976883" y="1760220"/>
            <a:chExt cx="7801609" cy="2334895"/>
          </a:xfrm>
        </p:grpSpPr>
        <p:sp>
          <p:nvSpPr>
            <p:cNvPr id="6" name="object 6"/>
            <p:cNvSpPr/>
            <p:nvPr/>
          </p:nvSpPr>
          <p:spPr>
            <a:xfrm>
              <a:off x="989837" y="1773174"/>
              <a:ext cx="7775575" cy="2308860"/>
            </a:xfrm>
            <a:custGeom>
              <a:avLst/>
              <a:gdLst/>
              <a:ahLst/>
              <a:cxnLst/>
              <a:rect l="l" t="t" r="r" b="b"/>
              <a:pathLst>
                <a:path w="7775575" h="2308860">
                  <a:moveTo>
                    <a:pt x="7390638" y="0"/>
                  </a:moveTo>
                  <a:lnTo>
                    <a:pt x="384809" y="0"/>
                  </a:lnTo>
                  <a:lnTo>
                    <a:pt x="381811" y="48259"/>
                  </a:lnTo>
                  <a:lnTo>
                    <a:pt x="373058" y="94732"/>
                  </a:lnTo>
                  <a:lnTo>
                    <a:pt x="358909" y="139058"/>
                  </a:lnTo>
                  <a:lnTo>
                    <a:pt x="339725" y="180877"/>
                  </a:lnTo>
                  <a:lnTo>
                    <a:pt x="315867" y="219826"/>
                  </a:lnTo>
                  <a:lnTo>
                    <a:pt x="287696" y="255546"/>
                  </a:lnTo>
                  <a:lnTo>
                    <a:pt x="255571" y="287674"/>
                  </a:lnTo>
                  <a:lnTo>
                    <a:pt x="219854" y="315850"/>
                  </a:lnTo>
                  <a:lnTo>
                    <a:pt x="180905" y="339712"/>
                  </a:lnTo>
                  <a:lnTo>
                    <a:pt x="139084" y="358901"/>
                  </a:lnTo>
                  <a:lnTo>
                    <a:pt x="94753" y="373054"/>
                  </a:lnTo>
                  <a:lnTo>
                    <a:pt x="48271" y="381810"/>
                  </a:lnTo>
                  <a:lnTo>
                    <a:pt x="0" y="384810"/>
                  </a:lnTo>
                  <a:lnTo>
                    <a:pt x="0" y="1924050"/>
                  </a:lnTo>
                  <a:lnTo>
                    <a:pt x="48271" y="1927049"/>
                  </a:lnTo>
                  <a:lnTo>
                    <a:pt x="94753" y="1935805"/>
                  </a:lnTo>
                  <a:lnTo>
                    <a:pt x="139084" y="1949958"/>
                  </a:lnTo>
                  <a:lnTo>
                    <a:pt x="180905" y="1969147"/>
                  </a:lnTo>
                  <a:lnTo>
                    <a:pt x="219854" y="1993009"/>
                  </a:lnTo>
                  <a:lnTo>
                    <a:pt x="255571" y="2021185"/>
                  </a:lnTo>
                  <a:lnTo>
                    <a:pt x="287696" y="2053313"/>
                  </a:lnTo>
                  <a:lnTo>
                    <a:pt x="315867" y="2089033"/>
                  </a:lnTo>
                  <a:lnTo>
                    <a:pt x="339725" y="2127982"/>
                  </a:lnTo>
                  <a:lnTo>
                    <a:pt x="358909" y="2169801"/>
                  </a:lnTo>
                  <a:lnTo>
                    <a:pt x="373058" y="2214127"/>
                  </a:lnTo>
                  <a:lnTo>
                    <a:pt x="381811" y="2260600"/>
                  </a:lnTo>
                  <a:lnTo>
                    <a:pt x="384809" y="2308860"/>
                  </a:lnTo>
                  <a:lnTo>
                    <a:pt x="7390638" y="2308860"/>
                  </a:lnTo>
                  <a:lnTo>
                    <a:pt x="7393637" y="2260600"/>
                  </a:lnTo>
                  <a:lnTo>
                    <a:pt x="7402393" y="2214127"/>
                  </a:lnTo>
                  <a:lnTo>
                    <a:pt x="7416546" y="2169801"/>
                  </a:lnTo>
                  <a:lnTo>
                    <a:pt x="7435735" y="2127982"/>
                  </a:lnTo>
                  <a:lnTo>
                    <a:pt x="7459597" y="2089033"/>
                  </a:lnTo>
                  <a:lnTo>
                    <a:pt x="7487773" y="2053313"/>
                  </a:lnTo>
                  <a:lnTo>
                    <a:pt x="7519901" y="2021185"/>
                  </a:lnTo>
                  <a:lnTo>
                    <a:pt x="7555621" y="1993009"/>
                  </a:lnTo>
                  <a:lnTo>
                    <a:pt x="7594570" y="1969147"/>
                  </a:lnTo>
                  <a:lnTo>
                    <a:pt x="7636389" y="1949958"/>
                  </a:lnTo>
                  <a:lnTo>
                    <a:pt x="7680715" y="1935805"/>
                  </a:lnTo>
                  <a:lnTo>
                    <a:pt x="7727188" y="1927049"/>
                  </a:lnTo>
                  <a:lnTo>
                    <a:pt x="7775448" y="1924050"/>
                  </a:lnTo>
                  <a:lnTo>
                    <a:pt x="7775448" y="384810"/>
                  </a:lnTo>
                  <a:lnTo>
                    <a:pt x="7727188" y="381810"/>
                  </a:lnTo>
                  <a:lnTo>
                    <a:pt x="7680715" y="373054"/>
                  </a:lnTo>
                  <a:lnTo>
                    <a:pt x="7636389" y="358901"/>
                  </a:lnTo>
                  <a:lnTo>
                    <a:pt x="7594570" y="339712"/>
                  </a:lnTo>
                  <a:lnTo>
                    <a:pt x="7555621" y="315850"/>
                  </a:lnTo>
                  <a:lnTo>
                    <a:pt x="7519901" y="287674"/>
                  </a:lnTo>
                  <a:lnTo>
                    <a:pt x="7487773" y="255546"/>
                  </a:lnTo>
                  <a:lnTo>
                    <a:pt x="7459597" y="219826"/>
                  </a:lnTo>
                  <a:lnTo>
                    <a:pt x="7435735" y="180877"/>
                  </a:lnTo>
                  <a:lnTo>
                    <a:pt x="7416546" y="139058"/>
                  </a:lnTo>
                  <a:lnTo>
                    <a:pt x="7402393" y="94732"/>
                  </a:lnTo>
                  <a:lnTo>
                    <a:pt x="7393637" y="48259"/>
                  </a:lnTo>
                  <a:lnTo>
                    <a:pt x="7390638" y="0"/>
                  </a:lnTo>
                  <a:close/>
                </a:path>
              </a:pathLst>
            </a:custGeom>
            <a:solidFill>
              <a:srgbClr val="FFFFFF">
                <a:alpha val="85096"/>
              </a:srgbClr>
            </a:solidFill>
          </p:spPr>
          <p:txBody>
            <a:bodyPr wrap="square" lIns="0" tIns="0" rIns="0" bIns="0" rtlCol="0"/>
            <a:lstStyle/>
            <a:p>
              <a:endParaRPr/>
            </a:p>
          </p:txBody>
        </p:sp>
        <p:sp>
          <p:nvSpPr>
            <p:cNvPr id="7" name="object 7"/>
            <p:cNvSpPr/>
            <p:nvPr/>
          </p:nvSpPr>
          <p:spPr>
            <a:xfrm>
              <a:off x="989837" y="1773174"/>
              <a:ext cx="7775575" cy="2308860"/>
            </a:xfrm>
            <a:custGeom>
              <a:avLst/>
              <a:gdLst/>
              <a:ahLst/>
              <a:cxnLst/>
              <a:rect l="l" t="t" r="r" b="b"/>
              <a:pathLst>
                <a:path w="7775575" h="2308860">
                  <a:moveTo>
                    <a:pt x="0" y="384810"/>
                  </a:moveTo>
                  <a:lnTo>
                    <a:pt x="48271" y="381810"/>
                  </a:lnTo>
                  <a:lnTo>
                    <a:pt x="94753" y="373054"/>
                  </a:lnTo>
                  <a:lnTo>
                    <a:pt x="139084" y="358901"/>
                  </a:lnTo>
                  <a:lnTo>
                    <a:pt x="180905" y="339712"/>
                  </a:lnTo>
                  <a:lnTo>
                    <a:pt x="219854" y="315850"/>
                  </a:lnTo>
                  <a:lnTo>
                    <a:pt x="255571" y="287674"/>
                  </a:lnTo>
                  <a:lnTo>
                    <a:pt x="287696" y="255546"/>
                  </a:lnTo>
                  <a:lnTo>
                    <a:pt x="315867" y="219826"/>
                  </a:lnTo>
                  <a:lnTo>
                    <a:pt x="339725" y="180877"/>
                  </a:lnTo>
                  <a:lnTo>
                    <a:pt x="358909" y="139058"/>
                  </a:lnTo>
                  <a:lnTo>
                    <a:pt x="373058" y="94732"/>
                  </a:lnTo>
                  <a:lnTo>
                    <a:pt x="381811" y="48259"/>
                  </a:lnTo>
                  <a:lnTo>
                    <a:pt x="384809" y="0"/>
                  </a:lnTo>
                  <a:lnTo>
                    <a:pt x="7390638" y="0"/>
                  </a:lnTo>
                  <a:lnTo>
                    <a:pt x="7393637" y="48259"/>
                  </a:lnTo>
                  <a:lnTo>
                    <a:pt x="7402393" y="94732"/>
                  </a:lnTo>
                  <a:lnTo>
                    <a:pt x="7416546" y="139058"/>
                  </a:lnTo>
                  <a:lnTo>
                    <a:pt x="7435735" y="180877"/>
                  </a:lnTo>
                  <a:lnTo>
                    <a:pt x="7459597" y="219826"/>
                  </a:lnTo>
                  <a:lnTo>
                    <a:pt x="7487773" y="255546"/>
                  </a:lnTo>
                  <a:lnTo>
                    <a:pt x="7519901" y="287674"/>
                  </a:lnTo>
                  <a:lnTo>
                    <a:pt x="7555621" y="315850"/>
                  </a:lnTo>
                  <a:lnTo>
                    <a:pt x="7594570" y="339712"/>
                  </a:lnTo>
                  <a:lnTo>
                    <a:pt x="7636389" y="358901"/>
                  </a:lnTo>
                  <a:lnTo>
                    <a:pt x="7680715" y="373054"/>
                  </a:lnTo>
                  <a:lnTo>
                    <a:pt x="7727188" y="381810"/>
                  </a:lnTo>
                  <a:lnTo>
                    <a:pt x="7775448" y="384810"/>
                  </a:lnTo>
                  <a:lnTo>
                    <a:pt x="7775448" y="1924050"/>
                  </a:lnTo>
                  <a:lnTo>
                    <a:pt x="7727188" y="1927049"/>
                  </a:lnTo>
                  <a:lnTo>
                    <a:pt x="7680715" y="1935805"/>
                  </a:lnTo>
                  <a:lnTo>
                    <a:pt x="7636389" y="1949958"/>
                  </a:lnTo>
                  <a:lnTo>
                    <a:pt x="7594570" y="1969147"/>
                  </a:lnTo>
                  <a:lnTo>
                    <a:pt x="7555621" y="1993009"/>
                  </a:lnTo>
                  <a:lnTo>
                    <a:pt x="7519901" y="2021185"/>
                  </a:lnTo>
                  <a:lnTo>
                    <a:pt x="7487773" y="2053313"/>
                  </a:lnTo>
                  <a:lnTo>
                    <a:pt x="7459597" y="2089033"/>
                  </a:lnTo>
                  <a:lnTo>
                    <a:pt x="7435735" y="2127982"/>
                  </a:lnTo>
                  <a:lnTo>
                    <a:pt x="7416546" y="2169801"/>
                  </a:lnTo>
                  <a:lnTo>
                    <a:pt x="7402393" y="2214127"/>
                  </a:lnTo>
                  <a:lnTo>
                    <a:pt x="7393637" y="2260600"/>
                  </a:lnTo>
                  <a:lnTo>
                    <a:pt x="7390638" y="2308860"/>
                  </a:lnTo>
                  <a:lnTo>
                    <a:pt x="384809" y="2308860"/>
                  </a:lnTo>
                  <a:lnTo>
                    <a:pt x="381811" y="2260600"/>
                  </a:lnTo>
                  <a:lnTo>
                    <a:pt x="373058" y="2214127"/>
                  </a:lnTo>
                  <a:lnTo>
                    <a:pt x="358909" y="2169801"/>
                  </a:lnTo>
                  <a:lnTo>
                    <a:pt x="339725" y="2127982"/>
                  </a:lnTo>
                  <a:lnTo>
                    <a:pt x="315867" y="2089033"/>
                  </a:lnTo>
                  <a:lnTo>
                    <a:pt x="287696" y="2053313"/>
                  </a:lnTo>
                  <a:lnTo>
                    <a:pt x="255571" y="2021185"/>
                  </a:lnTo>
                  <a:lnTo>
                    <a:pt x="219854" y="1993009"/>
                  </a:lnTo>
                  <a:lnTo>
                    <a:pt x="180905" y="1969147"/>
                  </a:lnTo>
                  <a:lnTo>
                    <a:pt x="139084" y="1949958"/>
                  </a:lnTo>
                  <a:lnTo>
                    <a:pt x="94753" y="1935805"/>
                  </a:lnTo>
                  <a:lnTo>
                    <a:pt x="48271" y="1927049"/>
                  </a:lnTo>
                  <a:lnTo>
                    <a:pt x="0" y="1924050"/>
                  </a:lnTo>
                  <a:lnTo>
                    <a:pt x="0" y="384810"/>
                  </a:lnTo>
                  <a:close/>
                </a:path>
              </a:pathLst>
            </a:custGeom>
            <a:ln w="25908">
              <a:solidFill>
                <a:srgbClr val="88A3A7"/>
              </a:solidFill>
            </a:ln>
          </p:spPr>
          <p:txBody>
            <a:bodyPr wrap="square" lIns="0" tIns="0" rIns="0" bIns="0" rtlCol="0"/>
            <a:lstStyle/>
            <a:p>
              <a:endParaRPr/>
            </a:p>
          </p:txBody>
        </p:sp>
      </p:grpSp>
      <p:sp>
        <p:nvSpPr>
          <p:cNvPr id="8" name="object 8"/>
          <p:cNvSpPr txBox="1">
            <a:spLocks noGrp="1"/>
          </p:cNvSpPr>
          <p:nvPr>
            <p:ph type="title"/>
          </p:nvPr>
        </p:nvSpPr>
        <p:spPr>
          <a:xfrm>
            <a:off x="1466469" y="2542794"/>
            <a:ext cx="6828155" cy="696595"/>
          </a:xfrm>
          <a:prstGeom prst="rect">
            <a:avLst/>
          </a:prstGeom>
        </p:spPr>
        <p:txBody>
          <a:bodyPr vert="horz" wrap="square" lIns="0" tIns="13335" rIns="0" bIns="0" rtlCol="0">
            <a:spAutoFit/>
          </a:bodyPr>
          <a:lstStyle/>
          <a:p>
            <a:pPr marL="12700">
              <a:lnSpc>
                <a:spcPct val="100000"/>
              </a:lnSpc>
              <a:spcBef>
                <a:spcPts val="105"/>
              </a:spcBef>
            </a:pPr>
            <a:r>
              <a:rPr spc="-5" dirty="0">
                <a:solidFill>
                  <a:srgbClr val="001F5F"/>
                </a:solidFill>
              </a:rPr>
              <a:t>MEDICINE</a:t>
            </a:r>
            <a:r>
              <a:rPr dirty="0">
                <a:solidFill>
                  <a:srgbClr val="001F5F"/>
                </a:solidFill>
              </a:rPr>
              <a:t> IN</a:t>
            </a:r>
            <a:r>
              <a:rPr spc="-10" dirty="0">
                <a:solidFill>
                  <a:srgbClr val="001F5F"/>
                </a:solidFill>
              </a:rPr>
              <a:t> </a:t>
            </a:r>
            <a:r>
              <a:rPr dirty="0">
                <a:solidFill>
                  <a:srgbClr val="001F5F"/>
                </a:solidFill>
              </a:rPr>
              <a:t>ANCIENT</a:t>
            </a:r>
            <a:r>
              <a:rPr spc="-15" dirty="0">
                <a:solidFill>
                  <a:srgbClr val="001F5F"/>
                </a:solidFill>
              </a:rPr>
              <a:t> </a:t>
            </a:r>
            <a:r>
              <a:rPr dirty="0">
                <a:solidFill>
                  <a:srgbClr val="001F5F"/>
                </a:solidFill>
              </a:rPr>
              <a:t>EGYPT</a:t>
            </a:r>
          </a:p>
        </p:txBody>
      </p:sp>
    </p:spTree>
    <p:extLst>
      <p:ext uri="{BB962C8B-B14F-4D97-AF65-F5344CB8AC3E}">
        <p14:creationId xmlns:p14="http://schemas.microsoft.com/office/powerpoint/2010/main" val="290314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 y="228600"/>
            <a:ext cx="8686800" cy="2031325"/>
          </a:xfrm>
        </p:spPr>
        <p:txBody>
          <a:bodyPr/>
          <a:lstStyle/>
          <a:p>
            <a:pPr algn="just"/>
            <a:r>
              <a:rPr lang="en-US" u="sng" dirty="0"/>
              <a:t>Periodization</a:t>
            </a:r>
            <a:r>
              <a:rPr lang="en-US" dirty="0"/>
              <a:t> </a:t>
            </a:r>
            <a:r>
              <a:rPr lang="en-US" b="0" dirty="0"/>
              <a:t>is an establishment in chronological order stages of social</a:t>
            </a:r>
            <a:br>
              <a:rPr lang="en-US" b="0" dirty="0"/>
            </a:br>
            <a:r>
              <a:rPr lang="en-US" b="0" dirty="0"/>
              <a:t>development.</a:t>
            </a:r>
            <a:endParaRPr lang="ru-RU" b="0" dirty="0"/>
          </a:p>
        </p:txBody>
      </p:sp>
      <p:sp>
        <p:nvSpPr>
          <p:cNvPr id="3" name="Подзаголовок 2"/>
          <p:cNvSpPr>
            <a:spLocks noGrp="1"/>
          </p:cNvSpPr>
          <p:nvPr>
            <p:ph type="subTitle" idx="4"/>
          </p:nvPr>
        </p:nvSpPr>
        <p:spPr>
          <a:xfrm>
            <a:off x="5181600" y="2286000"/>
            <a:ext cx="3810000" cy="4267200"/>
          </a:xfrm>
        </p:spPr>
        <p:txBody>
          <a:bodyPr/>
          <a:lstStyle/>
          <a:p>
            <a:r>
              <a:rPr lang="en-US" dirty="0"/>
              <a:t>Today, the periodization of world history is based on two principles: for the early periods of human development, their names are based on the material from which the main tools were made.</a:t>
            </a:r>
          </a:p>
          <a:p>
            <a:r>
              <a:rPr lang="en-US" dirty="0"/>
              <a:t>This is how the concepts of "Stone Age", "Copper-Stone Age", "Bronze Age", "Iron Age" appeared. With the advent of writing (about 5,000 years ago), the periodization was based on the existence of various civilizations and states in world history. Traditionally, the world historical process is divided into five main periods</a:t>
            </a:r>
            <a:endParaRPr lang="ru-RU" dirty="0"/>
          </a:p>
        </p:txBody>
      </p:sp>
      <p:pic>
        <p:nvPicPr>
          <p:cNvPr id="2050" name="Picture 2" descr="Періодизація історії - Україна і світ: вступ до історії та громадянської  освіти. 5 клас. Щупак"/>
          <p:cNvPicPr>
            <a:picLocks noChangeAspect="1" noChangeArrowheads="1"/>
          </p:cNvPicPr>
          <p:nvPr/>
        </p:nvPicPr>
        <p:blipFill rotWithShape="1">
          <a:blip r:embed="rId2">
            <a:extLst>
              <a:ext uri="{28A0092B-C50C-407E-A947-70E740481C1C}">
                <a14:useLocalDpi xmlns:a14="http://schemas.microsoft.com/office/drawing/2010/main" val="0"/>
              </a:ext>
            </a:extLst>
          </a:blip>
          <a:srcRect l="42139" t="3349" r="6594"/>
          <a:stretch/>
        </p:blipFill>
        <p:spPr bwMode="auto">
          <a:xfrm>
            <a:off x="381000" y="2362200"/>
            <a:ext cx="2548992" cy="23935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Періодизація історії - Україна і світ: вступ до історії та громадянської  освіти. 5 клас. Щупак"/>
          <p:cNvPicPr>
            <a:picLocks noChangeAspect="1" noChangeArrowheads="1"/>
          </p:cNvPicPr>
          <p:nvPr/>
        </p:nvPicPr>
        <p:blipFill rotWithShape="1">
          <a:blip r:embed="rId3">
            <a:extLst>
              <a:ext uri="{28A0092B-C50C-407E-A947-70E740481C1C}">
                <a14:useLocalDpi xmlns:a14="http://schemas.microsoft.com/office/drawing/2010/main" val="0"/>
              </a:ext>
            </a:extLst>
          </a:blip>
          <a:srcRect l="19682" t="28514" r="5057" b="29281"/>
          <a:stretch/>
        </p:blipFill>
        <p:spPr bwMode="auto">
          <a:xfrm>
            <a:off x="152400" y="5197784"/>
            <a:ext cx="4963289" cy="97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596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228600"/>
            <a:ext cx="8686800" cy="492443"/>
          </a:xfrm>
        </p:spPr>
        <p:txBody>
          <a:bodyPr/>
          <a:lstStyle/>
          <a:p>
            <a:pPr algn="ctr"/>
            <a:r>
              <a:rPr lang="en-US" sz="3200" dirty="0"/>
              <a:t>Periods of the world historical process</a:t>
            </a:r>
            <a:endParaRPr lang="ru-RU" sz="3200" dirty="0"/>
          </a:p>
        </p:txBody>
      </p:sp>
      <p:graphicFrame>
        <p:nvGraphicFramePr>
          <p:cNvPr id="4" name="Таблица 3"/>
          <p:cNvGraphicFramePr>
            <a:graphicFrameLocks noGrp="1"/>
          </p:cNvGraphicFramePr>
          <p:nvPr>
            <p:extLst>
              <p:ext uri="{D42A27DB-BD31-4B8C-83A1-F6EECF244321}">
                <p14:modId xmlns:p14="http://schemas.microsoft.com/office/powerpoint/2010/main" val="2034010651"/>
              </p:ext>
            </p:extLst>
          </p:nvPr>
        </p:nvGraphicFramePr>
        <p:xfrm>
          <a:off x="381000" y="990600"/>
          <a:ext cx="8534400" cy="5410200"/>
        </p:xfrm>
        <a:graphic>
          <a:graphicData uri="http://schemas.openxmlformats.org/drawingml/2006/table">
            <a:tbl>
              <a:tblPr firstRow="1" bandRow="1">
                <a:tableStyleId>{5C22544A-7EE6-4342-B048-85BDC9FD1C3A}</a:tableStyleId>
              </a:tblPr>
              <a:tblGrid>
                <a:gridCol w="2313062"/>
                <a:gridCol w="3376538"/>
                <a:gridCol w="2844800"/>
              </a:tblGrid>
              <a:tr h="438827">
                <a:tc>
                  <a:txBody>
                    <a:bodyPr/>
                    <a:lstStyle/>
                    <a:p>
                      <a:pPr algn="ctr"/>
                      <a:r>
                        <a:rPr lang="en-US" dirty="0" smtClean="0"/>
                        <a:t>The period of history</a:t>
                      </a:r>
                      <a:endParaRPr lang="ru-RU" dirty="0"/>
                    </a:p>
                  </a:txBody>
                  <a:tcPr/>
                </a:tc>
                <a:tc>
                  <a:txBody>
                    <a:bodyPr/>
                    <a:lstStyle/>
                    <a:p>
                      <a:pPr algn="ctr"/>
                      <a:r>
                        <a:rPr lang="en-US" dirty="0" smtClean="0"/>
                        <a:t>Chronological boundaries</a:t>
                      </a:r>
                      <a:endParaRPr lang="ru-RU" dirty="0"/>
                    </a:p>
                  </a:txBody>
                  <a:tcPr/>
                </a:tc>
                <a:tc>
                  <a:txBody>
                    <a:bodyPr/>
                    <a:lstStyle/>
                    <a:p>
                      <a:pPr algn="ctr"/>
                      <a:r>
                        <a:rPr lang="en-US" dirty="0" smtClean="0"/>
                        <a:t>Duration of the period</a:t>
                      </a:r>
                      <a:endParaRPr lang="ru-RU" dirty="0"/>
                    </a:p>
                  </a:txBody>
                  <a:tcPr/>
                </a:tc>
              </a:tr>
              <a:tr h="823553">
                <a:tc>
                  <a:txBody>
                    <a:bodyPr/>
                    <a:lstStyle/>
                    <a:p>
                      <a:pPr algn="ctr"/>
                      <a:r>
                        <a:rPr lang="en-US" b="1" dirty="0" smtClean="0"/>
                        <a:t>Primitive society</a:t>
                      </a:r>
                    </a:p>
                  </a:txBody>
                  <a:tcPr/>
                </a:tc>
                <a:tc>
                  <a:txBody>
                    <a:bodyPr/>
                    <a:lstStyle/>
                    <a:p>
                      <a:r>
                        <a:rPr lang="en-US" dirty="0" smtClean="0"/>
                        <a:t>About 2 million years ago - V</a:t>
                      </a:r>
                    </a:p>
                    <a:p>
                      <a:r>
                        <a:rPr lang="en-US" dirty="0" smtClean="0"/>
                        <a:t>millennium BC. is.</a:t>
                      </a:r>
                    </a:p>
                  </a:txBody>
                  <a:tcPr/>
                </a:tc>
                <a:tc>
                  <a:txBody>
                    <a:bodyPr/>
                    <a:lstStyle/>
                    <a:p>
                      <a:r>
                        <a:rPr lang="en-US" dirty="0" smtClean="0"/>
                        <a:t>About 2 million years (20</a:t>
                      </a:r>
                    </a:p>
                    <a:p>
                      <a:r>
                        <a:rPr lang="en-US" dirty="0" smtClean="0"/>
                        <a:t>thousand centuries)</a:t>
                      </a:r>
                      <a:endParaRPr lang="ru-RU" dirty="0" smtClean="0"/>
                    </a:p>
                  </a:txBody>
                  <a:tcPr/>
                </a:tc>
              </a:tr>
              <a:tr h="1082040">
                <a:tc>
                  <a:txBody>
                    <a:bodyPr/>
                    <a:lstStyle/>
                    <a:p>
                      <a:pPr algn="ctr"/>
                      <a:r>
                        <a:rPr lang="en-US" b="1" dirty="0" smtClean="0"/>
                        <a:t>Ancient world</a:t>
                      </a:r>
                    </a:p>
                  </a:txBody>
                  <a:tcPr/>
                </a:tc>
                <a:tc>
                  <a:txBody>
                    <a:bodyPr/>
                    <a:lstStyle/>
                    <a:p>
                      <a:r>
                        <a:rPr lang="en-US" dirty="0" smtClean="0"/>
                        <a:t>IV millennium BC. e. - 476 r.n. is.</a:t>
                      </a:r>
                    </a:p>
                    <a:p>
                      <a:endParaRPr lang="ru-RU" dirty="0"/>
                    </a:p>
                  </a:txBody>
                  <a:tcPr/>
                </a:tc>
                <a:tc>
                  <a:txBody>
                    <a:bodyPr/>
                    <a:lstStyle/>
                    <a:p>
                      <a:r>
                        <a:rPr lang="en-US" dirty="0" smtClean="0"/>
                        <a:t>About 4 thousand years (40</a:t>
                      </a:r>
                    </a:p>
                    <a:p>
                      <a:r>
                        <a:rPr lang="en-US" dirty="0" smtClean="0"/>
                        <a:t>centuries)</a:t>
                      </a:r>
                      <a:endParaRPr lang="ru-RU" dirty="0" smtClean="0"/>
                    </a:p>
                  </a:txBody>
                  <a:tcPr/>
                </a:tc>
              </a:tr>
              <a:tr h="757428">
                <a:tc>
                  <a:txBody>
                    <a:bodyPr/>
                    <a:lstStyle/>
                    <a:p>
                      <a:pPr algn="ctr"/>
                      <a:r>
                        <a:rPr lang="en-US" b="1" dirty="0" smtClean="0"/>
                        <a:t>Middle Ages</a:t>
                      </a:r>
                    </a:p>
                  </a:txBody>
                  <a:tcPr/>
                </a:tc>
                <a:tc>
                  <a:txBody>
                    <a:bodyPr/>
                    <a:lstStyle/>
                    <a:p>
                      <a:r>
                        <a:rPr lang="en-US" dirty="0" smtClean="0"/>
                        <a:t>476 - the middle of the</a:t>
                      </a:r>
                    </a:p>
                    <a:p>
                      <a:r>
                        <a:rPr lang="en-US" dirty="0" smtClean="0"/>
                        <a:t>seventeenth century.</a:t>
                      </a:r>
                    </a:p>
                  </a:txBody>
                  <a:tcPr/>
                </a:tc>
                <a:tc>
                  <a:txBody>
                    <a:bodyPr/>
                    <a:lstStyle/>
                    <a:p>
                      <a:r>
                        <a:rPr lang="en-US" dirty="0" smtClean="0"/>
                        <a:t>About 1200 years (12</a:t>
                      </a:r>
                    </a:p>
                    <a:p>
                      <a:r>
                        <a:rPr lang="en-US" dirty="0" smtClean="0"/>
                        <a:t>centuries)</a:t>
                      </a:r>
                      <a:endParaRPr lang="ru-RU" dirty="0" smtClean="0"/>
                    </a:p>
                  </a:txBody>
                  <a:tcPr/>
                </a:tc>
              </a:tr>
              <a:tr h="1226312">
                <a:tc>
                  <a:txBody>
                    <a:bodyPr/>
                    <a:lstStyle/>
                    <a:p>
                      <a:pPr algn="ctr"/>
                      <a:r>
                        <a:rPr lang="en-US" b="1" dirty="0" smtClean="0"/>
                        <a:t>New time</a:t>
                      </a:r>
                    </a:p>
                  </a:txBody>
                  <a:tcPr/>
                </a:tc>
                <a:tc>
                  <a:txBody>
                    <a:bodyPr/>
                    <a:lstStyle/>
                    <a:p>
                      <a:r>
                        <a:rPr lang="en-US" dirty="0" smtClean="0"/>
                        <a:t>The middle of the seventeenth</a:t>
                      </a:r>
                    </a:p>
                    <a:p>
                      <a:r>
                        <a:rPr lang="en-US" dirty="0" smtClean="0"/>
                        <a:t>century. –Early twentieth</a:t>
                      </a:r>
                    </a:p>
                    <a:p>
                      <a:r>
                        <a:rPr lang="en-US" dirty="0" smtClean="0"/>
                        <a:t>century.</a:t>
                      </a: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About 300 years</a:t>
                      </a:r>
                      <a:endParaRPr lang="ru-RU" dirty="0" smtClean="0"/>
                    </a:p>
                  </a:txBody>
                  <a:tcPr/>
                </a:tc>
              </a:tr>
              <a:tr h="1082040">
                <a:tc>
                  <a:txBody>
                    <a:bodyPr/>
                    <a:lstStyle/>
                    <a:p>
                      <a:pPr algn="ctr"/>
                      <a:r>
                        <a:rPr lang="en-US" b="1" dirty="0" smtClean="0"/>
                        <a:t>Recent history</a:t>
                      </a:r>
                    </a:p>
                  </a:txBody>
                  <a:tcPr/>
                </a:tc>
                <a:tc>
                  <a:txBody>
                    <a:bodyPr/>
                    <a:lstStyle/>
                    <a:p>
                      <a:r>
                        <a:rPr lang="en-US" dirty="0" smtClean="0"/>
                        <a:t>1918 - the beginning of the</a:t>
                      </a:r>
                    </a:p>
                    <a:p>
                      <a:r>
                        <a:rPr lang="en-US" dirty="0" smtClean="0"/>
                        <a:t>XXI century.</a:t>
                      </a:r>
                    </a:p>
                    <a:p>
                      <a:endParaRPr lang="ru-RU" dirty="0"/>
                    </a:p>
                  </a:txBody>
                  <a:tcPr/>
                </a:tc>
                <a:tc>
                  <a:txBody>
                    <a:bodyPr/>
                    <a:lstStyle/>
                    <a:p>
                      <a:r>
                        <a:rPr lang="en-US" dirty="0" smtClean="0"/>
                        <a:t>About 100 years (less than 1</a:t>
                      </a:r>
                    </a:p>
                    <a:p>
                      <a:r>
                        <a:rPr lang="en-US" dirty="0" smtClean="0"/>
                        <a:t>century)</a:t>
                      </a:r>
                      <a:endParaRPr lang="ru-RU" dirty="0" smtClean="0"/>
                    </a:p>
                  </a:txBody>
                  <a:tcPr/>
                </a:tc>
              </a:tr>
            </a:tbl>
          </a:graphicData>
        </a:graphic>
      </p:graphicFrame>
    </p:spTree>
    <p:extLst>
      <p:ext uri="{BB962C8B-B14F-4D97-AF65-F5344CB8AC3E}">
        <p14:creationId xmlns:p14="http://schemas.microsoft.com/office/powerpoint/2010/main" val="24875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458200" cy="861774"/>
          </a:xfrm>
        </p:spPr>
        <p:txBody>
          <a:bodyPr/>
          <a:lstStyle/>
          <a:p>
            <a:pPr algn="ctr"/>
            <a:r>
              <a:rPr lang="en-US" sz="2800" dirty="0"/>
              <a:t>Sources of studying the history of medicine and pharmacy</a:t>
            </a:r>
            <a:endParaRPr lang="ru-RU" sz="2800" dirty="0"/>
          </a:p>
        </p:txBody>
      </p:sp>
      <p:sp>
        <p:nvSpPr>
          <p:cNvPr id="4" name="Выноска со стрелкой вправо 3"/>
          <p:cNvSpPr/>
          <p:nvPr/>
        </p:nvSpPr>
        <p:spPr>
          <a:xfrm>
            <a:off x="280524" y="2714876"/>
            <a:ext cx="1828800" cy="768069"/>
          </a:xfrm>
          <a:prstGeom prst="rightArrow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H</a:t>
            </a:r>
            <a:r>
              <a:rPr lang="en-US" dirty="0" smtClean="0"/>
              <a:t>istorical sources</a:t>
            </a:r>
            <a:endParaRPr lang="ru-RU" dirty="0"/>
          </a:p>
        </p:txBody>
      </p:sp>
      <p:sp>
        <p:nvSpPr>
          <p:cNvPr id="5" name="Прямоугольник с двумя скругленными противолежащими углами 4"/>
          <p:cNvSpPr/>
          <p:nvPr/>
        </p:nvSpPr>
        <p:spPr>
          <a:xfrm>
            <a:off x="2133600" y="1219200"/>
            <a:ext cx="6781800" cy="3429000"/>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p>
            <a:pPr algn="just"/>
            <a:r>
              <a:rPr lang="en-US" sz="2400" dirty="0" smtClean="0">
                <a:solidFill>
                  <a:schemeClr val="tx1"/>
                </a:solidFill>
              </a:rPr>
              <a:t>is a carrier of historical information that has arsenals a</a:t>
            </a:r>
          </a:p>
          <a:p>
            <a:pPr algn="just"/>
            <a:r>
              <a:rPr lang="en-US" sz="2400" dirty="0" smtClean="0">
                <a:solidFill>
                  <a:schemeClr val="tx1"/>
                </a:solidFill>
              </a:rPr>
              <a:t>product of the development of nature and man and reflects one or another side of human activity.</a:t>
            </a:r>
          </a:p>
          <a:p>
            <a:pPr algn="just"/>
            <a:r>
              <a:rPr lang="en-US" sz="2400" dirty="0" smtClean="0">
                <a:solidFill>
                  <a:schemeClr val="tx1"/>
                </a:solidFill>
              </a:rPr>
              <a:t>When studying the history of medicine and pharmacy, basic information is provided by archeology, ethnography, paleontology, paleo botany, paleoanthropology, etc.</a:t>
            </a:r>
            <a:endParaRPr lang="ru-RU" sz="2400" dirty="0">
              <a:solidFill>
                <a:schemeClr val="tx1"/>
              </a:solidFill>
            </a:endParaRPr>
          </a:p>
        </p:txBody>
      </p:sp>
      <p:cxnSp>
        <p:nvCxnSpPr>
          <p:cNvPr id="7" name="Прямая со стрелкой 6"/>
          <p:cNvCxnSpPr>
            <a:stCxn id="5" idx="1"/>
            <a:endCxn id="8" idx="0"/>
          </p:cNvCxnSpPr>
          <p:nvPr/>
        </p:nvCxnSpPr>
        <p:spPr>
          <a:xfrm flipH="1">
            <a:off x="1194924" y="4648200"/>
            <a:ext cx="4329576" cy="533400"/>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Овал 7"/>
          <p:cNvSpPr/>
          <p:nvPr/>
        </p:nvSpPr>
        <p:spPr>
          <a:xfrm>
            <a:off x="394824" y="5181600"/>
            <a:ext cx="1600200" cy="8382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Material sources</a:t>
            </a:r>
            <a:endParaRPr lang="ru-RU" dirty="0"/>
          </a:p>
        </p:txBody>
      </p:sp>
      <p:sp>
        <p:nvSpPr>
          <p:cNvPr id="9" name="Овал 8"/>
          <p:cNvSpPr/>
          <p:nvPr/>
        </p:nvSpPr>
        <p:spPr>
          <a:xfrm>
            <a:off x="2109998" y="5600700"/>
            <a:ext cx="1600200" cy="8382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Art sources</a:t>
            </a:r>
            <a:endParaRPr lang="ru-RU" dirty="0"/>
          </a:p>
        </p:txBody>
      </p:sp>
      <p:sp>
        <p:nvSpPr>
          <p:cNvPr id="10" name="Овал 9"/>
          <p:cNvSpPr/>
          <p:nvPr/>
        </p:nvSpPr>
        <p:spPr>
          <a:xfrm>
            <a:off x="5715000" y="5704547"/>
            <a:ext cx="1600200" cy="8382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Linguistic</a:t>
            </a:r>
          </a:p>
          <a:p>
            <a:pPr algn="ctr"/>
            <a:r>
              <a:rPr lang="en-US" dirty="0" smtClean="0"/>
              <a:t>sources</a:t>
            </a:r>
            <a:endParaRPr lang="ru-RU" dirty="0"/>
          </a:p>
        </p:txBody>
      </p:sp>
      <p:sp>
        <p:nvSpPr>
          <p:cNvPr id="11" name="Овал 10"/>
          <p:cNvSpPr/>
          <p:nvPr/>
        </p:nvSpPr>
        <p:spPr>
          <a:xfrm>
            <a:off x="7315200" y="5286459"/>
            <a:ext cx="1600200" cy="8382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Written sources</a:t>
            </a:r>
            <a:endParaRPr lang="ru-RU" dirty="0"/>
          </a:p>
        </p:txBody>
      </p:sp>
      <p:cxnSp>
        <p:nvCxnSpPr>
          <p:cNvPr id="13" name="Прямая со стрелкой 12"/>
          <p:cNvCxnSpPr>
            <a:stCxn id="5" idx="1"/>
            <a:endCxn id="9" idx="0"/>
          </p:cNvCxnSpPr>
          <p:nvPr/>
        </p:nvCxnSpPr>
        <p:spPr>
          <a:xfrm flipH="1">
            <a:off x="2910098" y="4648200"/>
            <a:ext cx="2614402" cy="952500"/>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5" idx="1"/>
            <a:endCxn id="10" idx="0"/>
          </p:cNvCxnSpPr>
          <p:nvPr/>
        </p:nvCxnSpPr>
        <p:spPr>
          <a:xfrm>
            <a:off x="5524500" y="4648200"/>
            <a:ext cx="990600" cy="1056347"/>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5" idx="1"/>
            <a:endCxn id="11" idx="0"/>
          </p:cNvCxnSpPr>
          <p:nvPr/>
        </p:nvCxnSpPr>
        <p:spPr>
          <a:xfrm>
            <a:off x="5524500" y="4648200"/>
            <a:ext cx="2590800" cy="638259"/>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Овал 22"/>
          <p:cNvSpPr/>
          <p:nvPr/>
        </p:nvSpPr>
        <p:spPr>
          <a:xfrm>
            <a:off x="3892606" y="5600700"/>
            <a:ext cx="1600200" cy="8382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Oral</a:t>
            </a:r>
          </a:p>
          <a:p>
            <a:pPr algn="ctr"/>
            <a:r>
              <a:rPr lang="en-US" dirty="0" smtClean="0"/>
              <a:t>sources</a:t>
            </a:r>
            <a:endParaRPr lang="ru-RU" dirty="0"/>
          </a:p>
        </p:txBody>
      </p:sp>
      <p:cxnSp>
        <p:nvCxnSpPr>
          <p:cNvPr id="28" name="Прямая со стрелкой 27"/>
          <p:cNvCxnSpPr>
            <a:stCxn id="5" idx="1"/>
            <a:endCxn id="23" idx="0"/>
          </p:cNvCxnSpPr>
          <p:nvPr/>
        </p:nvCxnSpPr>
        <p:spPr>
          <a:xfrm flipH="1">
            <a:off x="4692706" y="4648200"/>
            <a:ext cx="831794" cy="952500"/>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484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228600" y="381000"/>
            <a:ext cx="3977640" cy="3323987"/>
          </a:xfrm>
        </p:spPr>
        <p:txBody>
          <a:bodyPr/>
          <a:lstStyle/>
          <a:p>
            <a:r>
              <a:rPr lang="en-US" sz="2400" b="1" u="sng" dirty="0"/>
              <a:t>Material sources </a:t>
            </a:r>
            <a:r>
              <a:rPr lang="en-US" sz="2400" dirty="0"/>
              <a:t>store historical information about the past in the subject</a:t>
            </a:r>
          </a:p>
          <a:p>
            <a:r>
              <a:rPr lang="en-US" sz="2400" dirty="0"/>
              <a:t>form and reflect primarily the production and creative activities of people (clothing,</a:t>
            </a:r>
          </a:p>
          <a:p>
            <a:r>
              <a:rPr lang="en-US" sz="2400" dirty="0"/>
              <a:t>household items, architectural monuments), these sources include human remains.</a:t>
            </a:r>
            <a:endParaRPr lang="ru-RU" sz="2400" dirty="0"/>
          </a:p>
        </p:txBody>
      </p:sp>
      <p:sp>
        <p:nvSpPr>
          <p:cNvPr id="4" name="Объект 3"/>
          <p:cNvSpPr>
            <a:spLocks noGrp="1"/>
          </p:cNvSpPr>
          <p:nvPr>
            <p:ph sz="half" idx="3"/>
          </p:nvPr>
        </p:nvSpPr>
        <p:spPr>
          <a:xfrm>
            <a:off x="5029200" y="210503"/>
            <a:ext cx="3810000" cy="3447098"/>
          </a:xfrm>
        </p:spPr>
        <p:txBody>
          <a:bodyPr/>
          <a:lstStyle/>
          <a:p>
            <a:r>
              <a:rPr lang="en-US" sz="2800" b="1" u="sng" dirty="0"/>
              <a:t>Art sources </a:t>
            </a:r>
            <a:r>
              <a:rPr lang="en-US" sz="2800" dirty="0"/>
              <a:t>- contain information encoded in certain healthy images</a:t>
            </a:r>
          </a:p>
          <a:p>
            <a:r>
              <a:rPr lang="en-US" sz="2800" dirty="0"/>
              <a:t>(graphics, portraits, drawings, paintings, film, photo, video documents, cartographic</a:t>
            </a:r>
          </a:p>
          <a:p>
            <a:r>
              <a:rPr lang="en-US" sz="2800" dirty="0"/>
              <a:t>works).</a:t>
            </a:r>
            <a:endParaRPr lang="ru-RU"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6" y="3657601"/>
            <a:ext cx="2490216"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267200"/>
            <a:ext cx="2133600"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683900"/>
            <a:ext cx="2362200"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3216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76200" y="76200"/>
            <a:ext cx="4800600" cy="4616648"/>
          </a:xfrm>
        </p:spPr>
        <p:txBody>
          <a:bodyPr/>
          <a:lstStyle/>
          <a:p>
            <a:r>
              <a:rPr lang="en-US" sz="2000" b="1" u="sng" dirty="0"/>
              <a:t>Linguistic</a:t>
            </a:r>
          </a:p>
          <a:p>
            <a:r>
              <a:rPr lang="en-US" sz="2000" b="1" u="sng" dirty="0"/>
              <a:t>sources </a:t>
            </a:r>
            <a:r>
              <a:rPr lang="en-US" sz="2000" dirty="0"/>
              <a:t>are </a:t>
            </a:r>
            <a:r>
              <a:rPr lang="en-US" sz="2000" dirty="0" smtClean="0"/>
              <a:t>linguistic monuments that contain valuable information</a:t>
            </a:r>
            <a:r>
              <a:rPr lang="en-US" sz="2000" dirty="0"/>
              <a:t>, in particular, on the history of </a:t>
            </a:r>
            <a:r>
              <a:rPr lang="en-US" sz="2000" dirty="0" smtClean="0"/>
              <a:t>medicine and </a:t>
            </a:r>
            <a:r>
              <a:rPr lang="en-US" sz="2000" dirty="0"/>
              <a:t>pharmacy (names of people, geographical names, names of peoples, tribes,</a:t>
            </a:r>
          </a:p>
          <a:p>
            <a:r>
              <a:rPr lang="en-US" sz="2000" dirty="0"/>
              <a:t>names of gods, names of animals, plants</a:t>
            </a:r>
            <a:r>
              <a:rPr lang="en-US" sz="2000" dirty="0" smtClean="0"/>
              <a:t>).</a:t>
            </a:r>
          </a:p>
          <a:p>
            <a:endParaRPr lang="en-US" sz="2000" dirty="0"/>
          </a:p>
          <a:p>
            <a:endParaRPr lang="en-US" sz="2000" dirty="0" smtClean="0"/>
          </a:p>
          <a:p>
            <a:r>
              <a:rPr lang="en-US" sz="2000" b="1" dirty="0"/>
              <a:t>Oral sources</a:t>
            </a:r>
            <a:r>
              <a:rPr lang="en-US" sz="2000" dirty="0"/>
              <a:t> provide information in the form of oral tradition, which is passed from</a:t>
            </a:r>
          </a:p>
          <a:p>
            <a:r>
              <a:rPr lang="en-US" sz="2000" dirty="0"/>
              <a:t>generation to generation, word of mouth and stored</a:t>
            </a:r>
          </a:p>
          <a:p>
            <a:r>
              <a:rPr lang="en-US" sz="2000" dirty="0"/>
              <a:t>in the memory of the people (myths, legends,</a:t>
            </a:r>
          </a:p>
          <a:p>
            <a:r>
              <a:rPr lang="en-US" sz="2000" dirty="0"/>
              <a:t>legends, songs, poems).</a:t>
            </a:r>
            <a:endParaRPr lang="ru-RU" sz="2000" dirty="0"/>
          </a:p>
        </p:txBody>
      </p:sp>
      <p:sp>
        <p:nvSpPr>
          <p:cNvPr id="4" name="Объект 3"/>
          <p:cNvSpPr>
            <a:spLocks noGrp="1"/>
          </p:cNvSpPr>
          <p:nvPr>
            <p:ph sz="half" idx="3"/>
          </p:nvPr>
        </p:nvSpPr>
        <p:spPr>
          <a:xfrm>
            <a:off x="5029200" y="210503"/>
            <a:ext cx="3810000" cy="4862870"/>
          </a:xfrm>
        </p:spPr>
        <p:txBody>
          <a:bodyPr/>
          <a:lstStyle/>
          <a:p>
            <a:r>
              <a:rPr lang="en-US" sz="2400" b="1" u="sng" dirty="0"/>
              <a:t>Written sources </a:t>
            </a:r>
            <a:r>
              <a:rPr lang="en-US" sz="2400" dirty="0"/>
              <a:t>are considered the main in the study of the historical past,</a:t>
            </a:r>
          </a:p>
          <a:p>
            <a:r>
              <a:rPr lang="en-US" sz="2400" dirty="0"/>
              <a:t>their defining feature is the written record of information (chronicles, chronicles,</a:t>
            </a:r>
          </a:p>
          <a:p>
            <a:r>
              <a:rPr lang="en-US" sz="2400" dirty="0"/>
              <a:t>works of ancient authors, sources of personal origin and office documents, statistical</a:t>
            </a:r>
          </a:p>
          <a:p>
            <a:r>
              <a:rPr lang="en-US" sz="2400" dirty="0"/>
              <a:t>sources, periodicals, memoirs, diaries, biographies, correspondence, scientific</a:t>
            </a:r>
          </a:p>
          <a:p>
            <a:r>
              <a:rPr lang="en-US" sz="2400" dirty="0"/>
              <a:t>literature).</a:t>
            </a:r>
            <a:endParaRPr lang="ru-RU"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5029200"/>
            <a:ext cx="3009900"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772025"/>
            <a:ext cx="260985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5333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44944" y="195071"/>
            <a:ext cx="8289290" cy="1216660"/>
            <a:chOff x="444944" y="195071"/>
            <a:chExt cx="8289290" cy="1216660"/>
          </a:xfrm>
        </p:grpSpPr>
        <p:sp>
          <p:nvSpPr>
            <p:cNvPr id="3" name="object 3"/>
            <p:cNvSpPr/>
            <p:nvPr/>
          </p:nvSpPr>
          <p:spPr>
            <a:xfrm>
              <a:off x="457961" y="275081"/>
              <a:ext cx="8229600" cy="922019"/>
            </a:xfrm>
            <a:custGeom>
              <a:avLst/>
              <a:gdLst/>
              <a:ahLst/>
              <a:cxnLst/>
              <a:rect l="l" t="t" r="r" b="b"/>
              <a:pathLst>
                <a:path w="8229600" h="922019">
                  <a:moveTo>
                    <a:pt x="8229600" y="0"/>
                  </a:moveTo>
                  <a:lnTo>
                    <a:pt x="0" y="0"/>
                  </a:lnTo>
                  <a:lnTo>
                    <a:pt x="0" y="922020"/>
                  </a:lnTo>
                  <a:lnTo>
                    <a:pt x="8229600" y="922020"/>
                  </a:lnTo>
                  <a:lnTo>
                    <a:pt x="8229600" y="0"/>
                  </a:lnTo>
                  <a:close/>
                </a:path>
              </a:pathLst>
            </a:custGeom>
            <a:solidFill>
              <a:srgbClr val="FFFFFF"/>
            </a:solidFill>
          </p:spPr>
          <p:txBody>
            <a:bodyPr wrap="square" lIns="0" tIns="0" rIns="0" bIns="0" rtlCol="0"/>
            <a:lstStyle/>
            <a:p>
              <a:endParaRPr/>
            </a:p>
          </p:txBody>
        </p:sp>
        <p:sp>
          <p:nvSpPr>
            <p:cNvPr id="4" name="object 4"/>
            <p:cNvSpPr/>
            <p:nvPr/>
          </p:nvSpPr>
          <p:spPr>
            <a:xfrm>
              <a:off x="457961" y="275081"/>
              <a:ext cx="8229600" cy="922019"/>
            </a:xfrm>
            <a:custGeom>
              <a:avLst/>
              <a:gdLst/>
              <a:ahLst/>
              <a:cxnLst/>
              <a:rect l="l" t="t" r="r" b="b"/>
              <a:pathLst>
                <a:path w="8229600" h="922019">
                  <a:moveTo>
                    <a:pt x="0" y="922020"/>
                  </a:moveTo>
                  <a:lnTo>
                    <a:pt x="8229600" y="922020"/>
                  </a:lnTo>
                  <a:lnTo>
                    <a:pt x="8229600" y="0"/>
                  </a:lnTo>
                  <a:lnTo>
                    <a:pt x="0" y="0"/>
                  </a:lnTo>
                  <a:lnTo>
                    <a:pt x="0" y="922020"/>
                  </a:lnTo>
                  <a:close/>
                </a:path>
              </a:pathLst>
            </a:custGeom>
            <a:ln w="25907">
              <a:solidFill>
                <a:srgbClr val="FFC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541019" y="195071"/>
              <a:ext cx="8193024" cy="789431"/>
            </a:xfrm>
            <a:prstGeom prst="rect">
              <a:avLst/>
            </a:prstGeom>
          </p:spPr>
        </p:pic>
        <p:pic>
          <p:nvPicPr>
            <p:cNvPr id="6" name="object 6"/>
            <p:cNvPicPr/>
            <p:nvPr/>
          </p:nvPicPr>
          <p:blipFill>
            <a:blip r:embed="rId3" cstate="print"/>
            <a:stretch>
              <a:fillRect/>
            </a:stretch>
          </p:blipFill>
          <p:spPr>
            <a:xfrm>
              <a:off x="3296411" y="621791"/>
              <a:ext cx="2578608" cy="789431"/>
            </a:xfrm>
            <a:prstGeom prst="rect">
              <a:avLst/>
            </a:prstGeom>
          </p:spPr>
        </p:pic>
      </p:grpSp>
      <p:sp>
        <p:nvSpPr>
          <p:cNvPr id="7" name="object 7"/>
          <p:cNvSpPr txBox="1">
            <a:spLocks noGrp="1"/>
          </p:cNvSpPr>
          <p:nvPr>
            <p:ph type="title"/>
          </p:nvPr>
        </p:nvSpPr>
        <p:spPr>
          <a:xfrm>
            <a:off x="748690" y="287273"/>
            <a:ext cx="7647305" cy="878840"/>
          </a:xfrm>
          <a:prstGeom prst="rect">
            <a:avLst/>
          </a:prstGeom>
        </p:spPr>
        <p:txBody>
          <a:bodyPr vert="horz" wrap="square" lIns="0" tIns="12065" rIns="0" bIns="0" rtlCol="0">
            <a:spAutoFit/>
          </a:bodyPr>
          <a:lstStyle/>
          <a:p>
            <a:pPr marL="2767965" marR="5080" indent="-2755900">
              <a:lnSpc>
                <a:spcPct val="100000"/>
              </a:lnSpc>
              <a:spcBef>
                <a:spcPts val="95"/>
              </a:spcBef>
            </a:pPr>
            <a:r>
              <a:rPr sz="2800" spc="-10" dirty="0">
                <a:solidFill>
                  <a:srgbClr val="000000"/>
                </a:solidFill>
                <a:latin typeface="Arial"/>
                <a:cs typeface="Arial"/>
              </a:rPr>
              <a:t>EGYPTIANS</a:t>
            </a:r>
            <a:r>
              <a:rPr sz="2800" spc="5" dirty="0">
                <a:solidFill>
                  <a:srgbClr val="000000"/>
                </a:solidFill>
                <a:latin typeface="Arial"/>
                <a:cs typeface="Arial"/>
              </a:rPr>
              <a:t> </a:t>
            </a:r>
            <a:r>
              <a:rPr sz="2800" spc="-5" dirty="0">
                <a:solidFill>
                  <a:srgbClr val="000000"/>
                </a:solidFill>
                <a:latin typeface="Arial"/>
                <a:cs typeface="Arial"/>
              </a:rPr>
              <a:t>CONTRIBUTION</a:t>
            </a:r>
            <a:r>
              <a:rPr sz="2800" spc="55" dirty="0">
                <a:solidFill>
                  <a:srgbClr val="000000"/>
                </a:solidFill>
                <a:latin typeface="Arial"/>
                <a:cs typeface="Arial"/>
              </a:rPr>
              <a:t> </a:t>
            </a:r>
            <a:r>
              <a:rPr sz="2800" spc="-5" dirty="0">
                <a:solidFill>
                  <a:srgbClr val="000000"/>
                </a:solidFill>
                <a:latin typeface="Arial"/>
                <a:cs typeface="Arial"/>
              </a:rPr>
              <a:t>to</a:t>
            </a:r>
            <a:r>
              <a:rPr sz="2800" spc="-10" dirty="0">
                <a:solidFill>
                  <a:srgbClr val="000000"/>
                </a:solidFill>
                <a:latin typeface="Arial"/>
                <a:cs typeface="Arial"/>
              </a:rPr>
              <a:t> </a:t>
            </a:r>
            <a:r>
              <a:rPr sz="2800" spc="-5" dirty="0">
                <a:solidFill>
                  <a:srgbClr val="000000"/>
                </a:solidFill>
                <a:latin typeface="Arial"/>
                <a:cs typeface="Arial"/>
              </a:rPr>
              <a:t>the</a:t>
            </a:r>
            <a:r>
              <a:rPr sz="2800" spc="10" dirty="0">
                <a:solidFill>
                  <a:srgbClr val="000000"/>
                </a:solidFill>
                <a:latin typeface="Arial"/>
                <a:cs typeface="Arial"/>
              </a:rPr>
              <a:t> </a:t>
            </a:r>
            <a:r>
              <a:rPr sz="2800" spc="-5" dirty="0">
                <a:solidFill>
                  <a:srgbClr val="000000"/>
                </a:solidFill>
                <a:latin typeface="Arial"/>
                <a:cs typeface="Arial"/>
              </a:rPr>
              <a:t>HISTORY </a:t>
            </a:r>
            <a:r>
              <a:rPr sz="2800" spc="-765" dirty="0">
                <a:solidFill>
                  <a:srgbClr val="000000"/>
                </a:solidFill>
                <a:latin typeface="Arial"/>
                <a:cs typeface="Arial"/>
              </a:rPr>
              <a:t> </a:t>
            </a:r>
            <a:r>
              <a:rPr sz="2800" spc="-5" dirty="0">
                <a:solidFill>
                  <a:srgbClr val="000000"/>
                </a:solidFill>
                <a:latin typeface="Arial"/>
                <a:cs typeface="Arial"/>
              </a:rPr>
              <a:t>of </a:t>
            </a:r>
            <a:r>
              <a:rPr sz="2800" spc="-10" dirty="0">
                <a:solidFill>
                  <a:srgbClr val="000000"/>
                </a:solidFill>
                <a:latin typeface="Arial"/>
                <a:cs typeface="Arial"/>
              </a:rPr>
              <a:t>MANKIND</a:t>
            </a:r>
            <a:endParaRPr sz="2800">
              <a:latin typeface="Arial"/>
              <a:cs typeface="Arial"/>
            </a:endParaRPr>
          </a:p>
        </p:txBody>
      </p:sp>
      <p:grpSp>
        <p:nvGrpSpPr>
          <p:cNvPr id="8" name="object 8"/>
          <p:cNvGrpSpPr/>
          <p:nvPr/>
        </p:nvGrpSpPr>
        <p:grpSpPr>
          <a:xfrm>
            <a:off x="444944" y="1330388"/>
            <a:ext cx="8255634" cy="3191510"/>
            <a:chOff x="444944" y="1330388"/>
            <a:chExt cx="8255634" cy="3191510"/>
          </a:xfrm>
        </p:grpSpPr>
        <p:sp>
          <p:nvSpPr>
            <p:cNvPr id="9" name="object 9"/>
            <p:cNvSpPr/>
            <p:nvPr/>
          </p:nvSpPr>
          <p:spPr>
            <a:xfrm>
              <a:off x="457961" y="1343405"/>
              <a:ext cx="429895" cy="614680"/>
            </a:xfrm>
            <a:custGeom>
              <a:avLst/>
              <a:gdLst/>
              <a:ahLst/>
              <a:cxnLst/>
              <a:rect l="l" t="t" r="r" b="b"/>
              <a:pathLst>
                <a:path w="429894" h="614680">
                  <a:moveTo>
                    <a:pt x="429768" y="0"/>
                  </a:moveTo>
                  <a:lnTo>
                    <a:pt x="214883" y="214884"/>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10" name="object 10"/>
            <p:cNvSpPr/>
            <p:nvPr/>
          </p:nvSpPr>
          <p:spPr>
            <a:xfrm>
              <a:off x="457961" y="1343405"/>
              <a:ext cx="429895" cy="614680"/>
            </a:xfrm>
            <a:custGeom>
              <a:avLst/>
              <a:gdLst/>
              <a:ahLst/>
              <a:cxnLst/>
              <a:rect l="l" t="t" r="r" b="b"/>
              <a:pathLst>
                <a:path w="429894" h="614680">
                  <a:moveTo>
                    <a:pt x="429768" y="0"/>
                  </a:moveTo>
                  <a:lnTo>
                    <a:pt x="429768" y="399288"/>
                  </a:lnTo>
                  <a:lnTo>
                    <a:pt x="214883" y="614172"/>
                  </a:lnTo>
                  <a:lnTo>
                    <a:pt x="0" y="399288"/>
                  </a:lnTo>
                  <a:lnTo>
                    <a:pt x="0" y="0"/>
                  </a:lnTo>
                  <a:lnTo>
                    <a:pt x="214883" y="214884"/>
                  </a:lnTo>
                  <a:lnTo>
                    <a:pt x="429768" y="0"/>
                  </a:lnTo>
                  <a:close/>
                </a:path>
              </a:pathLst>
            </a:custGeom>
            <a:ln w="25908">
              <a:solidFill>
                <a:srgbClr val="BADFE2"/>
              </a:solidFill>
            </a:ln>
          </p:spPr>
          <p:txBody>
            <a:bodyPr wrap="square" lIns="0" tIns="0" rIns="0" bIns="0" rtlCol="0"/>
            <a:lstStyle/>
            <a:p>
              <a:endParaRPr/>
            </a:p>
          </p:txBody>
        </p:sp>
        <p:sp>
          <p:nvSpPr>
            <p:cNvPr id="11" name="object 11"/>
            <p:cNvSpPr/>
            <p:nvPr/>
          </p:nvSpPr>
          <p:spPr>
            <a:xfrm>
              <a:off x="883158" y="1402841"/>
              <a:ext cx="7798434" cy="399415"/>
            </a:xfrm>
            <a:custGeom>
              <a:avLst/>
              <a:gdLst/>
              <a:ahLst/>
              <a:cxnLst/>
              <a:rect l="l" t="t" r="r" b="b"/>
              <a:pathLst>
                <a:path w="7798434" h="399414">
                  <a:moveTo>
                    <a:pt x="7731760" y="0"/>
                  </a:moveTo>
                  <a:lnTo>
                    <a:pt x="0" y="0"/>
                  </a:lnTo>
                  <a:lnTo>
                    <a:pt x="0" y="399288"/>
                  </a:lnTo>
                  <a:lnTo>
                    <a:pt x="7731760" y="399288"/>
                  </a:lnTo>
                  <a:lnTo>
                    <a:pt x="7757642" y="394051"/>
                  </a:lnTo>
                  <a:lnTo>
                    <a:pt x="7778797" y="379777"/>
                  </a:lnTo>
                  <a:lnTo>
                    <a:pt x="7793071" y="358622"/>
                  </a:lnTo>
                  <a:lnTo>
                    <a:pt x="7798308" y="332740"/>
                  </a:lnTo>
                  <a:lnTo>
                    <a:pt x="7798308" y="66548"/>
                  </a:lnTo>
                  <a:lnTo>
                    <a:pt x="7793071" y="40665"/>
                  </a:lnTo>
                  <a:lnTo>
                    <a:pt x="7778797" y="19510"/>
                  </a:lnTo>
                  <a:lnTo>
                    <a:pt x="7757642" y="5236"/>
                  </a:lnTo>
                  <a:lnTo>
                    <a:pt x="7731760" y="0"/>
                  </a:lnTo>
                  <a:close/>
                </a:path>
              </a:pathLst>
            </a:custGeom>
            <a:solidFill>
              <a:srgbClr val="FFFFFF">
                <a:alpha val="90194"/>
              </a:srgbClr>
            </a:solidFill>
          </p:spPr>
          <p:txBody>
            <a:bodyPr wrap="square" lIns="0" tIns="0" rIns="0" bIns="0" rtlCol="0"/>
            <a:lstStyle/>
            <a:p>
              <a:endParaRPr/>
            </a:p>
          </p:txBody>
        </p:sp>
        <p:sp>
          <p:nvSpPr>
            <p:cNvPr id="12" name="object 12"/>
            <p:cNvSpPr/>
            <p:nvPr/>
          </p:nvSpPr>
          <p:spPr>
            <a:xfrm>
              <a:off x="883158" y="1402841"/>
              <a:ext cx="7798434" cy="399415"/>
            </a:xfrm>
            <a:custGeom>
              <a:avLst/>
              <a:gdLst/>
              <a:ahLst/>
              <a:cxnLst/>
              <a:rect l="l" t="t" r="r" b="b"/>
              <a:pathLst>
                <a:path w="7798434" h="399414">
                  <a:moveTo>
                    <a:pt x="7798308" y="66548"/>
                  </a:moveTo>
                  <a:lnTo>
                    <a:pt x="7798308" y="332740"/>
                  </a:lnTo>
                  <a:lnTo>
                    <a:pt x="7793071" y="358622"/>
                  </a:lnTo>
                  <a:lnTo>
                    <a:pt x="7778797" y="379777"/>
                  </a:lnTo>
                  <a:lnTo>
                    <a:pt x="7757642" y="394051"/>
                  </a:lnTo>
                  <a:lnTo>
                    <a:pt x="7731760" y="399288"/>
                  </a:lnTo>
                  <a:lnTo>
                    <a:pt x="0" y="399288"/>
                  </a:lnTo>
                  <a:lnTo>
                    <a:pt x="0" y="0"/>
                  </a:lnTo>
                  <a:lnTo>
                    <a:pt x="7731760" y="0"/>
                  </a:lnTo>
                  <a:lnTo>
                    <a:pt x="7757642" y="5236"/>
                  </a:lnTo>
                  <a:lnTo>
                    <a:pt x="7778797" y="19510"/>
                  </a:lnTo>
                  <a:lnTo>
                    <a:pt x="7793071" y="40665"/>
                  </a:lnTo>
                  <a:lnTo>
                    <a:pt x="7798308" y="66548"/>
                  </a:lnTo>
                  <a:close/>
                </a:path>
              </a:pathLst>
            </a:custGeom>
            <a:ln w="25907">
              <a:solidFill>
                <a:srgbClr val="BADFE2"/>
              </a:solidFill>
            </a:ln>
          </p:spPr>
          <p:txBody>
            <a:bodyPr wrap="square" lIns="0" tIns="0" rIns="0" bIns="0" rtlCol="0"/>
            <a:lstStyle/>
            <a:p>
              <a:endParaRPr/>
            </a:p>
          </p:txBody>
        </p:sp>
        <p:sp>
          <p:nvSpPr>
            <p:cNvPr id="13" name="object 13"/>
            <p:cNvSpPr/>
            <p:nvPr/>
          </p:nvSpPr>
          <p:spPr>
            <a:xfrm>
              <a:off x="457961" y="1852421"/>
              <a:ext cx="429895" cy="614680"/>
            </a:xfrm>
            <a:custGeom>
              <a:avLst/>
              <a:gdLst/>
              <a:ahLst/>
              <a:cxnLst/>
              <a:rect l="l" t="t" r="r" b="b"/>
              <a:pathLst>
                <a:path w="429894" h="614680">
                  <a:moveTo>
                    <a:pt x="429768" y="0"/>
                  </a:moveTo>
                  <a:lnTo>
                    <a:pt x="214883" y="214883"/>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14" name="object 14"/>
            <p:cNvSpPr/>
            <p:nvPr/>
          </p:nvSpPr>
          <p:spPr>
            <a:xfrm>
              <a:off x="457961" y="1852421"/>
              <a:ext cx="429895" cy="614680"/>
            </a:xfrm>
            <a:custGeom>
              <a:avLst/>
              <a:gdLst/>
              <a:ahLst/>
              <a:cxnLst/>
              <a:rect l="l" t="t" r="r" b="b"/>
              <a:pathLst>
                <a:path w="429894" h="614680">
                  <a:moveTo>
                    <a:pt x="429768" y="0"/>
                  </a:moveTo>
                  <a:lnTo>
                    <a:pt x="429768" y="399288"/>
                  </a:lnTo>
                  <a:lnTo>
                    <a:pt x="214883" y="614172"/>
                  </a:lnTo>
                  <a:lnTo>
                    <a:pt x="0" y="399288"/>
                  </a:lnTo>
                  <a:lnTo>
                    <a:pt x="0" y="0"/>
                  </a:lnTo>
                  <a:lnTo>
                    <a:pt x="214883" y="214883"/>
                  </a:lnTo>
                  <a:lnTo>
                    <a:pt x="429768" y="0"/>
                  </a:lnTo>
                  <a:close/>
                </a:path>
              </a:pathLst>
            </a:custGeom>
            <a:ln w="25908">
              <a:solidFill>
                <a:srgbClr val="BADFE2"/>
              </a:solidFill>
            </a:ln>
          </p:spPr>
          <p:txBody>
            <a:bodyPr wrap="square" lIns="0" tIns="0" rIns="0" bIns="0" rtlCol="0"/>
            <a:lstStyle/>
            <a:p>
              <a:endParaRPr/>
            </a:p>
          </p:txBody>
        </p:sp>
        <p:sp>
          <p:nvSpPr>
            <p:cNvPr id="15" name="object 15"/>
            <p:cNvSpPr/>
            <p:nvPr/>
          </p:nvSpPr>
          <p:spPr>
            <a:xfrm>
              <a:off x="887730" y="1852421"/>
              <a:ext cx="7800340" cy="399415"/>
            </a:xfrm>
            <a:custGeom>
              <a:avLst/>
              <a:gdLst/>
              <a:ahLst/>
              <a:cxnLst/>
              <a:rect l="l" t="t" r="r" b="b"/>
              <a:pathLst>
                <a:path w="7800340" h="399414">
                  <a:moveTo>
                    <a:pt x="7733284" y="0"/>
                  </a:moveTo>
                  <a:lnTo>
                    <a:pt x="0" y="0"/>
                  </a:lnTo>
                  <a:lnTo>
                    <a:pt x="0" y="399288"/>
                  </a:lnTo>
                  <a:lnTo>
                    <a:pt x="7733284" y="399288"/>
                  </a:lnTo>
                  <a:lnTo>
                    <a:pt x="7759166" y="394051"/>
                  </a:lnTo>
                  <a:lnTo>
                    <a:pt x="7780321" y="379777"/>
                  </a:lnTo>
                  <a:lnTo>
                    <a:pt x="7794595" y="358622"/>
                  </a:lnTo>
                  <a:lnTo>
                    <a:pt x="7799832" y="332739"/>
                  </a:lnTo>
                  <a:lnTo>
                    <a:pt x="7799832" y="66548"/>
                  </a:lnTo>
                  <a:lnTo>
                    <a:pt x="7794595" y="40665"/>
                  </a:lnTo>
                  <a:lnTo>
                    <a:pt x="7780321" y="19510"/>
                  </a:lnTo>
                  <a:lnTo>
                    <a:pt x="7759166" y="5236"/>
                  </a:lnTo>
                  <a:lnTo>
                    <a:pt x="7733284" y="0"/>
                  </a:lnTo>
                  <a:close/>
                </a:path>
              </a:pathLst>
            </a:custGeom>
            <a:solidFill>
              <a:srgbClr val="FFFFFF">
                <a:alpha val="90194"/>
              </a:srgbClr>
            </a:solidFill>
          </p:spPr>
          <p:txBody>
            <a:bodyPr wrap="square" lIns="0" tIns="0" rIns="0" bIns="0" rtlCol="0"/>
            <a:lstStyle/>
            <a:p>
              <a:endParaRPr/>
            </a:p>
          </p:txBody>
        </p:sp>
        <p:sp>
          <p:nvSpPr>
            <p:cNvPr id="16" name="object 16"/>
            <p:cNvSpPr/>
            <p:nvPr/>
          </p:nvSpPr>
          <p:spPr>
            <a:xfrm>
              <a:off x="887730" y="1852421"/>
              <a:ext cx="7800340" cy="399415"/>
            </a:xfrm>
            <a:custGeom>
              <a:avLst/>
              <a:gdLst/>
              <a:ahLst/>
              <a:cxnLst/>
              <a:rect l="l" t="t" r="r" b="b"/>
              <a:pathLst>
                <a:path w="7800340" h="399414">
                  <a:moveTo>
                    <a:pt x="7799832" y="66548"/>
                  </a:moveTo>
                  <a:lnTo>
                    <a:pt x="7799832" y="332739"/>
                  </a:lnTo>
                  <a:lnTo>
                    <a:pt x="7794595" y="358622"/>
                  </a:lnTo>
                  <a:lnTo>
                    <a:pt x="7780321" y="379777"/>
                  </a:lnTo>
                  <a:lnTo>
                    <a:pt x="7759166" y="394051"/>
                  </a:lnTo>
                  <a:lnTo>
                    <a:pt x="7733284" y="399288"/>
                  </a:lnTo>
                  <a:lnTo>
                    <a:pt x="0" y="399288"/>
                  </a:lnTo>
                  <a:lnTo>
                    <a:pt x="0" y="0"/>
                  </a:lnTo>
                  <a:lnTo>
                    <a:pt x="7733284" y="0"/>
                  </a:lnTo>
                  <a:lnTo>
                    <a:pt x="7759166" y="5236"/>
                  </a:lnTo>
                  <a:lnTo>
                    <a:pt x="7780321" y="19510"/>
                  </a:lnTo>
                  <a:lnTo>
                    <a:pt x="7794595" y="40665"/>
                  </a:lnTo>
                  <a:lnTo>
                    <a:pt x="7799832" y="66548"/>
                  </a:lnTo>
                  <a:close/>
                </a:path>
              </a:pathLst>
            </a:custGeom>
            <a:ln w="25907">
              <a:solidFill>
                <a:srgbClr val="BADFE2"/>
              </a:solidFill>
            </a:ln>
          </p:spPr>
          <p:txBody>
            <a:bodyPr wrap="square" lIns="0" tIns="0" rIns="0" bIns="0" rtlCol="0"/>
            <a:lstStyle/>
            <a:p>
              <a:endParaRPr/>
            </a:p>
          </p:txBody>
        </p:sp>
        <p:sp>
          <p:nvSpPr>
            <p:cNvPr id="17" name="object 17"/>
            <p:cNvSpPr/>
            <p:nvPr/>
          </p:nvSpPr>
          <p:spPr>
            <a:xfrm>
              <a:off x="457961" y="2362961"/>
              <a:ext cx="429895" cy="614680"/>
            </a:xfrm>
            <a:custGeom>
              <a:avLst/>
              <a:gdLst/>
              <a:ahLst/>
              <a:cxnLst/>
              <a:rect l="l" t="t" r="r" b="b"/>
              <a:pathLst>
                <a:path w="429894" h="614680">
                  <a:moveTo>
                    <a:pt x="429768" y="0"/>
                  </a:moveTo>
                  <a:lnTo>
                    <a:pt x="214883" y="214884"/>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18" name="object 18"/>
            <p:cNvSpPr/>
            <p:nvPr/>
          </p:nvSpPr>
          <p:spPr>
            <a:xfrm>
              <a:off x="457961" y="2362961"/>
              <a:ext cx="429895" cy="614680"/>
            </a:xfrm>
            <a:custGeom>
              <a:avLst/>
              <a:gdLst/>
              <a:ahLst/>
              <a:cxnLst/>
              <a:rect l="l" t="t" r="r" b="b"/>
              <a:pathLst>
                <a:path w="429894" h="614680">
                  <a:moveTo>
                    <a:pt x="429768" y="0"/>
                  </a:moveTo>
                  <a:lnTo>
                    <a:pt x="429768" y="399288"/>
                  </a:lnTo>
                  <a:lnTo>
                    <a:pt x="214883" y="614172"/>
                  </a:lnTo>
                  <a:lnTo>
                    <a:pt x="0" y="399288"/>
                  </a:lnTo>
                  <a:lnTo>
                    <a:pt x="0" y="0"/>
                  </a:lnTo>
                  <a:lnTo>
                    <a:pt x="214883" y="214884"/>
                  </a:lnTo>
                  <a:lnTo>
                    <a:pt x="429768" y="0"/>
                  </a:lnTo>
                  <a:close/>
                </a:path>
              </a:pathLst>
            </a:custGeom>
            <a:ln w="25908">
              <a:solidFill>
                <a:srgbClr val="BADFE2"/>
              </a:solidFill>
            </a:ln>
          </p:spPr>
          <p:txBody>
            <a:bodyPr wrap="square" lIns="0" tIns="0" rIns="0" bIns="0" rtlCol="0"/>
            <a:lstStyle/>
            <a:p>
              <a:endParaRPr/>
            </a:p>
          </p:txBody>
        </p:sp>
        <p:sp>
          <p:nvSpPr>
            <p:cNvPr id="19" name="object 19"/>
            <p:cNvSpPr/>
            <p:nvPr/>
          </p:nvSpPr>
          <p:spPr>
            <a:xfrm>
              <a:off x="887730" y="2362961"/>
              <a:ext cx="7800340" cy="399415"/>
            </a:xfrm>
            <a:custGeom>
              <a:avLst/>
              <a:gdLst/>
              <a:ahLst/>
              <a:cxnLst/>
              <a:rect l="l" t="t" r="r" b="b"/>
              <a:pathLst>
                <a:path w="7800340" h="399414">
                  <a:moveTo>
                    <a:pt x="7733284" y="0"/>
                  </a:moveTo>
                  <a:lnTo>
                    <a:pt x="0" y="0"/>
                  </a:lnTo>
                  <a:lnTo>
                    <a:pt x="0" y="399288"/>
                  </a:lnTo>
                  <a:lnTo>
                    <a:pt x="7733284" y="399288"/>
                  </a:lnTo>
                  <a:lnTo>
                    <a:pt x="7759166" y="394051"/>
                  </a:lnTo>
                  <a:lnTo>
                    <a:pt x="7780321" y="379777"/>
                  </a:lnTo>
                  <a:lnTo>
                    <a:pt x="7794595" y="358622"/>
                  </a:lnTo>
                  <a:lnTo>
                    <a:pt x="7799832" y="332739"/>
                  </a:lnTo>
                  <a:lnTo>
                    <a:pt x="7799832" y="66548"/>
                  </a:lnTo>
                  <a:lnTo>
                    <a:pt x="7794595" y="40665"/>
                  </a:lnTo>
                  <a:lnTo>
                    <a:pt x="7780321" y="19510"/>
                  </a:lnTo>
                  <a:lnTo>
                    <a:pt x="7759166" y="5236"/>
                  </a:lnTo>
                  <a:lnTo>
                    <a:pt x="7733284" y="0"/>
                  </a:lnTo>
                  <a:close/>
                </a:path>
              </a:pathLst>
            </a:custGeom>
            <a:solidFill>
              <a:srgbClr val="FFFFFF">
                <a:alpha val="90194"/>
              </a:srgbClr>
            </a:solidFill>
          </p:spPr>
          <p:txBody>
            <a:bodyPr wrap="square" lIns="0" tIns="0" rIns="0" bIns="0" rtlCol="0"/>
            <a:lstStyle/>
            <a:p>
              <a:endParaRPr/>
            </a:p>
          </p:txBody>
        </p:sp>
        <p:sp>
          <p:nvSpPr>
            <p:cNvPr id="20" name="object 20"/>
            <p:cNvSpPr/>
            <p:nvPr/>
          </p:nvSpPr>
          <p:spPr>
            <a:xfrm>
              <a:off x="887730" y="2362961"/>
              <a:ext cx="7800340" cy="399415"/>
            </a:xfrm>
            <a:custGeom>
              <a:avLst/>
              <a:gdLst/>
              <a:ahLst/>
              <a:cxnLst/>
              <a:rect l="l" t="t" r="r" b="b"/>
              <a:pathLst>
                <a:path w="7800340" h="399414">
                  <a:moveTo>
                    <a:pt x="7799832" y="66548"/>
                  </a:moveTo>
                  <a:lnTo>
                    <a:pt x="7799832" y="332739"/>
                  </a:lnTo>
                  <a:lnTo>
                    <a:pt x="7794595" y="358622"/>
                  </a:lnTo>
                  <a:lnTo>
                    <a:pt x="7780321" y="379777"/>
                  </a:lnTo>
                  <a:lnTo>
                    <a:pt x="7759166" y="394051"/>
                  </a:lnTo>
                  <a:lnTo>
                    <a:pt x="7733284" y="399288"/>
                  </a:lnTo>
                  <a:lnTo>
                    <a:pt x="0" y="399288"/>
                  </a:lnTo>
                  <a:lnTo>
                    <a:pt x="0" y="0"/>
                  </a:lnTo>
                  <a:lnTo>
                    <a:pt x="7733284" y="0"/>
                  </a:lnTo>
                  <a:lnTo>
                    <a:pt x="7759166" y="5236"/>
                  </a:lnTo>
                  <a:lnTo>
                    <a:pt x="7780321" y="19510"/>
                  </a:lnTo>
                  <a:lnTo>
                    <a:pt x="7794595" y="40665"/>
                  </a:lnTo>
                  <a:lnTo>
                    <a:pt x="7799832" y="66548"/>
                  </a:lnTo>
                  <a:close/>
                </a:path>
              </a:pathLst>
            </a:custGeom>
            <a:ln w="25907">
              <a:solidFill>
                <a:srgbClr val="BADFE2"/>
              </a:solidFill>
            </a:ln>
          </p:spPr>
          <p:txBody>
            <a:bodyPr wrap="square" lIns="0" tIns="0" rIns="0" bIns="0" rtlCol="0"/>
            <a:lstStyle/>
            <a:p>
              <a:endParaRPr/>
            </a:p>
          </p:txBody>
        </p:sp>
        <p:sp>
          <p:nvSpPr>
            <p:cNvPr id="21" name="object 21"/>
            <p:cNvSpPr/>
            <p:nvPr/>
          </p:nvSpPr>
          <p:spPr>
            <a:xfrm>
              <a:off x="457961" y="2873501"/>
              <a:ext cx="429895" cy="614680"/>
            </a:xfrm>
            <a:custGeom>
              <a:avLst/>
              <a:gdLst/>
              <a:ahLst/>
              <a:cxnLst/>
              <a:rect l="l" t="t" r="r" b="b"/>
              <a:pathLst>
                <a:path w="429894" h="614679">
                  <a:moveTo>
                    <a:pt x="429768" y="0"/>
                  </a:moveTo>
                  <a:lnTo>
                    <a:pt x="214883" y="214884"/>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22" name="object 22"/>
            <p:cNvSpPr/>
            <p:nvPr/>
          </p:nvSpPr>
          <p:spPr>
            <a:xfrm>
              <a:off x="457961" y="2873501"/>
              <a:ext cx="429895" cy="614680"/>
            </a:xfrm>
            <a:custGeom>
              <a:avLst/>
              <a:gdLst/>
              <a:ahLst/>
              <a:cxnLst/>
              <a:rect l="l" t="t" r="r" b="b"/>
              <a:pathLst>
                <a:path w="429894" h="614679">
                  <a:moveTo>
                    <a:pt x="429768" y="0"/>
                  </a:moveTo>
                  <a:lnTo>
                    <a:pt x="429768" y="399288"/>
                  </a:lnTo>
                  <a:lnTo>
                    <a:pt x="214883" y="614172"/>
                  </a:lnTo>
                  <a:lnTo>
                    <a:pt x="0" y="399288"/>
                  </a:lnTo>
                  <a:lnTo>
                    <a:pt x="0" y="0"/>
                  </a:lnTo>
                  <a:lnTo>
                    <a:pt x="214883" y="214884"/>
                  </a:lnTo>
                  <a:lnTo>
                    <a:pt x="429768" y="0"/>
                  </a:lnTo>
                  <a:close/>
                </a:path>
              </a:pathLst>
            </a:custGeom>
            <a:ln w="25908">
              <a:solidFill>
                <a:srgbClr val="BADFE2"/>
              </a:solidFill>
            </a:ln>
          </p:spPr>
          <p:txBody>
            <a:bodyPr wrap="square" lIns="0" tIns="0" rIns="0" bIns="0" rtlCol="0"/>
            <a:lstStyle/>
            <a:p>
              <a:endParaRPr/>
            </a:p>
          </p:txBody>
        </p:sp>
        <p:sp>
          <p:nvSpPr>
            <p:cNvPr id="23" name="object 23"/>
            <p:cNvSpPr/>
            <p:nvPr/>
          </p:nvSpPr>
          <p:spPr>
            <a:xfrm>
              <a:off x="887730" y="2873501"/>
              <a:ext cx="7800340" cy="399415"/>
            </a:xfrm>
            <a:custGeom>
              <a:avLst/>
              <a:gdLst/>
              <a:ahLst/>
              <a:cxnLst/>
              <a:rect l="l" t="t" r="r" b="b"/>
              <a:pathLst>
                <a:path w="7800340" h="399414">
                  <a:moveTo>
                    <a:pt x="7733284" y="0"/>
                  </a:moveTo>
                  <a:lnTo>
                    <a:pt x="0" y="0"/>
                  </a:lnTo>
                  <a:lnTo>
                    <a:pt x="0" y="399288"/>
                  </a:lnTo>
                  <a:lnTo>
                    <a:pt x="7733284" y="399288"/>
                  </a:lnTo>
                  <a:lnTo>
                    <a:pt x="7759166" y="394051"/>
                  </a:lnTo>
                  <a:lnTo>
                    <a:pt x="7780321" y="379777"/>
                  </a:lnTo>
                  <a:lnTo>
                    <a:pt x="7794595" y="358622"/>
                  </a:lnTo>
                  <a:lnTo>
                    <a:pt x="7799832" y="332739"/>
                  </a:lnTo>
                  <a:lnTo>
                    <a:pt x="7799832" y="66548"/>
                  </a:lnTo>
                  <a:lnTo>
                    <a:pt x="7794595" y="40665"/>
                  </a:lnTo>
                  <a:lnTo>
                    <a:pt x="7780321" y="19510"/>
                  </a:lnTo>
                  <a:lnTo>
                    <a:pt x="7759166" y="5236"/>
                  </a:lnTo>
                  <a:lnTo>
                    <a:pt x="7733284" y="0"/>
                  </a:lnTo>
                  <a:close/>
                </a:path>
              </a:pathLst>
            </a:custGeom>
            <a:solidFill>
              <a:srgbClr val="FFFFFF">
                <a:alpha val="90194"/>
              </a:srgbClr>
            </a:solidFill>
          </p:spPr>
          <p:txBody>
            <a:bodyPr wrap="square" lIns="0" tIns="0" rIns="0" bIns="0" rtlCol="0"/>
            <a:lstStyle/>
            <a:p>
              <a:endParaRPr/>
            </a:p>
          </p:txBody>
        </p:sp>
        <p:sp>
          <p:nvSpPr>
            <p:cNvPr id="24" name="object 24"/>
            <p:cNvSpPr/>
            <p:nvPr/>
          </p:nvSpPr>
          <p:spPr>
            <a:xfrm>
              <a:off x="887730" y="2873501"/>
              <a:ext cx="7800340" cy="399415"/>
            </a:xfrm>
            <a:custGeom>
              <a:avLst/>
              <a:gdLst/>
              <a:ahLst/>
              <a:cxnLst/>
              <a:rect l="l" t="t" r="r" b="b"/>
              <a:pathLst>
                <a:path w="7800340" h="399414">
                  <a:moveTo>
                    <a:pt x="7799832" y="66548"/>
                  </a:moveTo>
                  <a:lnTo>
                    <a:pt x="7799832" y="332739"/>
                  </a:lnTo>
                  <a:lnTo>
                    <a:pt x="7794595" y="358622"/>
                  </a:lnTo>
                  <a:lnTo>
                    <a:pt x="7780321" y="379777"/>
                  </a:lnTo>
                  <a:lnTo>
                    <a:pt x="7759166" y="394051"/>
                  </a:lnTo>
                  <a:lnTo>
                    <a:pt x="7733284" y="399288"/>
                  </a:lnTo>
                  <a:lnTo>
                    <a:pt x="0" y="399288"/>
                  </a:lnTo>
                  <a:lnTo>
                    <a:pt x="0" y="0"/>
                  </a:lnTo>
                  <a:lnTo>
                    <a:pt x="7733284" y="0"/>
                  </a:lnTo>
                  <a:lnTo>
                    <a:pt x="7759166" y="5236"/>
                  </a:lnTo>
                  <a:lnTo>
                    <a:pt x="7780321" y="19510"/>
                  </a:lnTo>
                  <a:lnTo>
                    <a:pt x="7794595" y="40665"/>
                  </a:lnTo>
                  <a:lnTo>
                    <a:pt x="7799832" y="66548"/>
                  </a:lnTo>
                  <a:close/>
                </a:path>
              </a:pathLst>
            </a:custGeom>
            <a:ln w="25907">
              <a:solidFill>
                <a:srgbClr val="BADFE2"/>
              </a:solidFill>
            </a:ln>
          </p:spPr>
          <p:txBody>
            <a:bodyPr wrap="square" lIns="0" tIns="0" rIns="0" bIns="0" rtlCol="0"/>
            <a:lstStyle/>
            <a:p>
              <a:endParaRPr/>
            </a:p>
          </p:txBody>
        </p:sp>
        <p:sp>
          <p:nvSpPr>
            <p:cNvPr id="25" name="object 25"/>
            <p:cNvSpPr/>
            <p:nvPr/>
          </p:nvSpPr>
          <p:spPr>
            <a:xfrm>
              <a:off x="457961" y="3384041"/>
              <a:ext cx="429895" cy="614680"/>
            </a:xfrm>
            <a:custGeom>
              <a:avLst/>
              <a:gdLst/>
              <a:ahLst/>
              <a:cxnLst/>
              <a:rect l="l" t="t" r="r" b="b"/>
              <a:pathLst>
                <a:path w="429894" h="614679">
                  <a:moveTo>
                    <a:pt x="429768" y="0"/>
                  </a:moveTo>
                  <a:lnTo>
                    <a:pt x="214883" y="214884"/>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26" name="object 26"/>
            <p:cNvSpPr/>
            <p:nvPr/>
          </p:nvSpPr>
          <p:spPr>
            <a:xfrm>
              <a:off x="457961" y="3384041"/>
              <a:ext cx="429895" cy="614680"/>
            </a:xfrm>
            <a:custGeom>
              <a:avLst/>
              <a:gdLst/>
              <a:ahLst/>
              <a:cxnLst/>
              <a:rect l="l" t="t" r="r" b="b"/>
              <a:pathLst>
                <a:path w="429894" h="614679">
                  <a:moveTo>
                    <a:pt x="429768" y="0"/>
                  </a:moveTo>
                  <a:lnTo>
                    <a:pt x="429768" y="399288"/>
                  </a:lnTo>
                  <a:lnTo>
                    <a:pt x="214883" y="614172"/>
                  </a:lnTo>
                  <a:lnTo>
                    <a:pt x="0" y="399288"/>
                  </a:lnTo>
                  <a:lnTo>
                    <a:pt x="0" y="0"/>
                  </a:lnTo>
                  <a:lnTo>
                    <a:pt x="214883" y="214884"/>
                  </a:lnTo>
                  <a:lnTo>
                    <a:pt x="429768" y="0"/>
                  </a:lnTo>
                  <a:close/>
                </a:path>
              </a:pathLst>
            </a:custGeom>
            <a:ln w="25908">
              <a:solidFill>
                <a:srgbClr val="BADFE2"/>
              </a:solidFill>
            </a:ln>
          </p:spPr>
          <p:txBody>
            <a:bodyPr wrap="square" lIns="0" tIns="0" rIns="0" bIns="0" rtlCol="0"/>
            <a:lstStyle/>
            <a:p>
              <a:endParaRPr/>
            </a:p>
          </p:txBody>
        </p:sp>
        <p:sp>
          <p:nvSpPr>
            <p:cNvPr id="27" name="object 27"/>
            <p:cNvSpPr/>
            <p:nvPr/>
          </p:nvSpPr>
          <p:spPr>
            <a:xfrm>
              <a:off x="887730" y="3384041"/>
              <a:ext cx="7800340" cy="399415"/>
            </a:xfrm>
            <a:custGeom>
              <a:avLst/>
              <a:gdLst/>
              <a:ahLst/>
              <a:cxnLst/>
              <a:rect l="l" t="t" r="r" b="b"/>
              <a:pathLst>
                <a:path w="7800340" h="399414">
                  <a:moveTo>
                    <a:pt x="7733284" y="0"/>
                  </a:moveTo>
                  <a:lnTo>
                    <a:pt x="0" y="0"/>
                  </a:lnTo>
                  <a:lnTo>
                    <a:pt x="0" y="399288"/>
                  </a:lnTo>
                  <a:lnTo>
                    <a:pt x="7733284" y="399288"/>
                  </a:lnTo>
                  <a:lnTo>
                    <a:pt x="7759166" y="394051"/>
                  </a:lnTo>
                  <a:lnTo>
                    <a:pt x="7780321" y="379777"/>
                  </a:lnTo>
                  <a:lnTo>
                    <a:pt x="7794595" y="358622"/>
                  </a:lnTo>
                  <a:lnTo>
                    <a:pt x="7799832" y="332740"/>
                  </a:lnTo>
                  <a:lnTo>
                    <a:pt x="7799832" y="66548"/>
                  </a:lnTo>
                  <a:lnTo>
                    <a:pt x="7794595" y="40665"/>
                  </a:lnTo>
                  <a:lnTo>
                    <a:pt x="7780321" y="19510"/>
                  </a:lnTo>
                  <a:lnTo>
                    <a:pt x="7759166" y="5236"/>
                  </a:lnTo>
                  <a:lnTo>
                    <a:pt x="7733284" y="0"/>
                  </a:lnTo>
                  <a:close/>
                </a:path>
              </a:pathLst>
            </a:custGeom>
            <a:solidFill>
              <a:srgbClr val="FFFFFF">
                <a:alpha val="90194"/>
              </a:srgbClr>
            </a:solidFill>
          </p:spPr>
          <p:txBody>
            <a:bodyPr wrap="square" lIns="0" tIns="0" rIns="0" bIns="0" rtlCol="0"/>
            <a:lstStyle/>
            <a:p>
              <a:endParaRPr/>
            </a:p>
          </p:txBody>
        </p:sp>
        <p:sp>
          <p:nvSpPr>
            <p:cNvPr id="28" name="object 28"/>
            <p:cNvSpPr/>
            <p:nvPr/>
          </p:nvSpPr>
          <p:spPr>
            <a:xfrm>
              <a:off x="887730" y="3384041"/>
              <a:ext cx="7800340" cy="399415"/>
            </a:xfrm>
            <a:custGeom>
              <a:avLst/>
              <a:gdLst/>
              <a:ahLst/>
              <a:cxnLst/>
              <a:rect l="l" t="t" r="r" b="b"/>
              <a:pathLst>
                <a:path w="7800340" h="399414">
                  <a:moveTo>
                    <a:pt x="7799832" y="66548"/>
                  </a:moveTo>
                  <a:lnTo>
                    <a:pt x="7799832" y="332740"/>
                  </a:lnTo>
                  <a:lnTo>
                    <a:pt x="7794595" y="358622"/>
                  </a:lnTo>
                  <a:lnTo>
                    <a:pt x="7780321" y="379777"/>
                  </a:lnTo>
                  <a:lnTo>
                    <a:pt x="7759166" y="394051"/>
                  </a:lnTo>
                  <a:lnTo>
                    <a:pt x="7733284" y="399288"/>
                  </a:lnTo>
                  <a:lnTo>
                    <a:pt x="0" y="399288"/>
                  </a:lnTo>
                  <a:lnTo>
                    <a:pt x="0" y="0"/>
                  </a:lnTo>
                  <a:lnTo>
                    <a:pt x="7733284" y="0"/>
                  </a:lnTo>
                  <a:lnTo>
                    <a:pt x="7759166" y="5236"/>
                  </a:lnTo>
                  <a:lnTo>
                    <a:pt x="7780321" y="19510"/>
                  </a:lnTo>
                  <a:lnTo>
                    <a:pt x="7794595" y="40665"/>
                  </a:lnTo>
                  <a:lnTo>
                    <a:pt x="7799832" y="66548"/>
                  </a:lnTo>
                  <a:close/>
                </a:path>
              </a:pathLst>
            </a:custGeom>
            <a:ln w="25907">
              <a:solidFill>
                <a:srgbClr val="BADFE2"/>
              </a:solidFill>
            </a:ln>
          </p:spPr>
          <p:txBody>
            <a:bodyPr wrap="square" lIns="0" tIns="0" rIns="0" bIns="0" rtlCol="0"/>
            <a:lstStyle/>
            <a:p>
              <a:endParaRPr/>
            </a:p>
          </p:txBody>
        </p:sp>
        <p:sp>
          <p:nvSpPr>
            <p:cNvPr id="29" name="object 29"/>
            <p:cNvSpPr/>
            <p:nvPr/>
          </p:nvSpPr>
          <p:spPr>
            <a:xfrm>
              <a:off x="457961" y="3894581"/>
              <a:ext cx="429895" cy="614680"/>
            </a:xfrm>
            <a:custGeom>
              <a:avLst/>
              <a:gdLst/>
              <a:ahLst/>
              <a:cxnLst/>
              <a:rect l="l" t="t" r="r" b="b"/>
              <a:pathLst>
                <a:path w="429894" h="614679">
                  <a:moveTo>
                    <a:pt x="429768" y="0"/>
                  </a:moveTo>
                  <a:lnTo>
                    <a:pt x="214883" y="214884"/>
                  </a:lnTo>
                  <a:lnTo>
                    <a:pt x="0" y="0"/>
                  </a:lnTo>
                  <a:lnTo>
                    <a:pt x="0" y="399288"/>
                  </a:lnTo>
                  <a:lnTo>
                    <a:pt x="214883" y="614172"/>
                  </a:lnTo>
                  <a:lnTo>
                    <a:pt x="429768" y="399288"/>
                  </a:lnTo>
                  <a:lnTo>
                    <a:pt x="429768" y="0"/>
                  </a:lnTo>
                  <a:close/>
                </a:path>
              </a:pathLst>
            </a:custGeom>
            <a:solidFill>
              <a:srgbClr val="BADFE2"/>
            </a:solidFill>
          </p:spPr>
          <p:txBody>
            <a:bodyPr wrap="square" lIns="0" tIns="0" rIns="0" bIns="0" rtlCol="0"/>
            <a:lstStyle/>
            <a:p>
              <a:endParaRPr/>
            </a:p>
          </p:txBody>
        </p:sp>
        <p:sp>
          <p:nvSpPr>
            <p:cNvPr id="30" name="object 30"/>
            <p:cNvSpPr/>
            <p:nvPr/>
          </p:nvSpPr>
          <p:spPr>
            <a:xfrm>
              <a:off x="457961" y="3894581"/>
              <a:ext cx="429895" cy="614680"/>
            </a:xfrm>
            <a:custGeom>
              <a:avLst/>
              <a:gdLst/>
              <a:ahLst/>
              <a:cxnLst/>
              <a:rect l="l" t="t" r="r" b="b"/>
              <a:pathLst>
                <a:path w="429894" h="614679">
                  <a:moveTo>
                    <a:pt x="429768" y="0"/>
                  </a:moveTo>
                  <a:lnTo>
                    <a:pt x="429768" y="399288"/>
                  </a:lnTo>
                  <a:lnTo>
                    <a:pt x="214883" y="614172"/>
                  </a:lnTo>
                  <a:lnTo>
                    <a:pt x="0" y="399288"/>
                  </a:lnTo>
                  <a:lnTo>
                    <a:pt x="0" y="0"/>
                  </a:lnTo>
                  <a:lnTo>
                    <a:pt x="214883" y="214884"/>
                  </a:lnTo>
                  <a:lnTo>
                    <a:pt x="429768" y="0"/>
                  </a:lnTo>
                  <a:close/>
                </a:path>
              </a:pathLst>
            </a:custGeom>
            <a:ln w="25908">
              <a:solidFill>
                <a:srgbClr val="BADFE2"/>
              </a:solidFill>
            </a:ln>
          </p:spPr>
          <p:txBody>
            <a:bodyPr wrap="square" lIns="0" tIns="0" rIns="0" bIns="0" rtlCol="0"/>
            <a:lstStyle/>
            <a:p>
              <a:endParaRPr/>
            </a:p>
          </p:txBody>
        </p:sp>
        <p:sp>
          <p:nvSpPr>
            <p:cNvPr id="31" name="object 31"/>
            <p:cNvSpPr/>
            <p:nvPr/>
          </p:nvSpPr>
          <p:spPr>
            <a:xfrm>
              <a:off x="887730" y="3894581"/>
              <a:ext cx="7800340" cy="399415"/>
            </a:xfrm>
            <a:custGeom>
              <a:avLst/>
              <a:gdLst/>
              <a:ahLst/>
              <a:cxnLst/>
              <a:rect l="l" t="t" r="r" b="b"/>
              <a:pathLst>
                <a:path w="7800340" h="399414">
                  <a:moveTo>
                    <a:pt x="7733284" y="0"/>
                  </a:moveTo>
                  <a:lnTo>
                    <a:pt x="0" y="0"/>
                  </a:lnTo>
                  <a:lnTo>
                    <a:pt x="0" y="399288"/>
                  </a:lnTo>
                  <a:lnTo>
                    <a:pt x="7733284" y="399288"/>
                  </a:lnTo>
                  <a:lnTo>
                    <a:pt x="7759166" y="394051"/>
                  </a:lnTo>
                  <a:lnTo>
                    <a:pt x="7780321" y="379777"/>
                  </a:lnTo>
                  <a:lnTo>
                    <a:pt x="7794595" y="358622"/>
                  </a:lnTo>
                  <a:lnTo>
                    <a:pt x="7799832" y="332740"/>
                  </a:lnTo>
                  <a:lnTo>
                    <a:pt x="7799832" y="66548"/>
                  </a:lnTo>
                  <a:lnTo>
                    <a:pt x="7794595" y="40665"/>
                  </a:lnTo>
                  <a:lnTo>
                    <a:pt x="7780321" y="19510"/>
                  </a:lnTo>
                  <a:lnTo>
                    <a:pt x="7759166" y="5236"/>
                  </a:lnTo>
                  <a:lnTo>
                    <a:pt x="7733284" y="0"/>
                  </a:lnTo>
                  <a:close/>
                </a:path>
              </a:pathLst>
            </a:custGeom>
            <a:solidFill>
              <a:srgbClr val="FFFFFF">
                <a:alpha val="90194"/>
              </a:srgbClr>
            </a:solidFill>
          </p:spPr>
          <p:txBody>
            <a:bodyPr wrap="square" lIns="0" tIns="0" rIns="0" bIns="0" rtlCol="0"/>
            <a:lstStyle/>
            <a:p>
              <a:endParaRPr/>
            </a:p>
          </p:txBody>
        </p:sp>
        <p:sp>
          <p:nvSpPr>
            <p:cNvPr id="32" name="object 32"/>
            <p:cNvSpPr/>
            <p:nvPr/>
          </p:nvSpPr>
          <p:spPr>
            <a:xfrm>
              <a:off x="887730" y="3894581"/>
              <a:ext cx="7800340" cy="399415"/>
            </a:xfrm>
            <a:custGeom>
              <a:avLst/>
              <a:gdLst/>
              <a:ahLst/>
              <a:cxnLst/>
              <a:rect l="l" t="t" r="r" b="b"/>
              <a:pathLst>
                <a:path w="7800340" h="399414">
                  <a:moveTo>
                    <a:pt x="7799832" y="66548"/>
                  </a:moveTo>
                  <a:lnTo>
                    <a:pt x="7799832" y="332740"/>
                  </a:lnTo>
                  <a:lnTo>
                    <a:pt x="7794595" y="358622"/>
                  </a:lnTo>
                  <a:lnTo>
                    <a:pt x="7780321" y="379777"/>
                  </a:lnTo>
                  <a:lnTo>
                    <a:pt x="7759166" y="394051"/>
                  </a:lnTo>
                  <a:lnTo>
                    <a:pt x="7733284" y="399288"/>
                  </a:lnTo>
                  <a:lnTo>
                    <a:pt x="0" y="399288"/>
                  </a:lnTo>
                  <a:lnTo>
                    <a:pt x="0" y="0"/>
                  </a:lnTo>
                  <a:lnTo>
                    <a:pt x="7733284" y="0"/>
                  </a:lnTo>
                  <a:lnTo>
                    <a:pt x="7759166" y="5236"/>
                  </a:lnTo>
                  <a:lnTo>
                    <a:pt x="7780321" y="19510"/>
                  </a:lnTo>
                  <a:lnTo>
                    <a:pt x="7794595" y="40665"/>
                  </a:lnTo>
                  <a:lnTo>
                    <a:pt x="7799832" y="66548"/>
                  </a:lnTo>
                  <a:close/>
                </a:path>
              </a:pathLst>
            </a:custGeom>
            <a:ln w="25907">
              <a:solidFill>
                <a:srgbClr val="BADFE2"/>
              </a:solidFill>
            </a:ln>
          </p:spPr>
          <p:txBody>
            <a:bodyPr wrap="square" lIns="0" tIns="0" rIns="0" bIns="0" rtlCol="0"/>
            <a:lstStyle/>
            <a:p>
              <a:endParaRPr/>
            </a:p>
          </p:txBody>
        </p:sp>
      </p:grpSp>
      <p:sp>
        <p:nvSpPr>
          <p:cNvPr id="33" name="object 33"/>
          <p:cNvSpPr txBox="1"/>
          <p:nvPr/>
        </p:nvSpPr>
        <p:spPr>
          <a:xfrm>
            <a:off x="997102" y="1429639"/>
            <a:ext cx="7498715" cy="2792095"/>
          </a:xfrm>
          <a:prstGeom prst="rect">
            <a:avLst/>
          </a:prstGeom>
        </p:spPr>
        <p:txBody>
          <a:bodyPr vert="horz" wrap="square" lIns="0" tIns="12700" rIns="0" bIns="0" rtlCol="0">
            <a:spAutoFit/>
          </a:bodyPr>
          <a:lstStyle/>
          <a:p>
            <a:pPr marL="184785" indent="-172720">
              <a:lnSpc>
                <a:spcPct val="100000"/>
              </a:lnSpc>
              <a:spcBef>
                <a:spcPts val="100"/>
              </a:spcBef>
              <a:buFont typeface="Arial MT"/>
              <a:buChar char="•"/>
              <a:tabLst>
                <a:tab pos="185420" algn="l"/>
              </a:tabLst>
            </a:pPr>
            <a:r>
              <a:rPr sz="1800" b="1" dirty="0">
                <a:latin typeface="Arial"/>
                <a:cs typeface="Arial"/>
              </a:rPr>
              <a:t>the most ancient monuments</a:t>
            </a:r>
            <a:r>
              <a:rPr sz="1800" b="1" spc="-15" dirty="0">
                <a:latin typeface="Arial"/>
                <a:cs typeface="Arial"/>
              </a:rPr>
              <a:t> </a:t>
            </a:r>
            <a:r>
              <a:rPr sz="1800" b="1" dirty="0">
                <a:latin typeface="Arial"/>
                <a:cs typeface="Arial"/>
              </a:rPr>
              <a:t>of </a:t>
            </a:r>
            <a:r>
              <a:rPr sz="1800" b="1" spc="-5" dirty="0">
                <a:latin typeface="Arial"/>
                <a:cs typeface="Arial"/>
              </a:rPr>
              <a:t>culture,</a:t>
            </a:r>
            <a:r>
              <a:rPr sz="1800" b="1" dirty="0">
                <a:latin typeface="Arial"/>
                <a:cs typeface="Arial"/>
              </a:rPr>
              <a:t> </a:t>
            </a:r>
            <a:r>
              <a:rPr sz="1800" b="1" spc="-5" dirty="0">
                <a:latin typeface="Arial"/>
                <a:cs typeface="Arial"/>
              </a:rPr>
              <a:t>citizenship,</a:t>
            </a:r>
            <a:r>
              <a:rPr sz="1800" b="1" spc="-15" dirty="0">
                <a:latin typeface="Arial"/>
                <a:cs typeface="Arial"/>
              </a:rPr>
              <a:t> </a:t>
            </a:r>
            <a:r>
              <a:rPr sz="1800" b="1" spc="-5" dirty="0">
                <a:latin typeface="Arial"/>
                <a:cs typeface="Arial"/>
              </a:rPr>
              <a:t>art</a:t>
            </a:r>
            <a:endParaRPr sz="1800">
              <a:latin typeface="Arial"/>
              <a:cs typeface="Arial"/>
            </a:endParaRPr>
          </a:p>
          <a:p>
            <a:pPr marL="189865" indent="-172720">
              <a:lnSpc>
                <a:spcPct val="100000"/>
              </a:lnSpc>
              <a:spcBef>
                <a:spcPts val="1385"/>
              </a:spcBef>
              <a:buFont typeface="Arial MT"/>
              <a:buChar char="•"/>
              <a:tabLst>
                <a:tab pos="190500" algn="l"/>
              </a:tabLst>
            </a:pPr>
            <a:r>
              <a:rPr sz="1800" b="1" spc="-5" dirty="0">
                <a:latin typeface="Arial"/>
                <a:cs typeface="Arial"/>
              </a:rPr>
              <a:t>arithmetic</a:t>
            </a:r>
            <a:r>
              <a:rPr sz="1800" b="1" spc="15" dirty="0">
                <a:latin typeface="Arial"/>
                <a:cs typeface="Arial"/>
              </a:rPr>
              <a:t> </a:t>
            </a:r>
            <a:r>
              <a:rPr sz="1800" b="1" dirty="0">
                <a:latin typeface="Arial"/>
                <a:cs typeface="Arial"/>
              </a:rPr>
              <a:t>to</a:t>
            </a:r>
            <a:r>
              <a:rPr sz="1800" b="1" spc="5" dirty="0">
                <a:latin typeface="Arial"/>
                <a:cs typeface="Arial"/>
              </a:rPr>
              <a:t> </a:t>
            </a:r>
            <a:r>
              <a:rPr sz="1800" b="1" dirty="0">
                <a:latin typeface="Arial"/>
                <a:cs typeface="Arial"/>
              </a:rPr>
              <a:t>the</a:t>
            </a:r>
            <a:r>
              <a:rPr sz="1800" b="1" spc="-10" dirty="0">
                <a:latin typeface="Arial"/>
                <a:cs typeface="Arial"/>
              </a:rPr>
              <a:t> </a:t>
            </a:r>
            <a:r>
              <a:rPr sz="1800" b="1" spc="5" dirty="0">
                <a:latin typeface="Arial"/>
                <a:cs typeface="Arial"/>
              </a:rPr>
              <a:t>world,</a:t>
            </a:r>
            <a:r>
              <a:rPr sz="1800" b="1" spc="-30" dirty="0">
                <a:latin typeface="Arial"/>
                <a:cs typeface="Arial"/>
              </a:rPr>
              <a:t> </a:t>
            </a:r>
            <a:r>
              <a:rPr sz="1800" b="1" spc="-5" dirty="0">
                <a:latin typeface="Arial"/>
                <a:cs typeface="Arial"/>
              </a:rPr>
              <a:t>fractions,</a:t>
            </a:r>
            <a:r>
              <a:rPr sz="1800" b="1" spc="10" dirty="0">
                <a:latin typeface="Arial"/>
                <a:cs typeface="Arial"/>
              </a:rPr>
              <a:t> </a:t>
            </a:r>
            <a:r>
              <a:rPr sz="1800" b="1" spc="-5" dirty="0">
                <a:latin typeface="Arial"/>
                <a:cs typeface="Arial"/>
              </a:rPr>
              <a:t>calculated,</a:t>
            </a:r>
            <a:r>
              <a:rPr sz="1800" b="1" spc="10" dirty="0">
                <a:latin typeface="Arial"/>
                <a:cs typeface="Arial"/>
              </a:rPr>
              <a:t> </a:t>
            </a:r>
            <a:r>
              <a:rPr sz="1800" b="1" spc="-15" dirty="0">
                <a:latin typeface="Arial"/>
                <a:cs typeface="Arial"/>
              </a:rPr>
              <a:t>even</a:t>
            </a:r>
            <a:r>
              <a:rPr sz="1800" b="1" spc="60" dirty="0">
                <a:latin typeface="Arial"/>
                <a:cs typeface="Arial"/>
              </a:rPr>
              <a:t> </a:t>
            </a:r>
            <a:r>
              <a:rPr sz="1800" b="1" dirty="0">
                <a:latin typeface="Arial"/>
                <a:cs typeface="Arial"/>
              </a:rPr>
              <a:t>the</a:t>
            </a:r>
            <a:r>
              <a:rPr sz="1800" b="1" spc="5" dirty="0">
                <a:latin typeface="Arial"/>
                <a:cs typeface="Arial"/>
              </a:rPr>
              <a:t> </a:t>
            </a:r>
            <a:r>
              <a:rPr sz="1800" b="1" dirty="0">
                <a:latin typeface="Arial"/>
                <a:cs typeface="Arial"/>
              </a:rPr>
              <a:t>millions</a:t>
            </a:r>
            <a:endParaRPr sz="1800">
              <a:latin typeface="Arial"/>
              <a:cs typeface="Arial"/>
            </a:endParaRPr>
          </a:p>
          <a:p>
            <a:pPr>
              <a:lnSpc>
                <a:spcPct val="100000"/>
              </a:lnSpc>
              <a:spcBef>
                <a:spcPts val="20"/>
              </a:spcBef>
              <a:buFont typeface="Arial MT"/>
              <a:buChar char="•"/>
            </a:pPr>
            <a:endParaRPr sz="1600">
              <a:latin typeface="Arial"/>
              <a:cs typeface="Arial"/>
            </a:endParaRPr>
          </a:p>
          <a:p>
            <a:pPr marL="189865" indent="-172720">
              <a:lnSpc>
                <a:spcPct val="100000"/>
              </a:lnSpc>
              <a:buFont typeface="Arial MT"/>
              <a:buChar char="•"/>
              <a:tabLst>
                <a:tab pos="190500" algn="l"/>
              </a:tabLst>
            </a:pPr>
            <a:r>
              <a:rPr sz="1800" b="1" spc="-5" dirty="0">
                <a:latin typeface="Arial"/>
                <a:cs typeface="Arial"/>
              </a:rPr>
              <a:t>a </a:t>
            </a:r>
            <a:r>
              <a:rPr sz="1800" b="1" spc="-15" dirty="0">
                <a:latin typeface="Arial"/>
                <a:cs typeface="Arial"/>
              </a:rPr>
              <a:t>calendar,</a:t>
            </a:r>
            <a:r>
              <a:rPr sz="1800" b="1" spc="5" dirty="0">
                <a:latin typeface="Arial"/>
                <a:cs typeface="Arial"/>
              </a:rPr>
              <a:t> </a:t>
            </a:r>
            <a:r>
              <a:rPr sz="1800" b="1" dirty="0">
                <a:latin typeface="Arial"/>
                <a:cs typeface="Arial"/>
              </a:rPr>
              <a:t>counted</a:t>
            </a:r>
            <a:r>
              <a:rPr sz="1800" b="1" spc="-10" dirty="0">
                <a:latin typeface="Arial"/>
                <a:cs typeface="Arial"/>
              </a:rPr>
              <a:t> </a:t>
            </a:r>
            <a:r>
              <a:rPr sz="1800" b="1" dirty="0">
                <a:latin typeface="Arial"/>
                <a:cs typeface="Arial"/>
              </a:rPr>
              <a:t>that</a:t>
            </a:r>
            <a:r>
              <a:rPr sz="1800" b="1" spc="-5" dirty="0">
                <a:latin typeface="Arial"/>
                <a:cs typeface="Arial"/>
              </a:rPr>
              <a:t> </a:t>
            </a:r>
            <a:r>
              <a:rPr sz="1800" b="1" dirty="0">
                <a:latin typeface="Arial"/>
                <a:cs typeface="Arial"/>
              </a:rPr>
              <a:t>the</a:t>
            </a:r>
            <a:r>
              <a:rPr sz="1800" b="1" spc="-15" dirty="0">
                <a:latin typeface="Arial"/>
                <a:cs typeface="Arial"/>
              </a:rPr>
              <a:t> </a:t>
            </a:r>
            <a:r>
              <a:rPr sz="1800" b="1" dirty="0">
                <a:latin typeface="Arial"/>
                <a:cs typeface="Arial"/>
              </a:rPr>
              <a:t>number</a:t>
            </a:r>
            <a:r>
              <a:rPr sz="1800" b="1" spc="-10" dirty="0">
                <a:latin typeface="Arial"/>
                <a:cs typeface="Arial"/>
              </a:rPr>
              <a:t> </a:t>
            </a:r>
            <a:r>
              <a:rPr sz="1800" b="1" dirty="0">
                <a:latin typeface="Arial"/>
                <a:cs typeface="Arial"/>
              </a:rPr>
              <a:t>of</a:t>
            </a:r>
            <a:r>
              <a:rPr sz="1800" b="1" spc="-10" dirty="0">
                <a:latin typeface="Arial"/>
                <a:cs typeface="Arial"/>
              </a:rPr>
              <a:t> days</a:t>
            </a:r>
            <a:r>
              <a:rPr sz="1800" b="1" spc="15" dirty="0">
                <a:latin typeface="Arial"/>
                <a:cs typeface="Arial"/>
              </a:rPr>
              <a:t> </a:t>
            </a:r>
            <a:r>
              <a:rPr sz="1800" b="1" dirty="0">
                <a:latin typeface="Arial"/>
                <a:cs typeface="Arial"/>
              </a:rPr>
              <a:t>in</a:t>
            </a:r>
            <a:r>
              <a:rPr sz="1800" b="1" spc="-5" dirty="0">
                <a:latin typeface="Arial"/>
                <a:cs typeface="Arial"/>
              </a:rPr>
              <a:t> a</a:t>
            </a:r>
            <a:r>
              <a:rPr sz="1800" b="1" dirty="0">
                <a:latin typeface="Arial"/>
                <a:cs typeface="Arial"/>
              </a:rPr>
              <a:t> </a:t>
            </a:r>
            <a:r>
              <a:rPr sz="1800" b="1" spc="-10" dirty="0">
                <a:latin typeface="Arial"/>
                <a:cs typeface="Arial"/>
              </a:rPr>
              <a:t>year</a:t>
            </a:r>
            <a:r>
              <a:rPr sz="1800" b="1" spc="30" dirty="0">
                <a:latin typeface="Arial"/>
                <a:cs typeface="Arial"/>
              </a:rPr>
              <a:t> </a:t>
            </a:r>
            <a:r>
              <a:rPr sz="1800" b="1" spc="15" dirty="0">
                <a:latin typeface="Arial"/>
                <a:cs typeface="Arial"/>
              </a:rPr>
              <a:t>was</a:t>
            </a:r>
            <a:r>
              <a:rPr sz="1800" b="1" spc="-50" dirty="0">
                <a:latin typeface="Arial"/>
                <a:cs typeface="Arial"/>
              </a:rPr>
              <a:t> </a:t>
            </a:r>
            <a:r>
              <a:rPr sz="1800" b="1" spc="-5" dirty="0">
                <a:latin typeface="Arial"/>
                <a:cs typeface="Arial"/>
              </a:rPr>
              <a:t>365</a:t>
            </a:r>
            <a:endParaRPr sz="1800">
              <a:latin typeface="Arial"/>
              <a:cs typeface="Arial"/>
            </a:endParaRPr>
          </a:p>
          <a:p>
            <a:pPr>
              <a:lnSpc>
                <a:spcPct val="100000"/>
              </a:lnSpc>
              <a:spcBef>
                <a:spcPts val="20"/>
              </a:spcBef>
              <a:buFont typeface="Arial MT"/>
              <a:buChar char="•"/>
            </a:pPr>
            <a:endParaRPr sz="1600">
              <a:latin typeface="Arial"/>
              <a:cs typeface="Arial"/>
            </a:endParaRPr>
          </a:p>
          <a:p>
            <a:pPr marL="189865" indent="-172720">
              <a:lnSpc>
                <a:spcPct val="100000"/>
              </a:lnSpc>
              <a:buFont typeface="Arial MT"/>
              <a:buChar char="•"/>
              <a:tabLst>
                <a:tab pos="190500" algn="l"/>
              </a:tabLst>
            </a:pPr>
            <a:r>
              <a:rPr sz="1800" b="1" spc="-5" dirty="0">
                <a:latin typeface="Arial"/>
                <a:cs typeface="Arial"/>
              </a:rPr>
              <a:t>geometry</a:t>
            </a:r>
            <a:endParaRPr sz="1800">
              <a:latin typeface="Arial"/>
              <a:cs typeface="Arial"/>
            </a:endParaRPr>
          </a:p>
          <a:p>
            <a:pPr>
              <a:lnSpc>
                <a:spcPct val="100000"/>
              </a:lnSpc>
              <a:spcBef>
                <a:spcPts val="20"/>
              </a:spcBef>
              <a:buFont typeface="Arial MT"/>
              <a:buChar char="•"/>
            </a:pPr>
            <a:endParaRPr sz="1600">
              <a:latin typeface="Arial"/>
              <a:cs typeface="Arial"/>
            </a:endParaRPr>
          </a:p>
          <a:p>
            <a:pPr marL="189865" indent="-172720">
              <a:lnSpc>
                <a:spcPct val="100000"/>
              </a:lnSpc>
              <a:buFont typeface="Arial MT"/>
              <a:buChar char="•"/>
              <a:tabLst>
                <a:tab pos="190500" algn="l"/>
              </a:tabLst>
            </a:pPr>
            <a:r>
              <a:rPr sz="1800" b="1" spc="-5" dirty="0">
                <a:latin typeface="Arial"/>
                <a:cs typeface="Arial"/>
              </a:rPr>
              <a:t>a map </a:t>
            </a:r>
            <a:r>
              <a:rPr sz="1800" b="1" dirty="0">
                <a:latin typeface="Arial"/>
                <a:cs typeface="Arial"/>
              </a:rPr>
              <a:t>of</a:t>
            </a:r>
            <a:r>
              <a:rPr sz="1800" b="1" spc="-10" dirty="0">
                <a:latin typeface="Arial"/>
                <a:cs typeface="Arial"/>
              </a:rPr>
              <a:t> </a:t>
            </a:r>
            <a:r>
              <a:rPr sz="1800" b="1" dirty="0">
                <a:latin typeface="Arial"/>
                <a:cs typeface="Arial"/>
              </a:rPr>
              <a:t>the</a:t>
            </a:r>
            <a:r>
              <a:rPr sz="1800" b="1" spc="-5" dirty="0">
                <a:latin typeface="Arial"/>
                <a:cs typeface="Arial"/>
              </a:rPr>
              <a:t> sky</a:t>
            </a:r>
            <a:r>
              <a:rPr sz="1800" b="1" spc="5" dirty="0">
                <a:latin typeface="Arial"/>
                <a:cs typeface="Arial"/>
              </a:rPr>
              <a:t> </a:t>
            </a:r>
            <a:r>
              <a:rPr sz="1800" b="1" dirty="0">
                <a:latin typeface="Arial"/>
                <a:cs typeface="Arial"/>
              </a:rPr>
              <a:t>- thus</a:t>
            </a:r>
            <a:r>
              <a:rPr sz="1800" b="1" spc="-20" dirty="0">
                <a:latin typeface="Arial"/>
                <a:cs typeface="Arial"/>
              </a:rPr>
              <a:t> </a:t>
            </a:r>
            <a:r>
              <a:rPr sz="1800" b="1" spc="-5" dirty="0">
                <a:latin typeface="Arial"/>
                <a:cs typeface="Arial"/>
              </a:rPr>
              <a:t>astronomy</a:t>
            </a:r>
            <a:r>
              <a:rPr sz="1800" b="1" spc="-25" dirty="0">
                <a:latin typeface="Arial"/>
                <a:cs typeface="Arial"/>
              </a:rPr>
              <a:t> </a:t>
            </a:r>
            <a:r>
              <a:rPr sz="1800" b="1" spc="15" dirty="0">
                <a:latin typeface="Arial"/>
                <a:cs typeface="Arial"/>
              </a:rPr>
              <a:t>was</a:t>
            </a:r>
            <a:r>
              <a:rPr sz="1800" b="1" spc="-35" dirty="0">
                <a:latin typeface="Arial"/>
                <a:cs typeface="Arial"/>
              </a:rPr>
              <a:t> </a:t>
            </a:r>
            <a:r>
              <a:rPr sz="1800" b="1" dirty="0">
                <a:latin typeface="Arial"/>
                <a:cs typeface="Arial"/>
              </a:rPr>
              <a:t>originated</a:t>
            </a:r>
            <a:endParaRPr sz="1800">
              <a:latin typeface="Arial"/>
              <a:cs typeface="Arial"/>
            </a:endParaRPr>
          </a:p>
          <a:p>
            <a:pPr>
              <a:lnSpc>
                <a:spcPct val="100000"/>
              </a:lnSpc>
              <a:spcBef>
                <a:spcPts val="20"/>
              </a:spcBef>
              <a:buFont typeface="Arial MT"/>
              <a:buChar char="•"/>
            </a:pPr>
            <a:endParaRPr sz="1600">
              <a:latin typeface="Arial"/>
              <a:cs typeface="Arial"/>
            </a:endParaRPr>
          </a:p>
          <a:p>
            <a:pPr marL="189865" indent="-172720">
              <a:lnSpc>
                <a:spcPct val="100000"/>
              </a:lnSpc>
              <a:buFont typeface="Arial MT"/>
              <a:buChar char="•"/>
              <a:tabLst>
                <a:tab pos="190500" algn="l"/>
                <a:tab pos="659765" algn="l"/>
                <a:tab pos="4036695" algn="l"/>
              </a:tabLst>
            </a:pPr>
            <a:r>
              <a:rPr sz="1800" b="1" dirty="0">
                <a:latin typeface="Arial"/>
                <a:cs typeface="Arial"/>
              </a:rPr>
              <a:t>the	written</a:t>
            </a:r>
            <a:r>
              <a:rPr sz="1800" b="1" spc="475" dirty="0">
                <a:latin typeface="Arial"/>
                <a:cs typeface="Arial"/>
              </a:rPr>
              <a:t> </a:t>
            </a:r>
            <a:r>
              <a:rPr sz="1800" b="1" dirty="0">
                <a:latin typeface="Arial"/>
                <a:cs typeface="Arial"/>
              </a:rPr>
              <a:t>language</a:t>
            </a:r>
            <a:r>
              <a:rPr sz="1800" b="1" spc="484" dirty="0">
                <a:latin typeface="Arial"/>
                <a:cs typeface="Arial"/>
              </a:rPr>
              <a:t> </a:t>
            </a:r>
            <a:r>
              <a:rPr sz="1800" b="1" dirty="0">
                <a:latin typeface="Arial"/>
                <a:cs typeface="Arial"/>
              </a:rPr>
              <a:t>in</a:t>
            </a:r>
            <a:r>
              <a:rPr sz="1800" b="1" spc="5" dirty="0">
                <a:latin typeface="Arial"/>
                <a:cs typeface="Arial"/>
              </a:rPr>
              <a:t> </a:t>
            </a:r>
            <a:r>
              <a:rPr sz="1800" b="1" dirty="0">
                <a:latin typeface="Arial"/>
                <a:cs typeface="Arial"/>
              </a:rPr>
              <a:t>the</a:t>
            </a:r>
            <a:r>
              <a:rPr sz="1800" b="1" spc="500" dirty="0">
                <a:latin typeface="Arial"/>
                <a:cs typeface="Arial"/>
              </a:rPr>
              <a:t> </a:t>
            </a:r>
            <a:r>
              <a:rPr sz="1800" b="1" dirty="0">
                <a:latin typeface="Arial"/>
                <a:cs typeface="Arial"/>
              </a:rPr>
              <a:t>form	of</a:t>
            </a:r>
            <a:r>
              <a:rPr sz="1800" b="1" spc="-25" dirty="0">
                <a:latin typeface="Arial"/>
                <a:cs typeface="Arial"/>
              </a:rPr>
              <a:t> </a:t>
            </a:r>
            <a:r>
              <a:rPr sz="1800" b="1" dirty="0">
                <a:latin typeface="Arial"/>
                <a:cs typeface="Arial"/>
              </a:rPr>
              <a:t>signs,</a:t>
            </a:r>
            <a:r>
              <a:rPr sz="1800" b="1" spc="459" dirty="0">
                <a:latin typeface="Arial"/>
                <a:cs typeface="Arial"/>
              </a:rPr>
              <a:t> </a:t>
            </a:r>
            <a:r>
              <a:rPr sz="1800" b="1" dirty="0">
                <a:latin typeface="Arial"/>
                <a:cs typeface="Arial"/>
              </a:rPr>
              <a:t>drawings-hieroglyphs</a:t>
            </a:r>
            <a:endParaRPr sz="1800">
              <a:latin typeface="Arial"/>
              <a:cs typeface="Arial"/>
            </a:endParaRPr>
          </a:p>
        </p:txBody>
      </p:sp>
      <p:pic>
        <p:nvPicPr>
          <p:cNvPr id="34" name="object 34"/>
          <p:cNvPicPr/>
          <p:nvPr/>
        </p:nvPicPr>
        <p:blipFill>
          <a:blip r:embed="rId4" cstate="print"/>
          <a:stretch>
            <a:fillRect/>
          </a:stretch>
        </p:blipFill>
        <p:spPr>
          <a:xfrm>
            <a:off x="318515" y="4498847"/>
            <a:ext cx="2095500" cy="1571244"/>
          </a:xfrm>
          <a:prstGeom prst="rect">
            <a:avLst/>
          </a:prstGeom>
        </p:spPr>
      </p:pic>
      <p:sp>
        <p:nvSpPr>
          <p:cNvPr id="35" name="object 35"/>
          <p:cNvSpPr txBox="1"/>
          <p:nvPr/>
        </p:nvSpPr>
        <p:spPr>
          <a:xfrm>
            <a:off x="308609" y="6070853"/>
            <a:ext cx="2106295" cy="646430"/>
          </a:xfrm>
          <a:prstGeom prst="rect">
            <a:avLst/>
          </a:prstGeom>
          <a:solidFill>
            <a:srgbClr val="FFFFFF"/>
          </a:solidFill>
          <a:ln w="25908">
            <a:solidFill>
              <a:srgbClr val="BADFE2"/>
            </a:solidFill>
          </a:ln>
        </p:spPr>
        <p:txBody>
          <a:bodyPr vert="horz" wrap="square" lIns="0" tIns="41275" rIns="0" bIns="0" rtlCol="0">
            <a:spAutoFit/>
          </a:bodyPr>
          <a:lstStyle/>
          <a:p>
            <a:pPr marL="137795" marR="135255" algn="ctr">
              <a:lnSpc>
                <a:spcPct val="100000"/>
              </a:lnSpc>
              <a:spcBef>
                <a:spcPts val="325"/>
              </a:spcBef>
            </a:pPr>
            <a:r>
              <a:rPr sz="1200" b="1" i="1" spc="-5" dirty="0">
                <a:latin typeface="Arial"/>
                <a:cs typeface="Arial"/>
              </a:rPr>
              <a:t>A</a:t>
            </a:r>
            <a:r>
              <a:rPr sz="1200" b="1" i="1" spc="-75" dirty="0">
                <a:latin typeface="Arial"/>
                <a:cs typeface="Arial"/>
              </a:rPr>
              <a:t> </a:t>
            </a:r>
            <a:r>
              <a:rPr sz="1200" b="1" i="1" dirty="0">
                <a:latin typeface="Arial"/>
                <a:cs typeface="Arial"/>
              </a:rPr>
              <a:t>section</a:t>
            </a:r>
            <a:r>
              <a:rPr sz="1200" b="1" i="1" spc="-35" dirty="0">
                <a:latin typeface="Arial"/>
                <a:cs typeface="Arial"/>
              </a:rPr>
              <a:t> </a:t>
            </a:r>
            <a:r>
              <a:rPr sz="1200" b="1" i="1" dirty="0">
                <a:latin typeface="Arial"/>
                <a:cs typeface="Arial"/>
              </a:rPr>
              <a:t>of</a:t>
            </a:r>
            <a:r>
              <a:rPr sz="1200" b="1" i="1" spc="-15" dirty="0">
                <a:latin typeface="Arial"/>
                <a:cs typeface="Arial"/>
              </a:rPr>
              <a:t> </a:t>
            </a:r>
            <a:r>
              <a:rPr sz="1200" b="1" i="1" spc="-5" dirty="0">
                <a:latin typeface="Arial"/>
                <a:cs typeface="Arial"/>
              </a:rPr>
              <a:t>the</a:t>
            </a:r>
            <a:r>
              <a:rPr sz="1200" b="1" i="1" spc="-20" dirty="0">
                <a:latin typeface="Arial"/>
                <a:cs typeface="Arial"/>
              </a:rPr>
              <a:t> </a:t>
            </a:r>
            <a:r>
              <a:rPr sz="1200" b="1" i="1" dirty="0">
                <a:latin typeface="Arial"/>
                <a:cs typeface="Arial"/>
              </a:rPr>
              <a:t>Egyptian </a:t>
            </a:r>
            <a:r>
              <a:rPr sz="1200" b="1" i="1" spc="-320" dirty="0">
                <a:latin typeface="Arial"/>
                <a:cs typeface="Arial"/>
              </a:rPr>
              <a:t> </a:t>
            </a:r>
            <a:r>
              <a:rPr sz="1200" b="1" i="1" spc="-5" dirty="0">
                <a:latin typeface="Arial"/>
                <a:cs typeface="Arial"/>
              </a:rPr>
              <a:t>Book </a:t>
            </a:r>
            <a:r>
              <a:rPr sz="1200" b="1" i="1" dirty="0">
                <a:latin typeface="Arial"/>
                <a:cs typeface="Arial"/>
              </a:rPr>
              <a:t>of </a:t>
            </a:r>
            <a:r>
              <a:rPr sz="1200" b="1" i="1" spc="-5" dirty="0">
                <a:latin typeface="Arial"/>
                <a:cs typeface="Arial"/>
              </a:rPr>
              <a:t>the Dead written </a:t>
            </a:r>
            <a:r>
              <a:rPr sz="1200" b="1" i="1" spc="-320" dirty="0">
                <a:latin typeface="Arial"/>
                <a:cs typeface="Arial"/>
              </a:rPr>
              <a:t> </a:t>
            </a:r>
            <a:r>
              <a:rPr sz="1200" b="1" i="1" dirty="0">
                <a:latin typeface="Arial"/>
                <a:cs typeface="Arial"/>
              </a:rPr>
              <a:t>on</a:t>
            </a:r>
            <a:r>
              <a:rPr sz="1200" b="1" i="1" spc="5" dirty="0">
                <a:latin typeface="Arial"/>
                <a:cs typeface="Arial"/>
              </a:rPr>
              <a:t> </a:t>
            </a:r>
            <a:r>
              <a:rPr sz="1200" b="1" i="1" dirty="0">
                <a:latin typeface="Arial"/>
                <a:cs typeface="Arial"/>
              </a:rPr>
              <a:t>papyrus</a:t>
            </a:r>
            <a:endParaRPr sz="1200">
              <a:latin typeface="Arial"/>
              <a:cs typeface="Arial"/>
            </a:endParaRPr>
          </a:p>
        </p:txBody>
      </p:sp>
      <p:grpSp>
        <p:nvGrpSpPr>
          <p:cNvPr id="36" name="object 36"/>
          <p:cNvGrpSpPr/>
          <p:nvPr/>
        </p:nvGrpSpPr>
        <p:grpSpPr>
          <a:xfrm>
            <a:off x="2351532" y="4463796"/>
            <a:ext cx="4249420" cy="756285"/>
            <a:chOff x="2351532" y="4463796"/>
            <a:chExt cx="4249420" cy="756285"/>
          </a:xfrm>
        </p:grpSpPr>
        <p:pic>
          <p:nvPicPr>
            <p:cNvPr id="37" name="object 37"/>
            <p:cNvPicPr/>
            <p:nvPr/>
          </p:nvPicPr>
          <p:blipFill>
            <a:blip r:embed="rId5" cstate="print"/>
            <a:stretch>
              <a:fillRect/>
            </a:stretch>
          </p:blipFill>
          <p:spPr>
            <a:xfrm>
              <a:off x="2377440" y="4474464"/>
              <a:ext cx="4223004" cy="678180"/>
            </a:xfrm>
            <a:prstGeom prst="rect">
              <a:avLst/>
            </a:prstGeom>
          </p:spPr>
        </p:pic>
        <p:pic>
          <p:nvPicPr>
            <p:cNvPr id="38" name="object 38"/>
            <p:cNvPicPr/>
            <p:nvPr/>
          </p:nvPicPr>
          <p:blipFill>
            <a:blip r:embed="rId6" cstate="print"/>
            <a:stretch>
              <a:fillRect/>
            </a:stretch>
          </p:blipFill>
          <p:spPr>
            <a:xfrm>
              <a:off x="2351532" y="4463796"/>
              <a:ext cx="4158996" cy="755904"/>
            </a:xfrm>
            <a:prstGeom prst="rect">
              <a:avLst/>
            </a:prstGeom>
          </p:spPr>
        </p:pic>
        <p:pic>
          <p:nvPicPr>
            <p:cNvPr id="39" name="object 39"/>
            <p:cNvPicPr/>
            <p:nvPr/>
          </p:nvPicPr>
          <p:blipFill>
            <a:blip r:embed="rId7" cstate="print"/>
            <a:stretch>
              <a:fillRect/>
            </a:stretch>
          </p:blipFill>
          <p:spPr>
            <a:xfrm>
              <a:off x="2424684" y="4498848"/>
              <a:ext cx="4128516" cy="583692"/>
            </a:xfrm>
            <a:prstGeom prst="rect">
              <a:avLst/>
            </a:prstGeom>
          </p:spPr>
        </p:pic>
      </p:grpSp>
      <p:sp>
        <p:nvSpPr>
          <p:cNvPr id="40" name="object 40"/>
          <p:cNvSpPr txBox="1"/>
          <p:nvPr/>
        </p:nvSpPr>
        <p:spPr>
          <a:xfrm>
            <a:off x="2424683" y="4498847"/>
            <a:ext cx="4128770" cy="584200"/>
          </a:xfrm>
          <a:prstGeom prst="rect">
            <a:avLst/>
          </a:prstGeom>
          <a:ln w="9144">
            <a:solidFill>
              <a:srgbClr val="B6DCDF"/>
            </a:solidFill>
          </a:ln>
        </p:spPr>
        <p:txBody>
          <a:bodyPr vert="horz" wrap="square" lIns="0" tIns="40640" rIns="0" bIns="0" rtlCol="0">
            <a:spAutoFit/>
          </a:bodyPr>
          <a:lstStyle/>
          <a:p>
            <a:pPr marL="92710">
              <a:lnSpc>
                <a:spcPct val="100000"/>
              </a:lnSpc>
              <a:spcBef>
                <a:spcPts val="320"/>
              </a:spcBef>
            </a:pPr>
            <a:r>
              <a:rPr sz="1600" b="1" i="1" spc="-5" dirty="0">
                <a:latin typeface="Arial"/>
                <a:cs typeface="Arial"/>
              </a:rPr>
              <a:t>Papyrus</a:t>
            </a:r>
            <a:r>
              <a:rPr sz="1600" b="1" i="1" spc="-10" dirty="0">
                <a:latin typeface="Arial"/>
                <a:cs typeface="Arial"/>
              </a:rPr>
              <a:t> </a:t>
            </a:r>
            <a:r>
              <a:rPr sz="1600" b="1" i="1" spc="-5" dirty="0">
                <a:latin typeface="Arial"/>
                <a:cs typeface="Arial"/>
              </a:rPr>
              <a:t>is</a:t>
            </a:r>
            <a:r>
              <a:rPr sz="1600" b="1" i="1" spc="10" dirty="0">
                <a:latin typeface="Arial"/>
                <a:cs typeface="Arial"/>
              </a:rPr>
              <a:t> </a:t>
            </a:r>
            <a:r>
              <a:rPr sz="1600" b="1" i="1" spc="-5" dirty="0">
                <a:latin typeface="Arial"/>
                <a:cs typeface="Arial"/>
              </a:rPr>
              <a:t>a</a:t>
            </a:r>
            <a:r>
              <a:rPr sz="1600" b="1" i="1" dirty="0">
                <a:latin typeface="Arial"/>
                <a:cs typeface="Arial"/>
              </a:rPr>
              <a:t> </a:t>
            </a:r>
            <a:r>
              <a:rPr sz="1600" b="1" i="1" spc="-5" dirty="0">
                <a:latin typeface="Arial"/>
                <a:cs typeface="Arial"/>
              </a:rPr>
              <a:t>thin</a:t>
            </a:r>
            <a:r>
              <a:rPr sz="1600" b="1" i="1" spc="15" dirty="0">
                <a:latin typeface="Arial"/>
                <a:cs typeface="Arial"/>
              </a:rPr>
              <a:t> </a:t>
            </a:r>
            <a:r>
              <a:rPr sz="1600" b="1" i="1" spc="-5" dirty="0">
                <a:latin typeface="Arial"/>
                <a:cs typeface="Arial"/>
              </a:rPr>
              <a:t>paper-like</a:t>
            </a:r>
            <a:r>
              <a:rPr sz="1600" b="1" i="1" spc="30" dirty="0">
                <a:latin typeface="Arial"/>
                <a:cs typeface="Arial"/>
              </a:rPr>
              <a:t> </a:t>
            </a:r>
            <a:r>
              <a:rPr sz="1600" b="1" i="1" spc="-5" dirty="0">
                <a:latin typeface="Arial"/>
                <a:cs typeface="Arial"/>
              </a:rPr>
              <a:t>material</a:t>
            </a:r>
            <a:endParaRPr sz="1600">
              <a:latin typeface="Arial"/>
              <a:cs typeface="Arial"/>
            </a:endParaRPr>
          </a:p>
          <a:p>
            <a:pPr marL="92710">
              <a:lnSpc>
                <a:spcPct val="100000"/>
              </a:lnSpc>
              <a:spcBef>
                <a:spcPts val="5"/>
              </a:spcBef>
            </a:pPr>
            <a:r>
              <a:rPr sz="1600" b="1" i="1" spc="-5" dirty="0">
                <a:latin typeface="Arial"/>
                <a:cs typeface="Arial"/>
              </a:rPr>
              <a:t>made</a:t>
            </a:r>
            <a:r>
              <a:rPr sz="1600" b="1" i="1" spc="5" dirty="0">
                <a:latin typeface="Arial"/>
                <a:cs typeface="Arial"/>
              </a:rPr>
              <a:t> </a:t>
            </a:r>
            <a:r>
              <a:rPr sz="1600" b="1" i="1" spc="-5" dirty="0">
                <a:latin typeface="Arial"/>
                <a:cs typeface="Arial"/>
              </a:rPr>
              <a:t>from</a:t>
            </a:r>
            <a:r>
              <a:rPr sz="1600" b="1" i="1" spc="20" dirty="0">
                <a:latin typeface="Arial"/>
                <a:cs typeface="Arial"/>
              </a:rPr>
              <a:t> </a:t>
            </a:r>
            <a:r>
              <a:rPr sz="1600" b="1" i="1" spc="-10" dirty="0">
                <a:latin typeface="Arial"/>
                <a:cs typeface="Arial"/>
              </a:rPr>
              <a:t>the</a:t>
            </a:r>
            <a:r>
              <a:rPr sz="1600" b="1" i="1" spc="10" dirty="0">
                <a:latin typeface="Arial"/>
                <a:cs typeface="Arial"/>
              </a:rPr>
              <a:t> </a:t>
            </a:r>
            <a:r>
              <a:rPr sz="1600" b="1" i="1" spc="-5" dirty="0">
                <a:latin typeface="Arial"/>
                <a:cs typeface="Arial"/>
              </a:rPr>
              <a:t>pith</a:t>
            </a:r>
            <a:r>
              <a:rPr sz="1600" b="1" i="1" spc="25" dirty="0">
                <a:latin typeface="Arial"/>
                <a:cs typeface="Arial"/>
              </a:rPr>
              <a:t> </a:t>
            </a:r>
            <a:r>
              <a:rPr sz="1600" b="1" i="1" spc="-5" dirty="0">
                <a:latin typeface="Arial"/>
                <a:cs typeface="Arial"/>
              </a:rPr>
              <a:t>of </a:t>
            </a:r>
            <a:r>
              <a:rPr sz="1600" b="1" i="1" spc="-10" dirty="0">
                <a:latin typeface="Arial"/>
                <a:cs typeface="Arial"/>
              </a:rPr>
              <a:t>the</a:t>
            </a:r>
            <a:r>
              <a:rPr sz="1600" b="1" i="1" spc="20" dirty="0">
                <a:latin typeface="Arial"/>
                <a:cs typeface="Arial"/>
              </a:rPr>
              <a:t> </a:t>
            </a:r>
            <a:r>
              <a:rPr sz="1600" b="1" i="1" spc="-5" dirty="0">
                <a:latin typeface="Arial"/>
                <a:cs typeface="Arial"/>
              </a:rPr>
              <a:t>papyrus</a:t>
            </a:r>
            <a:r>
              <a:rPr sz="1600" b="1" i="1" spc="5" dirty="0">
                <a:latin typeface="Arial"/>
                <a:cs typeface="Arial"/>
              </a:rPr>
              <a:t> </a:t>
            </a:r>
            <a:r>
              <a:rPr sz="1600" b="1" i="1" spc="-5" dirty="0">
                <a:latin typeface="Arial"/>
                <a:cs typeface="Arial"/>
              </a:rPr>
              <a:t>plant</a:t>
            </a:r>
            <a:endParaRPr sz="1600">
              <a:latin typeface="Arial"/>
              <a:cs typeface="Arial"/>
            </a:endParaRPr>
          </a:p>
        </p:txBody>
      </p:sp>
      <p:grpSp>
        <p:nvGrpSpPr>
          <p:cNvPr id="41" name="object 41"/>
          <p:cNvGrpSpPr/>
          <p:nvPr/>
        </p:nvGrpSpPr>
        <p:grpSpPr>
          <a:xfrm>
            <a:off x="2787395" y="5268467"/>
            <a:ext cx="6152515" cy="1388745"/>
            <a:chOff x="2787395" y="5268467"/>
            <a:chExt cx="6152515" cy="1388745"/>
          </a:xfrm>
        </p:grpSpPr>
        <p:pic>
          <p:nvPicPr>
            <p:cNvPr id="42" name="object 42"/>
            <p:cNvPicPr/>
            <p:nvPr/>
          </p:nvPicPr>
          <p:blipFill>
            <a:blip r:embed="rId8" cstate="print"/>
            <a:stretch>
              <a:fillRect/>
            </a:stretch>
          </p:blipFill>
          <p:spPr>
            <a:xfrm>
              <a:off x="2796539" y="5286755"/>
              <a:ext cx="6071616" cy="1293876"/>
            </a:xfrm>
            <a:prstGeom prst="rect">
              <a:avLst/>
            </a:prstGeom>
          </p:spPr>
        </p:pic>
        <p:pic>
          <p:nvPicPr>
            <p:cNvPr id="43" name="object 43"/>
            <p:cNvPicPr/>
            <p:nvPr/>
          </p:nvPicPr>
          <p:blipFill>
            <a:blip r:embed="rId9" cstate="print"/>
            <a:stretch>
              <a:fillRect/>
            </a:stretch>
          </p:blipFill>
          <p:spPr>
            <a:xfrm>
              <a:off x="2787395" y="5268467"/>
              <a:ext cx="6152387" cy="1388364"/>
            </a:xfrm>
            <a:prstGeom prst="rect">
              <a:avLst/>
            </a:prstGeom>
          </p:spPr>
        </p:pic>
        <p:pic>
          <p:nvPicPr>
            <p:cNvPr id="44" name="object 44"/>
            <p:cNvPicPr/>
            <p:nvPr/>
          </p:nvPicPr>
          <p:blipFill>
            <a:blip r:embed="rId10" cstate="print"/>
            <a:stretch>
              <a:fillRect/>
            </a:stretch>
          </p:blipFill>
          <p:spPr>
            <a:xfrm>
              <a:off x="2843783" y="5314187"/>
              <a:ext cx="5977128" cy="1199388"/>
            </a:xfrm>
            <a:prstGeom prst="rect">
              <a:avLst/>
            </a:prstGeom>
          </p:spPr>
        </p:pic>
      </p:grpSp>
      <p:sp>
        <p:nvSpPr>
          <p:cNvPr id="45" name="object 45"/>
          <p:cNvSpPr txBox="1"/>
          <p:nvPr/>
        </p:nvSpPr>
        <p:spPr>
          <a:xfrm>
            <a:off x="2843783" y="5314188"/>
            <a:ext cx="5977255" cy="1199515"/>
          </a:xfrm>
          <a:prstGeom prst="rect">
            <a:avLst/>
          </a:prstGeom>
          <a:ln w="9144">
            <a:solidFill>
              <a:srgbClr val="B6DCDF"/>
            </a:solidFill>
          </a:ln>
        </p:spPr>
        <p:txBody>
          <a:bodyPr vert="horz" wrap="square" lIns="0" tIns="40005" rIns="0" bIns="0" rtlCol="0">
            <a:spAutoFit/>
          </a:bodyPr>
          <a:lstStyle/>
          <a:p>
            <a:pPr marL="123825" marR="110489" indent="1270" algn="ctr">
              <a:lnSpc>
                <a:spcPct val="100000"/>
              </a:lnSpc>
              <a:spcBef>
                <a:spcPts val="315"/>
              </a:spcBef>
            </a:pPr>
            <a:r>
              <a:rPr sz="1800" b="1" spc="-10" dirty="0">
                <a:latin typeface="Arial"/>
                <a:cs typeface="Arial"/>
              </a:rPr>
              <a:t>Ancient</a:t>
            </a:r>
            <a:r>
              <a:rPr sz="1800" b="1" spc="50" dirty="0">
                <a:latin typeface="Arial"/>
                <a:cs typeface="Arial"/>
              </a:rPr>
              <a:t> </a:t>
            </a:r>
            <a:r>
              <a:rPr sz="1800" b="1" dirty="0">
                <a:latin typeface="Arial"/>
                <a:cs typeface="Arial"/>
              </a:rPr>
              <a:t>Egyptians </a:t>
            </a:r>
            <a:r>
              <a:rPr sz="1800" b="1" spc="-5" dirty="0">
                <a:latin typeface="Arial"/>
                <a:cs typeface="Arial"/>
              </a:rPr>
              <a:t>are</a:t>
            </a:r>
            <a:r>
              <a:rPr sz="1800" b="1" spc="10" dirty="0">
                <a:latin typeface="Arial"/>
                <a:cs typeface="Arial"/>
              </a:rPr>
              <a:t> </a:t>
            </a:r>
            <a:r>
              <a:rPr sz="1800" b="1" dirty="0">
                <a:latin typeface="Arial"/>
                <a:cs typeface="Arial"/>
              </a:rPr>
              <a:t>thought</a:t>
            </a:r>
            <a:r>
              <a:rPr sz="1800" b="1" spc="-20" dirty="0">
                <a:latin typeface="Arial"/>
                <a:cs typeface="Arial"/>
              </a:rPr>
              <a:t> </a:t>
            </a:r>
            <a:r>
              <a:rPr sz="1800" b="1" dirty="0">
                <a:latin typeface="Arial"/>
                <a:cs typeface="Arial"/>
              </a:rPr>
              <a:t>to</a:t>
            </a:r>
            <a:r>
              <a:rPr sz="1800" b="1" spc="-5" dirty="0">
                <a:latin typeface="Arial"/>
                <a:cs typeface="Arial"/>
              </a:rPr>
              <a:t> </a:t>
            </a:r>
            <a:r>
              <a:rPr sz="1800" b="1" spc="-15" dirty="0">
                <a:latin typeface="Arial"/>
                <a:cs typeface="Arial"/>
              </a:rPr>
              <a:t>have</a:t>
            </a:r>
            <a:r>
              <a:rPr sz="1800" b="1" spc="35" dirty="0">
                <a:latin typeface="Arial"/>
                <a:cs typeface="Arial"/>
              </a:rPr>
              <a:t> </a:t>
            </a:r>
            <a:r>
              <a:rPr sz="1800" b="1" dirty="0">
                <a:latin typeface="Arial"/>
                <a:cs typeface="Arial"/>
              </a:rPr>
              <a:t>used</a:t>
            </a:r>
            <a:r>
              <a:rPr sz="1800" b="1" spc="5" dirty="0">
                <a:latin typeface="Arial"/>
                <a:cs typeface="Arial"/>
              </a:rPr>
              <a:t> </a:t>
            </a:r>
            <a:r>
              <a:rPr sz="1800" b="1" spc="-5" dirty="0">
                <a:latin typeface="Arial"/>
                <a:cs typeface="Arial"/>
              </a:rPr>
              <a:t>papyrus </a:t>
            </a:r>
            <a:r>
              <a:rPr sz="1800" b="1" spc="-484" dirty="0">
                <a:latin typeface="Arial"/>
                <a:cs typeface="Arial"/>
              </a:rPr>
              <a:t> </a:t>
            </a:r>
            <a:r>
              <a:rPr sz="1800" b="1" spc="-5" dirty="0">
                <a:latin typeface="Arial"/>
                <a:cs typeface="Arial"/>
              </a:rPr>
              <a:t>as a </a:t>
            </a:r>
            <a:r>
              <a:rPr sz="1800" b="1" spc="5" dirty="0">
                <a:latin typeface="Arial"/>
                <a:cs typeface="Arial"/>
              </a:rPr>
              <a:t>writing </a:t>
            </a:r>
            <a:r>
              <a:rPr sz="1800" b="1" spc="-5" dirty="0">
                <a:latin typeface="Arial"/>
                <a:cs typeface="Arial"/>
              </a:rPr>
              <a:t>material, as </a:t>
            </a:r>
            <a:r>
              <a:rPr sz="1800" b="1" spc="5" dirty="0">
                <a:latin typeface="Arial"/>
                <a:cs typeface="Arial"/>
              </a:rPr>
              <a:t>well </a:t>
            </a:r>
            <a:r>
              <a:rPr sz="1800" b="1" spc="-5" dirty="0">
                <a:latin typeface="Arial"/>
                <a:cs typeface="Arial"/>
              </a:rPr>
              <a:t>as employing </a:t>
            </a:r>
            <a:r>
              <a:rPr sz="1800" b="1" dirty="0">
                <a:latin typeface="Arial"/>
                <a:cs typeface="Arial"/>
              </a:rPr>
              <a:t>it </a:t>
            </a:r>
            <a:r>
              <a:rPr sz="1800" b="1" spc="5" dirty="0">
                <a:latin typeface="Arial"/>
                <a:cs typeface="Arial"/>
              </a:rPr>
              <a:t> </a:t>
            </a:r>
            <a:r>
              <a:rPr sz="1800" b="1" dirty="0">
                <a:latin typeface="Arial"/>
                <a:cs typeface="Arial"/>
              </a:rPr>
              <a:t>commonly</a:t>
            </a:r>
            <a:r>
              <a:rPr sz="1800" b="1" spc="-5" dirty="0">
                <a:latin typeface="Arial"/>
                <a:cs typeface="Arial"/>
              </a:rPr>
              <a:t> </a:t>
            </a:r>
            <a:r>
              <a:rPr sz="1800" b="1" dirty="0">
                <a:latin typeface="Arial"/>
                <a:cs typeface="Arial"/>
              </a:rPr>
              <a:t>in</a:t>
            </a:r>
            <a:r>
              <a:rPr sz="1800" b="1" spc="-5" dirty="0">
                <a:latin typeface="Arial"/>
                <a:cs typeface="Arial"/>
              </a:rPr>
              <a:t> </a:t>
            </a:r>
            <a:r>
              <a:rPr sz="1800" b="1" dirty="0">
                <a:latin typeface="Arial"/>
                <a:cs typeface="Arial"/>
              </a:rPr>
              <a:t>the</a:t>
            </a:r>
            <a:r>
              <a:rPr sz="1800" b="1" spc="-20" dirty="0">
                <a:latin typeface="Arial"/>
                <a:cs typeface="Arial"/>
              </a:rPr>
              <a:t> </a:t>
            </a:r>
            <a:r>
              <a:rPr sz="1800" b="1" dirty="0">
                <a:latin typeface="Arial"/>
                <a:cs typeface="Arial"/>
              </a:rPr>
              <a:t>construction</a:t>
            </a:r>
            <a:r>
              <a:rPr sz="1800" b="1" spc="-10" dirty="0">
                <a:latin typeface="Arial"/>
                <a:cs typeface="Arial"/>
              </a:rPr>
              <a:t> </a:t>
            </a:r>
            <a:r>
              <a:rPr sz="1800" b="1" dirty="0">
                <a:latin typeface="Arial"/>
                <a:cs typeface="Arial"/>
              </a:rPr>
              <a:t>of</a:t>
            </a:r>
            <a:r>
              <a:rPr sz="1800" b="1" spc="-5" dirty="0">
                <a:latin typeface="Arial"/>
                <a:cs typeface="Arial"/>
              </a:rPr>
              <a:t> </a:t>
            </a:r>
            <a:r>
              <a:rPr sz="1800" b="1" dirty="0">
                <a:latin typeface="Arial"/>
                <a:cs typeface="Arial"/>
              </a:rPr>
              <a:t>other</a:t>
            </a:r>
            <a:r>
              <a:rPr sz="1800" b="1" spc="-20" dirty="0">
                <a:latin typeface="Arial"/>
                <a:cs typeface="Arial"/>
              </a:rPr>
              <a:t> </a:t>
            </a:r>
            <a:r>
              <a:rPr sz="1800" b="1" spc="-5" dirty="0">
                <a:latin typeface="Arial"/>
                <a:cs typeface="Arial"/>
              </a:rPr>
              <a:t>artifacts</a:t>
            </a:r>
            <a:r>
              <a:rPr sz="1800" b="1" spc="5" dirty="0">
                <a:latin typeface="Arial"/>
                <a:cs typeface="Arial"/>
              </a:rPr>
              <a:t> </a:t>
            </a:r>
            <a:r>
              <a:rPr sz="1800" b="1" dirty="0">
                <a:latin typeface="Arial"/>
                <a:cs typeface="Arial"/>
              </a:rPr>
              <a:t>such</a:t>
            </a:r>
            <a:endParaRPr sz="1800">
              <a:latin typeface="Arial"/>
              <a:cs typeface="Arial"/>
            </a:endParaRPr>
          </a:p>
          <a:p>
            <a:pPr marL="173355" algn="ctr">
              <a:lnSpc>
                <a:spcPct val="100000"/>
              </a:lnSpc>
              <a:spcBef>
                <a:spcPts val="5"/>
              </a:spcBef>
            </a:pPr>
            <a:r>
              <a:rPr sz="1800" b="1" spc="-5" dirty="0">
                <a:latin typeface="Arial"/>
                <a:cs typeface="Arial"/>
              </a:rPr>
              <a:t>as</a:t>
            </a:r>
            <a:r>
              <a:rPr sz="1800" b="1" spc="-10" dirty="0">
                <a:latin typeface="Arial"/>
                <a:cs typeface="Arial"/>
              </a:rPr>
              <a:t> </a:t>
            </a:r>
            <a:r>
              <a:rPr sz="1800" b="1" spc="-5" dirty="0">
                <a:latin typeface="Arial"/>
                <a:cs typeface="Arial"/>
              </a:rPr>
              <a:t>reed</a:t>
            </a:r>
            <a:r>
              <a:rPr sz="1800" b="1" spc="15" dirty="0">
                <a:latin typeface="Arial"/>
                <a:cs typeface="Arial"/>
              </a:rPr>
              <a:t> </a:t>
            </a:r>
            <a:r>
              <a:rPr sz="1800" b="1" spc="-5" dirty="0">
                <a:latin typeface="Arial"/>
                <a:cs typeface="Arial"/>
              </a:rPr>
              <a:t>boats,</a:t>
            </a:r>
            <a:r>
              <a:rPr sz="1800" b="1" spc="-10" dirty="0">
                <a:latin typeface="Arial"/>
                <a:cs typeface="Arial"/>
              </a:rPr>
              <a:t> </a:t>
            </a:r>
            <a:r>
              <a:rPr sz="1800" b="1" spc="-5" dirty="0">
                <a:latin typeface="Arial"/>
                <a:cs typeface="Arial"/>
              </a:rPr>
              <a:t>mats,</a:t>
            </a:r>
            <a:r>
              <a:rPr sz="1800" b="1" dirty="0">
                <a:latin typeface="Arial"/>
                <a:cs typeface="Arial"/>
              </a:rPr>
              <a:t> </a:t>
            </a:r>
            <a:r>
              <a:rPr sz="1800" b="1" spc="-5" dirty="0">
                <a:latin typeface="Arial"/>
                <a:cs typeface="Arial"/>
              </a:rPr>
              <a:t>rope, sandals,</a:t>
            </a:r>
            <a:r>
              <a:rPr sz="1800" b="1" spc="-10" dirty="0">
                <a:latin typeface="Arial"/>
                <a:cs typeface="Arial"/>
              </a:rPr>
              <a:t> </a:t>
            </a:r>
            <a:r>
              <a:rPr sz="1800" b="1" spc="-5" dirty="0">
                <a:latin typeface="Arial"/>
                <a:cs typeface="Arial"/>
              </a:rPr>
              <a:t>and baskets</a:t>
            </a:r>
            <a:r>
              <a:rPr sz="1800" b="1" spc="75" dirty="0">
                <a:latin typeface="Arial"/>
                <a:cs typeface="Arial"/>
              </a:rPr>
              <a:t> </a:t>
            </a:r>
            <a:r>
              <a:rPr sz="2100" baseline="-17857" dirty="0">
                <a:latin typeface="Arial MT"/>
                <a:cs typeface="Arial MT"/>
              </a:rPr>
              <a:t>5</a:t>
            </a:r>
            <a:endParaRPr sz="2100" baseline="-17857">
              <a:latin typeface="Arial MT"/>
              <a:cs typeface="Arial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88400" y="6333845"/>
            <a:ext cx="12509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Arial MT"/>
                <a:cs typeface="Arial MT"/>
              </a:rPr>
              <a:t>6</a:t>
            </a:r>
            <a:endParaRPr sz="1400">
              <a:latin typeface="Arial MT"/>
              <a:cs typeface="Arial MT"/>
            </a:endParaRPr>
          </a:p>
        </p:txBody>
      </p:sp>
      <p:pic>
        <p:nvPicPr>
          <p:cNvPr id="3" name="object 3"/>
          <p:cNvPicPr/>
          <p:nvPr/>
        </p:nvPicPr>
        <p:blipFill>
          <a:blip r:embed="rId2" cstate="print"/>
          <a:stretch>
            <a:fillRect/>
          </a:stretch>
        </p:blipFill>
        <p:spPr>
          <a:xfrm>
            <a:off x="117349" y="53339"/>
            <a:ext cx="8909304" cy="841247"/>
          </a:xfrm>
          <a:prstGeom prst="rect">
            <a:avLst/>
          </a:prstGeom>
        </p:spPr>
      </p:pic>
      <p:sp>
        <p:nvSpPr>
          <p:cNvPr id="4" name="object 4"/>
          <p:cNvSpPr txBox="1">
            <a:spLocks noGrp="1"/>
          </p:cNvSpPr>
          <p:nvPr>
            <p:ph type="title"/>
          </p:nvPr>
        </p:nvSpPr>
        <p:spPr>
          <a:xfrm>
            <a:off x="541426" y="221691"/>
            <a:ext cx="8060690" cy="377190"/>
          </a:xfrm>
          <a:prstGeom prst="rect">
            <a:avLst/>
          </a:prstGeom>
        </p:spPr>
        <p:txBody>
          <a:bodyPr vert="horz" wrap="square" lIns="0" tIns="13335" rIns="0" bIns="0" rtlCol="0">
            <a:spAutoFit/>
          </a:bodyPr>
          <a:lstStyle/>
          <a:p>
            <a:pPr marL="12700">
              <a:lnSpc>
                <a:spcPct val="100000"/>
              </a:lnSpc>
              <a:spcBef>
                <a:spcPts val="105"/>
              </a:spcBef>
            </a:pPr>
            <a:r>
              <a:rPr sz="2300" i="0" dirty="0">
                <a:solidFill>
                  <a:srgbClr val="000099"/>
                </a:solidFill>
                <a:latin typeface="Arial"/>
                <a:cs typeface="Arial"/>
              </a:rPr>
              <a:t>SOURCES</a:t>
            </a:r>
            <a:r>
              <a:rPr sz="2300" i="0" spc="-25" dirty="0">
                <a:solidFill>
                  <a:srgbClr val="000099"/>
                </a:solidFill>
                <a:latin typeface="Arial"/>
                <a:cs typeface="Arial"/>
              </a:rPr>
              <a:t> </a:t>
            </a:r>
            <a:r>
              <a:rPr sz="2300" i="0" spc="-5" dirty="0">
                <a:solidFill>
                  <a:srgbClr val="000099"/>
                </a:solidFill>
                <a:latin typeface="Arial"/>
                <a:cs typeface="Arial"/>
              </a:rPr>
              <a:t>FOR</a:t>
            </a:r>
            <a:r>
              <a:rPr sz="2300" i="0" spc="-10" dirty="0">
                <a:solidFill>
                  <a:srgbClr val="000099"/>
                </a:solidFill>
                <a:latin typeface="Arial"/>
                <a:cs typeface="Arial"/>
              </a:rPr>
              <a:t> </a:t>
            </a:r>
            <a:r>
              <a:rPr sz="2300" i="0" dirty="0">
                <a:solidFill>
                  <a:srgbClr val="000099"/>
                </a:solidFill>
                <a:latin typeface="Arial"/>
                <a:cs typeface="Arial"/>
              </a:rPr>
              <a:t>STUDY </a:t>
            </a:r>
            <a:r>
              <a:rPr sz="2300" i="0" spc="-5" dirty="0">
                <a:solidFill>
                  <a:srgbClr val="000099"/>
                </a:solidFill>
                <a:latin typeface="Arial"/>
                <a:cs typeface="Arial"/>
              </a:rPr>
              <a:t>OF</a:t>
            </a:r>
            <a:r>
              <a:rPr sz="2300" i="0" spc="-20" dirty="0">
                <a:solidFill>
                  <a:srgbClr val="000099"/>
                </a:solidFill>
                <a:latin typeface="Arial"/>
                <a:cs typeface="Arial"/>
              </a:rPr>
              <a:t> </a:t>
            </a:r>
            <a:r>
              <a:rPr sz="2300" i="0" dirty="0">
                <a:solidFill>
                  <a:srgbClr val="000099"/>
                </a:solidFill>
                <a:latin typeface="Arial"/>
                <a:cs typeface="Arial"/>
              </a:rPr>
              <a:t>MEDICINE</a:t>
            </a:r>
            <a:r>
              <a:rPr sz="2300" i="0" spc="-10" dirty="0">
                <a:solidFill>
                  <a:srgbClr val="000099"/>
                </a:solidFill>
                <a:latin typeface="Arial"/>
                <a:cs typeface="Arial"/>
              </a:rPr>
              <a:t> </a:t>
            </a:r>
            <a:r>
              <a:rPr sz="2300" i="0" dirty="0">
                <a:solidFill>
                  <a:srgbClr val="000099"/>
                </a:solidFill>
                <a:latin typeface="Arial"/>
                <a:cs typeface="Arial"/>
              </a:rPr>
              <a:t>IN</a:t>
            </a:r>
            <a:r>
              <a:rPr sz="2300" i="0" spc="-5" dirty="0">
                <a:solidFill>
                  <a:srgbClr val="000099"/>
                </a:solidFill>
                <a:latin typeface="Arial"/>
                <a:cs typeface="Arial"/>
              </a:rPr>
              <a:t> </a:t>
            </a:r>
            <a:r>
              <a:rPr sz="2300" i="0" dirty="0">
                <a:solidFill>
                  <a:srgbClr val="000099"/>
                </a:solidFill>
                <a:latin typeface="Arial"/>
                <a:cs typeface="Arial"/>
              </a:rPr>
              <a:t>ANCIENT</a:t>
            </a:r>
            <a:r>
              <a:rPr sz="2300" i="0" spc="-30" dirty="0">
                <a:solidFill>
                  <a:srgbClr val="000099"/>
                </a:solidFill>
                <a:latin typeface="Arial"/>
                <a:cs typeface="Arial"/>
              </a:rPr>
              <a:t> </a:t>
            </a:r>
            <a:r>
              <a:rPr sz="2300" i="0" dirty="0">
                <a:solidFill>
                  <a:srgbClr val="000099"/>
                </a:solidFill>
                <a:latin typeface="Arial"/>
                <a:cs typeface="Arial"/>
              </a:rPr>
              <a:t>EGYPT</a:t>
            </a:r>
            <a:endParaRPr sz="2300">
              <a:latin typeface="Arial"/>
              <a:cs typeface="Arial"/>
            </a:endParaRPr>
          </a:p>
        </p:txBody>
      </p:sp>
      <p:grpSp>
        <p:nvGrpSpPr>
          <p:cNvPr id="5" name="object 5"/>
          <p:cNvGrpSpPr/>
          <p:nvPr/>
        </p:nvGrpSpPr>
        <p:grpSpPr>
          <a:xfrm>
            <a:off x="179831" y="894588"/>
            <a:ext cx="2783205" cy="1010919"/>
            <a:chOff x="179831" y="894588"/>
            <a:chExt cx="2783205" cy="1010919"/>
          </a:xfrm>
        </p:grpSpPr>
        <p:pic>
          <p:nvPicPr>
            <p:cNvPr id="6" name="object 6"/>
            <p:cNvPicPr/>
            <p:nvPr/>
          </p:nvPicPr>
          <p:blipFill>
            <a:blip r:embed="rId3" cstate="print"/>
            <a:stretch>
              <a:fillRect/>
            </a:stretch>
          </p:blipFill>
          <p:spPr>
            <a:xfrm>
              <a:off x="179831" y="894588"/>
              <a:ext cx="2782824" cy="1010412"/>
            </a:xfrm>
            <a:prstGeom prst="rect">
              <a:avLst/>
            </a:prstGeom>
          </p:spPr>
        </p:pic>
        <p:pic>
          <p:nvPicPr>
            <p:cNvPr id="7" name="object 7"/>
            <p:cNvPicPr/>
            <p:nvPr/>
          </p:nvPicPr>
          <p:blipFill>
            <a:blip r:embed="rId4" cstate="print"/>
            <a:stretch>
              <a:fillRect/>
            </a:stretch>
          </p:blipFill>
          <p:spPr>
            <a:xfrm>
              <a:off x="230123" y="1089660"/>
              <a:ext cx="2686812" cy="679703"/>
            </a:xfrm>
            <a:prstGeom prst="rect">
              <a:avLst/>
            </a:prstGeom>
          </p:spPr>
        </p:pic>
      </p:grpSp>
      <p:sp>
        <p:nvSpPr>
          <p:cNvPr id="8" name="object 8"/>
          <p:cNvSpPr txBox="1"/>
          <p:nvPr/>
        </p:nvSpPr>
        <p:spPr>
          <a:xfrm>
            <a:off x="408533" y="1156461"/>
            <a:ext cx="2308860"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000099"/>
                </a:solidFill>
                <a:latin typeface="Calibri"/>
                <a:cs typeface="Calibri"/>
              </a:rPr>
              <a:t>HERMETIC</a:t>
            </a:r>
            <a:r>
              <a:rPr sz="2400" b="1" spc="-60" dirty="0">
                <a:solidFill>
                  <a:srgbClr val="000099"/>
                </a:solidFill>
                <a:latin typeface="Calibri"/>
                <a:cs typeface="Calibri"/>
              </a:rPr>
              <a:t> </a:t>
            </a:r>
            <a:r>
              <a:rPr sz="2400" b="1" spc="-5" dirty="0">
                <a:solidFill>
                  <a:srgbClr val="000099"/>
                </a:solidFill>
                <a:latin typeface="Calibri"/>
                <a:cs typeface="Calibri"/>
              </a:rPr>
              <a:t>BOOKS</a:t>
            </a:r>
            <a:endParaRPr sz="2400">
              <a:latin typeface="Calibri"/>
              <a:cs typeface="Calibri"/>
            </a:endParaRPr>
          </a:p>
        </p:txBody>
      </p:sp>
      <p:pic>
        <p:nvPicPr>
          <p:cNvPr id="9" name="object 9"/>
          <p:cNvPicPr/>
          <p:nvPr/>
        </p:nvPicPr>
        <p:blipFill>
          <a:blip r:embed="rId5" cstate="print"/>
          <a:stretch>
            <a:fillRect/>
          </a:stretch>
        </p:blipFill>
        <p:spPr>
          <a:xfrm>
            <a:off x="2901695" y="768095"/>
            <a:ext cx="6062472" cy="1327403"/>
          </a:xfrm>
          <a:prstGeom prst="rect">
            <a:avLst/>
          </a:prstGeom>
        </p:spPr>
      </p:pic>
      <p:sp>
        <p:nvSpPr>
          <p:cNvPr id="10" name="object 10"/>
          <p:cNvSpPr txBox="1"/>
          <p:nvPr/>
        </p:nvSpPr>
        <p:spPr>
          <a:xfrm>
            <a:off x="3067050" y="834897"/>
            <a:ext cx="5368290" cy="544195"/>
          </a:xfrm>
          <a:prstGeom prst="rect">
            <a:avLst/>
          </a:prstGeom>
        </p:spPr>
        <p:txBody>
          <a:bodyPr vert="horz" wrap="square" lIns="0" tIns="13335" rIns="0" bIns="0" rtlCol="0">
            <a:spAutoFit/>
          </a:bodyPr>
          <a:lstStyle/>
          <a:p>
            <a:pPr marL="12700" marR="5080">
              <a:lnSpc>
                <a:spcPct val="100000"/>
              </a:lnSpc>
              <a:spcBef>
                <a:spcPts val="105"/>
              </a:spcBef>
            </a:pPr>
            <a:r>
              <a:rPr sz="1700" b="1" i="1" dirty="0">
                <a:solidFill>
                  <a:srgbClr val="001F5F"/>
                </a:solidFill>
                <a:latin typeface="Arial"/>
                <a:cs typeface="Arial"/>
              </a:rPr>
              <a:t>These books </a:t>
            </a:r>
            <a:r>
              <a:rPr sz="1700" b="1" i="1" spc="-5" dirty="0">
                <a:solidFill>
                  <a:srgbClr val="001F5F"/>
                </a:solidFill>
                <a:latin typeface="Arial"/>
                <a:cs typeface="Arial"/>
              </a:rPr>
              <a:t>were </a:t>
            </a:r>
            <a:r>
              <a:rPr sz="1700" b="1" i="1" dirty="0">
                <a:solidFill>
                  <a:srgbClr val="001F5F"/>
                </a:solidFill>
                <a:latin typeface="Arial"/>
                <a:cs typeface="Arial"/>
              </a:rPr>
              <a:t>constituted by </a:t>
            </a:r>
            <a:r>
              <a:rPr sz="1700" b="1" i="1" spc="-5" dirty="0">
                <a:solidFill>
                  <a:srgbClr val="001F5F"/>
                </a:solidFill>
                <a:latin typeface="Arial"/>
                <a:cs typeface="Arial"/>
              </a:rPr>
              <a:t>different </a:t>
            </a:r>
            <a:r>
              <a:rPr sz="1700" b="1" i="1" dirty="0">
                <a:solidFill>
                  <a:srgbClr val="001F5F"/>
                </a:solidFill>
                <a:latin typeface="Arial"/>
                <a:cs typeface="Arial"/>
              </a:rPr>
              <a:t>people at </a:t>
            </a:r>
            <a:r>
              <a:rPr sz="1700" b="1" i="1" spc="-459" dirty="0">
                <a:solidFill>
                  <a:srgbClr val="001F5F"/>
                </a:solidFill>
                <a:latin typeface="Arial"/>
                <a:cs typeface="Arial"/>
              </a:rPr>
              <a:t> </a:t>
            </a:r>
            <a:r>
              <a:rPr sz="1700" b="1" i="1" spc="-5" dirty="0">
                <a:solidFill>
                  <a:srgbClr val="001F5F"/>
                </a:solidFill>
                <a:latin typeface="Arial"/>
                <a:cs typeface="Arial"/>
              </a:rPr>
              <a:t>different</a:t>
            </a:r>
            <a:r>
              <a:rPr sz="1700" b="1" i="1" dirty="0">
                <a:solidFill>
                  <a:srgbClr val="001F5F"/>
                </a:solidFill>
                <a:latin typeface="Arial"/>
                <a:cs typeface="Arial"/>
              </a:rPr>
              <a:t> times.</a:t>
            </a:r>
            <a:endParaRPr sz="1700">
              <a:latin typeface="Arial"/>
              <a:cs typeface="Arial"/>
            </a:endParaRPr>
          </a:p>
        </p:txBody>
      </p:sp>
      <p:grpSp>
        <p:nvGrpSpPr>
          <p:cNvPr id="11" name="object 11"/>
          <p:cNvGrpSpPr/>
          <p:nvPr/>
        </p:nvGrpSpPr>
        <p:grpSpPr>
          <a:xfrm>
            <a:off x="4328159" y="1299972"/>
            <a:ext cx="3266440" cy="487680"/>
            <a:chOff x="4328159" y="1299972"/>
            <a:chExt cx="3266440" cy="487680"/>
          </a:xfrm>
        </p:grpSpPr>
        <p:pic>
          <p:nvPicPr>
            <p:cNvPr id="12" name="object 12"/>
            <p:cNvPicPr/>
            <p:nvPr/>
          </p:nvPicPr>
          <p:blipFill>
            <a:blip r:embed="rId6" cstate="print"/>
            <a:stretch>
              <a:fillRect/>
            </a:stretch>
          </p:blipFill>
          <p:spPr>
            <a:xfrm>
              <a:off x="4328159" y="1299972"/>
              <a:ext cx="1146048" cy="487679"/>
            </a:xfrm>
            <a:prstGeom prst="rect">
              <a:avLst/>
            </a:prstGeom>
          </p:spPr>
        </p:pic>
        <p:pic>
          <p:nvPicPr>
            <p:cNvPr id="13" name="object 13"/>
            <p:cNvPicPr/>
            <p:nvPr/>
          </p:nvPicPr>
          <p:blipFill>
            <a:blip r:embed="rId7" cstate="print"/>
            <a:stretch>
              <a:fillRect/>
            </a:stretch>
          </p:blipFill>
          <p:spPr>
            <a:xfrm>
              <a:off x="5181599" y="1299972"/>
              <a:ext cx="413003" cy="487679"/>
            </a:xfrm>
            <a:prstGeom prst="rect">
              <a:avLst/>
            </a:prstGeom>
          </p:spPr>
        </p:pic>
        <p:pic>
          <p:nvPicPr>
            <p:cNvPr id="14" name="object 14"/>
            <p:cNvPicPr/>
            <p:nvPr/>
          </p:nvPicPr>
          <p:blipFill>
            <a:blip r:embed="rId8" cstate="print"/>
            <a:stretch>
              <a:fillRect/>
            </a:stretch>
          </p:blipFill>
          <p:spPr>
            <a:xfrm>
              <a:off x="5362955" y="1299972"/>
              <a:ext cx="1432559" cy="487679"/>
            </a:xfrm>
            <a:prstGeom prst="rect">
              <a:avLst/>
            </a:prstGeom>
          </p:spPr>
        </p:pic>
        <p:pic>
          <p:nvPicPr>
            <p:cNvPr id="15" name="object 15"/>
            <p:cNvPicPr/>
            <p:nvPr/>
          </p:nvPicPr>
          <p:blipFill>
            <a:blip r:embed="rId9" cstate="print"/>
            <a:stretch>
              <a:fillRect/>
            </a:stretch>
          </p:blipFill>
          <p:spPr>
            <a:xfrm>
              <a:off x="6502907" y="1299972"/>
              <a:ext cx="1031748" cy="487679"/>
            </a:xfrm>
            <a:prstGeom prst="rect">
              <a:avLst/>
            </a:prstGeom>
          </p:spPr>
        </p:pic>
        <p:pic>
          <p:nvPicPr>
            <p:cNvPr id="16" name="object 16"/>
            <p:cNvPicPr/>
            <p:nvPr/>
          </p:nvPicPr>
          <p:blipFill>
            <a:blip r:embed="rId10" cstate="print"/>
            <a:stretch>
              <a:fillRect/>
            </a:stretch>
          </p:blipFill>
          <p:spPr>
            <a:xfrm>
              <a:off x="7242047" y="1299972"/>
              <a:ext cx="352044" cy="487679"/>
            </a:xfrm>
            <a:prstGeom prst="rect">
              <a:avLst/>
            </a:prstGeom>
          </p:spPr>
        </p:pic>
      </p:grpSp>
      <p:sp>
        <p:nvSpPr>
          <p:cNvPr id="17" name="object 17"/>
          <p:cNvSpPr txBox="1"/>
          <p:nvPr/>
        </p:nvSpPr>
        <p:spPr>
          <a:xfrm>
            <a:off x="3067050" y="1353057"/>
            <a:ext cx="4580890" cy="544195"/>
          </a:xfrm>
          <a:prstGeom prst="rect">
            <a:avLst/>
          </a:prstGeom>
        </p:spPr>
        <p:txBody>
          <a:bodyPr vert="horz" wrap="square" lIns="0" tIns="13335" rIns="0" bIns="0" rtlCol="0">
            <a:spAutoFit/>
          </a:bodyPr>
          <a:lstStyle/>
          <a:p>
            <a:pPr marL="1398270">
              <a:lnSpc>
                <a:spcPct val="100000"/>
              </a:lnSpc>
              <a:spcBef>
                <a:spcPts val="105"/>
              </a:spcBef>
            </a:pPr>
            <a:r>
              <a:rPr sz="1700" b="1" i="1" dirty="0">
                <a:solidFill>
                  <a:srgbClr val="001F5F"/>
                </a:solidFill>
                <a:latin typeface="Arial"/>
                <a:cs typeface="Arial"/>
              </a:rPr>
              <a:t>Hermes</a:t>
            </a:r>
            <a:r>
              <a:rPr sz="1700" b="1" i="1" spc="-15" dirty="0">
                <a:solidFill>
                  <a:srgbClr val="001F5F"/>
                </a:solidFill>
                <a:latin typeface="Arial"/>
                <a:cs typeface="Arial"/>
              </a:rPr>
              <a:t> </a:t>
            </a:r>
            <a:r>
              <a:rPr sz="1700" b="1" i="1" dirty="0">
                <a:solidFill>
                  <a:srgbClr val="001F5F"/>
                </a:solidFill>
                <a:latin typeface="Arial"/>
                <a:cs typeface="Arial"/>
              </a:rPr>
              <a:t>–</a:t>
            </a:r>
            <a:r>
              <a:rPr sz="1700" b="1" i="1" spc="-5" dirty="0">
                <a:solidFill>
                  <a:srgbClr val="001F5F"/>
                </a:solidFill>
                <a:latin typeface="Arial"/>
                <a:cs typeface="Arial"/>
              </a:rPr>
              <a:t> God</a:t>
            </a:r>
            <a:r>
              <a:rPr sz="1700" b="1" i="1" spc="-15" dirty="0">
                <a:solidFill>
                  <a:srgbClr val="001F5F"/>
                </a:solidFill>
                <a:latin typeface="Arial"/>
                <a:cs typeface="Arial"/>
              </a:rPr>
              <a:t> </a:t>
            </a:r>
            <a:r>
              <a:rPr sz="1700" b="1" i="1" dirty="0">
                <a:solidFill>
                  <a:srgbClr val="001F5F"/>
                </a:solidFill>
                <a:latin typeface="Arial"/>
                <a:cs typeface="Arial"/>
              </a:rPr>
              <a:t>of</a:t>
            </a:r>
            <a:r>
              <a:rPr sz="1700" b="1" i="1" spc="-20" dirty="0">
                <a:solidFill>
                  <a:srgbClr val="001F5F"/>
                </a:solidFill>
                <a:latin typeface="Arial"/>
                <a:cs typeface="Arial"/>
              </a:rPr>
              <a:t> </a:t>
            </a:r>
            <a:r>
              <a:rPr sz="1700" b="1" i="1" dirty="0">
                <a:solidFill>
                  <a:srgbClr val="001F5F"/>
                </a:solidFill>
                <a:latin typeface="Arial"/>
                <a:cs typeface="Arial"/>
              </a:rPr>
              <a:t>the</a:t>
            </a:r>
            <a:r>
              <a:rPr sz="1700" b="1" i="1" spc="-20" dirty="0">
                <a:solidFill>
                  <a:srgbClr val="001F5F"/>
                </a:solidFill>
                <a:latin typeface="Arial"/>
                <a:cs typeface="Arial"/>
              </a:rPr>
              <a:t> </a:t>
            </a:r>
            <a:r>
              <a:rPr sz="1700" b="1" i="1" spc="-5" dirty="0">
                <a:solidFill>
                  <a:srgbClr val="001F5F"/>
                </a:solidFill>
                <a:latin typeface="Arial"/>
                <a:cs typeface="Arial"/>
              </a:rPr>
              <a:t>Writing.</a:t>
            </a:r>
            <a:endParaRPr sz="1700">
              <a:latin typeface="Arial"/>
              <a:cs typeface="Arial"/>
            </a:endParaRPr>
          </a:p>
          <a:p>
            <a:pPr marL="12700">
              <a:lnSpc>
                <a:spcPct val="100000"/>
              </a:lnSpc>
            </a:pPr>
            <a:r>
              <a:rPr sz="1700" b="1" i="1" dirty="0">
                <a:solidFill>
                  <a:srgbClr val="001F5F"/>
                </a:solidFill>
                <a:latin typeface="Arial"/>
                <a:cs typeface="Arial"/>
              </a:rPr>
              <a:t>342 books,</a:t>
            </a:r>
            <a:r>
              <a:rPr sz="1700" b="1" i="1" spc="-10" dirty="0">
                <a:solidFill>
                  <a:srgbClr val="001F5F"/>
                </a:solidFill>
                <a:latin typeface="Arial"/>
                <a:cs typeface="Arial"/>
              </a:rPr>
              <a:t> </a:t>
            </a:r>
            <a:r>
              <a:rPr sz="1700" b="1" i="1" dirty="0">
                <a:solidFill>
                  <a:srgbClr val="001F5F"/>
                </a:solidFill>
                <a:latin typeface="Arial"/>
                <a:cs typeface="Arial"/>
              </a:rPr>
              <a:t>6 of</a:t>
            </a:r>
            <a:r>
              <a:rPr sz="1700" b="1" i="1" spc="-10" dirty="0">
                <a:solidFill>
                  <a:srgbClr val="001F5F"/>
                </a:solidFill>
                <a:latin typeface="Arial"/>
                <a:cs typeface="Arial"/>
              </a:rPr>
              <a:t> </a:t>
            </a:r>
            <a:r>
              <a:rPr sz="1700" b="1" i="1" dirty="0">
                <a:solidFill>
                  <a:srgbClr val="001F5F"/>
                </a:solidFill>
                <a:latin typeface="Arial"/>
                <a:cs typeface="Arial"/>
              </a:rPr>
              <a:t>them</a:t>
            </a:r>
            <a:r>
              <a:rPr sz="1700" b="1" i="1" spc="-10" dirty="0">
                <a:solidFill>
                  <a:srgbClr val="001F5F"/>
                </a:solidFill>
                <a:latin typeface="Arial"/>
                <a:cs typeface="Arial"/>
              </a:rPr>
              <a:t> </a:t>
            </a:r>
            <a:r>
              <a:rPr sz="1700" b="1" i="1" dirty="0">
                <a:solidFill>
                  <a:srgbClr val="001F5F"/>
                </a:solidFill>
                <a:latin typeface="Arial"/>
                <a:cs typeface="Arial"/>
              </a:rPr>
              <a:t>are</a:t>
            </a:r>
            <a:r>
              <a:rPr sz="1700" b="1" i="1" spc="-5" dirty="0">
                <a:solidFill>
                  <a:srgbClr val="001F5F"/>
                </a:solidFill>
                <a:latin typeface="Arial"/>
                <a:cs typeface="Arial"/>
              </a:rPr>
              <a:t> </a:t>
            </a:r>
            <a:r>
              <a:rPr sz="1700" b="1" i="1" dirty="0">
                <a:solidFill>
                  <a:srgbClr val="001F5F"/>
                </a:solidFill>
                <a:latin typeface="Arial"/>
                <a:cs typeface="Arial"/>
              </a:rPr>
              <a:t>related</a:t>
            </a:r>
            <a:r>
              <a:rPr sz="1700" b="1" i="1" spc="5" dirty="0">
                <a:solidFill>
                  <a:srgbClr val="001F5F"/>
                </a:solidFill>
                <a:latin typeface="Arial"/>
                <a:cs typeface="Arial"/>
              </a:rPr>
              <a:t> </a:t>
            </a:r>
            <a:r>
              <a:rPr sz="1700" b="1" i="1" dirty="0">
                <a:solidFill>
                  <a:srgbClr val="001F5F"/>
                </a:solidFill>
                <a:latin typeface="Arial"/>
                <a:cs typeface="Arial"/>
              </a:rPr>
              <a:t>to</a:t>
            </a:r>
            <a:r>
              <a:rPr sz="1700" b="1" i="1" spc="-15" dirty="0">
                <a:solidFill>
                  <a:srgbClr val="001F5F"/>
                </a:solidFill>
                <a:latin typeface="Arial"/>
                <a:cs typeface="Arial"/>
              </a:rPr>
              <a:t> </a:t>
            </a:r>
            <a:r>
              <a:rPr sz="1700" b="1" i="1" spc="-5" dirty="0">
                <a:solidFill>
                  <a:srgbClr val="001F5F"/>
                </a:solidFill>
                <a:latin typeface="Arial"/>
                <a:cs typeface="Arial"/>
              </a:rPr>
              <a:t>medicine</a:t>
            </a:r>
            <a:endParaRPr sz="1700">
              <a:latin typeface="Arial"/>
              <a:cs typeface="Arial"/>
            </a:endParaRPr>
          </a:p>
        </p:txBody>
      </p:sp>
      <p:pic>
        <p:nvPicPr>
          <p:cNvPr id="18" name="object 18"/>
          <p:cNvPicPr/>
          <p:nvPr/>
        </p:nvPicPr>
        <p:blipFill>
          <a:blip r:embed="rId11" cstate="print"/>
          <a:stretch>
            <a:fillRect/>
          </a:stretch>
        </p:blipFill>
        <p:spPr>
          <a:xfrm>
            <a:off x="3314700" y="1938527"/>
            <a:ext cx="2764536" cy="679703"/>
          </a:xfrm>
          <a:prstGeom prst="rect">
            <a:avLst/>
          </a:prstGeom>
        </p:spPr>
      </p:pic>
      <p:graphicFrame>
        <p:nvGraphicFramePr>
          <p:cNvPr id="19" name="object 19"/>
          <p:cNvGraphicFramePr>
            <a:graphicFrameLocks noGrp="1"/>
          </p:cNvGraphicFramePr>
          <p:nvPr/>
        </p:nvGraphicFramePr>
        <p:xfrm>
          <a:off x="603250" y="1974850"/>
          <a:ext cx="8153399" cy="2909442"/>
        </p:xfrm>
        <a:graphic>
          <a:graphicData uri="http://schemas.openxmlformats.org/drawingml/2006/table">
            <a:tbl>
              <a:tblPr firstRow="1" bandRow="1">
                <a:tableStyleId>{2D5ABB26-0587-4C30-8999-92F81FD0307C}</a:tableStyleId>
              </a:tblPr>
              <a:tblGrid>
                <a:gridCol w="2522220"/>
                <a:gridCol w="2736214"/>
                <a:gridCol w="2894965"/>
              </a:tblGrid>
              <a:tr h="479044">
                <a:tc gridSpan="3">
                  <a:txBody>
                    <a:bodyPr/>
                    <a:lstStyle/>
                    <a:p>
                      <a:pPr algn="ctr">
                        <a:lnSpc>
                          <a:spcPct val="100000"/>
                        </a:lnSpc>
                        <a:spcBef>
                          <a:spcPts val="290"/>
                        </a:spcBef>
                      </a:pPr>
                      <a:r>
                        <a:rPr sz="2400" b="1" spc="-5" dirty="0">
                          <a:solidFill>
                            <a:srgbClr val="000099"/>
                          </a:solidFill>
                          <a:latin typeface="Calibri"/>
                          <a:cs typeface="Calibri"/>
                        </a:rPr>
                        <a:t>Medical</a:t>
                      </a:r>
                      <a:r>
                        <a:rPr sz="2400" b="1" spc="-45" dirty="0">
                          <a:solidFill>
                            <a:srgbClr val="000099"/>
                          </a:solidFill>
                          <a:latin typeface="Calibri"/>
                          <a:cs typeface="Calibri"/>
                        </a:rPr>
                        <a:t> </a:t>
                      </a:r>
                      <a:r>
                        <a:rPr sz="2400" b="1" spc="-10" dirty="0">
                          <a:solidFill>
                            <a:srgbClr val="000099"/>
                          </a:solidFill>
                          <a:latin typeface="Calibri"/>
                          <a:cs typeface="Calibri"/>
                        </a:rPr>
                        <a:t>Papyruses</a:t>
                      </a:r>
                      <a:endParaRPr sz="24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hMerge="1">
                  <a:txBody>
                    <a:bodyPr/>
                    <a:lstStyle/>
                    <a:p>
                      <a:endParaRPr/>
                    </a:p>
                  </a:txBody>
                  <a:tcPr marL="0" marR="0" marT="0" marB="0"/>
                </a:tc>
                <a:tc hMerge="1">
                  <a:txBody>
                    <a:bodyPr/>
                    <a:lstStyle/>
                    <a:p>
                      <a:endParaRPr/>
                    </a:p>
                  </a:txBody>
                  <a:tcPr marL="0" marR="0" marT="0" marB="0"/>
                </a:tc>
              </a:tr>
              <a:tr h="896746">
                <a:tc>
                  <a:txBody>
                    <a:bodyPr/>
                    <a:lstStyle/>
                    <a:p>
                      <a:pPr marL="386080" marR="202565" indent="-178435">
                        <a:lnSpc>
                          <a:spcPct val="100000"/>
                        </a:lnSpc>
                        <a:spcBef>
                          <a:spcPts val="1080"/>
                        </a:spcBef>
                      </a:pPr>
                      <a:r>
                        <a:rPr sz="2000" b="1" i="1" dirty="0">
                          <a:solidFill>
                            <a:srgbClr val="001F5F"/>
                          </a:solidFill>
                          <a:latin typeface="Arial"/>
                          <a:cs typeface="Arial"/>
                        </a:rPr>
                        <a:t>by</a:t>
                      </a:r>
                      <a:r>
                        <a:rPr sz="2000" b="1" i="1" spc="-25" dirty="0">
                          <a:solidFill>
                            <a:srgbClr val="001F5F"/>
                          </a:solidFill>
                          <a:latin typeface="Arial"/>
                          <a:cs typeface="Arial"/>
                        </a:rPr>
                        <a:t> </a:t>
                      </a:r>
                      <a:r>
                        <a:rPr sz="2000" b="1" i="1" dirty="0">
                          <a:solidFill>
                            <a:srgbClr val="001F5F"/>
                          </a:solidFill>
                          <a:latin typeface="Arial"/>
                          <a:cs typeface="Arial"/>
                        </a:rPr>
                        <a:t>the</a:t>
                      </a:r>
                      <a:r>
                        <a:rPr sz="2000" b="1" i="1" spc="-50" dirty="0">
                          <a:solidFill>
                            <a:srgbClr val="001F5F"/>
                          </a:solidFill>
                          <a:latin typeface="Arial"/>
                          <a:cs typeface="Arial"/>
                        </a:rPr>
                        <a:t> </a:t>
                      </a:r>
                      <a:r>
                        <a:rPr sz="2000" b="1" i="1" dirty="0">
                          <a:solidFill>
                            <a:srgbClr val="001F5F"/>
                          </a:solidFill>
                          <a:latin typeface="Arial"/>
                          <a:cs typeface="Arial"/>
                        </a:rPr>
                        <a:t>name</a:t>
                      </a:r>
                      <a:r>
                        <a:rPr sz="2000" b="1" i="1" spc="-35" dirty="0">
                          <a:solidFill>
                            <a:srgbClr val="001F5F"/>
                          </a:solidFill>
                          <a:latin typeface="Arial"/>
                          <a:cs typeface="Arial"/>
                        </a:rPr>
                        <a:t> </a:t>
                      </a:r>
                      <a:r>
                        <a:rPr sz="2000" b="1" i="1" dirty="0">
                          <a:solidFill>
                            <a:srgbClr val="001F5F"/>
                          </a:solidFill>
                          <a:latin typeface="Arial"/>
                          <a:cs typeface="Arial"/>
                        </a:rPr>
                        <a:t>after </a:t>
                      </a:r>
                      <a:r>
                        <a:rPr sz="2000" b="1" i="1" spc="-540" dirty="0">
                          <a:solidFill>
                            <a:srgbClr val="001F5F"/>
                          </a:solidFill>
                          <a:latin typeface="Arial"/>
                          <a:cs typeface="Arial"/>
                        </a:rPr>
                        <a:t> </a:t>
                      </a:r>
                      <a:r>
                        <a:rPr sz="2000" b="1" i="1" dirty="0">
                          <a:solidFill>
                            <a:srgbClr val="001F5F"/>
                          </a:solidFill>
                          <a:latin typeface="Arial"/>
                          <a:cs typeface="Arial"/>
                        </a:rPr>
                        <a:t>the</a:t>
                      </a:r>
                      <a:r>
                        <a:rPr sz="2000" b="1" i="1" spc="-35" dirty="0">
                          <a:solidFill>
                            <a:srgbClr val="001F5F"/>
                          </a:solidFill>
                          <a:latin typeface="Arial"/>
                          <a:cs typeface="Arial"/>
                        </a:rPr>
                        <a:t> </a:t>
                      </a:r>
                      <a:r>
                        <a:rPr sz="2000" b="1" i="1" dirty="0">
                          <a:solidFill>
                            <a:srgbClr val="001F5F"/>
                          </a:solidFill>
                          <a:latin typeface="Arial"/>
                          <a:cs typeface="Arial"/>
                        </a:rPr>
                        <a:t>first</a:t>
                      </a:r>
                      <a:r>
                        <a:rPr sz="2000" b="1" i="1" spc="-55" dirty="0">
                          <a:solidFill>
                            <a:srgbClr val="001F5F"/>
                          </a:solidFill>
                          <a:latin typeface="Arial"/>
                          <a:cs typeface="Arial"/>
                        </a:rPr>
                        <a:t> </a:t>
                      </a:r>
                      <a:r>
                        <a:rPr sz="2000" b="1" i="1" dirty="0">
                          <a:solidFill>
                            <a:srgbClr val="001F5F"/>
                          </a:solidFill>
                          <a:latin typeface="Arial"/>
                          <a:cs typeface="Arial"/>
                        </a:rPr>
                        <a:t>owner</a:t>
                      </a:r>
                      <a:endParaRPr sz="2000">
                        <a:latin typeface="Arial"/>
                        <a:cs typeface="Arial"/>
                      </a:endParaRPr>
                    </a:p>
                  </a:txBody>
                  <a:tcPr marL="0" marR="0" marT="1371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773430" marR="472440" indent="-294640">
                        <a:lnSpc>
                          <a:spcPct val="100000"/>
                        </a:lnSpc>
                        <a:spcBef>
                          <a:spcPts val="1080"/>
                        </a:spcBef>
                      </a:pPr>
                      <a:r>
                        <a:rPr sz="2000" b="1" i="1" dirty="0">
                          <a:solidFill>
                            <a:srgbClr val="001F5F"/>
                          </a:solidFill>
                          <a:latin typeface="Arial"/>
                          <a:cs typeface="Arial"/>
                        </a:rPr>
                        <a:t>by</a:t>
                      </a:r>
                      <a:r>
                        <a:rPr sz="2000" b="1" i="1" spc="-30" dirty="0">
                          <a:solidFill>
                            <a:srgbClr val="001F5F"/>
                          </a:solidFill>
                          <a:latin typeface="Arial"/>
                          <a:cs typeface="Arial"/>
                        </a:rPr>
                        <a:t> </a:t>
                      </a:r>
                      <a:r>
                        <a:rPr sz="2000" b="1" i="1" dirty="0">
                          <a:solidFill>
                            <a:srgbClr val="001F5F"/>
                          </a:solidFill>
                          <a:latin typeface="Arial"/>
                          <a:cs typeface="Arial"/>
                        </a:rPr>
                        <a:t>the</a:t>
                      </a:r>
                      <a:r>
                        <a:rPr sz="2000" b="1" i="1" spc="-45" dirty="0">
                          <a:solidFill>
                            <a:srgbClr val="001F5F"/>
                          </a:solidFill>
                          <a:latin typeface="Arial"/>
                          <a:cs typeface="Arial"/>
                        </a:rPr>
                        <a:t> </a:t>
                      </a:r>
                      <a:r>
                        <a:rPr sz="2000" b="1" i="1" dirty="0">
                          <a:solidFill>
                            <a:srgbClr val="001F5F"/>
                          </a:solidFill>
                          <a:latin typeface="Arial"/>
                          <a:cs typeface="Arial"/>
                        </a:rPr>
                        <a:t>place</a:t>
                      </a:r>
                      <a:r>
                        <a:rPr sz="2000" b="1" i="1" spc="-45" dirty="0">
                          <a:solidFill>
                            <a:srgbClr val="001F5F"/>
                          </a:solidFill>
                          <a:latin typeface="Arial"/>
                          <a:cs typeface="Arial"/>
                        </a:rPr>
                        <a:t> </a:t>
                      </a:r>
                      <a:r>
                        <a:rPr sz="2000" b="1" i="1" dirty="0">
                          <a:solidFill>
                            <a:srgbClr val="001F5F"/>
                          </a:solidFill>
                          <a:latin typeface="Arial"/>
                          <a:cs typeface="Arial"/>
                        </a:rPr>
                        <a:t>of </a:t>
                      </a:r>
                      <a:r>
                        <a:rPr sz="2000" b="1" i="1" spc="-540" dirty="0">
                          <a:solidFill>
                            <a:srgbClr val="001F5F"/>
                          </a:solidFill>
                          <a:latin typeface="Arial"/>
                          <a:cs typeface="Arial"/>
                        </a:rPr>
                        <a:t> </a:t>
                      </a:r>
                      <a:r>
                        <a:rPr sz="2000" b="1" i="1" dirty="0">
                          <a:solidFill>
                            <a:srgbClr val="001F5F"/>
                          </a:solidFill>
                          <a:latin typeface="Arial"/>
                          <a:cs typeface="Arial"/>
                        </a:rPr>
                        <a:t>discovery</a:t>
                      </a:r>
                      <a:endParaRPr sz="2000">
                        <a:latin typeface="Arial"/>
                        <a:cs typeface="Arial"/>
                      </a:endParaRPr>
                    </a:p>
                  </a:txBody>
                  <a:tcPr marL="0" marR="0" marT="1371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85420" marR="176530" indent="139700">
                        <a:lnSpc>
                          <a:spcPct val="100000"/>
                        </a:lnSpc>
                        <a:spcBef>
                          <a:spcPts val="1080"/>
                        </a:spcBef>
                      </a:pPr>
                      <a:r>
                        <a:rPr sz="2000" b="1" i="1" dirty="0">
                          <a:solidFill>
                            <a:srgbClr val="001F5F"/>
                          </a:solidFill>
                          <a:latin typeface="Arial"/>
                          <a:cs typeface="Arial"/>
                        </a:rPr>
                        <a:t>by the name of the </a:t>
                      </a:r>
                      <a:r>
                        <a:rPr sz="2000" b="1" i="1" spc="5" dirty="0">
                          <a:solidFill>
                            <a:srgbClr val="001F5F"/>
                          </a:solidFill>
                          <a:latin typeface="Arial"/>
                          <a:cs typeface="Arial"/>
                        </a:rPr>
                        <a:t> </a:t>
                      </a:r>
                      <a:r>
                        <a:rPr sz="2000" b="1" i="1" dirty="0">
                          <a:solidFill>
                            <a:srgbClr val="001F5F"/>
                          </a:solidFill>
                          <a:latin typeface="Arial"/>
                          <a:cs typeface="Arial"/>
                        </a:rPr>
                        <a:t>city</a:t>
                      </a:r>
                      <a:r>
                        <a:rPr sz="2000" b="1" i="1" spc="-50" dirty="0">
                          <a:solidFill>
                            <a:srgbClr val="001F5F"/>
                          </a:solidFill>
                          <a:latin typeface="Arial"/>
                          <a:cs typeface="Arial"/>
                        </a:rPr>
                        <a:t> </a:t>
                      </a:r>
                      <a:r>
                        <a:rPr sz="2000" b="1" i="1" dirty="0">
                          <a:solidFill>
                            <a:srgbClr val="001F5F"/>
                          </a:solidFill>
                          <a:latin typeface="Arial"/>
                          <a:cs typeface="Arial"/>
                        </a:rPr>
                        <a:t>where</a:t>
                      </a:r>
                      <a:r>
                        <a:rPr sz="2000" b="1" i="1" spc="-45" dirty="0">
                          <a:solidFill>
                            <a:srgbClr val="001F5F"/>
                          </a:solidFill>
                          <a:latin typeface="Arial"/>
                          <a:cs typeface="Arial"/>
                        </a:rPr>
                        <a:t> </a:t>
                      </a:r>
                      <a:r>
                        <a:rPr sz="2000" b="1" i="1" dirty="0">
                          <a:solidFill>
                            <a:srgbClr val="001F5F"/>
                          </a:solidFill>
                          <a:latin typeface="Arial"/>
                          <a:cs typeface="Arial"/>
                        </a:rPr>
                        <a:t>they</a:t>
                      </a:r>
                      <a:r>
                        <a:rPr sz="2000" b="1" i="1" spc="-35" dirty="0">
                          <a:solidFill>
                            <a:srgbClr val="001F5F"/>
                          </a:solidFill>
                          <a:latin typeface="Arial"/>
                          <a:cs typeface="Arial"/>
                        </a:rPr>
                        <a:t> </a:t>
                      </a:r>
                      <a:r>
                        <a:rPr sz="2000" b="1" i="1" dirty="0">
                          <a:solidFill>
                            <a:srgbClr val="001F5F"/>
                          </a:solidFill>
                          <a:latin typeface="Arial"/>
                          <a:cs typeface="Arial"/>
                        </a:rPr>
                        <a:t>store</a:t>
                      </a:r>
                      <a:endParaRPr sz="2000">
                        <a:latin typeface="Arial"/>
                        <a:cs typeface="Arial"/>
                      </a:endParaRPr>
                    </a:p>
                  </a:txBody>
                  <a:tcPr marL="0" marR="0" marT="1371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1533652">
                <a:tc>
                  <a:txBody>
                    <a:bodyPr/>
                    <a:lstStyle/>
                    <a:p>
                      <a:pPr marL="377825" indent="-287020">
                        <a:lnSpc>
                          <a:spcPct val="100000"/>
                        </a:lnSpc>
                        <a:spcBef>
                          <a:spcPts val="595"/>
                        </a:spcBef>
                        <a:buFont typeface="Wingdings"/>
                        <a:buChar char=""/>
                        <a:tabLst>
                          <a:tab pos="378460" algn="l"/>
                        </a:tabLst>
                      </a:pPr>
                      <a:r>
                        <a:rPr sz="1800" b="1" dirty="0">
                          <a:latin typeface="Arial"/>
                          <a:cs typeface="Arial"/>
                        </a:rPr>
                        <a:t>Georg</a:t>
                      </a:r>
                      <a:r>
                        <a:rPr sz="1800" b="1" spc="-95" dirty="0">
                          <a:latin typeface="Arial"/>
                          <a:cs typeface="Arial"/>
                        </a:rPr>
                        <a:t> </a:t>
                      </a:r>
                      <a:r>
                        <a:rPr sz="1800" b="1" spc="-5" dirty="0">
                          <a:latin typeface="Arial"/>
                          <a:cs typeface="Arial"/>
                        </a:rPr>
                        <a:t>Ebers,</a:t>
                      </a:r>
                      <a:endParaRPr sz="1800">
                        <a:latin typeface="Arial"/>
                        <a:cs typeface="Arial"/>
                      </a:endParaRPr>
                    </a:p>
                    <a:p>
                      <a:pPr marL="377825" indent="-287020">
                        <a:lnSpc>
                          <a:spcPct val="100000"/>
                        </a:lnSpc>
                        <a:buFont typeface="Wingdings"/>
                        <a:buChar char=""/>
                        <a:tabLst>
                          <a:tab pos="378460" algn="l"/>
                        </a:tabLst>
                      </a:pPr>
                      <a:r>
                        <a:rPr sz="1800" b="1" dirty="0">
                          <a:latin typeface="Arial"/>
                          <a:cs typeface="Arial"/>
                        </a:rPr>
                        <a:t>E</a:t>
                      </a:r>
                      <a:r>
                        <a:rPr sz="1800" b="1" spc="-10" dirty="0">
                          <a:latin typeface="Arial"/>
                          <a:cs typeface="Arial"/>
                        </a:rPr>
                        <a:t>d</a:t>
                      </a:r>
                      <a:r>
                        <a:rPr sz="1800" b="1" spc="35" dirty="0">
                          <a:latin typeface="Arial"/>
                          <a:cs typeface="Arial"/>
                        </a:rPr>
                        <a:t>w</a:t>
                      </a:r>
                      <a:r>
                        <a:rPr sz="1800" b="1" dirty="0">
                          <a:latin typeface="Arial"/>
                          <a:cs typeface="Arial"/>
                        </a:rPr>
                        <a:t>in</a:t>
                      </a:r>
                      <a:r>
                        <a:rPr sz="1800" b="1" spc="-40" dirty="0">
                          <a:latin typeface="Arial"/>
                          <a:cs typeface="Arial"/>
                        </a:rPr>
                        <a:t> </a:t>
                      </a:r>
                      <a:r>
                        <a:rPr sz="1800" b="1" dirty="0">
                          <a:latin typeface="Arial"/>
                          <a:cs typeface="Arial"/>
                        </a:rPr>
                        <a:t>Smith,</a:t>
                      </a:r>
                      <a:endParaRPr sz="1800">
                        <a:latin typeface="Arial"/>
                        <a:cs typeface="Arial"/>
                      </a:endParaRPr>
                    </a:p>
                    <a:p>
                      <a:pPr marL="377825" indent="-287020">
                        <a:lnSpc>
                          <a:spcPct val="100000"/>
                        </a:lnSpc>
                        <a:buFont typeface="Wingdings"/>
                        <a:buChar char=""/>
                        <a:tabLst>
                          <a:tab pos="378460" algn="l"/>
                        </a:tabLst>
                      </a:pPr>
                      <a:r>
                        <a:rPr sz="1800" b="1" spc="-5" dirty="0">
                          <a:latin typeface="Arial"/>
                          <a:cs typeface="Arial"/>
                        </a:rPr>
                        <a:t>Hurst,</a:t>
                      </a:r>
                      <a:endParaRPr sz="1800">
                        <a:latin typeface="Arial"/>
                        <a:cs typeface="Arial"/>
                      </a:endParaRPr>
                    </a:p>
                    <a:p>
                      <a:pPr marL="377825" indent="-287020">
                        <a:lnSpc>
                          <a:spcPct val="100000"/>
                        </a:lnSpc>
                        <a:buFont typeface="Wingdings"/>
                        <a:buChar char=""/>
                        <a:tabLst>
                          <a:tab pos="378460" algn="l"/>
                        </a:tabLst>
                      </a:pPr>
                      <a:r>
                        <a:rPr sz="1800" b="1" spc="-15" dirty="0">
                          <a:latin typeface="Arial"/>
                          <a:cs typeface="Arial"/>
                        </a:rPr>
                        <a:t>Ches-ter-Beatty,</a:t>
                      </a:r>
                      <a:endParaRPr sz="1800">
                        <a:latin typeface="Arial"/>
                        <a:cs typeface="Arial"/>
                      </a:endParaRPr>
                    </a:p>
                    <a:p>
                      <a:pPr marL="377825" indent="-287020">
                        <a:lnSpc>
                          <a:spcPct val="100000"/>
                        </a:lnSpc>
                        <a:buFont typeface="Wingdings"/>
                        <a:buChar char=""/>
                        <a:tabLst>
                          <a:tab pos="378460" algn="l"/>
                        </a:tabLst>
                      </a:pPr>
                      <a:r>
                        <a:rPr sz="1800" b="1" spc="-5" dirty="0">
                          <a:latin typeface="Arial"/>
                          <a:cs typeface="Arial"/>
                        </a:rPr>
                        <a:t>Carlsberg.</a:t>
                      </a:r>
                      <a:endParaRPr sz="1800">
                        <a:latin typeface="Arial"/>
                        <a:cs typeface="Arial"/>
                      </a:endParaRPr>
                    </a:p>
                  </a:txBody>
                  <a:tcPr marL="0" marR="0" marT="75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nSpc>
                          <a:spcPct val="100000"/>
                        </a:lnSpc>
                      </a:pPr>
                      <a:endParaRPr sz="2000">
                        <a:latin typeface="Times New Roman"/>
                        <a:cs typeface="Times New Roman"/>
                      </a:endParaRPr>
                    </a:p>
                    <a:p>
                      <a:pPr marL="378460" indent="-287020">
                        <a:lnSpc>
                          <a:spcPct val="100000"/>
                        </a:lnSpc>
                        <a:spcBef>
                          <a:spcPts val="1535"/>
                        </a:spcBef>
                        <a:buFont typeface="Wingdings"/>
                        <a:buChar char=""/>
                        <a:tabLst>
                          <a:tab pos="379095" algn="l"/>
                        </a:tabLst>
                      </a:pPr>
                      <a:r>
                        <a:rPr sz="1800" b="1" spc="-5" dirty="0">
                          <a:latin typeface="Arial"/>
                          <a:cs typeface="Arial"/>
                        </a:rPr>
                        <a:t>Cajun,</a:t>
                      </a:r>
                      <a:endParaRPr sz="1800">
                        <a:latin typeface="Arial"/>
                        <a:cs typeface="Arial"/>
                      </a:endParaRPr>
                    </a:p>
                    <a:p>
                      <a:pPr marL="378460" indent="-287020">
                        <a:lnSpc>
                          <a:spcPct val="100000"/>
                        </a:lnSpc>
                        <a:buFont typeface="Wingdings"/>
                        <a:buChar char=""/>
                        <a:tabLst>
                          <a:tab pos="379095" algn="l"/>
                        </a:tabLst>
                      </a:pPr>
                      <a:r>
                        <a:rPr sz="1800" b="1" dirty="0">
                          <a:latin typeface="Arial"/>
                          <a:cs typeface="Arial"/>
                        </a:rPr>
                        <a:t>from</a:t>
                      </a:r>
                      <a:r>
                        <a:rPr sz="1800" b="1" spc="-40" dirty="0">
                          <a:latin typeface="Arial"/>
                          <a:cs typeface="Arial"/>
                        </a:rPr>
                        <a:t> </a:t>
                      </a:r>
                      <a:r>
                        <a:rPr sz="1800" b="1" spc="-5" dirty="0">
                          <a:latin typeface="Arial"/>
                          <a:cs typeface="Arial"/>
                        </a:rPr>
                        <a:t>Ramsessum.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nSpc>
                          <a:spcPct val="100000"/>
                        </a:lnSpc>
                        <a:spcBef>
                          <a:spcPts val="50"/>
                        </a:spcBef>
                      </a:pPr>
                      <a:endParaRPr sz="2350">
                        <a:latin typeface="Times New Roman"/>
                        <a:cs typeface="Times New Roman"/>
                      </a:endParaRPr>
                    </a:p>
                    <a:p>
                      <a:pPr marL="378460" indent="-287020">
                        <a:lnSpc>
                          <a:spcPct val="100000"/>
                        </a:lnSpc>
                        <a:buFont typeface="Wingdings"/>
                        <a:buChar char=""/>
                        <a:tabLst>
                          <a:tab pos="379095" algn="l"/>
                        </a:tabLst>
                      </a:pPr>
                      <a:r>
                        <a:rPr sz="1800" b="1" spc="-5" dirty="0">
                          <a:latin typeface="Arial"/>
                          <a:cs typeface="Arial"/>
                        </a:rPr>
                        <a:t>Berlin,</a:t>
                      </a:r>
                      <a:endParaRPr sz="1800">
                        <a:latin typeface="Arial"/>
                        <a:cs typeface="Arial"/>
                      </a:endParaRPr>
                    </a:p>
                    <a:p>
                      <a:pPr marL="378460" indent="-287020">
                        <a:lnSpc>
                          <a:spcPct val="100000"/>
                        </a:lnSpc>
                        <a:buFont typeface="Wingdings"/>
                        <a:buChar char=""/>
                        <a:tabLst>
                          <a:tab pos="379095" algn="l"/>
                        </a:tabLst>
                      </a:pPr>
                      <a:r>
                        <a:rPr sz="1800" b="1" dirty="0">
                          <a:latin typeface="Arial"/>
                          <a:cs typeface="Arial"/>
                        </a:rPr>
                        <a:t>London,</a:t>
                      </a:r>
                      <a:endParaRPr sz="1800">
                        <a:latin typeface="Arial"/>
                        <a:cs typeface="Arial"/>
                      </a:endParaRPr>
                    </a:p>
                    <a:p>
                      <a:pPr marL="378460" indent="-287020">
                        <a:lnSpc>
                          <a:spcPct val="100000"/>
                        </a:lnSpc>
                        <a:spcBef>
                          <a:spcPts val="5"/>
                        </a:spcBef>
                        <a:buFont typeface="Wingdings"/>
                        <a:buChar char=""/>
                        <a:tabLst>
                          <a:tab pos="379095" algn="l"/>
                        </a:tabLst>
                      </a:pPr>
                      <a:r>
                        <a:rPr sz="1800" b="1" dirty="0">
                          <a:latin typeface="Arial"/>
                          <a:cs typeface="Arial"/>
                        </a:rPr>
                        <a:t>Leiden.</a:t>
                      </a:r>
                      <a:endParaRPr sz="1800">
                        <a:latin typeface="Arial"/>
                        <a:cs typeface="Arial"/>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pic>
        <p:nvPicPr>
          <p:cNvPr id="20" name="object 20"/>
          <p:cNvPicPr/>
          <p:nvPr/>
        </p:nvPicPr>
        <p:blipFill>
          <a:blip r:embed="rId12" cstate="print"/>
          <a:stretch>
            <a:fillRect/>
          </a:stretch>
        </p:blipFill>
        <p:spPr>
          <a:xfrm>
            <a:off x="554736" y="5015483"/>
            <a:ext cx="3587496" cy="1842515"/>
          </a:xfrm>
          <a:prstGeom prst="rect">
            <a:avLst/>
          </a:prstGeom>
        </p:spPr>
      </p:pic>
      <p:pic>
        <p:nvPicPr>
          <p:cNvPr id="21" name="object 21"/>
          <p:cNvPicPr/>
          <p:nvPr/>
        </p:nvPicPr>
        <p:blipFill>
          <a:blip r:embed="rId13" cstate="print"/>
          <a:stretch>
            <a:fillRect/>
          </a:stretch>
        </p:blipFill>
        <p:spPr>
          <a:xfrm>
            <a:off x="4762500" y="5015483"/>
            <a:ext cx="3902963" cy="18425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64600" y="6486245"/>
            <a:ext cx="12509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Arial MT"/>
                <a:cs typeface="Arial MT"/>
              </a:rPr>
              <a:t>7</a:t>
            </a:r>
            <a:endParaRPr sz="1400">
              <a:latin typeface="Arial MT"/>
              <a:cs typeface="Arial MT"/>
            </a:endParaRPr>
          </a:p>
        </p:txBody>
      </p:sp>
      <p:pic>
        <p:nvPicPr>
          <p:cNvPr id="3" name="object 3"/>
          <p:cNvPicPr/>
          <p:nvPr/>
        </p:nvPicPr>
        <p:blipFill>
          <a:blip r:embed="rId2" cstate="print"/>
          <a:stretch>
            <a:fillRect/>
          </a:stretch>
        </p:blipFill>
        <p:spPr>
          <a:xfrm>
            <a:off x="0" y="57911"/>
            <a:ext cx="9144000" cy="766571"/>
          </a:xfrm>
          <a:prstGeom prst="rect">
            <a:avLst/>
          </a:prstGeom>
        </p:spPr>
      </p:pic>
      <p:sp>
        <p:nvSpPr>
          <p:cNvPr id="4" name="object 4"/>
          <p:cNvSpPr txBox="1">
            <a:spLocks noGrp="1"/>
          </p:cNvSpPr>
          <p:nvPr>
            <p:ph type="title"/>
          </p:nvPr>
        </p:nvSpPr>
        <p:spPr>
          <a:xfrm>
            <a:off x="2086736" y="179323"/>
            <a:ext cx="4970145" cy="391160"/>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333399"/>
                </a:solidFill>
                <a:latin typeface="Arial"/>
                <a:cs typeface="Arial"/>
              </a:rPr>
              <a:t>PAPYRUSES</a:t>
            </a:r>
            <a:r>
              <a:rPr sz="2400" i="0" spc="25" dirty="0">
                <a:solidFill>
                  <a:srgbClr val="333399"/>
                </a:solidFill>
                <a:latin typeface="Arial"/>
                <a:cs typeface="Arial"/>
              </a:rPr>
              <a:t> </a:t>
            </a:r>
            <a:r>
              <a:rPr sz="2400" i="0" dirty="0">
                <a:solidFill>
                  <a:srgbClr val="000099"/>
                </a:solidFill>
                <a:latin typeface="Arial"/>
                <a:cs typeface="Arial"/>
              </a:rPr>
              <a:t>OF</a:t>
            </a:r>
            <a:r>
              <a:rPr sz="2400" i="0" spc="-40" dirty="0">
                <a:solidFill>
                  <a:srgbClr val="000099"/>
                </a:solidFill>
                <a:latin typeface="Arial"/>
                <a:cs typeface="Arial"/>
              </a:rPr>
              <a:t> </a:t>
            </a:r>
            <a:r>
              <a:rPr sz="2400" i="0" spc="-5" dirty="0">
                <a:solidFill>
                  <a:srgbClr val="000099"/>
                </a:solidFill>
                <a:latin typeface="Arial"/>
                <a:cs typeface="Arial"/>
              </a:rPr>
              <a:t>ANCIENT</a:t>
            </a:r>
            <a:r>
              <a:rPr sz="2400" i="0" dirty="0">
                <a:solidFill>
                  <a:srgbClr val="000099"/>
                </a:solidFill>
                <a:latin typeface="Arial"/>
                <a:cs typeface="Arial"/>
              </a:rPr>
              <a:t> </a:t>
            </a:r>
            <a:r>
              <a:rPr sz="2400" i="0" spc="-5" dirty="0">
                <a:solidFill>
                  <a:srgbClr val="000099"/>
                </a:solidFill>
                <a:latin typeface="Arial"/>
                <a:cs typeface="Arial"/>
              </a:rPr>
              <a:t>EGYPT</a:t>
            </a:r>
            <a:endParaRPr sz="2400">
              <a:latin typeface="Arial"/>
              <a:cs typeface="Arial"/>
            </a:endParaRPr>
          </a:p>
        </p:txBody>
      </p:sp>
      <p:grpSp>
        <p:nvGrpSpPr>
          <p:cNvPr id="5" name="object 5"/>
          <p:cNvGrpSpPr/>
          <p:nvPr/>
        </p:nvGrpSpPr>
        <p:grpSpPr>
          <a:xfrm>
            <a:off x="180606" y="1131697"/>
            <a:ext cx="1583055" cy="2014220"/>
            <a:chOff x="180606" y="1131697"/>
            <a:chExt cx="1583055" cy="2014220"/>
          </a:xfrm>
        </p:grpSpPr>
        <p:sp>
          <p:nvSpPr>
            <p:cNvPr id="6" name="object 6"/>
            <p:cNvSpPr/>
            <p:nvPr/>
          </p:nvSpPr>
          <p:spPr>
            <a:xfrm>
              <a:off x="180606" y="1131697"/>
              <a:ext cx="1583055" cy="1386840"/>
            </a:xfrm>
            <a:custGeom>
              <a:avLst/>
              <a:gdLst/>
              <a:ahLst/>
              <a:cxnLst/>
              <a:rect l="l" t="t" r="r" b="b"/>
              <a:pathLst>
                <a:path w="1583055" h="1386839">
                  <a:moveTo>
                    <a:pt x="1583055" y="0"/>
                  </a:moveTo>
                  <a:lnTo>
                    <a:pt x="0" y="0"/>
                  </a:lnTo>
                  <a:lnTo>
                    <a:pt x="0" y="1386839"/>
                  </a:lnTo>
                  <a:lnTo>
                    <a:pt x="1583055" y="1386839"/>
                  </a:lnTo>
                  <a:lnTo>
                    <a:pt x="1583055" y="0"/>
                  </a:lnTo>
                  <a:close/>
                </a:path>
              </a:pathLst>
            </a:custGeom>
            <a:solidFill>
              <a:srgbClr val="CDCDDE"/>
            </a:solidFill>
          </p:spPr>
          <p:txBody>
            <a:bodyPr wrap="square" lIns="0" tIns="0" rIns="0" bIns="0" rtlCol="0"/>
            <a:lstStyle/>
            <a:p>
              <a:endParaRPr/>
            </a:p>
          </p:txBody>
        </p:sp>
        <p:pic>
          <p:nvPicPr>
            <p:cNvPr id="7" name="object 7"/>
            <p:cNvPicPr/>
            <p:nvPr/>
          </p:nvPicPr>
          <p:blipFill>
            <a:blip r:embed="rId3" cstate="print"/>
            <a:stretch>
              <a:fillRect/>
            </a:stretch>
          </p:blipFill>
          <p:spPr>
            <a:xfrm>
              <a:off x="254507" y="1406652"/>
              <a:ext cx="1257300" cy="679703"/>
            </a:xfrm>
            <a:prstGeom prst="rect">
              <a:avLst/>
            </a:prstGeom>
          </p:spPr>
        </p:pic>
        <p:pic>
          <p:nvPicPr>
            <p:cNvPr id="8" name="object 8"/>
            <p:cNvPicPr/>
            <p:nvPr/>
          </p:nvPicPr>
          <p:blipFill>
            <a:blip r:embed="rId4" cstate="print"/>
            <a:stretch>
              <a:fillRect/>
            </a:stretch>
          </p:blipFill>
          <p:spPr>
            <a:xfrm>
              <a:off x="329184" y="2465832"/>
              <a:ext cx="1309116" cy="679703"/>
            </a:xfrm>
            <a:prstGeom prst="rect">
              <a:avLst/>
            </a:prstGeom>
          </p:spPr>
        </p:pic>
      </p:grpSp>
      <p:pic>
        <p:nvPicPr>
          <p:cNvPr id="9" name="object 9"/>
          <p:cNvPicPr/>
          <p:nvPr/>
        </p:nvPicPr>
        <p:blipFill>
          <a:blip r:embed="rId5" cstate="print"/>
          <a:stretch>
            <a:fillRect/>
          </a:stretch>
        </p:blipFill>
        <p:spPr>
          <a:xfrm>
            <a:off x="254508" y="3197351"/>
            <a:ext cx="1307592" cy="679704"/>
          </a:xfrm>
          <a:prstGeom prst="rect">
            <a:avLst/>
          </a:prstGeom>
        </p:spPr>
      </p:pic>
      <p:grpSp>
        <p:nvGrpSpPr>
          <p:cNvPr id="10" name="object 10"/>
          <p:cNvGrpSpPr/>
          <p:nvPr/>
        </p:nvGrpSpPr>
        <p:grpSpPr>
          <a:xfrm>
            <a:off x="180606" y="3981577"/>
            <a:ext cx="1583055" cy="1127760"/>
            <a:chOff x="180606" y="3981577"/>
            <a:chExt cx="1583055" cy="1127760"/>
          </a:xfrm>
        </p:grpSpPr>
        <p:sp>
          <p:nvSpPr>
            <p:cNvPr id="11" name="object 11"/>
            <p:cNvSpPr/>
            <p:nvPr/>
          </p:nvSpPr>
          <p:spPr>
            <a:xfrm>
              <a:off x="180606" y="3981577"/>
              <a:ext cx="1583055" cy="1127760"/>
            </a:xfrm>
            <a:custGeom>
              <a:avLst/>
              <a:gdLst/>
              <a:ahLst/>
              <a:cxnLst/>
              <a:rect l="l" t="t" r="r" b="b"/>
              <a:pathLst>
                <a:path w="1583055" h="1127760">
                  <a:moveTo>
                    <a:pt x="1583055" y="0"/>
                  </a:moveTo>
                  <a:lnTo>
                    <a:pt x="0" y="0"/>
                  </a:lnTo>
                  <a:lnTo>
                    <a:pt x="0" y="1127760"/>
                  </a:lnTo>
                  <a:lnTo>
                    <a:pt x="1583055" y="1127760"/>
                  </a:lnTo>
                  <a:lnTo>
                    <a:pt x="1583055" y="0"/>
                  </a:lnTo>
                  <a:close/>
                </a:path>
              </a:pathLst>
            </a:custGeom>
            <a:solidFill>
              <a:srgbClr val="E8E8EE"/>
            </a:solidFill>
          </p:spPr>
          <p:txBody>
            <a:bodyPr wrap="square" lIns="0" tIns="0" rIns="0" bIns="0" rtlCol="0"/>
            <a:lstStyle/>
            <a:p>
              <a:endParaRPr/>
            </a:p>
          </p:txBody>
        </p:sp>
        <p:pic>
          <p:nvPicPr>
            <p:cNvPr id="12" name="object 12"/>
            <p:cNvPicPr/>
            <p:nvPr/>
          </p:nvPicPr>
          <p:blipFill>
            <a:blip r:embed="rId6" cstate="print"/>
            <a:stretch>
              <a:fillRect/>
            </a:stretch>
          </p:blipFill>
          <p:spPr>
            <a:xfrm>
              <a:off x="356615" y="4264152"/>
              <a:ext cx="1258824" cy="679704"/>
            </a:xfrm>
            <a:prstGeom prst="rect">
              <a:avLst/>
            </a:prstGeom>
          </p:spPr>
        </p:pic>
      </p:grpSp>
      <p:graphicFrame>
        <p:nvGraphicFramePr>
          <p:cNvPr id="13" name="object 13"/>
          <p:cNvGraphicFramePr>
            <a:graphicFrameLocks noGrp="1"/>
          </p:cNvGraphicFramePr>
          <p:nvPr/>
        </p:nvGraphicFramePr>
        <p:xfrm>
          <a:off x="174256" y="759587"/>
          <a:ext cx="8724264" cy="4343398"/>
        </p:xfrm>
        <a:graphic>
          <a:graphicData uri="http://schemas.openxmlformats.org/drawingml/2006/table">
            <a:tbl>
              <a:tblPr firstRow="1" bandRow="1">
                <a:tableStyleId>{2D5ABB26-0587-4C30-8999-92F81FD0307C}</a:tableStyleId>
              </a:tblPr>
              <a:tblGrid>
                <a:gridCol w="1583055"/>
                <a:gridCol w="7141209"/>
              </a:tblGrid>
              <a:tr h="365760">
                <a:tc>
                  <a:txBody>
                    <a:bodyPr/>
                    <a:lstStyle/>
                    <a:p>
                      <a:pPr marL="635" algn="ctr">
                        <a:lnSpc>
                          <a:spcPct val="100000"/>
                        </a:lnSpc>
                        <a:spcBef>
                          <a:spcPts val="315"/>
                        </a:spcBef>
                      </a:pPr>
                      <a:r>
                        <a:rPr sz="1800" b="1" spc="-25" dirty="0">
                          <a:solidFill>
                            <a:srgbClr val="FFFFFF"/>
                          </a:solidFill>
                          <a:latin typeface="Arial"/>
                          <a:cs typeface="Arial"/>
                        </a:rPr>
                        <a:t>PAPYRUSES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33399"/>
                    </a:solidFill>
                  </a:tcPr>
                </a:tc>
                <a:tc>
                  <a:txBody>
                    <a:bodyPr/>
                    <a:lstStyle/>
                    <a:p>
                      <a:pPr marL="2540" algn="ctr">
                        <a:lnSpc>
                          <a:spcPct val="100000"/>
                        </a:lnSpc>
                        <a:spcBef>
                          <a:spcPts val="315"/>
                        </a:spcBef>
                      </a:pPr>
                      <a:r>
                        <a:rPr sz="1800" b="1" dirty="0">
                          <a:solidFill>
                            <a:srgbClr val="FFFFFF"/>
                          </a:solidFill>
                          <a:latin typeface="Arial"/>
                          <a:cs typeface="Arial"/>
                        </a:rPr>
                        <a:t>CONTENTS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33399"/>
                    </a:solidFill>
                  </a:tcPr>
                </a:tc>
              </a:tr>
              <a:tr h="1386839">
                <a:tc>
                  <a:txBody>
                    <a:bodyPr/>
                    <a:lstStyle/>
                    <a:p>
                      <a:pPr>
                        <a:lnSpc>
                          <a:spcPct val="100000"/>
                        </a:lnSpc>
                        <a:spcBef>
                          <a:spcPts val="25"/>
                        </a:spcBef>
                      </a:pPr>
                      <a:endParaRPr sz="2400">
                        <a:latin typeface="Times New Roman"/>
                        <a:cs typeface="Times New Roman"/>
                      </a:endParaRPr>
                    </a:p>
                    <a:p>
                      <a:pPr marL="264160">
                        <a:lnSpc>
                          <a:spcPct val="100000"/>
                        </a:lnSpc>
                      </a:pPr>
                      <a:r>
                        <a:rPr sz="2400" b="1" dirty="0">
                          <a:solidFill>
                            <a:srgbClr val="000099"/>
                          </a:solidFill>
                          <a:latin typeface="Calibri"/>
                          <a:cs typeface="Calibri"/>
                        </a:rPr>
                        <a:t>CAJUN</a:t>
                      </a:r>
                      <a:endParaRPr sz="2400">
                        <a:latin typeface="Calibri"/>
                        <a:cs typeface="Calibri"/>
                      </a:endParaRPr>
                    </a:p>
                    <a:p>
                      <a:pPr marL="264160">
                        <a:lnSpc>
                          <a:spcPct val="100000"/>
                        </a:lnSpc>
                        <a:spcBef>
                          <a:spcPts val="60"/>
                        </a:spcBef>
                      </a:pPr>
                      <a:r>
                        <a:rPr sz="1800" b="1" i="1" spc="-10" dirty="0">
                          <a:latin typeface="Arial"/>
                          <a:cs typeface="Arial"/>
                        </a:rPr>
                        <a:t>(1950</a:t>
                      </a:r>
                      <a:r>
                        <a:rPr sz="1800" b="1" i="1" spc="-30" dirty="0">
                          <a:latin typeface="Arial"/>
                          <a:cs typeface="Arial"/>
                        </a:rPr>
                        <a:t> </a:t>
                      </a:r>
                      <a:r>
                        <a:rPr sz="1800" b="1" i="1" spc="-5" dirty="0">
                          <a:latin typeface="Arial"/>
                          <a:cs typeface="Arial"/>
                        </a:rPr>
                        <a:t>BC)</a:t>
                      </a:r>
                      <a:endParaRPr sz="1800">
                        <a:latin typeface="Arial"/>
                        <a:cs typeface="Arial"/>
                      </a:endParaRPr>
                    </a:p>
                  </a:txBody>
                  <a:tcPr marL="0" marR="0" marT="31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377825" marR="647065" indent="-287020">
                        <a:lnSpc>
                          <a:spcPct val="100000"/>
                        </a:lnSpc>
                        <a:spcBef>
                          <a:spcPts val="315"/>
                        </a:spcBef>
                        <a:buFont typeface="Wingdings"/>
                        <a:buChar char=""/>
                        <a:tabLst>
                          <a:tab pos="378460" algn="l"/>
                        </a:tabLst>
                      </a:pPr>
                      <a:r>
                        <a:rPr sz="1700" b="1" dirty="0">
                          <a:solidFill>
                            <a:srgbClr val="212168"/>
                          </a:solidFill>
                          <a:latin typeface="Arial"/>
                          <a:cs typeface="Arial"/>
                        </a:rPr>
                        <a:t>Papyrus</a:t>
                      </a:r>
                      <a:r>
                        <a:rPr sz="1700" b="1" spc="10" dirty="0">
                          <a:solidFill>
                            <a:srgbClr val="212168"/>
                          </a:solidFill>
                          <a:latin typeface="Arial"/>
                          <a:cs typeface="Arial"/>
                        </a:rPr>
                        <a:t> </a:t>
                      </a:r>
                      <a:r>
                        <a:rPr sz="1700" b="1" dirty="0">
                          <a:solidFill>
                            <a:srgbClr val="212168"/>
                          </a:solidFill>
                          <a:latin typeface="Arial"/>
                          <a:cs typeface="Arial"/>
                        </a:rPr>
                        <a:t>consists</a:t>
                      </a:r>
                      <a:r>
                        <a:rPr sz="1700" b="1" spc="5" dirty="0">
                          <a:solidFill>
                            <a:srgbClr val="212168"/>
                          </a:solidFill>
                          <a:latin typeface="Arial"/>
                          <a:cs typeface="Arial"/>
                        </a:rPr>
                        <a:t> </a:t>
                      </a:r>
                      <a:r>
                        <a:rPr sz="1700" b="1" dirty="0">
                          <a:solidFill>
                            <a:srgbClr val="212168"/>
                          </a:solidFill>
                          <a:latin typeface="Arial"/>
                          <a:cs typeface="Arial"/>
                        </a:rPr>
                        <a:t>of 3 parts:</a:t>
                      </a:r>
                      <a:r>
                        <a:rPr sz="1700" b="1" spc="5" dirty="0">
                          <a:solidFill>
                            <a:srgbClr val="212168"/>
                          </a:solidFill>
                          <a:latin typeface="Arial"/>
                          <a:cs typeface="Arial"/>
                        </a:rPr>
                        <a:t> </a:t>
                      </a:r>
                      <a:r>
                        <a:rPr sz="1700" b="1" spc="-5" dirty="0">
                          <a:solidFill>
                            <a:srgbClr val="212168"/>
                          </a:solidFill>
                          <a:latin typeface="Arial"/>
                          <a:cs typeface="Arial"/>
                        </a:rPr>
                        <a:t>medicine,</a:t>
                      </a:r>
                      <a:r>
                        <a:rPr sz="1700" b="1" spc="10" dirty="0">
                          <a:solidFill>
                            <a:srgbClr val="212168"/>
                          </a:solidFill>
                          <a:latin typeface="Arial"/>
                          <a:cs typeface="Arial"/>
                        </a:rPr>
                        <a:t> </a:t>
                      </a:r>
                      <a:r>
                        <a:rPr sz="1700" b="1" spc="-5" dirty="0">
                          <a:solidFill>
                            <a:srgbClr val="212168"/>
                          </a:solidFill>
                          <a:latin typeface="Arial"/>
                          <a:cs typeface="Arial"/>
                        </a:rPr>
                        <a:t>veterinary</a:t>
                      </a:r>
                      <a:r>
                        <a:rPr sz="1700" b="1" spc="45" dirty="0">
                          <a:solidFill>
                            <a:srgbClr val="212168"/>
                          </a:solidFill>
                          <a:latin typeface="Arial"/>
                          <a:cs typeface="Arial"/>
                        </a:rPr>
                        <a:t> </a:t>
                      </a:r>
                      <a:r>
                        <a:rPr sz="1700" b="1" spc="-5" dirty="0">
                          <a:solidFill>
                            <a:srgbClr val="212168"/>
                          </a:solidFill>
                          <a:latin typeface="Arial"/>
                          <a:cs typeface="Arial"/>
                        </a:rPr>
                        <a:t>medicine, </a:t>
                      </a:r>
                      <a:r>
                        <a:rPr sz="1700" b="1" spc="-455" dirty="0">
                          <a:solidFill>
                            <a:srgbClr val="212168"/>
                          </a:solidFill>
                          <a:latin typeface="Arial"/>
                          <a:cs typeface="Arial"/>
                        </a:rPr>
                        <a:t> </a:t>
                      </a:r>
                      <a:r>
                        <a:rPr sz="1700" b="1" dirty="0">
                          <a:solidFill>
                            <a:srgbClr val="212168"/>
                          </a:solidFill>
                          <a:latin typeface="Arial"/>
                          <a:cs typeface="Arial"/>
                        </a:rPr>
                        <a:t>mathematics</a:t>
                      </a:r>
                      <a:endParaRPr sz="1700">
                        <a:latin typeface="Arial"/>
                        <a:cs typeface="Arial"/>
                      </a:endParaRPr>
                    </a:p>
                    <a:p>
                      <a:pPr marL="377825" marR="263525" indent="-287020">
                        <a:lnSpc>
                          <a:spcPct val="100000"/>
                        </a:lnSpc>
                        <a:spcBef>
                          <a:spcPts val="5"/>
                        </a:spcBef>
                        <a:buFont typeface="Wingdings"/>
                        <a:buChar char=""/>
                        <a:tabLst>
                          <a:tab pos="378460" algn="l"/>
                        </a:tabLst>
                      </a:pPr>
                      <a:r>
                        <a:rPr sz="1700" b="1" dirty="0">
                          <a:solidFill>
                            <a:srgbClr val="212168"/>
                          </a:solidFill>
                          <a:latin typeface="Arial"/>
                          <a:cs typeface="Arial"/>
                        </a:rPr>
                        <a:t>Contains 17 gynecological prescriptions and 17 methods </a:t>
                      </a:r>
                      <a:r>
                        <a:rPr sz="1700" b="1" spc="-5" dirty="0">
                          <a:solidFill>
                            <a:srgbClr val="212168"/>
                          </a:solidFill>
                          <a:latin typeface="Arial"/>
                          <a:cs typeface="Arial"/>
                        </a:rPr>
                        <a:t>for </a:t>
                      </a:r>
                      <a:r>
                        <a:rPr sz="1700" b="1" dirty="0">
                          <a:solidFill>
                            <a:srgbClr val="212168"/>
                          </a:solidFill>
                          <a:latin typeface="Arial"/>
                          <a:cs typeface="Arial"/>
                        </a:rPr>
                        <a:t> determining </a:t>
                      </a:r>
                      <a:r>
                        <a:rPr sz="1700" b="1" spc="-5" dirty="0">
                          <a:solidFill>
                            <a:srgbClr val="212168"/>
                          </a:solidFill>
                          <a:latin typeface="Arial"/>
                          <a:cs typeface="Arial"/>
                        </a:rPr>
                        <a:t>the</a:t>
                      </a:r>
                      <a:r>
                        <a:rPr sz="1700" b="1" spc="5" dirty="0">
                          <a:solidFill>
                            <a:srgbClr val="212168"/>
                          </a:solidFill>
                          <a:latin typeface="Arial"/>
                          <a:cs typeface="Arial"/>
                        </a:rPr>
                        <a:t> </a:t>
                      </a:r>
                      <a:r>
                        <a:rPr sz="1700" b="1" dirty="0">
                          <a:solidFill>
                            <a:srgbClr val="212168"/>
                          </a:solidFill>
                          <a:latin typeface="Arial"/>
                          <a:cs typeface="Arial"/>
                        </a:rPr>
                        <a:t>pregnancy</a:t>
                      </a:r>
                      <a:r>
                        <a:rPr sz="1700" b="1" spc="-10" dirty="0">
                          <a:solidFill>
                            <a:srgbClr val="212168"/>
                          </a:solidFill>
                          <a:latin typeface="Arial"/>
                          <a:cs typeface="Arial"/>
                        </a:rPr>
                        <a:t> </a:t>
                      </a:r>
                      <a:r>
                        <a:rPr sz="1700" b="1" dirty="0">
                          <a:solidFill>
                            <a:srgbClr val="212168"/>
                          </a:solidFill>
                          <a:latin typeface="Arial"/>
                          <a:cs typeface="Arial"/>
                        </a:rPr>
                        <a:t>and sex</a:t>
                      </a:r>
                      <a:r>
                        <a:rPr sz="1700" b="1" spc="10" dirty="0">
                          <a:solidFill>
                            <a:srgbClr val="212168"/>
                          </a:solidFill>
                          <a:latin typeface="Arial"/>
                          <a:cs typeface="Arial"/>
                        </a:rPr>
                        <a:t> </a:t>
                      </a:r>
                      <a:r>
                        <a:rPr sz="1700" b="1" dirty="0">
                          <a:solidFill>
                            <a:srgbClr val="212168"/>
                          </a:solidFill>
                          <a:latin typeface="Arial"/>
                          <a:cs typeface="Arial"/>
                        </a:rPr>
                        <a:t>of</a:t>
                      </a:r>
                      <a:r>
                        <a:rPr sz="1700" b="1" spc="-5"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a:t>
                      </a:r>
                      <a:r>
                        <a:rPr sz="1700" b="1" dirty="0">
                          <a:solidFill>
                            <a:srgbClr val="212168"/>
                          </a:solidFill>
                          <a:latin typeface="Arial"/>
                          <a:cs typeface="Arial"/>
                        </a:rPr>
                        <a:t>baby</a:t>
                      </a:r>
                      <a:r>
                        <a:rPr sz="1700" b="1" spc="10" dirty="0">
                          <a:solidFill>
                            <a:srgbClr val="212168"/>
                          </a:solidFill>
                          <a:latin typeface="Arial"/>
                          <a:cs typeface="Arial"/>
                        </a:rPr>
                        <a:t> </a:t>
                      </a:r>
                      <a:r>
                        <a:rPr sz="1700" b="1" i="1" spc="-20" dirty="0">
                          <a:solidFill>
                            <a:srgbClr val="212168"/>
                          </a:solidFill>
                          <a:latin typeface="Arial"/>
                          <a:cs typeface="Arial"/>
                        </a:rPr>
                        <a:t>(</a:t>
                      </a:r>
                      <a:r>
                        <a:rPr sz="1700" b="1" i="1" u="heavy" spc="-20" dirty="0">
                          <a:solidFill>
                            <a:srgbClr val="212168"/>
                          </a:solidFill>
                          <a:uFill>
                            <a:solidFill>
                              <a:srgbClr val="212168"/>
                            </a:solidFill>
                          </a:uFill>
                          <a:latin typeface="Arial"/>
                          <a:cs typeface="Arial"/>
                        </a:rPr>
                        <a:t>beer,</a:t>
                      </a:r>
                      <a:r>
                        <a:rPr sz="1700" b="1" i="1" u="heavy" spc="5" dirty="0">
                          <a:solidFill>
                            <a:srgbClr val="212168"/>
                          </a:solidFill>
                          <a:uFill>
                            <a:solidFill>
                              <a:srgbClr val="212168"/>
                            </a:solidFill>
                          </a:uFill>
                          <a:latin typeface="Arial"/>
                          <a:cs typeface="Arial"/>
                        </a:rPr>
                        <a:t> </a:t>
                      </a:r>
                      <a:r>
                        <a:rPr sz="1700" b="1" i="1" u="heavy" spc="-5" dirty="0">
                          <a:solidFill>
                            <a:srgbClr val="212168"/>
                          </a:solidFill>
                          <a:uFill>
                            <a:solidFill>
                              <a:srgbClr val="212168"/>
                            </a:solidFill>
                          </a:uFill>
                          <a:latin typeface="Arial"/>
                          <a:cs typeface="Arial"/>
                        </a:rPr>
                        <a:t>milk,</a:t>
                      </a:r>
                      <a:r>
                        <a:rPr sz="1700" b="1" i="1" u="heavy" spc="25" dirty="0">
                          <a:solidFill>
                            <a:srgbClr val="212168"/>
                          </a:solidFill>
                          <a:uFill>
                            <a:solidFill>
                              <a:srgbClr val="212168"/>
                            </a:solidFill>
                          </a:uFill>
                          <a:latin typeface="Arial"/>
                          <a:cs typeface="Arial"/>
                        </a:rPr>
                        <a:t> </a:t>
                      </a:r>
                      <a:r>
                        <a:rPr sz="1700" b="1" i="1" u="heavy" spc="-5" dirty="0">
                          <a:solidFill>
                            <a:srgbClr val="212168"/>
                          </a:solidFill>
                          <a:uFill>
                            <a:solidFill>
                              <a:srgbClr val="212168"/>
                            </a:solidFill>
                          </a:uFill>
                          <a:latin typeface="Arial"/>
                          <a:cs typeface="Arial"/>
                        </a:rPr>
                        <a:t>figs </a:t>
                      </a:r>
                      <a:r>
                        <a:rPr sz="1700" b="1" i="1" spc="-455" dirty="0">
                          <a:solidFill>
                            <a:srgbClr val="212168"/>
                          </a:solidFill>
                          <a:latin typeface="Arial"/>
                          <a:cs typeface="Arial"/>
                        </a:rPr>
                        <a:t> </a:t>
                      </a:r>
                      <a:r>
                        <a:rPr sz="1700" b="1" i="1" u="heavy" dirty="0">
                          <a:solidFill>
                            <a:srgbClr val="212168"/>
                          </a:solidFill>
                          <a:uFill>
                            <a:solidFill>
                              <a:srgbClr val="212168"/>
                            </a:solidFill>
                          </a:uFill>
                          <a:latin typeface="Arial"/>
                          <a:cs typeface="Arial"/>
                        </a:rPr>
                        <a:t>are</a:t>
                      </a:r>
                      <a:r>
                        <a:rPr sz="1700" b="1" i="1" u="heavy" spc="-5" dirty="0">
                          <a:solidFill>
                            <a:srgbClr val="212168"/>
                          </a:solidFill>
                          <a:uFill>
                            <a:solidFill>
                              <a:srgbClr val="212168"/>
                            </a:solidFill>
                          </a:uFill>
                          <a:latin typeface="Arial"/>
                          <a:cs typeface="Arial"/>
                        </a:rPr>
                        <a:t> </a:t>
                      </a:r>
                      <a:r>
                        <a:rPr sz="1700" b="1" i="1" u="heavy" dirty="0">
                          <a:solidFill>
                            <a:srgbClr val="212168"/>
                          </a:solidFill>
                          <a:uFill>
                            <a:solidFill>
                              <a:srgbClr val="212168"/>
                            </a:solidFill>
                          </a:uFill>
                          <a:latin typeface="Arial"/>
                          <a:cs typeface="Arial"/>
                        </a:rPr>
                        <a:t>recommended as</a:t>
                      </a:r>
                      <a:r>
                        <a:rPr sz="1700" b="1" i="1" u="heavy" spc="-10" dirty="0">
                          <a:solidFill>
                            <a:srgbClr val="212168"/>
                          </a:solidFill>
                          <a:uFill>
                            <a:solidFill>
                              <a:srgbClr val="212168"/>
                            </a:solidFill>
                          </a:uFill>
                          <a:latin typeface="Arial"/>
                          <a:cs typeface="Arial"/>
                        </a:rPr>
                        <a:t> </a:t>
                      </a:r>
                      <a:r>
                        <a:rPr sz="1700" b="1" i="1" u="heavy" dirty="0">
                          <a:solidFill>
                            <a:srgbClr val="212168"/>
                          </a:solidFill>
                          <a:uFill>
                            <a:solidFill>
                              <a:srgbClr val="212168"/>
                            </a:solidFill>
                          </a:uFill>
                          <a:latin typeface="Arial"/>
                          <a:cs typeface="Arial"/>
                        </a:rPr>
                        <a:t>medicines</a:t>
                      </a:r>
                      <a:r>
                        <a:rPr sz="1700" b="1" i="1" dirty="0">
                          <a:solidFill>
                            <a:srgbClr val="212168"/>
                          </a:solidFill>
                          <a:latin typeface="Arial"/>
                          <a:cs typeface="Arial"/>
                        </a:rPr>
                        <a:t>)</a:t>
                      </a:r>
                      <a:endParaRPr sz="17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CDDE"/>
                    </a:solidFill>
                  </a:tcPr>
                </a:tc>
              </a:tr>
              <a:tr h="731520">
                <a:tc>
                  <a:txBody>
                    <a:bodyPr/>
                    <a:lstStyle/>
                    <a:p>
                      <a:pPr marL="339725">
                        <a:lnSpc>
                          <a:spcPct val="100000"/>
                        </a:lnSpc>
                        <a:spcBef>
                          <a:spcPts val="204"/>
                        </a:spcBef>
                      </a:pPr>
                      <a:r>
                        <a:rPr sz="2400" b="1" dirty="0">
                          <a:solidFill>
                            <a:srgbClr val="000099"/>
                          </a:solidFill>
                          <a:latin typeface="Calibri"/>
                          <a:cs typeface="Calibri"/>
                        </a:rPr>
                        <a:t>BERLIN</a:t>
                      </a:r>
                      <a:endParaRPr sz="2400">
                        <a:latin typeface="Calibri"/>
                        <a:cs typeface="Calibri"/>
                      </a:endParaRPr>
                    </a:p>
                    <a:p>
                      <a:pPr marL="264795">
                        <a:lnSpc>
                          <a:spcPct val="100000"/>
                        </a:lnSpc>
                        <a:spcBef>
                          <a:spcPts val="110"/>
                        </a:spcBef>
                      </a:pPr>
                      <a:r>
                        <a:rPr sz="1800" b="1" i="1" spc="-5" dirty="0">
                          <a:latin typeface="Arial"/>
                          <a:cs typeface="Arial"/>
                        </a:rPr>
                        <a:t>(1300</a:t>
                      </a:r>
                      <a:r>
                        <a:rPr sz="1800" b="1" i="1" spc="-35" dirty="0">
                          <a:latin typeface="Arial"/>
                          <a:cs typeface="Arial"/>
                        </a:rPr>
                        <a:t> </a:t>
                      </a:r>
                      <a:r>
                        <a:rPr sz="1800" b="1" i="1" spc="-5" dirty="0">
                          <a:latin typeface="Arial"/>
                          <a:cs typeface="Arial"/>
                        </a:rPr>
                        <a:t>BC)</a:t>
                      </a:r>
                      <a:endParaRPr sz="1800">
                        <a:latin typeface="Arial"/>
                        <a:cs typeface="Arial"/>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c>
                  <a:txBody>
                    <a:bodyPr/>
                    <a:lstStyle/>
                    <a:p>
                      <a:pPr marL="91440" marR="219710">
                        <a:lnSpc>
                          <a:spcPct val="100000"/>
                        </a:lnSpc>
                        <a:spcBef>
                          <a:spcPts val="800"/>
                        </a:spcBef>
                      </a:pPr>
                      <a:r>
                        <a:rPr sz="1700" b="1" dirty="0">
                          <a:solidFill>
                            <a:srgbClr val="212168"/>
                          </a:solidFill>
                          <a:latin typeface="Arial"/>
                          <a:cs typeface="Arial"/>
                        </a:rPr>
                        <a:t>Sections about</a:t>
                      </a:r>
                      <a:r>
                        <a:rPr sz="1700" b="1" spc="-20" dirty="0">
                          <a:solidFill>
                            <a:srgbClr val="212168"/>
                          </a:solidFill>
                          <a:latin typeface="Arial"/>
                          <a:cs typeface="Arial"/>
                        </a:rPr>
                        <a:t> </a:t>
                      </a:r>
                      <a:r>
                        <a:rPr sz="1700" b="1" dirty="0">
                          <a:solidFill>
                            <a:srgbClr val="212168"/>
                          </a:solidFill>
                          <a:latin typeface="Arial"/>
                          <a:cs typeface="Arial"/>
                        </a:rPr>
                        <a:t>rheumatism and</a:t>
                      </a:r>
                      <a:r>
                        <a:rPr sz="1700" b="1" spc="5" dirty="0">
                          <a:solidFill>
                            <a:srgbClr val="212168"/>
                          </a:solidFill>
                          <a:latin typeface="Arial"/>
                          <a:cs typeface="Arial"/>
                        </a:rPr>
                        <a:t> </a:t>
                      </a:r>
                      <a:r>
                        <a:rPr sz="1700" b="1" dirty="0">
                          <a:solidFill>
                            <a:srgbClr val="212168"/>
                          </a:solidFill>
                          <a:latin typeface="Arial"/>
                          <a:cs typeface="Arial"/>
                        </a:rPr>
                        <a:t>about</a:t>
                      </a:r>
                      <a:r>
                        <a:rPr sz="1700" b="1" spc="-20"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a:t>
                      </a:r>
                      <a:r>
                        <a:rPr sz="1700" b="1" dirty="0">
                          <a:solidFill>
                            <a:srgbClr val="212168"/>
                          </a:solidFill>
                          <a:latin typeface="Arial"/>
                          <a:cs typeface="Arial"/>
                        </a:rPr>
                        <a:t>blood</a:t>
                      </a:r>
                      <a:r>
                        <a:rPr sz="1700" b="1" spc="-10" dirty="0">
                          <a:solidFill>
                            <a:srgbClr val="212168"/>
                          </a:solidFill>
                          <a:latin typeface="Arial"/>
                          <a:cs typeface="Arial"/>
                        </a:rPr>
                        <a:t> </a:t>
                      </a:r>
                      <a:r>
                        <a:rPr sz="1700" b="1" spc="-5" dirty="0">
                          <a:solidFill>
                            <a:srgbClr val="212168"/>
                          </a:solidFill>
                          <a:latin typeface="Arial"/>
                          <a:cs typeface="Arial"/>
                        </a:rPr>
                        <a:t>vessels,</a:t>
                      </a:r>
                      <a:r>
                        <a:rPr sz="1700" b="1" spc="55" dirty="0">
                          <a:solidFill>
                            <a:srgbClr val="212168"/>
                          </a:solidFill>
                          <a:latin typeface="Arial"/>
                          <a:cs typeface="Arial"/>
                        </a:rPr>
                        <a:t> </a:t>
                      </a:r>
                      <a:r>
                        <a:rPr sz="1700" b="1" spc="-5" dirty="0">
                          <a:solidFill>
                            <a:srgbClr val="212168"/>
                          </a:solidFill>
                          <a:latin typeface="Arial"/>
                          <a:cs typeface="Arial"/>
                        </a:rPr>
                        <a:t>provides </a:t>
                      </a:r>
                      <a:r>
                        <a:rPr sz="1700" b="1" spc="-455" dirty="0">
                          <a:solidFill>
                            <a:srgbClr val="212168"/>
                          </a:solidFill>
                          <a:latin typeface="Arial"/>
                          <a:cs typeface="Arial"/>
                        </a:rPr>
                        <a:t> </a:t>
                      </a:r>
                      <a:r>
                        <a:rPr sz="1700" b="1" dirty="0">
                          <a:solidFill>
                            <a:srgbClr val="212168"/>
                          </a:solidFill>
                          <a:latin typeface="Arial"/>
                          <a:cs typeface="Arial"/>
                        </a:rPr>
                        <a:t>a</a:t>
                      </a:r>
                      <a:r>
                        <a:rPr sz="1700" b="1" spc="-10" dirty="0">
                          <a:solidFill>
                            <a:srgbClr val="212168"/>
                          </a:solidFill>
                          <a:latin typeface="Arial"/>
                          <a:cs typeface="Arial"/>
                        </a:rPr>
                        <a:t> </a:t>
                      </a:r>
                      <a:r>
                        <a:rPr sz="1700" b="1" spc="15" dirty="0">
                          <a:solidFill>
                            <a:srgbClr val="212168"/>
                          </a:solidFill>
                          <a:latin typeface="Arial"/>
                          <a:cs typeface="Arial"/>
                        </a:rPr>
                        <a:t>way</a:t>
                      </a:r>
                      <a:r>
                        <a:rPr sz="1700" b="1" spc="-30" dirty="0">
                          <a:solidFill>
                            <a:srgbClr val="212168"/>
                          </a:solidFill>
                          <a:latin typeface="Arial"/>
                          <a:cs typeface="Arial"/>
                        </a:rPr>
                        <a:t> </a:t>
                      </a:r>
                      <a:r>
                        <a:rPr sz="1700" b="1" dirty="0">
                          <a:solidFill>
                            <a:srgbClr val="212168"/>
                          </a:solidFill>
                          <a:latin typeface="Arial"/>
                          <a:cs typeface="Arial"/>
                        </a:rPr>
                        <a:t>to</a:t>
                      </a:r>
                      <a:r>
                        <a:rPr sz="1700" b="1" spc="-10" dirty="0">
                          <a:solidFill>
                            <a:srgbClr val="212168"/>
                          </a:solidFill>
                          <a:latin typeface="Arial"/>
                          <a:cs typeface="Arial"/>
                        </a:rPr>
                        <a:t> </a:t>
                      </a:r>
                      <a:r>
                        <a:rPr sz="1700" b="1" spc="-5" dirty="0">
                          <a:solidFill>
                            <a:srgbClr val="212168"/>
                          </a:solidFill>
                          <a:latin typeface="Arial"/>
                          <a:cs typeface="Arial"/>
                        </a:rPr>
                        <a:t>determine</a:t>
                      </a:r>
                      <a:r>
                        <a:rPr sz="1700" b="1" spc="5"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a:t>
                      </a:r>
                      <a:r>
                        <a:rPr sz="1700" b="1" dirty="0">
                          <a:solidFill>
                            <a:srgbClr val="212168"/>
                          </a:solidFill>
                          <a:latin typeface="Arial"/>
                          <a:cs typeface="Arial"/>
                        </a:rPr>
                        <a:t>sex</a:t>
                      </a:r>
                      <a:r>
                        <a:rPr sz="1700" b="1" spc="5" dirty="0">
                          <a:solidFill>
                            <a:srgbClr val="212168"/>
                          </a:solidFill>
                          <a:latin typeface="Arial"/>
                          <a:cs typeface="Arial"/>
                        </a:rPr>
                        <a:t> </a:t>
                      </a:r>
                      <a:r>
                        <a:rPr sz="1700" b="1" dirty="0">
                          <a:solidFill>
                            <a:srgbClr val="212168"/>
                          </a:solidFill>
                          <a:latin typeface="Arial"/>
                          <a:cs typeface="Arial"/>
                        </a:rPr>
                        <a:t>of</a:t>
                      </a:r>
                      <a:r>
                        <a:rPr sz="1700" b="1" spc="-10"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a:t>
                      </a:r>
                      <a:r>
                        <a:rPr sz="1700" b="1" spc="-25" dirty="0">
                          <a:solidFill>
                            <a:srgbClr val="212168"/>
                          </a:solidFill>
                          <a:latin typeface="Arial"/>
                          <a:cs typeface="Arial"/>
                        </a:rPr>
                        <a:t>baby.</a:t>
                      </a:r>
                      <a:endParaRPr sz="1700">
                        <a:latin typeface="Arial"/>
                        <a:cs typeface="Arial"/>
                      </a:endParaRPr>
                    </a:p>
                  </a:txBody>
                  <a:tcPr marL="0" marR="0" marT="1016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r>
              <a:tr h="731519">
                <a:tc>
                  <a:txBody>
                    <a:bodyPr/>
                    <a:lstStyle/>
                    <a:p>
                      <a:pPr marL="264160">
                        <a:lnSpc>
                          <a:spcPct val="100000"/>
                        </a:lnSpc>
                        <a:spcBef>
                          <a:spcPts val="210"/>
                        </a:spcBef>
                      </a:pPr>
                      <a:r>
                        <a:rPr sz="2400" b="1" dirty="0">
                          <a:solidFill>
                            <a:srgbClr val="000099"/>
                          </a:solidFill>
                          <a:latin typeface="Calibri"/>
                          <a:cs typeface="Calibri"/>
                        </a:rPr>
                        <a:t>LEIDEN</a:t>
                      </a:r>
                      <a:endParaRPr sz="2400">
                        <a:latin typeface="Calibri"/>
                        <a:cs typeface="Calibri"/>
                      </a:endParaRPr>
                    </a:p>
                    <a:p>
                      <a:pPr marL="264160">
                        <a:lnSpc>
                          <a:spcPct val="100000"/>
                        </a:lnSpc>
                        <a:spcBef>
                          <a:spcPts val="105"/>
                        </a:spcBef>
                      </a:pPr>
                      <a:r>
                        <a:rPr sz="1800" b="1" i="1" spc="-5" dirty="0">
                          <a:latin typeface="Arial"/>
                          <a:cs typeface="Arial"/>
                        </a:rPr>
                        <a:t>(1250</a:t>
                      </a:r>
                      <a:r>
                        <a:rPr sz="1800" b="1" i="1" spc="-35" dirty="0">
                          <a:latin typeface="Arial"/>
                          <a:cs typeface="Arial"/>
                        </a:rPr>
                        <a:t> </a:t>
                      </a:r>
                      <a:r>
                        <a:rPr sz="1800" b="1" i="1" spc="-5" dirty="0">
                          <a:latin typeface="Arial"/>
                          <a:cs typeface="Arial"/>
                        </a:rPr>
                        <a:t>BC)</a:t>
                      </a:r>
                      <a:endParaRPr sz="1800">
                        <a:latin typeface="Arial"/>
                        <a:cs typeface="Arial"/>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tc>
                  <a:txBody>
                    <a:bodyPr/>
                    <a:lstStyle/>
                    <a:p>
                      <a:pPr marL="91440">
                        <a:lnSpc>
                          <a:spcPct val="100000"/>
                        </a:lnSpc>
                        <a:spcBef>
                          <a:spcPts val="800"/>
                        </a:spcBef>
                      </a:pPr>
                      <a:r>
                        <a:rPr sz="1700" b="1" dirty="0">
                          <a:solidFill>
                            <a:srgbClr val="212168"/>
                          </a:solidFill>
                          <a:latin typeface="Arial"/>
                          <a:cs typeface="Arial"/>
                        </a:rPr>
                        <a:t>recipes</a:t>
                      </a:r>
                      <a:r>
                        <a:rPr sz="1700" b="1" spc="5" dirty="0">
                          <a:solidFill>
                            <a:srgbClr val="212168"/>
                          </a:solidFill>
                          <a:latin typeface="Arial"/>
                          <a:cs typeface="Arial"/>
                        </a:rPr>
                        <a:t> </a:t>
                      </a:r>
                      <a:r>
                        <a:rPr sz="1700" b="1" dirty="0">
                          <a:solidFill>
                            <a:srgbClr val="212168"/>
                          </a:solidFill>
                          <a:latin typeface="Arial"/>
                          <a:cs typeface="Arial"/>
                        </a:rPr>
                        <a:t>and describes</a:t>
                      </a:r>
                      <a:r>
                        <a:rPr sz="1700" b="1" spc="10" dirty="0">
                          <a:solidFill>
                            <a:srgbClr val="212168"/>
                          </a:solidFill>
                          <a:latin typeface="Arial"/>
                          <a:cs typeface="Arial"/>
                        </a:rPr>
                        <a:t> </a:t>
                      </a:r>
                      <a:r>
                        <a:rPr sz="1700" b="1" dirty="0">
                          <a:solidFill>
                            <a:srgbClr val="212168"/>
                          </a:solidFill>
                          <a:latin typeface="Arial"/>
                          <a:cs typeface="Arial"/>
                        </a:rPr>
                        <a:t>techniques</a:t>
                      </a:r>
                      <a:r>
                        <a:rPr sz="1700" b="1" spc="-10" dirty="0">
                          <a:solidFill>
                            <a:srgbClr val="212168"/>
                          </a:solidFill>
                          <a:latin typeface="Arial"/>
                          <a:cs typeface="Arial"/>
                        </a:rPr>
                        <a:t> </a:t>
                      </a:r>
                      <a:r>
                        <a:rPr sz="1700" b="1" dirty="0">
                          <a:solidFill>
                            <a:srgbClr val="212168"/>
                          </a:solidFill>
                          <a:latin typeface="Arial"/>
                          <a:cs typeface="Arial"/>
                        </a:rPr>
                        <a:t>of</a:t>
                      </a:r>
                      <a:r>
                        <a:rPr sz="1700" b="1" spc="-10"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a:t>
                      </a:r>
                      <a:r>
                        <a:rPr sz="1700" b="1" dirty="0">
                          <a:solidFill>
                            <a:srgbClr val="212168"/>
                          </a:solidFill>
                          <a:latin typeface="Arial"/>
                          <a:cs typeface="Arial"/>
                        </a:rPr>
                        <a:t>magical</a:t>
                      </a:r>
                      <a:r>
                        <a:rPr sz="1700" b="1" spc="10" dirty="0">
                          <a:solidFill>
                            <a:srgbClr val="212168"/>
                          </a:solidFill>
                          <a:latin typeface="Arial"/>
                          <a:cs typeface="Arial"/>
                        </a:rPr>
                        <a:t> </a:t>
                      </a:r>
                      <a:r>
                        <a:rPr sz="1700" b="1" dirty="0">
                          <a:solidFill>
                            <a:srgbClr val="212168"/>
                          </a:solidFill>
                          <a:latin typeface="Arial"/>
                          <a:cs typeface="Arial"/>
                        </a:rPr>
                        <a:t>and</a:t>
                      </a:r>
                      <a:r>
                        <a:rPr sz="1700" b="1" spc="-15" dirty="0">
                          <a:solidFill>
                            <a:srgbClr val="212168"/>
                          </a:solidFill>
                          <a:latin typeface="Arial"/>
                          <a:cs typeface="Arial"/>
                        </a:rPr>
                        <a:t> </a:t>
                      </a:r>
                      <a:r>
                        <a:rPr sz="1700" b="1" spc="-5" dirty="0">
                          <a:solidFill>
                            <a:srgbClr val="212168"/>
                          </a:solidFill>
                          <a:latin typeface="Arial"/>
                          <a:cs typeface="Arial"/>
                        </a:rPr>
                        <a:t>empirical</a:t>
                      </a:r>
                      <a:endParaRPr sz="1700">
                        <a:latin typeface="Arial"/>
                        <a:cs typeface="Arial"/>
                      </a:endParaRPr>
                    </a:p>
                    <a:p>
                      <a:pPr marL="91440">
                        <a:lnSpc>
                          <a:spcPct val="100000"/>
                        </a:lnSpc>
                      </a:pPr>
                      <a:r>
                        <a:rPr sz="1700" b="1" spc="-5" dirty="0">
                          <a:solidFill>
                            <a:srgbClr val="212168"/>
                          </a:solidFill>
                          <a:latin typeface="Arial"/>
                          <a:cs typeface="Arial"/>
                        </a:rPr>
                        <a:t>treatment</a:t>
                      </a:r>
                      <a:r>
                        <a:rPr sz="1700" b="1" spc="-20" dirty="0">
                          <a:solidFill>
                            <a:srgbClr val="212168"/>
                          </a:solidFill>
                          <a:latin typeface="Arial"/>
                          <a:cs typeface="Arial"/>
                        </a:rPr>
                        <a:t> </a:t>
                      </a:r>
                      <a:r>
                        <a:rPr sz="1700" b="1" dirty="0">
                          <a:solidFill>
                            <a:srgbClr val="212168"/>
                          </a:solidFill>
                          <a:latin typeface="Arial"/>
                          <a:cs typeface="Arial"/>
                        </a:rPr>
                        <a:t>are</a:t>
                      </a:r>
                      <a:r>
                        <a:rPr sz="1700" b="1" spc="5" dirty="0">
                          <a:solidFill>
                            <a:srgbClr val="212168"/>
                          </a:solidFill>
                          <a:latin typeface="Arial"/>
                          <a:cs typeface="Arial"/>
                        </a:rPr>
                        <a:t> </a:t>
                      </a:r>
                      <a:r>
                        <a:rPr sz="1700" b="1" dirty="0">
                          <a:solidFill>
                            <a:srgbClr val="212168"/>
                          </a:solidFill>
                          <a:latin typeface="Arial"/>
                          <a:cs typeface="Arial"/>
                        </a:rPr>
                        <a:t>contained</a:t>
                      </a:r>
                      <a:endParaRPr sz="1700">
                        <a:latin typeface="Arial"/>
                        <a:cs typeface="Arial"/>
                      </a:endParaRPr>
                    </a:p>
                  </a:txBody>
                  <a:tcPr marL="0" marR="0" marT="1016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tr>
              <a:tr h="1127760">
                <a:tc>
                  <a:txBody>
                    <a:bodyPr/>
                    <a:lstStyle/>
                    <a:p>
                      <a:pPr>
                        <a:lnSpc>
                          <a:spcPct val="100000"/>
                        </a:lnSpc>
                        <a:spcBef>
                          <a:spcPts val="30"/>
                        </a:spcBef>
                      </a:pPr>
                      <a:endParaRPr sz="2450">
                        <a:latin typeface="Times New Roman"/>
                        <a:cs typeface="Times New Roman"/>
                      </a:endParaRPr>
                    </a:p>
                    <a:p>
                      <a:pPr marL="1905" algn="ctr">
                        <a:lnSpc>
                          <a:spcPct val="100000"/>
                        </a:lnSpc>
                      </a:pPr>
                      <a:r>
                        <a:rPr sz="2400" b="1" spc="-10" dirty="0">
                          <a:solidFill>
                            <a:srgbClr val="000099"/>
                          </a:solidFill>
                          <a:latin typeface="Calibri"/>
                          <a:cs typeface="Calibri"/>
                        </a:rPr>
                        <a:t>HURST</a:t>
                      </a:r>
                      <a:endParaRPr sz="2400">
                        <a:latin typeface="Calibri"/>
                        <a:cs typeface="Calibr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78460" indent="-287020">
                        <a:lnSpc>
                          <a:spcPct val="100000"/>
                        </a:lnSpc>
                        <a:spcBef>
                          <a:spcPts val="320"/>
                        </a:spcBef>
                        <a:buFont typeface="Wingdings"/>
                        <a:buChar char=""/>
                        <a:tabLst>
                          <a:tab pos="378460" algn="l"/>
                        </a:tabLst>
                      </a:pPr>
                      <a:r>
                        <a:rPr sz="1700" b="1" dirty="0">
                          <a:solidFill>
                            <a:srgbClr val="212168"/>
                          </a:solidFill>
                          <a:latin typeface="Arial"/>
                          <a:cs typeface="Arial"/>
                        </a:rPr>
                        <a:t>260</a:t>
                      </a:r>
                      <a:r>
                        <a:rPr sz="1700" b="1" spc="-5" dirty="0">
                          <a:solidFill>
                            <a:srgbClr val="212168"/>
                          </a:solidFill>
                          <a:latin typeface="Arial"/>
                          <a:cs typeface="Arial"/>
                        </a:rPr>
                        <a:t> </a:t>
                      </a:r>
                      <a:r>
                        <a:rPr sz="1700" b="1" dirty="0">
                          <a:solidFill>
                            <a:srgbClr val="212168"/>
                          </a:solidFill>
                          <a:latin typeface="Arial"/>
                          <a:cs typeface="Arial"/>
                        </a:rPr>
                        <a:t>cases</a:t>
                      </a:r>
                      <a:r>
                        <a:rPr sz="1700" b="1" spc="-5" dirty="0">
                          <a:solidFill>
                            <a:srgbClr val="212168"/>
                          </a:solidFill>
                          <a:latin typeface="Arial"/>
                          <a:cs typeface="Arial"/>
                        </a:rPr>
                        <a:t> </a:t>
                      </a:r>
                      <a:r>
                        <a:rPr sz="1700" b="1" dirty="0">
                          <a:solidFill>
                            <a:srgbClr val="212168"/>
                          </a:solidFill>
                          <a:latin typeface="Arial"/>
                          <a:cs typeface="Arial"/>
                        </a:rPr>
                        <a:t>of</a:t>
                      </a:r>
                      <a:r>
                        <a:rPr sz="1700" b="1" spc="-15" dirty="0">
                          <a:solidFill>
                            <a:srgbClr val="212168"/>
                          </a:solidFill>
                          <a:latin typeface="Arial"/>
                          <a:cs typeface="Arial"/>
                        </a:rPr>
                        <a:t> </a:t>
                      </a:r>
                      <a:r>
                        <a:rPr sz="1700" b="1" dirty="0">
                          <a:solidFill>
                            <a:srgbClr val="212168"/>
                          </a:solidFill>
                          <a:latin typeface="Arial"/>
                          <a:cs typeface="Arial"/>
                        </a:rPr>
                        <a:t>disease</a:t>
                      </a:r>
                      <a:r>
                        <a:rPr sz="1700" b="1" spc="5" dirty="0">
                          <a:solidFill>
                            <a:srgbClr val="212168"/>
                          </a:solidFill>
                          <a:latin typeface="Arial"/>
                          <a:cs typeface="Arial"/>
                        </a:rPr>
                        <a:t> </a:t>
                      </a:r>
                      <a:r>
                        <a:rPr sz="1700" b="1" dirty="0">
                          <a:solidFill>
                            <a:srgbClr val="212168"/>
                          </a:solidFill>
                          <a:latin typeface="Arial"/>
                          <a:cs typeface="Arial"/>
                        </a:rPr>
                        <a:t>are</a:t>
                      </a:r>
                      <a:r>
                        <a:rPr sz="1700" b="1" spc="-5" dirty="0">
                          <a:solidFill>
                            <a:srgbClr val="212168"/>
                          </a:solidFill>
                          <a:latin typeface="Arial"/>
                          <a:cs typeface="Arial"/>
                        </a:rPr>
                        <a:t> </a:t>
                      </a:r>
                      <a:r>
                        <a:rPr sz="1700" b="1" dirty="0">
                          <a:solidFill>
                            <a:srgbClr val="212168"/>
                          </a:solidFill>
                          <a:latin typeface="Arial"/>
                          <a:cs typeface="Arial"/>
                        </a:rPr>
                        <a:t>described</a:t>
                      </a:r>
                      <a:endParaRPr sz="1700">
                        <a:latin typeface="Arial"/>
                        <a:cs typeface="Arial"/>
                      </a:endParaRPr>
                    </a:p>
                    <a:p>
                      <a:pPr marL="377825" marR="144780" indent="-287020">
                        <a:lnSpc>
                          <a:spcPct val="100000"/>
                        </a:lnSpc>
                        <a:buFont typeface="Wingdings"/>
                        <a:buChar char=""/>
                        <a:tabLst>
                          <a:tab pos="378460" algn="l"/>
                        </a:tabLst>
                      </a:pPr>
                      <a:r>
                        <a:rPr sz="1700" b="1" dirty="0">
                          <a:solidFill>
                            <a:srgbClr val="212168"/>
                          </a:solidFill>
                          <a:latin typeface="Arial"/>
                          <a:cs typeface="Arial"/>
                        </a:rPr>
                        <a:t>there</a:t>
                      </a:r>
                      <a:r>
                        <a:rPr sz="1700" b="1" spc="-10" dirty="0">
                          <a:solidFill>
                            <a:srgbClr val="212168"/>
                          </a:solidFill>
                          <a:latin typeface="Arial"/>
                          <a:cs typeface="Arial"/>
                        </a:rPr>
                        <a:t> </a:t>
                      </a:r>
                      <a:r>
                        <a:rPr sz="1700" b="1" spc="-5" dirty="0">
                          <a:solidFill>
                            <a:srgbClr val="212168"/>
                          </a:solidFill>
                          <a:latin typeface="Arial"/>
                          <a:cs typeface="Arial"/>
                        </a:rPr>
                        <a:t>is</a:t>
                      </a:r>
                      <a:r>
                        <a:rPr sz="1700" b="1" spc="20" dirty="0">
                          <a:solidFill>
                            <a:srgbClr val="212168"/>
                          </a:solidFill>
                          <a:latin typeface="Arial"/>
                          <a:cs typeface="Arial"/>
                        </a:rPr>
                        <a:t> </a:t>
                      </a:r>
                      <a:r>
                        <a:rPr sz="1700" b="1" dirty="0">
                          <a:solidFill>
                            <a:srgbClr val="212168"/>
                          </a:solidFill>
                          <a:latin typeface="Arial"/>
                          <a:cs typeface="Arial"/>
                        </a:rPr>
                        <a:t>a</a:t>
                      </a:r>
                      <a:r>
                        <a:rPr sz="1700" b="1" spc="5" dirty="0">
                          <a:solidFill>
                            <a:srgbClr val="212168"/>
                          </a:solidFill>
                          <a:latin typeface="Arial"/>
                          <a:cs typeface="Arial"/>
                        </a:rPr>
                        <a:t> </a:t>
                      </a:r>
                      <a:r>
                        <a:rPr sz="1700" b="1" dirty="0">
                          <a:solidFill>
                            <a:srgbClr val="212168"/>
                          </a:solidFill>
                          <a:latin typeface="Arial"/>
                          <a:cs typeface="Arial"/>
                        </a:rPr>
                        <a:t>chapter</a:t>
                      </a:r>
                      <a:r>
                        <a:rPr sz="1700" b="1" spc="-5" dirty="0">
                          <a:solidFill>
                            <a:srgbClr val="212168"/>
                          </a:solidFill>
                          <a:latin typeface="Arial"/>
                          <a:cs typeface="Arial"/>
                        </a:rPr>
                        <a:t> </a:t>
                      </a:r>
                      <a:r>
                        <a:rPr sz="1700" b="1" dirty="0">
                          <a:solidFill>
                            <a:srgbClr val="212168"/>
                          </a:solidFill>
                          <a:latin typeface="Arial"/>
                          <a:cs typeface="Arial"/>
                        </a:rPr>
                        <a:t>about</a:t>
                      </a:r>
                      <a:r>
                        <a:rPr sz="1700" b="1" spc="-15" dirty="0">
                          <a:solidFill>
                            <a:srgbClr val="212168"/>
                          </a:solidFill>
                          <a:latin typeface="Arial"/>
                          <a:cs typeface="Arial"/>
                        </a:rPr>
                        <a:t> </a:t>
                      </a:r>
                      <a:r>
                        <a:rPr sz="1700" b="1" dirty="0">
                          <a:solidFill>
                            <a:srgbClr val="212168"/>
                          </a:solidFill>
                          <a:latin typeface="Arial"/>
                          <a:cs typeface="Arial"/>
                        </a:rPr>
                        <a:t>bone</a:t>
                      </a:r>
                      <a:r>
                        <a:rPr sz="1700" b="1" spc="-15" dirty="0">
                          <a:solidFill>
                            <a:srgbClr val="212168"/>
                          </a:solidFill>
                          <a:latin typeface="Arial"/>
                          <a:cs typeface="Arial"/>
                        </a:rPr>
                        <a:t> </a:t>
                      </a:r>
                      <a:r>
                        <a:rPr sz="1700" b="1" dirty="0">
                          <a:solidFill>
                            <a:srgbClr val="212168"/>
                          </a:solidFill>
                          <a:latin typeface="Arial"/>
                          <a:cs typeface="Arial"/>
                        </a:rPr>
                        <a:t>diseases,</a:t>
                      </a:r>
                      <a:r>
                        <a:rPr sz="1700" b="1" spc="15" dirty="0">
                          <a:solidFill>
                            <a:srgbClr val="212168"/>
                          </a:solidFill>
                          <a:latin typeface="Arial"/>
                          <a:cs typeface="Arial"/>
                        </a:rPr>
                        <a:t> </a:t>
                      </a:r>
                      <a:r>
                        <a:rPr sz="1700" b="1" spc="-5" dirty="0">
                          <a:solidFill>
                            <a:srgbClr val="212168"/>
                          </a:solidFill>
                          <a:latin typeface="Arial"/>
                          <a:cs typeface="Arial"/>
                        </a:rPr>
                        <a:t>treatment</a:t>
                      </a:r>
                      <a:r>
                        <a:rPr sz="1700" b="1" dirty="0">
                          <a:solidFill>
                            <a:srgbClr val="212168"/>
                          </a:solidFill>
                          <a:latin typeface="Arial"/>
                          <a:cs typeface="Arial"/>
                        </a:rPr>
                        <a:t> of</a:t>
                      </a:r>
                      <a:r>
                        <a:rPr sz="1700" b="1" spc="-10" dirty="0">
                          <a:solidFill>
                            <a:srgbClr val="212168"/>
                          </a:solidFill>
                          <a:latin typeface="Arial"/>
                          <a:cs typeface="Arial"/>
                        </a:rPr>
                        <a:t> </a:t>
                      </a:r>
                      <a:r>
                        <a:rPr sz="1700" b="1" dirty="0">
                          <a:solidFill>
                            <a:srgbClr val="212168"/>
                          </a:solidFill>
                          <a:latin typeface="Arial"/>
                          <a:cs typeface="Arial"/>
                        </a:rPr>
                        <a:t>fractures</a:t>
                      </a:r>
                      <a:r>
                        <a:rPr sz="1700" b="1" spc="5" dirty="0">
                          <a:solidFill>
                            <a:srgbClr val="212168"/>
                          </a:solidFill>
                          <a:latin typeface="Arial"/>
                          <a:cs typeface="Arial"/>
                        </a:rPr>
                        <a:t> </a:t>
                      </a:r>
                      <a:r>
                        <a:rPr sz="1700" b="1" dirty="0">
                          <a:solidFill>
                            <a:srgbClr val="212168"/>
                          </a:solidFill>
                          <a:latin typeface="Arial"/>
                          <a:cs typeface="Arial"/>
                        </a:rPr>
                        <a:t>of </a:t>
                      </a:r>
                      <a:r>
                        <a:rPr sz="1700" b="1" spc="-455" dirty="0">
                          <a:solidFill>
                            <a:srgbClr val="212168"/>
                          </a:solidFill>
                          <a:latin typeface="Arial"/>
                          <a:cs typeface="Arial"/>
                        </a:rPr>
                        <a:t> </a:t>
                      </a:r>
                      <a:r>
                        <a:rPr sz="1700" b="1" dirty="0">
                          <a:solidFill>
                            <a:srgbClr val="212168"/>
                          </a:solidFill>
                          <a:latin typeface="Arial"/>
                          <a:cs typeface="Arial"/>
                        </a:rPr>
                        <a:t>the</a:t>
                      </a:r>
                      <a:r>
                        <a:rPr sz="1700" b="1" spc="-5" dirty="0">
                          <a:solidFill>
                            <a:srgbClr val="212168"/>
                          </a:solidFill>
                          <a:latin typeface="Arial"/>
                          <a:cs typeface="Arial"/>
                        </a:rPr>
                        <a:t> extremities</a:t>
                      </a:r>
                      <a:r>
                        <a:rPr sz="1700" b="1" spc="30" dirty="0">
                          <a:solidFill>
                            <a:srgbClr val="212168"/>
                          </a:solidFill>
                          <a:latin typeface="Arial"/>
                          <a:cs typeface="Arial"/>
                        </a:rPr>
                        <a:t> </a:t>
                      </a:r>
                      <a:r>
                        <a:rPr sz="1700" b="1" dirty="0">
                          <a:solidFill>
                            <a:srgbClr val="212168"/>
                          </a:solidFill>
                          <a:latin typeface="Arial"/>
                          <a:cs typeface="Arial"/>
                        </a:rPr>
                        <a:t>and</a:t>
                      </a:r>
                      <a:r>
                        <a:rPr sz="1700" b="1" spc="-10" dirty="0">
                          <a:solidFill>
                            <a:srgbClr val="212168"/>
                          </a:solidFill>
                          <a:latin typeface="Arial"/>
                          <a:cs typeface="Arial"/>
                        </a:rPr>
                        <a:t> </a:t>
                      </a:r>
                      <a:r>
                        <a:rPr sz="1700" b="1" dirty="0">
                          <a:solidFill>
                            <a:srgbClr val="212168"/>
                          </a:solidFill>
                          <a:latin typeface="Arial"/>
                          <a:cs typeface="Arial"/>
                        </a:rPr>
                        <a:t>precautions </a:t>
                      </a:r>
                      <a:r>
                        <a:rPr sz="1700" b="1" spc="-5" dirty="0">
                          <a:solidFill>
                            <a:srgbClr val="212168"/>
                          </a:solidFill>
                          <a:latin typeface="Arial"/>
                          <a:cs typeface="Arial"/>
                        </a:rPr>
                        <a:t>for</a:t>
                      </a:r>
                      <a:r>
                        <a:rPr sz="1700" b="1" dirty="0">
                          <a:solidFill>
                            <a:srgbClr val="212168"/>
                          </a:solidFill>
                          <a:latin typeface="Arial"/>
                          <a:cs typeface="Arial"/>
                        </a:rPr>
                        <a:t> the</a:t>
                      </a:r>
                      <a:r>
                        <a:rPr sz="1700" b="1" spc="-5" dirty="0">
                          <a:solidFill>
                            <a:srgbClr val="212168"/>
                          </a:solidFill>
                          <a:latin typeface="Arial"/>
                          <a:cs typeface="Arial"/>
                        </a:rPr>
                        <a:t> bites</a:t>
                      </a:r>
                      <a:r>
                        <a:rPr sz="1700" b="1" spc="10" dirty="0">
                          <a:solidFill>
                            <a:srgbClr val="212168"/>
                          </a:solidFill>
                          <a:latin typeface="Arial"/>
                          <a:cs typeface="Arial"/>
                        </a:rPr>
                        <a:t> </a:t>
                      </a:r>
                      <a:r>
                        <a:rPr sz="1700" b="1" dirty="0">
                          <a:solidFill>
                            <a:srgbClr val="212168"/>
                          </a:solidFill>
                          <a:latin typeface="Arial"/>
                          <a:cs typeface="Arial"/>
                        </a:rPr>
                        <a:t>of</a:t>
                      </a:r>
                      <a:r>
                        <a:rPr sz="1700" b="1" spc="-10" dirty="0">
                          <a:solidFill>
                            <a:srgbClr val="212168"/>
                          </a:solidFill>
                          <a:latin typeface="Arial"/>
                          <a:cs typeface="Arial"/>
                        </a:rPr>
                        <a:t> </a:t>
                      </a:r>
                      <a:r>
                        <a:rPr sz="1700" b="1" dirty="0">
                          <a:solidFill>
                            <a:srgbClr val="212168"/>
                          </a:solidFill>
                          <a:latin typeface="Arial"/>
                          <a:cs typeface="Arial"/>
                        </a:rPr>
                        <a:t>poisonous </a:t>
                      </a:r>
                      <a:r>
                        <a:rPr sz="1700" b="1" spc="5" dirty="0">
                          <a:solidFill>
                            <a:srgbClr val="212168"/>
                          </a:solidFill>
                          <a:latin typeface="Arial"/>
                          <a:cs typeface="Arial"/>
                        </a:rPr>
                        <a:t> </a:t>
                      </a:r>
                      <a:r>
                        <a:rPr sz="1700" b="1" dirty="0">
                          <a:solidFill>
                            <a:srgbClr val="212168"/>
                          </a:solidFill>
                          <a:latin typeface="Arial"/>
                          <a:cs typeface="Arial"/>
                        </a:rPr>
                        <a:t>insects.</a:t>
                      </a:r>
                      <a:endParaRPr sz="17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r>
            </a:tbl>
          </a:graphicData>
        </a:graphic>
      </p:graphicFrame>
      <p:pic>
        <p:nvPicPr>
          <p:cNvPr id="14" name="object 14"/>
          <p:cNvPicPr/>
          <p:nvPr/>
        </p:nvPicPr>
        <p:blipFill>
          <a:blip r:embed="rId7" cstate="print"/>
          <a:stretch>
            <a:fillRect/>
          </a:stretch>
        </p:blipFill>
        <p:spPr>
          <a:xfrm>
            <a:off x="5789676" y="4972810"/>
            <a:ext cx="3051048" cy="1885188"/>
          </a:xfrm>
          <a:prstGeom prst="rect">
            <a:avLst/>
          </a:prstGeom>
        </p:spPr>
      </p:pic>
      <p:pic>
        <p:nvPicPr>
          <p:cNvPr id="15" name="object 15"/>
          <p:cNvPicPr/>
          <p:nvPr/>
        </p:nvPicPr>
        <p:blipFill>
          <a:blip r:embed="rId8" cstate="print"/>
          <a:stretch>
            <a:fillRect/>
          </a:stretch>
        </p:blipFill>
        <p:spPr>
          <a:xfrm>
            <a:off x="7668768" y="0"/>
            <a:ext cx="1399031" cy="809244"/>
          </a:xfrm>
          <a:prstGeom prst="rect">
            <a:avLst/>
          </a:prstGeom>
        </p:spPr>
      </p:pic>
      <p:pic>
        <p:nvPicPr>
          <p:cNvPr id="16" name="object 16"/>
          <p:cNvPicPr/>
          <p:nvPr/>
        </p:nvPicPr>
        <p:blipFill>
          <a:blip r:embed="rId9" cstate="print"/>
          <a:stretch>
            <a:fillRect/>
          </a:stretch>
        </p:blipFill>
        <p:spPr>
          <a:xfrm>
            <a:off x="196595" y="5103874"/>
            <a:ext cx="5577840" cy="171297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88400" y="6359144"/>
            <a:ext cx="12509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Arial MT"/>
                <a:cs typeface="Arial MT"/>
              </a:rPr>
              <a:t>8</a:t>
            </a:r>
            <a:endParaRPr sz="1400">
              <a:latin typeface="Arial MT"/>
              <a:cs typeface="Arial MT"/>
            </a:endParaRPr>
          </a:p>
        </p:txBody>
      </p:sp>
      <p:pic>
        <p:nvPicPr>
          <p:cNvPr id="3" name="object 3"/>
          <p:cNvPicPr/>
          <p:nvPr/>
        </p:nvPicPr>
        <p:blipFill>
          <a:blip r:embed="rId2" cstate="print"/>
          <a:stretch>
            <a:fillRect/>
          </a:stretch>
        </p:blipFill>
        <p:spPr>
          <a:xfrm>
            <a:off x="0" y="0"/>
            <a:ext cx="9144000" cy="746760"/>
          </a:xfrm>
          <a:prstGeom prst="rect">
            <a:avLst/>
          </a:prstGeom>
        </p:spPr>
      </p:pic>
      <p:sp>
        <p:nvSpPr>
          <p:cNvPr id="4" name="object 4"/>
          <p:cNvSpPr txBox="1">
            <a:spLocks noGrp="1"/>
          </p:cNvSpPr>
          <p:nvPr>
            <p:ph type="title"/>
          </p:nvPr>
        </p:nvSpPr>
        <p:spPr>
          <a:xfrm>
            <a:off x="1765173" y="101295"/>
            <a:ext cx="5615940" cy="391795"/>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0099"/>
                </a:solidFill>
                <a:latin typeface="Arial"/>
                <a:cs typeface="Arial"/>
              </a:rPr>
              <a:t>THE</a:t>
            </a:r>
            <a:r>
              <a:rPr sz="2400" i="0" spc="-15" dirty="0">
                <a:solidFill>
                  <a:srgbClr val="000099"/>
                </a:solidFill>
                <a:latin typeface="Arial"/>
                <a:cs typeface="Arial"/>
              </a:rPr>
              <a:t> </a:t>
            </a:r>
            <a:r>
              <a:rPr sz="2400" i="0" spc="-5" dirty="0">
                <a:solidFill>
                  <a:srgbClr val="000099"/>
                </a:solidFill>
                <a:latin typeface="Arial"/>
                <a:cs typeface="Arial"/>
              </a:rPr>
              <a:t>PAPYRUS</a:t>
            </a:r>
            <a:r>
              <a:rPr sz="2400" i="0" spc="10" dirty="0">
                <a:solidFill>
                  <a:srgbClr val="000099"/>
                </a:solidFill>
                <a:latin typeface="Arial"/>
                <a:cs typeface="Arial"/>
              </a:rPr>
              <a:t> </a:t>
            </a:r>
            <a:r>
              <a:rPr sz="2400" i="0" dirty="0">
                <a:solidFill>
                  <a:srgbClr val="000099"/>
                </a:solidFill>
                <a:latin typeface="Arial"/>
                <a:cs typeface="Arial"/>
              </a:rPr>
              <a:t>OF</a:t>
            </a:r>
            <a:r>
              <a:rPr sz="2400" i="0" spc="-30" dirty="0">
                <a:solidFill>
                  <a:srgbClr val="000099"/>
                </a:solidFill>
                <a:latin typeface="Arial"/>
                <a:cs typeface="Arial"/>
              </a:rPr>
              <a:t> </a:t>
            </a:r>
            <a:r>
              <a:rPr sz="2400" i="0" spc="-5" dirty="0">
                <a:solidFill>
                  <a:srgbClr val="000099"/>
                </a:solidFill>
                <a:latin typeface="Arial"/>
                <a:cs typeface="Arial"/>
              </a:rPr>
              <a:t>EBERS</a:t>
            </a:r>
            <a:r>
              <a:rPr sz="2400" i="0" spc="5" dirty="0">
                <a:solidFill>
                  <a:srgbClr val="000099"/>
                </a:solidFill>
                <a:latin typeface="Arial"/>
                <a:cs typeface="Arial"/>
              </a:rPr>
              <a:t> </a:t>
            </a:r>
            <a:r>
              <a:rPr sz="2400" i="0" spc="-5" dirty="0">
                <a:solidFill>
                  <a:srgbClr val="000099"/>
                </a:solidFill>
                <a:latin typeface="Arial"/>
                <a:cs typeface="Arial"/>
              </a:rPr>
              <a:t>AND</a:t>
            </a:r>
            <a:r>
              <a:rPr sz="2400" i="0" spc="10" dirty="0">
                <a:solidFill>
                  <a:srgbClr val="000099"/>
                </a:solidFill>
                <a:latin typeface="Arial"/>
                <a:cs typeface="Arial"/>
              </a:rPr>
              <a:t> </a:t>
            </a:r>
            <a:r>
              <a:rPr sz="2400" i="0" dirty="0">
                <a:solidFill>
                  <a:srgbClr val="000099"/>
                </a:solidFill>
                <a:latin typeface="Arial"/>
                <a:cs typeface="Arial"/>
              </a:rPr>
              <a:t>SMITH</a:t>
            </a:r>
            <a:endParaRPr sz="2400">
              <a:latin typeface="Arial"/>
              <a:cs typeface="Arial"/>
            </a:endParaRPr>
          </a:p>
        </p:txBody>
      </p:sp>
      <p:grpSp>
        <p:nvGrpSpPr>
          <p:cNvPr id="5" name="object 5"/>
          <p:cNvGrpSpPr/>
          <p:nvPr/>
        </p:nvGrpSpPr>
        <p:grpSpPr>
          <a:xfrm>
            <a:off x="1018032" y="701040"/>
            <a:ext cx="7560945" cy="1313815"/>
            <a:chOff x="1018032" y="701040"/>
            <a:chExt cx="7560945" cy="1313815"/>
          </a:xfrm>
        </p:grpSpPr>
        <p:pic>
          <p:nvPicPr>
            <p:cNvPr id="6" name="object 6"/>
            <p:cNvPicPr/>
            <p:nvPr/>
          </p:nvPicPr>
          <p:blipFill>
            <a:blip r:embed="rId3" cstate="print"/>
            <a:stretch>
              <a:fillRect/>
            </a:stretch>
          </p:blipFill>
          <p:spPr>
            <a:xfrm>
              <a:off x="1018032" y="701040"/>
              <a:ext cx="3450336" cy="771143"/>
            </a:xfrm>
            <a:prstGeom prst="rect">
              <a:avLst/>
            </a:prstGeom>
          </p:spPr>
        </p:pic>
        <p:pic>
          <p:nvPicPr>
            <p:cNvPr id="7" name="object 7"/>
            <p:cNvPicPr/>
            <p:nvPr/>
          </p:nvPicPr>
          <p:blipFill>
            <a:blip r:embed="rId4" cstate="print"/>
            <a:stretch>
              <a:fillRect/>
            </a:stretch>
          </p:blipFill>
          <p:spPr>
            <a:xfrm>
              <a:off x="1505712" y="719328"/>
              <a:ext cx="2564891" cy="679703"/>
            </a:xfrm>
            <a:prstGeom prst="rect">
              <a:avLst/>
            </a:prstGeom>
          </p:spPr>
        </p:pic>
        <p:pic>
          <p:nvPicPr>
            <p:cNvPr id="8" name="object 8"/>
            <p:cNvPicPr/>
            <p:nvPr/>
          </p:nvPicPr>
          <p:blipFill>
            <a:blip r:embed="rId5" cstate="print"/>
            <a:stretch>
              <a:fillRect/>
            </a:stretch>
          </p:blipFill>
          <p:spPr>
            <a:xfrm>
              <a:off x="5084064" y="704088"/>
              <a:ext cx="3450336" cy="771143"/>
            </a:xfrm>
            <a:prstGeom prst="rect">
              <a:avLst/>
            </a:prstGeom>
          </p:spPr>
        </p:pic>
        <p:pic>
          <p:nvPicPr>
            <p:cNvPr id="9" name="object 9"/>
            <p:cNvPicPr/>
            <p:nvPr/>
          </p:nvPicPr>
          <p:blipFill>
            <a:blip r:embed="rId6" cstate="print"/>
            <a:stretch>
              <a:fillRect/>
            </a:stretch>
          </p:blipFill>
          <p:spPr>
            <a:xfrm>
              <a:off x="5510784" y="720852"/>
              <a:ext cx="2691384" cy="679703"/>
            </a:xfrm>
            <a:prstGeom prst="rect">
              <a:avLst/>
            </a:prstGeom>
          </p:spPr>
        </p:pic>
        <p:pic>
          <p:nvPicPr>
            <p:cNvPr id="10" name="object 10"/>
            <p:cNvPicPr/>
            <p:nvPr/>
          </p:nvPicPr>
          <p:blipFill>
            <a:blip r:embed="rId7" cstate="print"/>
            <a:stretch>
              <a:fillRect/>
            </a:stretch>
          </p:blipFill>
          <p:spPr>
            <a:xfrm>
              <a:off x="1094232" y="1272540"/>
              <a:ext cx="3297936" cy="659891"/>
            </a:xfrm>
            <a:prstGeom prst="rect">
              <a:avLst/>
            </a:prstGeom>
          </p:spPr>
        </p:pic>
        <p:pic>
          <p:nvPicPr>
            <p:cNvPr id="11" name="object 11"/>
            <p:cNvPicPr/>
            <p:nvPr/>
          </p:nvPicPr>
          <p:blipFill>
            <a:blip r:embed="rId8" cstate="print"/>
            <a:stretch>
              <a:fillRect/>
            </a:stretch>
          </p:blipFill>
          <p:spPr>
            <a:xfrm>
              <a:off x="1431036" y="1290827"/>
              <a:ext cx="475488" cy="566927"/>
            </a:xfrm>
            <a:prstGeom prst="rect">
              <a:avLst/>
            </a:prstGeom>
          </p:spPr>
        </p:pic>
        <p:pic>
          <p:nvPicPr>
            <p:cNvPr id="12" name="object 12"/>
            <p:cNvPicPr/>
            <p:nvPr/>
          </p:nvPicPr>
          <p:blipFill>
            <a:blip r:embed="rId9" cstate="print"/>
            <a:stretch>
              <a:fillRect/>
            </a:stretch>
          </p:blipFill>
          <p:spPr>
            <a:xfrm>
              <a:off x="1568196" y="1290827"/>
              <a:ext cx="1658112" cy="566927"/>
            </a:xfrm>
            <a:prstGeom prst="rect">
              <a:avLst/>
            </a:prstGeom>
          </p:spPr>
        </p:pic>
        <p:pic>
          <p:nvPicPr>
            <p:cNvPr id="13" name="object 13"/>
            <p:cNvPicPr/>
            <p:nvPr/>
          </p:nvPicPr>
          <p:blipFill>
            <a:blip r:embed="rId10" cstate="print"/>
            <a:stretch>
              <a:fillRect/>
            </a:stretch>
          </p:blipFill>
          <p:spPr>
            <a:xfrm>
              <a:off x="2887980" y="1290827"/>
              <a:ext cx="909828" cy="566927"/>
            </a:xfrm>
            <a:prstGeom prst="rect">
              <a:avLst/>
            </a:prstGeom>
          </p:spPr>
        </p:pic>
        <p:pic>
          <p:nvPicPr>
            <p:cNvPr id="14" name="object 14"/>
            <p:cNvPicPr/>
            <p:nvPr/>
          </p:nvPicPr>
          <p:blipFill>
            <a:blip r:embed="rId11" cstate="print"/>
            <a:stretch>
              <a:fillRect/>
            </a:stretch>
          </p:blipFill>
          <p:spPr>
            <a:xfrm>
              <a:off x="3459480" y="1290827"/>
              <a:ext cx="615696" cy="566927"/>
            </a:xfrm>
            <a:prstGeom prst="rect">
              <a:avLst/>
            </a:prstGeom>
          </p:spPr>
        </p:pic>
        <p:pic>
          <p:nvPicPr>
            <p:cNvPr id="15" name="object 15"/>
            <p:cNvPicPr/>
            <p:nvPr/>
          </p:nvPicPr>
          <p:blipFill>
            <a:blip r:embed="rId12" cstate="print"/>
            <a:stretch>
              <a:fillRect/>
            </a:stretch>
          </p:blipFill>
          <p:spPr>
            <a:xfrm>
              <a:off x="5059679" y="1354836"/>
              <a:ext cx="3518916" cy="659891"/>
            </a:xfrm>
            <a:prstGeom prst="rect">
              <a:avLst/>
            </a:prstGeom>
          </p:spPr>
        </p:pic>
        <p:pic>
          <p:nvPicPr>
            <p:cNvPr id="16" name="object 16"/>
            <p:cNvPicPr/>
            <p:nvPr/>
          </p:nvPicPr>
          <p:blipFill>
            <a:blip r:embed="rId13" cstate="print"/>
            <a:stretch>
              <a:fillRect/>
            </a:stretch>
          </p:blipFill>
          <p:spPr>
            <a:xfrm>
              <a:off x="5106923" y="1373123"/>
              <a:ext cx="475488" cy="566927"/>
            </a:xfrm>
            <a:prstGeom prst="rect">
              <a:avLst/>
            </a:prstGeom>
          </p:spPr>
        </p:pic>
        <p:pic>
          <p:nvPicPr>
            <p:cNvPr id="17" name="object 17"/>
            <p:cNvPicPr/>
            <p:nvPr/>
          </p:nvPicPr>
          <p:blipFill>
            <a:blip r:embed="rId14" cstate="print"/>
            <a:stretch>
              <a:fillRect/>
            </a:stretch>
          </p:blipFill>
          <p:spPr>
            <a:xfrm>
              <a:off x="5244084" y="1373123"/>
              <a:ext cx="1825752" cy="566927"/>
            </a:xfrm>
            <a:prstGeom prst="rect">
              <a:avLst/>
            </a:prstGeom>
          </p:spPr>
        </p:pic>
        <p:pic>
          <p:nvPicPr>
            <p:cNvPr id="18" name="object 18"/>
            <p:cNvPicPr/>
            <p:nvPr/>
          </p:nvPicPr>
          <p:blipFill>
            <a:blip r:embed="rId15" cstate="print"/>
            <a:stretch>
              <a:fillRect/>
            </a:stretch>
          </p:blipFill>
          <p:spPr>
            <a:xfrm>
              <a:off x="6789420" y="1373123"/>
              <a:ext cx="603503" cy="566927"/>
            </a:xfrm>
            <a:prstGeom prst="rect">
              <a:avLst/>
            </a:prstGeom>
          </p:spPr>
        </p:pic>
        <p:pic>
          <p:nvPicPr>
            <p:cNvPr id="19" name="object 19"/>
            <p:cNvPicPr/>
            <p:nvPr/>
          </p:nvPicPr>
          <p:blipFill>
            <a:blip r:embed="rId16" cstate="print"/>
            <a:stretch>
              <a:fillRect/>
            </a:stretch>
          </p:blipFill>
          <p:spPr>
            <a:xfrm>
              <a:off x="7054596" y="1373123"/>
              <a:ext cx="1478279" cy="566927"/>
            </a:xfrm>
            <a:prstGeom prst="rect">
              <a:avLst/>
            </a:prstGeom>
          </p:spPr>
        </p:pic>
      </p:grpSp>
      <p:sp>
        <p:nvSpPr>
          <p:cNvPr id="20" name="object 20"/>
          <p:cNvSpPr txBox="1"/>
          <p:nvPr/>
        </p:nvSpPr>
        <p:spPr>
          <a:xfrm>
            <a:off x="1552321" y="787730"/>
            <a:ext cx="6840220" cy="970280"/>
          </a:xfrm>
          <a:prstGeom prst="rect">
            <a:avLst/>
          </a:prstGeom>
        </p:spPr>
        <p:txBody>
          <a:bodyPr vert="horz" wrap="square" lIns="0" tIns="12700" rIns="0" bIns="0" rtlCol="0">
            <a:spAutoFit/>
          </a:bodyPr>
          <a:lstStyle/>
          <a:p>
            <a:pPr marL="144145">
              <a:lnSpc>
                <a:spcPct val="100000"/>
              </a:lnSpc>
              <a:spcBef>
                <a:spcPts val="100"/>
              </a:spcBef>
              <a:tabLst>
                <a:tab pos="4149725" algn="l"/>
              </a:tabLst>
            </a:pPr>
            <a:r>
              <a:rPr sz="2400" b="1" dirty="0">
                <a:solidFill>
                  <a:srgbClr val="000099"/>
                </a:solidFill>
                <a:latin typeface="Calibri"/>
                <a:cs typeface="Calibri"/>
              </a:rPr>
              <a:t>EBER’S</a:t>
            </a:r>
            <a:r>
              <a:rPr sz="2400" b="1" spc="-5" dirty="0">
                <a:solidFill>
                  <a:srgbClr val="000099"/>
                </a:solidFill>
                <a:latin typeface="Calibri"/>
                <a:cs typeface="Calibri"/>
              </a:rPr>
              <a:t> </a:t>
            </a:r>
            <a:r>
              <a:rPr sz="2400" b="1" spc="-30" dirty="0">
                <a:solidFill>
                  <a:srgbClr val="000099"/>
                </a:solidFill>
                <a:latin typeface="Calibri"/>
                <a:cs typeface="Calibri"/>
              </a:rPr>
              <a:t>PAPYRUS	</a:t>
            </a:r>
            <a:r>
              <a:rPr sz="2400" b="1" dirty="0">
                <a:solidFill>
                  <a:srgbClr val="000099"/>
                </a:solidFill>
                <a:latin typeface="Calibri"/>
                <a:cs typeface="Calibri"/>
              </a:rPr>
              <a:t>SMITH’S</a:t>
            </a:r>
            <a:r>
              <a:rPr sz="2400" b="1" spc="-45" dirty="0">
                <a:solidFill>
                  <a:srgbClr val="000099"/>
                </a:solidFill>
                <a:latin typeface="Calibri"/>
                <a:cs typeface="Calibri"/>
              </a:rPr>
              <a:t> </a:t>
            </a:r>
            <a:r>
              <a:rPr sz="2400" b="1" spc="-30" dirty="0">
                <a:solidFill>
                  <a:srgbClr val="000099"/>
                </a:solidFill>
                <a:latin typeface="Calibri"/>
                <a:cs typeface="Calibri"/>
              </a:rPr>
              <a:t>PAPYRUS</a:t>
            </a:r>
            <a:endParaRPr sz="2400">
              <a:latin typeface="Calibri"/>
              <a:cs typeface="Calibri"/>
            </a:endParaRPr>
          </a:p>
          <a:p>
            <a:pPr marL="38100">
              <a:lnSpc>
                <a:spcPct val="100000"/>
              </a:lnSpc>
              <a:spcBef>
                <a:spcPts val="2155"/>
              </a:spcBef>
              <a:tabLst>
                <a:tab pos="3713479" algn="l"/>
              </a:tabLst>
            </a:pPr>
            <a:r>
              <a:rPr sz="3000" b="1" spc="-22" baseline="18055" dirty="0">
                <a:solidFill>
                  <a:srgbClr val="214A50"/>
                </a:solidFill>
                <a:latin typeface="Calibri"/>
                <a:cs typeface="Calibri"/>
              </a:rPr>
              <a:t>dates</a:t>
            </a:r>
            <a:r>
              <a:rPr sz="3000" b="1" baseline="18055" dirty="0">
                <a:solidFill>
                  <a:srgbClr val="214A50"/>
                </a:solidFill>
                <a:latin typeface="Calibri"/>
                <a:cs typeface="Calibri"/>
              </a:rPr>
              <a:t> </a:t>
            </a:r>
            <a:r>
              <a:rPr sz="3000" b="1" spc="-7" baseline="18055" dirty="0">
                <a:solidFill>
                  <a:srgbClr val="214A50"/>
                </a:solidFill>
                <a:latin typeface="Calibri"/>
                <a:cs typeface="Calibri"/>
              </a:rPr>
              <a:t>back</a:t>
            </a:r>
            <a:r>
              <a:rPr sz="3000" b="1" baseline="18055" dirty="0">
                <a:solidFill>
                  <a:srgbClr val="214A50"/>
                </a:solidFill>
                <a:latin typeface="Calibri"/>
                <a:cs typeface="Calibri"/>
              </a:rPr>
              <a:t> </a:t>
            </a:r>
            <a:r>
              <a:rPr sz="3000" b="1" spc="-22" baseline="18055" dirty="0">
                <a:solidFill>
                  <a:srgbClr val="214A50"/>
                </a:solidFill>
                <a:latin typeface="Calibri"/>
                <a:cs typeface="Calibri"/>
              </a:rPr>
              <a:t>to</a:t>
            </a:r>
            <a:r>
              <a:rPr sz="3000" b="1" spc="7" baseline="18055" dirty="0">
                <a:solidFill>
                  <a:srgbClr val="214A50"/>
                </a:solidFill>
                <a:latin typeface="Calibri"/>
                <a:cs typeface="Calibri"/>
              </a:rPr>
              <a:t> </a:t>
            </a:r>
            <a:r>
              <a:rPr sz="3000" b="1" baseline="18055" dirty="0">
                <a:solidFill>
                  <a:srgbClr val="214A50"/>
                </a:solidFill>
                <a:latin typeface="Calibri"/>
                <a:cs typeface="Calibri"/>
              </a:rPr>
              <a:t>1500</a:t>
            </a:r>
            <a:r>
              <a:rPr sz="3000" b="1" spc="-30" baseline="18055" dirty="0">
                <a:solidFill>
                  <a:srgbClr val="214A50"/>
                </a:solidFill>
                <a:latin typeface="Calibri"/>
                <a:cs typeface="Calibri"/>
              </a:rPr>
              <a:t> </a:t>
            </a:r>
            <a:r>
              <a:rPr sz="3000" b="1" baseline="18055" dirty="0">
                <a:solidFill>
                  <a:srgbClr val="214A50"/>
                </a:solidFill>
                <a:latin typeface="Calibri"/>
                <a:cs typeface="Calibri"/>
              </a:rPr>
              <a:t>BC	</a:t>
            </a:r>
            <a:r>
              <a:rPr sz="2000" b="1" spc="-5" dirty="0">
                <a:solidFill>
                  <a:srgbClr val="214A50"/>
                </a:solidFill>
                <a:latin typeface="Calibri"/>
                <a:cs typeface="Calibri"/>
              </a:rPr>
              <a:t>until</a:t>
            </a:r>
            <a:r>
              <a:rPr sz="2000" b="1" spc="-25" dirty="0">
                <a:solidFill>
                  <a:srgbClr val="214A50"/>
                </a:solidFill>
                <a:latin typeface="Calibri"/>
                <a:cs typeface="Calibri"/>
              </a:rPr>
              <a:t> </a:t>
            </a:r>
            <a:r>
              <a:rPr sz="2000" b="1" dirty="0">
                <a:solidFill>
                  <a:srgbClr val="214A50"/>
                </a:solidFill>
                <a:latin typeface="Calibri"/>
                <a:cs typeface="Calibri"/>
              </a:rPr>
              <a:t>the</a:t>
            </a:r>
            <a:r>
              <a:rPr sz="2000" b="1" spc="-20" dirty="0">
                <a:solidFill>
                  <a:srgbClr val="214A50"/>
                </a:solidFill>
                <a:latin typeface="Calibri"/>
                <a:cs typeface="Calibri"/>
              </a:rPr>
              <a:t> </a:t>
            </a:r>
            <a:r>
              <a:rPr sz="2000" b="1" spc="-5" dirty="0">
                <a:solidFill>
                  <a:srgbClr val="214A50"/>
                </a:solidFill>
                <a:latin typeface="Calibri"/>
                <a:cs typeface="Calibri"/>
              </a:rPr>
              <a:t>end</a:t>
            </a:r>
            <a:r>
              <a:rPr sz="2000" b="1" spc="-10" dirty="0">
                <a:solidFill>
                  <a:srgbClr val="214A50"/>
                </a:solidFill>
                <a:latin typeface="Calibri"/>
                <a:cs typeface="Calibri"/>
              </a:rPr>
              <a:t> </a:t>
            </a:r>
            <a:r>
              <a:rPr sz="2000" b="1" dirty="0">
                <a:solidFill>
                  <a:srgbClr val="214A50"/>
                </a:solidFill>
                <a:latin typeface="Calibri"/>
                <a:cs typeface="Calibri"/>
              </a:rPr>
              <a:t>of XI</a:t>
            </a:r>
            <a:r>
              <a:rPr sz="2000" b="1" spc="-10" dirty="0">
                <a:solidFill>
                  <a:srgbClr val="214A50"/>
                </a:solidFill>
                <a:latin typeface="Calibri"/>
                <a:cs typeface="Calibri"/>
              </a:rPr>
              <a:t> </a:t>
            </a:r>
            <a:r>
              <a:rPr sz="2000" b="1" spc="-5" dirty="0">
                <a:solidFill>
                  <a:srgbClr val="214A50"/>
                </a:solidFill>
                <a:latin typeface="Calibri"/>
                <a:cs typeface="Calibri"/>
              </a:rPr>
              <a:t>century</a:t>
            </a:r>
            <a:r>
              <a:rPr sz="2000" b="1" spc="-15" dirty="0">
                <a:solidFill>
                  <a:srgbClr val="214A50"/>
                </a:solidFill>
                <a:latin typeface="Calibri"/>
                <a:cs typeface="Calibri"/>
              </a:rPr>
              <a:t> </a:t>
            </a:r>
            <a:r>
              <a:rPr sz="2000" b="1" dirty="0">
                <a:solidFill>
                  <a:srgbClr val="214A50"/>
                </a:solidFill>
                <a:latin typeface="Calibri"/>
                <a:cs typeface="Calibri"/>
              </a:rPr>
              <a:t>BC</a:t>
            </a:r>
            <a:endParaRPr sz="2000">
              <a:latin typeface="Calibri"/>
              <a:cs typeface="Calibri"/>
            </a:endParaRPr>
          </a:p>
        </p:txBody>
      </p:sp>
      <p:grpSp>
        <p:nvGrpSpPr>
          <p:cNvPr id="21" name="object 21"/>
          <p:cNvGrpSpPr/>
          <p:nvPr/>
        </p:nvGrpSpPr>
        <p:grpSpPr>
          <a:xfrm>
            <a:off x="12191" y="589787"/>
            <a:ext cx="4380230" cy="2565400"/>
            <a:chOff x="12191" y="589787"/>
            <a:chExt cx="4380230" cy="2565400"/>
          </a:xfrm>
        </p:grpSpPr>
        <p:pic>
          <p:nvPicPr>
            <p:cNvPr id="22" name="object 22"/>
            <p:cNvPicPr/>
            <p:nvPr/>
          </p:nvPicPr>
          <p:blipFill>
            <a:blip r:embed="rId17" cstate="print"/>
            <a:stretch>
              <a:fillRect/>
            </a:stretch>
          </p:blipFill>
          <p:spPr>
            <a:xfrm>
              <a:off x="12191" y="589787"/>
              <a:ext cx="1392936" cy="1760219"/>
            </a:xfrm>
            <a:prstGeom prst="rect">
              <a:avLst/>
            </a:prstGeom>
          </p:spPr>
        </p:pic>
        <p:pic>
          <p:nvPicPr>
            <p:cNvPr id="23" name="object 23"/>
            <p:cNvPicPr/>
            <p:nvPr/>
          </p:nvPicPr>
          <p:blipFill>
            <a:blip r:embed="rId18" cstate="print"/>
            <a:stretch>
              <a:fillRect/>
            </a:stretch>
          </p:blipFill>
          <p:spPr>
            <a:xfrm>
              <a:off x="256032" y="2113787"/>
              <a:ext cx="4136136" cy="1040891"/>
            </a:xfrm>
            <a:prstGeom prst="rect">
              <a:avLst/>
            </a:prstGeom>
          </p:spPr>
        </p:pic>
      </p:grpSp>
      <p:sp>
        <p:nvSpPr>
          <p:cNvPr id="24" name="object 24"/>
          <p:cNvSpPr txBox="1"/>
          <p:nvPr/>
        </p:nvSpPr>
        <p:spPr>
          <a:xfrm>
            <a:off x="498449" y="2208402"/>
            <a:ext cx="3649345" cy="756920"/>
          </a:xfrm>
          <a:prstGeom prst="rect">
            <a:avLst/>
          </a:prstGeom>
        </p:spPr>
        <p:txBody>
          <a:bodyPr vert="horz" wrap="square" lIns="0" tIns="12065" rIns="0" bIns="0" rtlCol="0">
            <a:spAutoFit/>
          </a:bodyPr>
          <a:lstStyle/>
          <a:p>
            <a:pPr marL="12065" marR="5080" algn="ctr">
              <a:lnSpc>
                <a:spcPct val="100000"/>
              </a:lnSpc>
              <a:spcBef>
                <a:spcPts val="95"/>
              </a:spcBef>
            </a:pPr>
            <a:r>
              <a:rPr sz="1600" b="1" spc="-10" dirty="0">
                <a:solidFill>
                  <a:srgbClr val="001F5F"/>
                </a:solidFill>
                <a:latin typeface="Arial"/>
                <a:cs typeface="Arial"/>
              </a:rPr>
              <a:t>BOOK OF DRUGS’ </a:t>
            </a:r>
            <a:r>
              <a:rPr sz="1600" b="1" spc="-20" dirty="0">
                <a:solidFill>
                  <a:srgbClr val="001F5F"/>
                </a:solidFill>
                <a:latin typeface="Arial"/>
                <a:cs typeface="Arial"/>
              </a:rPr>
              <a:t>MANUFACTURING </a:t>
            </a:r>
            <a:r>
              <a:rPr sz="1600" b="1" spc="-430" dirty="0">
                <a:solidFill>
                  <a:srgbClr val="001F5F"/>
                </a:solidFill>
                <a:latin typeface="Arial"/>
                <a:cs typeface="Arial"/>
              </a:rPr>
              <a:t> </a:t>
            </a:r>
            <a:r>
              <a:rPr sz="1600" b="1" spc="-10" dirty="0">
                <a:solidFill>
                  <a:srgbClr val="001F5F"/>
                </a:solidFill>
                <a:latin typeface="Arial"/>
                <a:cs typeface="Arial"/>
              </a:rPr>
              <a:t>FOR</a:t>
            </a:r>
            <a:r>
              <a:rPr sz="1600" b="1" spc="-45" dirty="0">
                <a:solidFill>
                  <a:srgbClr val="001F5F"/>
                </a:solidFill>
                <a:latin typeface="Arial"/>
                <a:cs typeface="Arial"/>
              </a:rPr>
              <a:t> </a:t>
            </a:r>
            <a:r>
              <a:rPr sz="1600" b="1" spc="-20" dirty="0">
                <a:solidFill>
                  <a:srgbClr val="001F5F"/>
                </a:solidFill>
                <a:latin typeface="Arial"/>
                <a:cs typeface="Arial"/>
              </a:rPr>
              <a:t>ALL</a:t>
            </a:r>
            <a:r>
              <a:rPr sz="1600" b="1" spc="15" dirty="0">
                <a:solidFill>
                  <a:srgbClr val="001F5F"/>
                </a:solidFill>
                <a:latin typeface="Arial"/>
                <a:cs typeface="Arial"/>
              </a:rPr>
              <a:t> </a:t>
            </a:r>
            <a:r>
              <a:rPr sz="1600" b="1" spc="-40" dirty="0">
                <a:solidFill>
                  <a:srgbClr val="001F5F"/>
                </a:solidFill>
                <a:latin typeface="Arial"/>
                <a:cs typeface="Arial"/>
              </a:rPr>
              <a:t>PARTS</a:t>
            </a:r>
            <a:r>
              <a:rPr sz="1600" b="1" spc="40" dirty="0">
                <a:solidFill>
                  <a:srgbClr val="001F5F"/>
                </a:solidFill>
                <a:latin typeface="Arial"/>
                <a:cs typeface="Arial"/>
              </a:rPr>
              <a:t> </a:t>
            </a:r>
            <a:r>
              <a:rPr sz="1600" b="1" spc="-10" dirty="0">
                <a:solidFill>
                  <a:srgbClr val="001F5F"/>
                </a:solidFill>
                <a:latin typeface="Arial"/>
                <a:cs typeface="Arial"/>
              </a:rPr>
              <a:t>OF</a:t>
            </a:r>
            <a:r>
              <a:rPr sz="1600" b="1" spc="10" dirty="0">
                <a:solidFill>
                  <a:srgbClr val="001F5F"/>
                </a:solidFill>
                <a:latin typeface="Arial"/>
                <a:cs typeface="Arial"/>
              </a:rPr>
              <a:t> </a:t>
            </a:r>
            <a:r>
              <a:rPr sz="1600" b="1" spc="-5" dirty="0">
                <a:solidFill>
                  <a:srgbClr val="001F5F"/>
                </a:solidFill>
                <a:latin typeface="Arial"/>
                <a:cs typeface="Arial"/>
              </a:rPr>
              <a:t>THE </a:t>
            </a:r>
            <a:r>
              <a:rPr sz="1600" b="1" spc="-10" dirty="0">
                <a:solidFill>
                  <a:srgbClr val="001F5F"/>
                </a:solidFill>
                <a:latin typeface="Arial"/>
                <a:cs typeface="Arial"/>
              </a:rPr>
              <a:t>BODY</a:t>
            </a:r>
            <a:endParaRPr sz="1600">
              <a:latin typeface="Arial"/>
              <a:cs typeface="Arial"/>
            </a:endParaRPr>
          </a:p>
          <a:p>
            <a:pPr marL="3175" algn="ctr">
              <a:lnSpc>
                <a:spcPct val="100000"/>
              </a:lnSpc>
            </a:pPr>
            <a:r>
              <a:rPr sz="1600" b="1" spc="5" dirty="0">
                <a:solidFill>
                  <a:srgbClr val="001F5F"/>
                </a:solidFill>
                <a:latin typeface="Arial"/>
                <a:cs typeface="Arial"/>
              </a:rPr>
              <a:t>(was</a:t>
            </a:r>
            <a:r>
              <a:rPr sz="1600" b="1" spc="-35" dirty="0">
                <a:solidFill>
                  <a:srgbClr val="001F5F"/>
                </a:solidFill>
                <a:latin typeface="Arial"/>
                <a:cs typeface="Arial"/>
              </a:rPr>
              <a:t> </a:t>
            </a:r>
            <a:r>
              <a:rPr sz="1600" b="1" spc="-10" dirty="0">
                <a:solidFill>
                  <a:srgbClr val="001F5F"/>
                </a:solidFill>
                <a:latin typeface="Arial"/>
                <a:cs typeface="Arial"/>
              </a:rPr>
              <a:t>found</a:t>
            </a:r>
            <a:r>
              <a:rPr sz="1600" b="1" spc="25" dirty="0">
                <a:solidFill>
                  <a:srgbClr val="001F5F"/>
                </a:solidFill>
                <a:latin typeface="Arial"/>
                <a:cs typeface="Arial"/>
              </a:rPr>
              <a:t> </a:t>
            </a:r>
            <a:r>
              <a:rPr sz="1600" b="1" spc="-5" dirty="0">
                <a:solidFill>
                  <a:srgbClr val="001F5F"/>
                </a:solidFill>
                <a:latin typeface="Arial"/>
                <a:cs typeface="Arial"/>
              </a:rPr>
              <a:t>in</a:t>
            </a:r>
            <a:r>
              <a:rPr sz="1600" b="1" dirty="0">
                <a:solidFill>
                  <a:srgbClr val="001F5F"/>
                </a:solidFill>
                <a:latin typeface="Arial"/>
                <a:cs typeface="Arial"/>
              </a:rPr>
              <a:t> </a:t>
            </a:r>
            <a:r>
              <a:rPr sz="1600" b="1" spc="-5" dirty="0">
                <a:solidFill>
                  <a:srgbClr val="001F5F"/>
                </a:solidFill>
                <a:latin typeface="Arial"/>
                <a:cs typeface="Arial"/>
              </a:rPr>
              <a:t>1872</a:t>
            </a:r>
            <a:r>
              <a:rPr sz="1600" b="1" spc="-10" dirty="0">
                <a:solidFill>
                  <a:srgbClr val="001F5F"/>
                </a:solidFill>
                <a:latin typeface="Arial"/>
                <a:cs typeface="Arial"/>
              </a:rPr>
              <a:t> </a:t>
            </a:r>
            <a:r>
              <a:rPr sz="1600" b="1" spc="-5" dirty="0">
                <a:solidFill>
                  <a:srgbClr val="001F5F"/>
                </a:solidFill>
                <a:latin typeface="Arial"/>
                <a:cs typeface="Arial"/>
              </a:rPr>
              <a:t>in</a:t>
            </a:r>
            <a:r>
              <a:rPr sz="1600" b="1" spc="15" dirty="0">
                <a:solidFill>
                  <a:srgbClr val="001F5F"/>
                </a:solidFill>
                <a:latin typeface="Arial"/>
                <a:cs typeface="Arial"/>
              </a:rPr>
              <a:t> </a:t>
            </a:r>
            <a:r>
              <a:rPr sz="1600" b="1" spc="-5" dirty="0">
                <a:solidFill>
                  <a:srgbClr val="001F5F"/>
                </a:solidFill>
                <a:latin typeface="Arial"/>
                <a:cs typeface="Arial"/>
              </a:rPr>
              <a:t>Thebes</a:t>
            </a:r>
            <a:r>
              <a:rPr sz="1600" b="1" i="1" spc="-5" dirty="0">
                <a:solidFill>
                  <a:srgbClr val="001F5F"/>
                </a:solidFill>
                <a:latin typeface="Arial"/>
                <a:cs typeface="Arial"/>
              </a:rPr>
              <a:t>)</a:t>
            </a:r>
            <a:endParaRPr sz="1600">
              <a:latin typeface="Arial"/>
              <a:cs typeface="Arial"/>
            </a:endParaRPr>
          </a:p>
        </p:txBody>
      </p:sp>
      <p:pic>
        <p:nvPicPr>
          <p:cNvPr id="25" name="object 25"/>
          <p:cNvPicPr/>
          <p:nvPr/>
        </p:nvPicPr>
        <p:blipFill>
          <a:blip r:embed="rId19" cstate="print"/>
          <a:stretch>
            <a:fillRect/>
          </a:stretch>
        </p:blipFill>
        <p:spPr>
          <a:xfrm>
            <a:off x="39623" y="3140964"/>
            <a:ext cx="5071872" cy="3462528"/>
          </a:xfrm>
          <a:prstGeom prst="rect">
            <a:avLst/>
          </a:prstGeom>
        </p:spPr>
      </p:pic>
      <p:sp>
        <p:nvSpPr>
          <p:cNvPr id="26" name="object 26"/>
          <p:cNvSpPr txBox="1"/>
          <p:nvPr/>
        </p:nvSpPr>
        <p:spPr>
          <a:xfrm>
            <a:off x="198526" y="3351733"/>
            <a:ext cx="4693920" cy="2960370"/>
          </a:xfrm>
          <a:prstGeom prst="rect">
            <a:avLst/>
          </a:prstGeom>
        </p:spPr>
        <p:txBody>
          <a:bodyPr vert="horz" wrap="square" lIns="0" tIns="13335" rIns="0" bIns="0" rtlCol="0">
            <a:spAutoFit/>
          </a:bodyPr>
          <a:lstStyle/>
          <a:p>
            <a:pPr marL="299085" indent="-287020">
              <a:lnSpc>
                <a:spcPct val="100000"/>
              </a:lnSpc>
              <a:spcBef>
                <a:spcPts val="105"/>
              </a:spcBef>
              <a:buFont typeface="Wingdings"/>
              <a:buChar char=""/>
              <a:tabLst>
                <a:tab pos="299720" algn="l"/>
              </a:tabLst>
            </a:pPr>
            <a:r>
              <a:rPr sz="1750" b="1" spc="-10" dirty="0">
                <a:solidFill>
                  <a:srgbClr val="161645"/>
                </a:solidFill>
                <a:latin typeface="Calibri"/>
                <a:cs typeface="Calibri"/>
              </a:rPr>
              <a:t>Contains</a:t>
            </a:r>
            <a:r>
              <a:rPr sz="1750" b="1" spc="-5" dirty="0">
                <a:solidFill>
                  <a:srgbClr val="161645"/>
                </a:solidFill>
                <a:latin typeface="Calibri"/>
                <a:cs typeface="Calibri"/>
              </a:rPr>
              <a:t> </a:t>
            </a:r>
            <a:r>
              <a:rPr sz="1750" b="1" dirty="0">
                <a:solidFill>
                  <a:srgbClr val="161645"/>
                </a:solidFill>
                <a:latin typeface="Calibri"/>
                <a:cs typeface="Calibri"/>
              </a:rPr>
              <a:t>110</a:t>
            </a:r>
            <a:r>
              <a:rPr sz="1750" b="1" spc="-5" dirty="0">
                <a:solidFill>
                  <a:srgbClr val="161645"/>
                </a:solidFill>
                <a:latin typeface="Calibri"/>
                <a:cs typeface="Calibri"/>
              </a:rPr>
              <a:t> </a:t>
            </a:r>
            <a:r>
              <a:rPr sz="1750" b="1" spc="-10" dirty="0">
                <a:solidFill>
                  <a:srgbClr val="161645"/>
                </a:solidFill>
                <a:latin typeface="Calibri"/>
                <a:cs typeface="Calibri"/>
              </a:rPr>
              <a:t>pages</a:t>
            </a:r>
            <a:r>
              <a:rPr sz="1750" b="1" spc="-5" dirty="0">
                <a:solidFill>
                  <a:srgbClr val="161645"/>
                </a:solidFill>
                <a:latin typeface="Calibri"/>
                <a:cs typeface="Calibri"/>
              </a:rPr>
              <a:t> and</a:t>
            </a:r>
            <a:r>
              <a:rPr sz="1750" b="1" spc="-10" dirty="0">
                <a:solidFill>
                  <a:srgbClr val="161645"/>
                </a:solidFill>
                <a:latin typeface="Calibri"/>
                <a:cs typeface="Calibri"/>
              </a:rPr>
              <a:t> </a:t>
            </a:r>
            <a:r>
              <a:rPr sz="1750" b="1" dirty="0">
                <a:solidFill>
                  <a:srgbClr val="161645"/>
                </a:solidFill>
                <a:latin typeface="Calibri"/>
                <a:cs typeface="Calibri"/>
              </a:rPr>
              <a:t>22 </a:t>
            </a:r>
            <a:r>
              <a:rPr sz="1750" b="1" spc="-10" dirty="0">
                <a:solidFill>
                  <a:srgbClr val="161645"/>
                </a:solidFill>
                <a:latin typeface="Calibri"/>
                <a:cs typeface="Calibri"/>
              </a:rPr>
              <a:t>rows.</a:t>
            </a:r>
            <a:endParaRPr sz="1750">
              <a:latin typeface="Calibri"/>
              <a:cs typeface="Calibri"/>
            </a:endParaRPr>
          </a:p>
          <a:p>
            <a:pPr marL="299085" marR="5080" indent="-287020">
              <a:lnSpc>
                <a:spcPct val="100000"/>
              </a:lnSpc>
              <a:buFont typeface="Wingdings"/>
              <a:buChar char=""/>
              <a:tabLst>
                <a:tab pos="299720" algn="l"/>
              </a:tabLst>
            </a:pPr>
            <a:r>
              <a:rPr sz="1750" b="1" dirty="0">
                <a:solidFill>
                  <a:srgbClr val="161645"/>
                </a:solidFill>
                <a:latin typeface="Calibri"/>
                <a:cs typeface="Calibri"/>
              </a:rPr>
              <a:t>Describes</a:t>
            </a:r>
            <a:r>
              <a:rPr sz="1750" b="1" spc="-20" dirty="0">
                <a:solidFill>
                  <a:srgbClr val="161645"/>
                </a:solidFill>
                <a:latin typeface="Calibri"/>
                <a:cs typeface="Calibri"/>
              </a:rPr>
              <a:t> </a:t>
            </a:r>
            <a:r>
              <a:rPr sz="1750" b="1" dirty="0">
                <a:solidFill>
                  <a:srgbClr val="161645"/>
                </a:solidFill>
                <a:latin typeface="Calibri"/>
                <a:cs typeface="Calibri"/>
              </a:rPr>
              <a:t>900 </a:t>
            </a:r>
            <a:r>
              <a:rPr sz="1750" b="1" spc="-5" dirty="0">
                <a:solidFill>
                  <a:srgbClr val="161645"/>
                </a:solidFill>
                <a:latin typeface="Calibri"/>
                <a:cs typeface="Calibri"/>
              </a:rPr>
              <a:t>medical</a:t>
            </a:r>
            <a:r>
              <a:rPr sz="1750" b="1" spc="-30" dirty="0">
                <a:solidFill>
                  <a:srgbClr val="161645"/>
                </a:solidFill>
                <a:latin typeface="Calibri"/>
                <a:cs typeface="Calibri"/>
              </a:rPr>
              <a:t> </a:t>
            </a:r>
            <a:r>
              <a:rPr sz="1750" b="1" spc="-10" dirty="0">
                <a:solidFill>
                  <a:srgbClr val="161645"/>
                </a:solidFill>
                <a:latin typeface="Calibri"/>
                <a:cs typeface="Calibri"/>
              </a:rPr>
              <a:t>substances</a:t>
            </a:r>
            <a:r>
              <a:rPr sz="1750" b="1" spc="15" dirty="0">
                <a:solidFill>
                  <a:srgbClr val="161645"/>
                </a:solidFill>
                <a:latin typeface="Calibri"/>
                <a:cs typeface="Calibri"/>
              </a:rPr>
              <a:t> </a:t>
            </a:r>
            <a:r>
              <a:rPr sz="1750" b="1" spc="-15" dirty="0">
                <a:solidFill>
                  <a:srgbClr val="161645"/>
                </a:solidFill>
                <a:latin typeface="Calibri"/>
                <a:cs typeface="Calibri"/>
              </a:rPr>
              <a:t>for</a:t>
            </a:r>
            <a:r>
              <a:rPr sz="1750" b="1" spc="5" dirty="0">
                <a:solidFill>
                  <a:srgbClr val="161645"/>
                </a:solidFill>
                <a:latin typeface="Calibri"/>
                <a:cs typeface="Calibri"/>
              </a:rPr>
              <a:t> </a:t>
            </a:r>
            <a:r>
              <a:rPr sz="1750" b="1" dirty="0">
                <a:solidFill>
                  <a:srgbClr val="161645"/>
                </a:solidFill>
                <a:latin typeface="Calibri"/>
                <a:cs typeface="Calibri"/>
              </a:rPr>
              <a:t>the </a:t>
            </a:r>
            <a:r>
              <a:rPr sz="1750" b="1" spc="5" dirty="0">
                <a:solidFill>
                  <a:srgbClr val="161645"/>
                </a:solidFill>
                <a:latin typeface="Calibri"/>
                <a:cs typeface="Calibri"/>
              </a:rPr>
              <a:t> </a:t>
            </a:r>
            <a:r>
              <a:rPr sz="1750" b="1" spc="-5" dirty="0">
                <a:solidFill>
                  <a:srgbClr val="161645"/>
                </a:solidFill>
                <a:latin typeface="Calibri"/>
                <a:cs typeface="Calibri"/>
              </a:rPr>
              <a:t>treatment of </a:t>
            </a:r>
            <a:r>
              <a:rPr sz="1750" b="1" spc="-10" dirty="0">
                <a:solidFill>
                  <a:srgbClr val="161645"/>
                </a:solidFill>
                <a:latin typeface="Calibri"/>
                <a:cs typeface="Calibri"/>
              </a:rPr>
              <a:t>digestive </a:t>
            </a:r>
            <a:r>
              <a:rPr sz="1750" b="1" spc="-5" dirty="0">
                <a:solidFill>
                  <a:srgbClr val="161645"/>
                </a:solidFill>
                <a:latin typeface="Calibri"/>
                <a:cs typeface="Calibri"/>
              </a:rPr>
              <a:t>diseases, </a:t>
            </a:r>
            <a:r>
              <a:rPr sz="1750" b="1" spc="-10" dirty="0">
                <a:solidFill>
                  <a:srgbClr val="161645"/>
                </a:solidFill>
                <a:latin typeface="Calibri"/>
                <a:cs typeface="Calibri"/>
              </a:rPr>
              <a:t>respiratory </a:t>
            </a:r>
            <a:r>
              <a:rPr sz="1750" b="1" spc="-35" dirty="0">
                <a:solidFill>
                  <a:srgbClr val="161645"/>
                </a:solidFill>
                <a:latin typeface="Calibri"/>
                <a:cs typeface="Calibri"/>
              </a:rPr>
              <a:t>ear, </a:t>
            </a:r>
            <a:r>
              <a:rPr sz="1750" b="1" spc="-385" dirty="0">
                <a:solidFill>
                  <a:srgbClr val="161645"/>
                </a:solidFill>
                <a:latin typeface="Calibri"/>
                <a:cs typeface="Calibri"/>
              </a:rPr>
              <a:t> </a:t>
            </a:r>
            <a:r>
              <a:rPr sz="1750" b="1" spc="-5" dirty="0">
                <a:solidFill>
                  <a:srgbClr val="161645"/>
                </a:solidFill>
                <a:latin typeface="Calibri"/>
                <a:cs typeface="Calibri"/>
              </a:rPr>
              <a:t>nose,</a:t>
            </a:r>
            <a:r>
              <a:rPr sz="1750" b="1" spc="-15" dirty="0">
                <a:solidFill>
                  <a:srgbClr val="161645"/>
                </a:solidFill>
                <a:latin typeface="Calibri"/>
                <a:cs typeface="Calibri"/>
              </a:rPr>
              <a:t> </a:t>
            </a:r>
            <a:r>
              <a:rPr sz="1750" b="1" spc="-10" dirty="0">
                <a:solidFill>
                  <a:srgbClr val="161645"/>
                </a:solidFill>
                <a:latin typeface="Calibri"/>
                <a:cs typeface="Calibri"/>
              </a:rPr>
              <a:t>throat,</a:t>
            </a:r>
            <a:r>
              <a:rPr sz="1750" b="1" spc="5" dirty="0">
                <a:solidFill>
                  <a:srgbClr val="161645"/>
                </a:solidFill>
                <a:latin typeface="Calibri"/>
                <a:cs typeface="Calibri"/>
              </a:rPr>
              <a:t> </a:t>
            </a:r>
            <a:r>
              <a:rPr sz="1750" b="1" spc="-10" dirty="0">
                <a:solidFill>
                  <a:srgbClr val="161645"/>
                </a:solidFill>
                <a:latin typeface="Calibri"/>
                <a:cs typeface="Calibri"/>
              </a:rPr>
              <a:t>eyes,</a:t>
            </a:r>
            <a:r>
              <a:rPr sz="1750" b="1" spc="-25" dirty="0">
                <a:solidFill>
                  <a:srgbClr val="161645"/>
                </a:solidFill>
                <a:latin typeface="Calibri"/>
                <a:cs typeface="Calibri"/>
              </a:rPr>
              <a:t> </a:t>
            </a:r>
            <a:r>
              <a:rPr sz="1750" b="1" spc="-5" dirty="0">
                <a:solidFill>
                  <a:srgbClr val="161645"/>
                </a:solidFill>
                <a:latin typeface="Calibri"/>
                <a:cs typeface="Calibri"/>
              </a:rPr>
              <a:t>skin.</a:t>
            </a:r>
            <a:endParaRPr sz="1750">
              <a:latin typeface="Calibri"/>
              <a:cs typeface="Calibri"/>
            </a:endParaRPr>
          </a:p>
          <a:p>
            <a:pPr marL="299085" marR="135890" indent="-287020">
              <a:lnSpc>
                <a:spcPct val="100000"/>
              </a:lnSpc>
              <a:buFont typeface="Wingdings"/>
              <a:buChar char=""/>
              <a:tabLst>
                <a:tab pos="299720" algn="l"/>
              </a:tabLst>
            </a:pPr>
            <a:r>
              <a:rPr sz="1750" b="1" spc="-5" dirty="0">
                <a:solidFill>
                  <a:srgbClr val="161645"/>
                </a:solidFill>
                <a:latin typeface="Calibri"/>
                <a:cs typeface="Calibri"/>
              </a:rPr>
              <a:t>The papyrus </a:t>
            </a:r>
            <a:r>
              <a:rPr sz="1750" b="1" spc="-10" dirty="0">
                <a:solidFill>
                  <a:srgbClr val="161645"/>
                </a:solidFill>
                <a:latin typeface="Calibri"/>
                <a:cs typeface="Calibri"/>
              </a:rPr>
              <a:t>contains </a:t>
            </a:r>
            <a:r>
              <a:rPr sz="1750" b="1" spc="-5" dirty="0">
                <a:solidFill>
                  <a:srgbClr val="161645"/>
                </a:solidFill>
                <a:latin typeface="Calibri"/>
                <a:cs typeface="Calibri"/>
              </a:rPr>
              <a:t>cosmetic </a:t>
            </a:r>
            <a:r>
              <a:rPr sz="1750" b="1" dirty="0">
                <a:solidFill>
                  <a:srgbClr val="161645"/>
                </a:solidFill>
                <a:latin typeface="Calibri"/>
                <a:cs typeface="Calibri"/>
              </a:rPr>
              <a:t>section </a:t>
            </a:r>
            <a:r>
              <a:rPr sz="1750" b="1" spc="-10" dirty="0">
                <a:solidFill>
                  <a:srgbClr val="161645"/>
                </a:solidFill>
                <a:latin typeface="Calibri"/>
                <a:cs typeface="Calibri"/>
              </a:rPr>
              <a:t>where </a:t>
            </a:r>
            <a:r>
              <a:rPr sz="1750" b="1" spc="-5" dirty="0">
                <a:solidFill>
                  <a:srgbClr val="161645"/>
                </a:solidFill>
                <a:latin typeface="Calibri"/>
                <a:cs typeface="Calibri"/>
              </a:rPr>
              <a:t> tips</a:t>
            </a:r>
            <a:r>
              <a:rPr sz="1750" b="1" spc="5" dirty="0">
                <a:solidFill>
                  <a:srgbClr val="161645"/>
                </a:solidFill>
                <a:latin typeface="Calibri"/>
                <a:cs typeface="Calibri"/>
              </a:rPr>
              <a:t> </a:t>
            </a:r>
            <a:r>
              <a:rPr sz="1750" b="1" spc="-15" dirty="0">
                <a:solidFill>
                  <a:srgbClr val="161645"/>
                </a:solidFill>
                <a:latin typeface="Calibri"/>
                <a:cs typeface="Calibri"/>
              </a:rPr>
              <a:t>for</a:t>
            </a:r>
            <a:r>
              <a:rPr sz="1750" b="1" dirty="0">
                <a:solidFill>
                  <a:srgbClr val="161645"/>
                </a:solidFill>
                <a:latin typeface="Calibri"/>
                <a:cs typeface="Calibri"/>
              </a:rPr>
              <a:t> </a:t>
            </a:r>
            <a:r>
              <a:rPr sz="1750" b="1" spc="-5" dirty="0">
                <a:solidFill>
                  <a:srgbClr val="161645"/>
                </a:solidFill>
                <a:latin typeface="Calibri"/>
                <a:cs typeface="Calibri"/>
              </a:rPr>
              <a:t>smoothing</a:t>
            </a:r>
            <a:r>
              <a:rPr sz="1750" b="1" spc="-10" dirty="0">
                <a:solidFill>
                  <a:srgbClr val="161645"/>
                </a:solidFill>
                <a:latin typeface="Calibri"/>
                <a:cs typeface="Calibri"/>
              </a:rPr>
              <a:t> </a:t>
            </a:r>
            <a:r>
              <a:rPr sz="1750" b="1" spc="-5" dirty="0">
                <a:solidFill>
                  <a:srgbClr val="161645"/>
                </a:solidFill>
                <a:latin typeface="Calibri"/>
                <a:cs typeface="Calibri"/>
              </a:rPr>
              <a:t>of</a:t>
            </a:r>
            <a:r>
              <a:rPr sz="1750" b="1" dirty="0">
                <a:solidFill>
                  <a:srgbClr val="161645"/>
                </a:solidFill>
                <a:latin typeface="Calibri"/>
                <a:cs typeface="Calibri"/>
              </a:rPr>
              <a:t> </a:t>
            </a:r>
            <a:r>
              <a:rPr sz="1750" b="1" spc="-5" dirty="0">
                <a:solidFill>
                  <a:srgbClr val="161645"/>
                </a:solidFill>
                <a:latin typeface="Calibri"/>
                <a:cs typeface="Calibri"/>
              </a:rPr>
              <a:t>wrinkles,</a:t>
            </a:r>
            <a:r>
              <a:rPr sz="1750" b="1" spc="-35" dirty="0">
                <a:solidFill>
                  <a:srgbClr val="161645"/>
                </a:solidFill>
                <a:latin typeface="Calibri"/>
                <a:cs typeface="Calibri"/>
              </a:rPr>
              <a:t> </a:t>
            </a:r>
            <a:r>
              <a:rPr sz="1750" b="1" spc="-10" dirty="0">
                <a:solidFill>
                  <a:srgbClr val="161645"/>
                </a:solidFill>
                <a:latin typeface="Calibri"/>
                <a:cs typeface="Calibri"/>
              </a:rPr>
              <a:t>changes</a:t>
            </a:r>
            <a:r>
              <a:rPr sz="1750" b="1" spc="10" dirty="0">
                <a:solidFill>
                  <a:srgbClr val="161645"/>
                </a:solidFill>
                <a:latin typeface="Calibri"/>
                <a:cs typeface="Calibri"/>
              </a:rPr>
              <a:t> </a:t>
            </a:r>
            <a:r>
              <a:rPr sz="1750" b="1" dirty="0">
                <a:solidFill>
                  <a:srgbClr val="161645"/>
                </a:solidFill>
                <a:latin typeface="Calibri"/>
                <a:cs typeface="Calibri"/>
              </a:rPr>
              <a:t>in </a:t>
            </a:r>
            <a:r>
              <a:rPr sz="1750" b="1" spc="-5" dirty="0">
                <a:solidFill>
                  <a:srgbClr val="161645"/>
                </a:solidFill>
                <a:latin typeface="Calibri"/>
                <a:cs typeface="Calibri"/>
              </a:rPr>
              <a:t>skin </a:t>
            </a:r>
            <a:r>
              <a:rPr sz="1750" b="1" spc="-380" dirty="0">
                <a:solidFill>
                  <a:srgbClr val="161645"/>
                </a:solidFill>
                <a:latin typeface="Calibri"/>
                <a:cs typeface="Calibri"/>
              </a:rPr>
              <a:t> </a:t>
            </a:r>
            <a:r>
              <a:rPr sz="1750" b="1" spc="-30" dirty="0">
                <a:solidFill>
                  <a:srgbClr val="161645"/>
                </a:solidFill>
                <a:latin typeface="Calibri"/>
                <a:cs typeface="Calibri"/>
              </a:rPr>
              <a:t>color,</a:t>
            </a:r>
            <a:r>
              <a:rPr sz="1750" b="1" spc="20" dirty="0">
                <a:solidFill>
                  <a:srgbClr val="161645"/>
                </a:solidFill>
                <a:latin typeface="Calibri"/>
                <a:cs typeface="Calibri"/>
              </a:rPr>
              <a:t> </a:t>
            </a:r>
            <a:r>
              <a:rPr sz="1750" b="1" spc="-5" dirty="0">
                <a:solidFill>
                  <a:srgbClr val="161645"/>
                </a:solidFill>
                <a:latin typeface="Calibri"/>
                <a:cs typeface="Calibri"/>
              </a:rPr>
              <a:t>hair </a:t>
            </a:r>
            <a:r>
              <a:rPr sz="1750" b="1" spc="-10" dirty="0">
                <a:solidFill>
                  <a:srgbClr val="161645"/>
                </a:solidFill>
                <a:latin typeface="Calibri"/>
                <a:cs typeface="Calibri"/>
              </a:rPr>
              <a:t>color</a:t>
            </a:r>
            <a:r>
              <a:rPr sz="1750" b="1" spc="20" dirty="0">
                <a:solidFill>
                  <a:srgbClr val="161645"/>
                </a:solidFill>
                <a:latin typeface="Calibri"/>
                <a:cs typeface="Calibri"/>
              </a:rPr>
              <a:t> </a:t>
            </a:r>
            <a:r>
              <a:rPr sz="1750" b="1" spc="-5" dirty="0">
                <a:solidFill>
                  <a:srgbClr val="161645"/>
                </a:solidFill>
                <a:latin typeface="Calibri"/>
                <a:cs typeface="Calibri"/>
              </a:rPr>
              <a:t>and</a:t>
            </a:r>
            <a:r>
              <a:rPr sz="1750" b="1" spc="10" dirty="0">
                <a:solidFill>
                  <a:srgbClr val="161645"/>
                </a:solidFill>
                <a:latin typeface="Calibri"/>
                <a:cs typeface="Calibri"/>
              </a:rPr>
              <a:t> </a:t>
            </a:r>
            <a:r>
              <a:rPr sz="1750" b="1" spc="-30" dirty="0">
                <a:solidFill>
                  <a:srgbClr val="161645"/>
                </a:solidFill>
                <a:latin typeface="Calibri"/>
                <a:cs typeface="Calibri"/>
              </a:rPr>
              <a:t>eyebrow, </a:t>
            </a:r>
            <a:r>
              <a:rPr sz="1750" b="1" spc="-5" dirty="0">
                <a:solidFill>
                  <a:srgbClr val="161645"/>
                </a:solidFill>
                <a:latin typeface="Calibri"/>
                <a:cs typeface="Calibri"/>
              </a:rPr>
              <a:t>hair</a:t>
            </a:r>
            <a:r>
              <a:rPr sz="1750" b="1" spc="10" dirty="0">
                <a:solidFill>
                  <a:srgbClr val="161645"/>
                </a:solidFill>
                <a:latin typeface="Calibri"/>
                <a:cs typeface="Calibri"/>
              </a:rPr>
              <a:t> </a:t>
            </a:r>
            <a:r>
              <a:rPr sz="1750" b="1" spc="-10" dirty="0">
                <a:solidFill>
                  <a:srgbClr val="161645"/>
                </a:solidFill>
                <a:latin typeface="Calibri"/>
                <a:cs typeface="Calibri"/>
              </a:rPr>
              <a:t>growth</a:t>
            </a:r>
            <a:r>
              <a:rPr sz="1750" b="1" spc="5" dirty="0">
                <a:solidFill>
                  <a:srgbClr val="161645"/>
                </a:solidFill>
                <a:latin typeface="Calibri"/>
                <a:cs typeface="Calibri"/>
              </a:rPr>
              <a:t> </a:t>
            </a:r>
            <a:r>
              <a:rPr sz="1750" b="1" spc="-5" dirty="0">
                <a:solidFill>
                  <a:srgbClr val="161645"/>
                </a:solidFill>
                <a:latin typeface="Calibri"/>
                <a:cs typeface="Calibri"/>
              </a:rPr>
              <a:t>and </a:t>
            </a:r>
            <a:r>
              <a:rPr sz="1750" b="1" spc="-380" dirty="0">
                <a:solidFill>
                  <a:srgbClr val="161645"/>
                </a:solidFill>
                <a:latin typeface="Calibri"/>
                <a:cs typeface="Calibri"/>
              </a:rPr>
              <a:t> </a:t>
            </a:r>
            <a:r>
              <a:rPr sz="1750" b="1" spc="-10" dirty="0">
                <a:solidFill>
                  <a:srgbClr val="161645"/>
                </a:solidFill>
                <a:latin typeface="Calibri"/>
                <a:cs typeface="Calibri"/>
              </a:rPr>
              <a:t>even</a:t>
            </a:r>
            <a:r>
              <a:rPr sz="1750" b="1" spc="-30" dirty="0">
                <a:solidFill>
                  <a:srgbClr val="161645"/>
                </a:solidFill>
                <a:latin typeface="Calibri"/>
                <a:cs typeface="Calibri"/>
              </a:rPr>
              <a:t> </a:t>
            </a:r>
            <a:r>
              <a:rPr sz="1750" b="1" spc="-10" dirty="0">
                <a:solidFill>
                  <a:srgbClr val="161645"/>
                </a:solidFill>
                <a:latin typeface="Calibri"/>
                <a:cs typeface="Calibri"/>
              </a:rPr>
              <a:t>correction</a:t>
            </a:r>
            <a:r>
              <a:rPr sz="1750" b="1" dirty="0">
                <a:solidFill>
                  <a:srgbClr val="161645"/>
                </a:solidFill>
                <a:latin typeface="Calibri"/>
                <a:cs typeface="Calibri"/>
              </a:rPr>
              <a:t> </a:t>
            </a:r>
            <a:r>
              <a:rPr sz="1750" b="1" spc="-5" dirty="0">
                <a:solidFill>
                  <a:srgbClr val="161645"/>
                </a:solidFill>
                <a:latin typeface="Calibri"/>
                <a:cs typeface="Calibri"/>
              </a:rPr>
              <a:t>of </a:t>
            </a:r>
            <a:r>
              <a:rPr sz="1750" b="1" spc="-10" dirty="0">
                <a:solidFill>
                  <a:srgbClr val="161645"/>
                </a:solidFill>
                <a:latin typeface="Calibri"/>
                <a:cs typeface="Calibri"/>
              </a:rPr>
              <a:t>strabismus</a:t>
            </a:r>
            <a:r>
              <a:rPr sz="1750" b="1" dirty="0">
                <a:solidFill>
                  <a:srgbClr val="161645"/>
                </a:solidFill>
                <a:latin typeface="Calibri"/>
                <a:cs typeface="Calibri"/>
              </a:rPr>
              <a:t> </a:t>
            </a:r>
            <a:r>
              <a:rPr sz="1750" b="1" spc="-10" dirty="0">
                <a:solidFill>
                  <a:srgbClr val="161645"/>
                </a:solidFill>
                <a:latin typeface="Calibri"/>
                <a:cs typeface="Calibri"/>
              </a:rPr>
              <a:t>are</a:t>
            </a:r>
            <a:r>
              <a:rPr sz="1750" b="1" spc="5" dirty="0">
                <a:solidFill>
                  <a:srgbClr val="161645"/>
                </a:solidFill>
                <a:latin typeface="Calibri"/>
                <a:cs typeface="Calibri"/>
              </a:rPr>
              <a:t> </a:t>
            </a:r>
            <a:r>
              <a:rPr sz="1750" b="1" dirty="0">
                <a:solidFill>
                  <a:srgbClr val="161645"/>
                </a:solidFill>
                <a:latin typeface="Calibri"/>
                <a:cs typeface="Calibri"/>
              </a:rPr>
              <a:t>described.</a:t>
            </a:r>
            <a:endParaRPr sz="1750">
              <a:latin typeface="Calibri"/>
              <a:cs typeface="Calibri"/>
            </a:endParaRPr>
          </a:p>
          <a:p>
            <a:pPr marL="299085" marR="164465" indent="-287020">
              <a:lnSpc>
                <a:spcPct val="100000"/>
              </a:lnSpc>
              <a:buFont typeface="Wingdings"/>
              <a:buChar char=""/>
              <a:tabLst>
                <a:tab pos="299720" algn="l"/>
              </a:tabLst>
            </a:pPr>
            <a:r>
              <a:rPr sz="1750" b="1" spc="-10" dirty="0">
                <a:solidFill>
                  <a:srgbClr val="161645"/>
                </a:solidFill>
                <a:latin typeface="Calibri"/>
                <a:cs typeface="Calibri"/>
              </a:rPr>
              <a:t>Contains</a:t>
            </a:r>
            <a:r>
              <a:rPr sz="1750" b="1" spc="-5" dirty="0">
                <a:solidFill>
                  <a:srgbClr val="161645"/>
                </a:solidFill>
                <a:latin typeface="Calibri"/>
                <a:cs typeface="Calibri"/>
              </a:rPr>
              <a:t> </a:t>
            </a:r>
            <a:r>
              <a:rPr sz="1750" b="1" dirty="0">
                <a:solidFill>
                  <a:srgbClr val="161645"/>
                </a:solidFill>
                <a:latin typeface="Calibri"/>
                <a:cs typeface="Calibri"/>
              </a:rPr>
              <a:t>the</a:t>
            </a:r>
            <a:r>
              <a:rPr sz="1750" b="1" spc="-5" dirty="0">
                <a:solidFill>
                  <a:srgbClr val="161645"/>
                </a:solidFill>
                <a:latin typeface="Calibri"/>
                <a:cs typeface="Calibri"/>
              </a:rPr>
              <a:t> description of</a:t>
            </a:r>
            <a:r>
              <a:rPr sz="1750" b="1" dirty="0">
                <a:solidFill>
                  <a:srgbClr val="161645"/>
                </a:solidFill>
                <a:latin typeface="Calibri"/>
                <a:cs typeface="Calibri"/>
              </a:rPr>
              <a:t> </a:t>
            </a:r>
            <a:r>
              <a:rPr sz="1750" b="1" spc="-5" dirty="0">
                <a:solidFill>
                  <a:srgbClr val="161645"/>
                </a:solidFill>
                <a:latin typeface="Calibri"/>
                <a:cs typeface="Calibri"/>
              </a:rPr>
              <a:t>inhalation</a:t>
            </a:r>
            <a:r>
              <a:rPr sz="1750" b="1" spc="-20" dirty="0">
                <a:solidFill>
                  <a:srgbClr val="161645"/>
                </a:solidFill>
                <a:latin typeface="Calibri"/>
                <a:cs typeface="Calibri"/>
              </a:rPr>
              <a:t> </a:t>
            </a:r>
            <a:r>
              <a:rPr sz="1750" b="1" spc="-15" dirty="0">
                <a:solidFill>
                  <a:srgbClr val="161645"/>
                </a:solidFill>
                <a:latin typeface="Calibri"/>
                <a:cs typeface="Calibri"/>
              </a:rPr>
              <a:t>for</a:t>
            </a:r>
            <a:r>
              <a:rPr sz="1750" b="1" dirty="0">
                <a:solidFill>
                  <a:srgbClr val="161645"/>
                </a:solidFill>
                <a:latin typeface="Calibri"/>
                <a:cs typeface="Calibri"/>
              </a:rPr>
              <a:t> the </a:t>
            </a:r>
            <a:r>
              <a:rPr sz="1750" b="1" spc="5" dirty="0">
                <a:solidFill>
                  <a:srgbClr val="161645"/>
                </a:solidFill>
                <a:latin typeface="Calibri"/>
                <a:cs typeface="Calibri"/>
              </a:rPr>
              <a:t> </a:t>
            </a:r>
            <a:r>
              <a:rPr sz="1750" b="1" spc="-5" dirty="0">
                <a:solidFill>
                  <a:srgbClr val="161645"/>
                </a:solidFill>
                <a:latin typeface="Calibri"/>
                <a:cs typeface="Calibri"/>
              </a:rPr>
              <a:t>treatment</a:t>
            </a:r>
            <a:r>
              <a:rPr sz="1750" b="1" spc="-30" dirty="0">
                <a:solidFill>
                  <a:srgbClr val="161645"/>
                </a:solidFill>
                <a:latin typeface="Calibri"/>
                <a:cs typeface="Calibri"/>
              </a:rPr>
              <a:t> </a:t>
            </a:r>
            <a:r>
              <a:rPr sz="1750" b="1" spc="-5" dirty="0">
                <a:solidFill>
                  <a:srgbClr val="161645"/>
                </a:solidFill>
                <a:latin typeface="Calibri"/>
                <a:cs typeface="Calibri"/>
              </a:rPr>
              <a:t>of</a:t>
            </a:r>
            <a:r>
              <a:rPr sz="1750" b="1" spc="-10" dirty="0">
                <a:solidFill>
                  <a:srgbClr val="161645"/>
                </a:solidFill>
                <a:latin typeface="Calibri"/>
                <a:cs typeface="Calibri"/>
              </a:rPr>
              <a:t> </a:t>
            </a:r>
            <a:r>
              <a:rPr sz="1750" b="1" dirty="0">
                <a:solidFill>
                  <a:srgbClr val="161645"/>
                </a:solidFill>
                <a:latin typeface="Calibri"/>
                <a:cs typeface="Calibri"/>
              </a:rPr>
              <a:t>diseases</a:t>
            </a:r>
            <a:r>
              <a:rPr sz="1750" b="1" spc="-30" dirty="0">
                <a:solidFill>
                  <a:srgbClr val="161645"/>
                </a:solidFill>
                <a:latin typeface="Calibri"/>
                <a:cs typeface="Calibri"/>
              </a:rPr>
              <a:t> </a:t>
            </a:r>
            <a:r>
              <a:rPr sz="1750" b="1" spc="-5" dirty="0">
                <a:solidFill>
                  <a:srgbClr val="161645"/>
                </a:solidFill>
                <a:latin typeface="Calibri"/>
                <a:cs typeface="Calibri"/>
              </a:rPr>
              <a:t>of</a:t>
            </a:r>
            <a:r>
              <a:rPr sz="1750" b="1" spc="-10" dirty="0">
                <a:solidFill>
                  <a:srgbClr val="161645"/>
                </a:solidFill>
                <a:latin typeface="Calibri"/>
                <a:cs typeface="Calibri"/>
              </a:rPr>
              <a:t> </a:t>
            </a:r>
            <a:r>
              <a:rPr sz="1750" b="1" dirty="0">
                <a:solidFill>
                  <a:srgbClr val="161645"/>
                </a:solidFill>
                <a:latin typeface="Calibri"/>
                <a:cs typeface="Calibri"/>
              </a:rPr>
              <a:t>the</a:t>
            </a:r>
            <a:r>
              <a:rPr sz="1750" b="1" spc="-15" dirty="0">
                <a:solidFill>
                  <a:srgbClr val="161645"/>
                </a:solidFill>
                <a:latin typeface="Calibri"/>
                <a:cs typeface="Calibri"/>
              </a:rPr>
              <a:t> </a:t>
            </a:r>
            <a:r>
              <a:rPr sz="1750" b="1" spc="-10" dirty="0">
                <a:solidFill>
                  <a:srgbClr val="161645"/>
                </a:solidFill>
                <a:latin typeface="Calibri"/>
                <a:cs typeface="Calibri"/>
              </a:rPr>
              <a:t>chest</a:t>
            </a:r>
            <a:r>
              <a:rPr sz="1750" b="1" spc="5" dirty="0">
                <a:solidFill>
                  <a:srgbClr val="161645"/>
                </a:solidFill>
                <a:latin typeface="Calibri"/>
                <a:cs typeface="Calibri"/>
              </a:rPr>
              <a:t> </a:t>
            </a:r>
            <a:r>
              <a:rPr sz="1750" b="1" spc="-5" dirty="0">
                <a:solidFill>
                  <a:srgbClr val="161645"/>
                </a:solidFill>
                <a:latin typeface="Calibri"/>
                <a:cs typeface="Calibri"/>
              </a:rPr>
              <a:t>and </a:t>
            </a:r>
            <a:r>
              <a:rPr sz="1750" b="1" spc="-10" dirty="0">
                <a:solidFill>
                  <a:srgbClr val="161645"/>
                </a:solidFill>
                <a:latin typeface="Calibri"/>
                <a:cs typeface="Calibri"/>
              </a:rPr>
              <a:t>throat.</a:t>
            </a:r>
            <a:endParaRPr sz="1750">
              <a:latin typeface="Calibri"/>
              <a:cs typeface="Calibri"/>
            </a:endParaRPr>
          </a:p>
          <a:p>
            <a:pPr marL="299085" indent="-287020">
              <a:lnSpc>
                <a:spcPct val="100000"/>
              </a:lnSpc>
              <a:buFont typeface="Wingdings"/>
              <a:buChar char=""/>
              <a:tabLst>
                <a:tab pos="299720" algn="l"/>
              </a:tabLst>
            </a:pPr>
            <a:r>
              <a:rPr sz="1750" b="1" spc="-10" dirty="0">
                <a:solidFill>
                  <a:srgbClr val="161645"/>
                </a:solidFill>
                <a:latin typeface="Calibri"/>
                <a:cs typeface="Calibri"/>
              </a:rPr>
              <a:t>Contains</a:t>
            </a:r>
            <a:r>
              <a:rPr sz="1750" b="1" dirty="0">
                <a:solidFill>
                  <a:srgbClr val="161645"/>
                </a:solidFill>
                <a:latin typeface="Calibri"/>
                <a:cs typeface="Calibri"/>
              </a:rPr>
              <a:t> </a:t>
            </a:r>
            <a:r>
              <a:rPr sz="1750" b="1" spc="-5" dirty="0">
                <a:solidFill>
                  <a:srgbClr val="161645"/>
                </a:solidFill>
                <a:latin typeface="Calibri"/>
                <a:cs typeface="Calibri"/>
              </a:rPr>
              <a:t>algorithm</a:t>
            </a:r>
            <a:r>
              <a:rPr sz="1750" b="1" spc="-25" dirty="0">
                <a:solidFill>
                  <a:srgbClr val="161645"/>
                </a:solidFill>
                <a:latin typeface="Calibri"/>
                <a:cs typeface="Calibri"/>
              </a:rPr>
              <a:t> </a:t>
            </a:r>
            <a:r>
              <a:rPr sz="1750" b="1" spc="-5" dirty="0">
                <a:solidFill>
                  <a:srgbClr val="161645"/>
                </a:solidFill>
                <a:latin typeface="Calibri"/>
                <a:cs typeface="Calibri"/>
              </a:rPr>
              <a:t>of</a:t>
            </a:r>
            <a:r>
              <a:rPr sz="1750" b="1" spc="5" dirty="0">
                <a:solidFill>
                  <a:srgbClr val="161645"/>
                </a:solidFill>
                <a:latin typeface="Calibri"/>
                <a:cs typeface="Calibri"/>
              </a:rPr>
              <a:t> </a:t>
            </a:r>
            <a:r>
              <a:rPr sz="1750" b="1" spc="-5" dirty="0">
                <a:solidFill>
                  <a:srgbClr val="161645"/>
                </a:solidFill>
                <a:latin typeface="Calibri"/>
                <a:cs typeface="Calibri"/>
              </a:rPr>
              <a:t>actions</a:t>
            </a:r>
            <a:r>
              <a:rPr sz="1750" b="1" dirty="0">
                <a:solidFill>
                  <a:srgbClr val="161645"/>
                </a:solidFill>
                <a:latin typeface="Calibri"/>
                <a:cs typeface="Calibri"/>
              </a:rPr>
              <a:t> in</a:t>
            </a:r>
            <a:r>
              <a:rPr sz="1750" b="1" spc="-10" dirty="0">
                <a:solidFill>
                  <a:srgbClr val="161645"/>
                </a:solidFill>
                <a:latin typeface="Calibri"/>
                <a:cs typeface="Calibri"/>
              </a:rPr>
              <a:t> </a:t>
            </a:r>
            <a:r>
              <a:rPr sz="1750" b="1" spc="-5" dirty="0">
                <a:solidFill>
                  <a:srgbClr val="161645"/>
                </a:solidFill>
                <a:latin typeface="Calibri"/>
                <a:cs typeface="Calibri"/>
              </a:rPr>
              <a:t>case</a:t>
            </a:r>
            <a:r>
              <a:rPr sz="1750" b="1" dirty="0">
                <a:solidFill>
                  <a:srgbClr val="161645"/>
                </a:solidFill>
                <a:latin typeface="Calibri"/>
                <a:cs typeface="Calibri"/>
              </a:rPr>
              <a:t> of</a:t>
            </a:r>
            <a:r>
              <a:rPr sz="1750" b="1" spc="-5" dirty="0">
                <a:solidFill>
                  <a:srgbClr val="161645"/>
                </a:solidFill>
                <a:latin typeface="Calibri"/>
                <a:cs typeface="Calibri"/>
              </a:rPr>
              <a:t> burns.</a:t>
            </a:r>
            <a:endParaRPr sz="1750">
              <a:latin typeface="Calibri"/>
              <a:cs typeface="Calibri"/>
            </a:endParaRPr>
          </a:p>
        </p:txBody>
      </p:sp>
      <p:pic>
        <p:nvPicPr>
          <p:cNvPr id="27" name="object 27"/>
          <p:cNvPicPr/>
          <p:nvPr/>
        </p:nvPicPr>
        <p:blipFill>
          <a:blip r:embed="rId20" cstate="print"/>
          <a:stretch>
            <a:fillRect/>
          </a:stretch>
        </p:blipFill>
        <p:spPr>
          <a:xfrm>
            <a:off x="4954523" y="2113788"/>
            <a:ext cx="3851148" cy="1040891"/>
          </a:xfrm>
          <a:prstGeom prst="rect">
            <a:avLst/>
          </a:prstGeom>
        </p:spPr>
      </p:pic>
      <p:sp>
        <p:nvSpPr>
          <p:cNvPr id="28" name="object 28"/>
          <p:cNvSpPr txBox="1"/>
          <p:nvPr/>
        </p:nvSpPr>
        <p:spPr>
          <a:xfrm>
            <a:off x="5222875" y="2208402"/>
            <a:ext cx="3315335" cy="756920"/>
          </a:xfrm>
          <a:prstGeom prst="rect">
            <a:avLst/>
          </a:prstGeom>
        </p:spPr>
        <p:txBody>
          <a:bodyPr vert="horz" wrap="square" lIns="0" tIns="12065" rIns="0" bIns="0" rtlCol="0">
            <a:spAutoFit/>
          </a:bodyPr>
          <a:lstStyle/>
          <a:p>
            <a:pPr marL="12700" marR="5080" algn="ctr">
              <a:lnSpc>
                <a:spcPct val="100000"/>
              </a:lnSpc>
              <a:spcBef>
                <a:spcPts val="95"/>
              </a:spcBef>
            </a:pPr>
            <a:r>
              <a:rPr sz="1600" b="1" spc="-15" dirty="0">
                <a:solidFill>
                  <a:srgbClr val="001F5F"/>
                </a:solidFill>
                <a:latin typeface="Arial"/>
                <a:cs typeface="Arial"/>
              </a:rPr>
              <a:t>ABOUT</a:t>
            </a:r>
            <a:r>
              <a:rPr sz="1600" b="1" spc="35" dirty="0">
                <a:solidFill>
                  <a:srgbClr val="001F5F"/>
                </a:solidFill>
                <a:latin typeface="Arial"/>
                <a:cs typeface="Arial"/>
              </a:rPr>
              <a:t> </a:t>
            </a:r>
            <a:r>
              <a:rPr sz="1600" b="1" spc="-5" dirty="0">
                <a:solidFill>
                  <a:srgbClr val="001F5F"/>
                </a:solidFill>
                <a:latin typeface="Arial"/>
                <a:cs typeface="Arial"/>
              </a:rPr>
              <a:t>THE STRUCTURE</a:t>
            </a:r>
            <a:r>
              <a:rPr sz="1600" b="1" spc="-30" dirty="0">
                <a:solidFill>
                  <a:srgbClr val="001F5F"/>
                </a:solidFill>
                <a:latin typeface="Arial"/>
                <a:cs typeface="Arial"/>
              </a:rPr>
              <a:t> </a:t>
            </a:r>
            <a:r>
              <a:rPr sz="1600" b="1" spc="-10" dirty="0">
                <a:solidFill>
                  <a:srgbClr val="001F5F"/>
                </a:solidFill>
                <a:latin typeface="Arial"/>
                <a:cs typeface="Arial"/>
              </a:rPr>
              <a:t>OF</a:t>
            </a:r>
            <a:r>
              <a:rPr sz="1600" b="1" dirty="0">
                <a:solidFill>
                  <a:srgbClr val="001F5F"/>
                </a:solidFill>
                <a:latin typeface="Arial"/>
                <a:cs typeface="Arial"/>
              </a:rPr>
              <a:t> </a:t>
            </a:r>
            <a:r>
              <a:rPr sz="1600" b="1" spc="-5" dirty="0">
                <a:solidFill>
                  <a:srgbClr val="001F5F"/>
                </a:solidFill>
                <a:latin typeface="Arial"/>
                <a:cs typeface="Arial"/>
              </a:rPr>
              <a:t>THE </a:t>
            </a:r>
            <a:r>
              <a:rPr sz="1600" b="1" spc="-425" dirty="0">
                <a:solidFill>
                  <a:srgbClr val="001F5F"/>
                </a:solidFill>
                <a:latin typeface="Arial"/>
                <a:cs typeface="Arial"/>
              </a:rPr>
              <a:t> </a:t>
            </a:r>
            <a:r>
              <a:rPr sz="1600" b="1" spc="-15" dirty="0">
                <a:solidFill>
                  <a:srgbClr val="001F5F"/>
                </a:solidFill>
                <a:latin typeface="Arial"/>
                <a:cs typeface="Arial"/>
              </a:rPr>
              <a:t>HUMAN</a:t>
            </a:r>
            <a:r>
              <a:rPr sz="1600" b="1" spc="35" dirty="0">
                <a:solidFill>
                  <a:srgbClr val="001F5F"/>
                </a:solidFill>
                <a:latin typeface="Arial"/>
                <a:cs typeface="Arial"/>
              </a:rPr>
              <a:t> </a:t>
            </a:r>
            <a:r>
              <a:rPr sz="1600" b="1" spc="-10" dirty="0">
                <a:solidFill>
                  <a:srgbClr val="001F5F"/>
                </a:solidFill>
                <a:latin typeface="Arial"/>
                <a:cs typeface="Arial"/>
              </a:rPr>
              <a:t>BODY</a:t>
            </a:r>
            <a:r>
              <a:rPr sz="1600" b="1" spc="-80" dirty="0">
                <a:solidFill>
                  <a:srgbClr val="001F5F"/>
                </a:solidFill>
                <a:latin typeface="Arial"/>
                <a:cs typeface="Arial"/>
              </a:rPr>
              <a:t> </a:t>
            </a:r>
            <a:r>
              <a:rPr sz="1600" b="1" spc="-20" dirty="0">
                <a:solidFill>
                  <a:srgbClr val="001F5F"/>
                </a:solidFill>
                <a:latin typeface="Arial"/>
                <a:cs typeface="Arial"/>
              </a:rPr>
              <a:t>AND</a:t>
            </a:r>
            <a:r>
              <a:rPr sz="1600" b="1" spc="40" dirty="0">
                <a:solidFill>
                  <a:srgbClr val="001F5F"/>
                </a:solidFill>
                <a:latin typeface="Arial"/>
                <a:cs typeface="Arial"/>
              </a:rPr>
              <a:t> </a:t>
            </a:r>
            <a:r>
              <a:rPr sz="1600" b="1" spc="-10" dirty="0">
                <a:solidFill>
                  <a:srgbClr val="001F5F"/>
                </a:solidFill>
                <a:latin typeface="Arial"/>
                <a:cs typeface="Arial"/>
              </a:rPr>
              <a:t>SURGICAL </a:t>
            </a:r>
            <a:r>
              <a:rPr sz="1600" b="1" spc="-5" dirty="0">
                <a:solidFill>
                  <a:srgbClr val="001F5F"/>
                </a:solidFill>
                <a:latin typeface="Arial"/>
                <a:cs typeface="Arial"/>
              </a:rPr>
              <a:t> </a:t>
            </a:r>
            <a:r>
              <a:rPr sz="1600" b="1" spc="-25" dirty="0">
                <a:solidFill>
                  <a:srgbClr val="001F5F"/>
                </a:solidFill>
                <a:latin typeface="Arial"/>
                <a:cs typeface="Arial"/>
              </a:rPr>
              <a:t>TREATMENT</a:t>
            </a:r>
            <a:endParaRPr sz="1600">
              <a:latin typeface="Arial"/>
              <a:cs typeface="Arial"/>
            </a:endParaRPr>
          </a:p>
        </p:txBody>
      </p:sp>
      <p:grpSp>
        <p:nvGrpSpPr>
          <p:cNvPr id="29" name="object 29"/>
          <p:cNvGrpSpPr/>
          <p:nvPr/>
        </p:nvGrpSpPr>
        <p:grpSpPr>
          <a:xfrm>
            <a:off x="5033771" y="3189732"/>
            <a:ext cx="3771900" cy="2032000"/>
            <a:chOff x="5033771" y="3189732"/>
            <a:chExt cx="3771900" cy="2032000"/>
          </a:xfrm>
        </p:grpSpPr>
        <p:pic>
          <p:nvPicPr>
            <p:cNvPr id="30" name="object 30"/>
            <p:cNvPicPr/>
            <p:nvPr/>
          </p:nvPicPr>
          <p:blipFill>
            <a:blip r:embed="rId21" cstate="print"/>
            <a:stretch>
              <a:fillRect/>
            </a:stretch>
          </p:blipFill>
          <p:spPr>
            <a:xfrm>
              <a:off x="5033771" y="3189732"/>
              <a:ext cx="3771900" cy="2031492"/>
            </a:xfrm>
            <a:prstGeom prst="rect">
              <a:avLst/>
            </a:prstGeom>
          </p:spPr>
        </p:pic>
        <p:pic>
          <p:nvPicPr>
            <p:cNvPr id="31" name="object 31"/>
            <p:cNvPicPr/>
            <p:nvPr/>
          </p:nvPicPr>
          <p:blipFill>
            <a:blip r:embed="rId22" cstate="print"/>
            <a:stretch>
              <a:fillRect/>
            </a:stretch>
          </p:blipFill>
          <p:spPr>
            <a:xfrm>
              <a:off x="5324855" y="3262884"/>
              <a:ext cx="3307079" cy="513588"/>
            </a:xfrm>
            <a:prstGeom prst="rect">
              <a:avLst/>
            </a:prstGeom>
          </p:spPr>
        </p:pic>
        <p:pic>
          <p:nvPicPr>
            <p:cNvPr id="32" name="object 32"/>
            <p:cNvPicPr/>
            <p:nvPr/>
          </p:nvPicPr>
          <p:blipFill>
            <a:blip r:embed="rId23" cstate="print"/>
            <a:stretch>
              <a:fillRect/>
            </a:stretch>
          </p:blipFill>
          <p:spPr>
            <a:xfrm>
              <a:off x="5794247" y="3537204"/>
              <a:ext cx="2319528" cy="513588"/>
            </a:xfrm>
            <a:prstGeom prst="rect">
              <a:avLst/>
            </a:prstGeom>
          </p:spPr>
        </p:pic>
        <p:pic>
          <p:nvPicPr>
            <p:cNvPr id="33" name="object 33"/>
            <p:cNvPicPr/>
            <p:nvPr/>
          </p:nvPicPr>
          <p:blipFill>
            <a:blip r:embed="rId24" cstate="print"/>
            <a:stretch>
              <a:fillRect/>
            </a:stretch>
          </p:blipFill>
          <p:spPr>
            <a:xfrm>
              <a:off x="5079491" y="3811524"/>
              <a:ext cx="377951" cy="513588"/>
            </a:xfrm>
            <a:prstGeom prst="rect">
              <a:avLst/>
            </a:prstGeom>
          </p:spPr>
        </p:pic>
        <p:pic>
          <p:nvPicPr>
            <p:cNvPr id="34" name="object 34"/>
            <p:cNvPicPr/>
            <p:nvPr/>
          </p:nvPicPr>
          <p:blipFill>
            <a:blip r:embed="rId25" cstate="print"/>
            <a:stretch>
              <a:fillRect/>
            </a:stretch>
          </p:blipFill>
          <p:spPr>
            <a:xfrm>
              <a:off x="5201411" y="3811524"/>
              <a:ext cx="2292095" cy="513588"/>
            </a:xfrm>
            <a:prstGeom prst="rect">
              <a:avLst/>
            </a:prstGeom>
          </p:spPr>
        </p:pic>
        <p:pic>
          <p:nvPicPr>
            <p:cNvPr id="35" name="object 35"/>
            <p:cNvPicPr/>
            <p:nvPr/>
          </p:nvPicPr>
          <p:blipFill>
            <a:blip r:embed="rId24" cstate="print"/>
            <a:stretch>
              <a:fillRect/>
            </a:stretch>
          </p:blipFill>
          <p:spPr>
            <a:xfrm>
              <a:off x="5079491" y="4085844"/>
              <a:ext cx="377951" cy="513588"/>
            </a:xfrm>
            <a:prstGeom prst="rect">
              <a:avLst/>
            </a:prstGeom>
          </p:spPr>
        </p:pic>
        <p:pic>
          <p:nvPicPr>
            <p:cNvPr id="36" name="object 36"/>
            <p:cNvPicPr/>
            <p:nvPr/>
          </p:nvPicPr>
          <p:blipFill>
            <a:blip r:embed="rId26" cstate="print"/>
            <a:stretch>
              <a:fillRect/>
            </a:stretch>
          </p:blipFill>
          <p:spPr>
            <a:xfrm>
              <a:off x="5201411" y="4085844"/>
              <a:ext cx="2592324" cy="513588"/>
            </a:xfrm>
            <a:prstGeom prst="rect">
              <a:avLst/>
            </a:prstGeom>
          </p:spPr>
        </p:pic>
        <p:pic>
          <p:nvPicPr>
            <p:cNvPr id="37" name="object 37"/>
            <p:cNvPicPr/>
            <p:nvPr/>
          </p:nvPicPr>
          <p:blipFill>
            <a:blip r:embed="rId24" cstate="print"/>
            <a:stretch>
              <a:fillRect/>
            </a:stretch>
          </p:blipFill>
          <p:spPr>
            <a:xfrm>
              <a:off x="5079491" y="4360164"/>
              <a:ext cx="377951" cy="513588"/>
            </a:xfrm>
            <a:prstGeom prst="rect">
              <a:avLst/>
            </a:prstGeom>
          </p:spPr>
        </p:pic>
        <p:pic>
          <p:nvPicPr>
            <p:cNvPr id="38" name="object 38"/>
            <p:cNvPicPr/>
            <p:nvPr/>
          </p:nvPicPr>
          <p:blipFill>
            <a:blip r:embed="rId27" cstate="print"/>
            <a:stretch>
              <a:fillRect/>
            </a:stretch>
          </p:blipFill>
          <p:spPr>
            <a:xfrm>
              <a:off x="5201411" y="4360164"/>
              <a:ext cx="2612136" cy="513588"/>
            </a:xfrm>
            <a:prstGeom prst="rect">
              <a:avLst/>
            </a:prstGeom>
          </p:spPr>
        </p:pic>
        <p:pic>
          <p:nvPicPr>
            <p:cNvPr id="39" name="object 39"/>
            <p:cNvPicPr/>
            <p:nvPr/>
          </p:nvPicPr>
          <p:blipFill>
            <a:blip r:embed="rId24" cstate="print"/>
            <a:stretch>
              <a:fillRect/>
            </a:stretch>
          </p:blipFill>
          <p:spPr>
            <a:xfrm>
              <a:off x="5079491" y="4634484"/>
              <a:ext cx="377951" cy="513588"/>
            </a:xfrm>
            <a:prstGeom prst="rect">
              <a:avLst/>
            </a:prstGeom>
          </p:spPr>
        </p:pic>
        <p:pic>
          <p:nvPicPr>
            <p:cNvPr id="40" name="object 40"/>
            <p:cNvPicPr/>
            <p:nvPr/>
          </p:nvPicPr>
          <p:blipFill>
            <a:blip r:embed="rId28" cstate="print"/>
            <a:stretch>
              <a:fillRect/>
            </a:stretch>
          </p:blipFill>
          <p:spPr>
            <a:xfrm>
              <a:off x="5201411" y="4634484"/>
              <a:ext cx="1808988" cy="513588"/>
            </a:xfrm>
            <a:prstGeom prst="rect">
              <a:avLst/>
            </a:prstGeom>
          </p:spPr>
        </p:pic>
        <p:pic>
          <p:nvPicPr>
            <p:cNvPr id="41" name="object 41"/>
            <p:cNvPicPr/>
            <p:nvPr/>
          </p:nvPicPr>
          <p:blipFill>
            <a:blip r:embed="rId29" cstate="print"/>
            <a:stretch>
              <a:fillRect/>
            </a:stretch>
          </p:blipFill>
          <p:spPr>
            <a:xfrm>
              <a:off x="6702551" y="4634484"/>
              <a:ext cx="368807" cy="513588"/>
            </a:xfrm>
            <a:prstGeom prst="rect">
              <a:avLst/>
            </a:prstGeom>
          </p:spPr>
        </p:pic>
      </p:grpSp>
      <p:sp>
        <p:nvSpPr>
          <p:cNvPr id="42" name="object 42"/>
          <p:cNvSpPr txBox="1"/>
          <p:nvPr/>
        </p:nvSpPr>
        <p:spPr>
          <a:xfrm>
            <a:off x="5211317" y="3312414"/>
            <a:ext cx="3220085" cy="1671955"/>
          </a:xfrm>
          <a:prstGeom prst="rect">
            <a:avLst/>
          </a:prstGeom>
        </p:spPr>
        <p:txBody>
          <a:bodyPr vert="horz" wrap="square" lIns="0" tIns="12700" rIns="0" bIns="0" rtlCol="0">
            <a:spAutoFit/>
          </a:bodyPr>
          <a:lstStyle/>
          <a:p>
            <a:pPr marL="727075" marR="5080" indent="-469900">
              <a:lnSpc>
                <a:spcPct val="100000"/>
              </a:lnSpc>
              <a:spcBef>
                <a:spcPts val="100"/>
              </a:spcBef>
            </a:pPr>
            <a:r>
              <a:rPr sz="1800" b="1" spc="-5" dirty="0">
                <a:solidFill>
                  <a:srgbClr val="161645"/>
                </a:solidFill>
                <a:latin typeface="Calibri"/>
                <a:cs typeface="Calibri"/>
              </a:rPr>
              <a:t>Description</a:t>
            </a:r>
            <a:r>
              <a:rPr sz="1800" b="1" spc="-40" dirty="0">
                <a:solidFill>
                  <a:srgbClr val="161645"/>
                </a:solidFill>
                <a:latin typeface="Calibri"/>
                <a:cs typeface="Calibri"/>
              </a:rPr>
              <a:t> </a:t>
            </a:r>
            <a:r>
              <a:rPr sz="1800" b="1" spc="-5" dirty="0">
                <a:solidFill>
                  <a:srgbClr val="161645"/>
                </a:solidFill>
                <a:latin typeface="Calibri"/>
                <a:cs typeface="Calibri"/>
              </a:rPr>
              <a:t>conducting</a:t>
            </a:r>
            <a:r>
              <a:rPr sz="1800" b="1" spc="-40" dirty="0">
                <a:solidFill>
                  <a:srgbClr val="161645"/>
                </a:solidFill>
                <a:latin typeface="Calibri"/>
                <a:cs typeface="Calibri"/>
              </a:rPr>
              <a:t> </a:t>
            </a:r>
            <a:r>
              <a:rPr sz="1800" b="1" spc="-10" dirty="0">
                <a:solidFill>
                  <a:srgbClr val="161645"/>
                </a:solidFill>
                <a:latin typeface="Calibri"/>
                <a:cs typeface="Calibri"/>
              </a:rPr>
              <a:t>surgical </a:t>
            </a:r>
            <a:r>
              <a:rPr sz="1800" b="1" spc="-390" dirty="0">
                <a:solidFill>
                  <a:srgbClr val="161645"/>
                </a:solidFill>
                <a:latin typeface="Calibri"/>
                <a:cs typeface="Calibri"/>
              </a:rPr>
              <a:t> </a:t>
            </a:r>
            <a:r>
              <a:rPr sz="1800" b="1" spc="-10" dirty="0">
                <a:solidFill>
                  <a:srgbClr val="161645"/>
                </a:solidFill>
                <a:latin typeface="Calibri"/>
                <a:cs typeface="Calibri"/>
              </a:rPr>
              <a:t>operations</a:t>
            </a:r>
            <a:r>
              <a:rPr sz="1800" b="1" spc="-20" dirty="0">
                <a:solidFill>
                  <a:srgbClr val="161645"/>
                </a:solidFill>
                <a:latin typeface="Calibri"/>
                <a:cs typeface="Calibri"/>
              </a:rPr>
              <a:t> </a:t>
            </a:r>
            <a:r>
              <a:rPr sz="1800" b="1" dirty="0">
                <a:solidFill>
                  <a:srgbClr val="161645"/>
                </a:solidFill>
                <a:latin typeface="Calibri"/>
                <a:cs typeface="Calibri"/>
              </a:rPr>
              <a:t>and</a:t>
            </a:r>
            <a:r>
              <a:rPr sz="1800" b="1" spc="-50" dirty="0">
                <a:solidFill>
                  <a:srgbClr val="161645"/>
                </a:solidFill>
                <a:latin typeface="Calibri"/>
                <a:cs typeface="Calibri"/>
              </a:rPr>
              <a:t> </a:t>
            </a:r>
            <a:r>
              <a:rPr sz="1800" b="1" spc="-5" dirty="0">
                <a:solidFill>
                  <a:srgbClr val="161645"/>
                </a:solidFill>
                <a:latin typeface="Calibri"/>
                <a:cs typeface="Calibri"/>
              </a:rPr>
              <a:t>tools:</a:t>
            </a:r>
            <a:endParaRPr sz="1800">
              <a:latin typeface="Calibri"/>
              <a:cs typeface="Calibri"/>
            </a:endParaRPr>
          </a:p>
          <a:p>
            <a:pPr marL="134620" indent="-121920">
              <a:lnSpc>
                <a:spcPct val="100000"/>
              </a:lnSpc>
              <a:buChar char="-"/>
              <a:tabLst>
                <a:tab pos="134620" algn="l"/>
              </a:tabLst>
            </a:pPr>
            <a:r>
              <a:rPr sz="1800" b="1" spc="-5" dirty="0">
                <a:solidFill>
                  <a:srgbClr val="161645"/>
                </a:solidFill>
                <a:latin typeface="Calibri"/>
                <a:cs typeface="Calibri"/>
              </a:rPr>
              <a:t>amputation</a:t>
            </a:r>
            <a:r>
              <a:rPr sz="1800" b="1" spc="-60" dirty="0">
                <a:solidFill>
                  <a:srgbClr val="161645"/>
                </a:solidFill>
                <a:latin typeface="Calibri"/>
                <a:cs typeface="Calibri"/>
              </a:rPr>
              <a:t> </a:t>
            </a:r>
            <a:r>
              <a:rPr sz="1800" b="1" dirty="0">
                <a:solidFill>
                  <a:srgbClr val="161645"/>
                </a:solidFill>
                <a:latin typeface="Calibri"/>
                <a:cs typeface="Calibri"/>
              </a:rPr>
              <a:t>of</a:t>
            </a:r>
            <a:r>
              <a:rPr sz="1800" b="1" spc="-25" dirty="0">
                <a:solidFill>
                  <a:srgbClr val="161645"/>
                </a:solidFill>
                <a:latin typeface="Calibri"/>
                <a:cs typeface="Calibri"/>
              </a:rPr>
              <a:t> </a:t>
            </a:r>
            <a:r>
              <a:rPr sz="1800" b="1" dirty="0">
                <a:solidFill>
                  <a:srgbClr val="161645"/>
                </a:solidFill>
                <a:latin typeface="Calibri"/>
                <a:cs typeface="Calibri"/>
              </a:rPr>
              <a:t>limbs;</a:t>
            </a:r>
            <a:endParaRPr sz="1800">
              <a:latin typeface="Calibri"/>
              <a:cs typeface="Calibri"/>
            </a:endParaRPr>
          </a:p>
          <a:p>
            <a:pPr marL="134620" indent="-121920">
              <a:lnSpc>
                <a:spcPct val="100000"/>
              </a:lnSpc>
              <a:buChar char="-"/>
              <a:tabLst>
                <a:tab pos="134620" algn="l"/>
              </a:tabLst>
            </a:pPr>
            <a:r>
              <a:rPr sz="1800" b="1" spc="-5" dirty="0">
                <a:solidFill>
                  <a:srgbClr val="161645"/>
                </a:solidFill>
                <a:latin typeface="Calibri"/>
                <a:cs typeface="Calibri"/>
              </a:rPr>
              <a:t>trepanation</a:t>
            </a:r>
            <a:r>
              <a:rPr sz="1800" b="1" spc="-65" dirty="0">
                <a:solidFill>
                  <a:srgbClr val="161645"/>
                </a:solidFill>
                <a:latin typeface="Calibri"/>
                <a:cs typeface="Calibri"/>
              </a:rPr>
              <a:t> </a:t>
            </a:r>
            <a:r>
              <a:rPr sz="1800" b="1" dirty="0">
                <a:solidFill>
                  <a:srgbClr val="161645"/>
                </a:solidFill>
                <a:latin typeface="Calibri"/>
                <a:cs typeface="Calibri"/>
              </a:rPr>
              <a:t>of</a:t>
            </a:r>
            <a:r>
              <a:rPr sz="1800" b="1" spc="-25" dirty="0">
                <a:solidFill>
                  <a:srgbClr val="161645"/>
                </a:solidFill>
                <a:latin typeface="Calibri"/>
                <a:cs typeface="Calibri"/>
              </a:rPr>
              <a:t> </a:t>
            </a:r>
            <a:r>
              <a:rPr sz="1800" b="1" dirty="0">
                <a:solidFill>
                  <a:srgbClr val="161645"/>
                </a:solidFill>
                <a:latin typeface="Calibri"/>
                <a:cs typeface="Calibri"/>
              </a:rPr>
              <a:t>the</a:t>
            </a:r>
            <a:r>
              <a:rPr sz="1800" b="1" spc="-40" dirty="0">
                <a:solidFill>
                  <a:srgbClr val="161645"/>
                </a:solidFill>
                <a:latin typeface="Calibri"/>
                <a:cs typeface="Calibri"/>
              </a:rPr>
              <a:t> </a:t>
            </a:r>
            <a:r>
              <a:rPr sz="1800" b="1" spc="-5" dirty="0">
                <a:solidFill>
                  <a:srgbClr val="161645"/>
                </a:solidFill>
                <a:latin typeface="Calibri"/>
                <a:cs typeface="Calibri"/>
              </a:rPr>
              <a:t>skull;</a:t>
            </a:r>
            <a:endParaRPr sz="1800">
              <a:latin typeface="Calibri"/>
              <a:cs typeface="Calibri"/>
            </a:endParaRPr>
          </a:p>
          <a:p>
            <a:pPr marL="134620" indent="-121920">
              <a:lnSpc>
                <a:spcPct val="100000"/>
              </a:lnSpc>
              <a:buChar char="-"/>
              <a:tabLst>
                <a:tab pos="134620" algn="l"/>
              </a:tabLst>
            </a:pPr>
            <a:r>
              <a:rPr sz="1800" b="1" spc="-10" dirty="0">
                <a:solidFill>
                  <a:srgbClr val="161645"/>
                </a:solidFill>
                <a:latin typeface="Calibri"/>
                <a:cs typeface="Calibri"/>
              </a:rPr>
              <a:t>operations</a:t>
            </a:r>
            <a:r>
              <a:rPr sz="1800" b="1" spc="-45" dirty="0">
                <a:solidFill>
                  <a:srgbClr val="161645"/>
                </a:solidFill>
                <a:latin typeface="Calibri"/>
                <a:cs typeface="Calibri"/>
              </a:rPr>
              <a:t> </a:t>
            </a:r>
            <a:r>
              <a:rPr sz="1800" b="1" dirty="0">
                <a:solidFill>
                  <a:srgbClr val="161645"/>
                </a:solidFill>
                <a:latin typeface="Calibri"/>
                <a:cs typeface="Calibri"/>
              </a:rPr>
              <a:t>on</a:t>
            </a:r>
            <a:r>
              <a:rPr sz="1800" b="1" spc="-25" dirty="0">
                <a:solidFill>
                  <a:srgbClr val="161645"/>
                </a:solidFill>
                <a:latin typeface="Calibri"/>
                <a:cs typeface="Calibri"/>
              </a:rPr>
              <a:t> </a:t>
            </a:r>
            <a:r>
              <a:rPr sz="1800" b="1" dirty="0">
                <a:solidFill>
                  <a:srgbClr val="161645"/>
                </a:solidFill>
                <a:latin typeface="Calibri"/>
                <a:cs typeface="Calibri"/>
              </a:rPr>
              <a:t>the</a:t>
            </a:r>
            <a:r>
              <a:rPr sz="1800" b="1" spc="-55" dirty="0">
                <a:solidFill>
                  <a:srgbClr val="161645"/>
                </a:solidFill>
                <a:latin typeface="Calibri"/>
                <a:cs typeface="Calibri"/>
              </a:rPr>
              <a:t> </a:t>
            </a:r>
            <a:r>
              <a:rPr sz="1800" b="1" dirty="0">
                <a:solidFill>
                  <a:srgbClr val="161645"/>
                </a:solidFill>
                <a:latin typeface="Calibri"/>
                <a:cs typeface="Calibri"/>
              </a:rPr>
              <a:t>spine;</a:t>
            </a:r>
            <a:endParaRPr sz="1800">
              <a:latin typeface="Calibri"/>
              <a:cs typeface="Calibri"/>
            </a:endParaRPr>
          </a:p>
          <a:p>
            <a:pPr marL="134620" indent="-121920">
              <a:lnSpc>
                <a:spcPct val="100000"/>
              </a:lnSpc>
              <a:buChar char="-"/>
              <a:tabLst>
                <a:tab pos="134620" algn="l"/>
              </a:tabLst>
            </a:pPr>
            <a:r>
              <a:rPr sz="1800" b="1" spc="-10" dirty="0">
                <a:solidFill>
                  <a:srgbClr val="161645"/>
                </a:solidFill>
                <a:latin typeface="Calibri"/>
                <a:cs typeface="Calibri"/>
              </a:rPr>
              <a:t>cataract</a:t>
            </a:r>
            <a:r>
              <a:rPr sz="1800" b="1" spc="-50" dirty="0">
                <a:solidFill>
                  <a:srgbClr val="161645"/>
                </a:solidFill>
                <a:latin typeface="Calibri"/>
                <a:cs typeface="Calibri"/>
              </a:rPr>
              <a:t> </a:t>
            </a:r>
            <a:r>
              <a:rPr sz="1800" b="1" spc="-20" dirty="0">
                <a:solidFill>
                  <a:srgbClr val="161645"/>
                </a:solidFill>
                <a:latin typeface="Calibri"/>
                <a:cs typeface="Calibri"/>
              </a:rPr>
              <a:t>surgery.</a:t>
            </a:r>
            <a:endParaRPr sz="1800">
              <a:latin typeface="Calibri"/>
              <a:cs typeface="Calibri"/>
            </a:endParaRPr>
          </a:p>
        </p:txBody>
      </p:sp>
      <p:pic>
        <p:nvPicPr>
          <p:cNvPr id="43" name="object 43"/>
          <p:cNvPicPr/>
          <p:nvPr/>
        </p:nvPicPr>
        <p:blipFill>
          <a:blip r:embed="rId30" cstate="print"/>
          <a:stretch>
            <a:fillRect/>
          </a:stretch>
        </p:blipFill>
        <p:spPr>
          <a:xfrm>
            <a:off x="5082540" y="5257800"/>
            <a:ext cx="1466088" cy="1380744"/>
          </a:xfrm>
          <a:prstGeom prst="rect">
            <a:avLst/>
          </a:prstGeom>
        </p:spPr>
      </p:pic>
      <p:pic>
        <p:nvPicPr>
          <p:cNvPr id="44" name="object 44"/>
          <p:cNvPicPr/>
          <p:nvPr/>
        </p:nvPicPr>
        <p:blipFill>
          <a:blip r:embed="rId31" cstate="print"/>
          <a:stretch>
            <a:fillRect/>
          </a:stretch>
        </p:blipFill>
        <p:spPr>
          <a:xfrm>
            <a:off x="6832092" y="5257800"/>
            <a:ext cx="2078736" cy="13456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504944"/>
            <a:ext cx="1953895" cy="2353310"/>
            <a:chOff x="0" y="4504944"/>
            <a:chExt cx="1953895" cy="2353310"/>
          </a:xfrm>
        </p:grpSpPr>
        <p:pic>
          <p:nvPicPr>
            <p:cNvPr id="3" name="object 3"/>
            <p:cNvPicPr/>
            <p:nvPr/>
          </p:nvPicPr>
          <p:blipFill>
            <a:blip r:embed="rId2" cstate="print"/>
            <a:stretch>
              <a:fillRect/>
            </a:stretch>
          </p:blipFill>
          <p:spPr>
            <a:xfrm>
              <a:off x="0" y="4504944"/>
              <a:ext cx="1953767" cy="2353055"/>
            </a:xfrm>
            <a:prstGeom prst="rect">
              <a:avLst/>
            </a:prstGeom>
          </p:spPr>
        </p:pic>
        <p:pic>
          <p:nvPicPr>
            <p:cNvPr id="4" name="object 4"/>
            <p:cNvPicPr/>
            <p:nvPr/>
          </p:nvPicPr>
          <p:blipFill>
            <a:blip r:embed="rId3" cstate="print"/>
            <a:stretch>
              <a:fillRect/>
            </a:stretch>
          </p:blipFill>
          <p:spPr>
            <a:xfrm>
              <a:off x="96011" y="4700014"/>
              <a:ext cx="1464564" cy="2031492"/>
            </a:xfrm>
            <a:prstGeom prst="rect">
              <a:avLst/>
            </a:prstGeom>
          </p:spPr>
        </p:pic>
      </p:grpSp>
      <p:sp>
        <p:nvSpPr>
          <p:cNvPr id="5" name="object 5"/>
          <p:cNvSpPr txBox="1"/>
          <p:nvPr/>
        </p:nvSpPr>
        <p:spPr>
          <a:xfrm>
            <a:off x="8724900" y="6303085"/>
            <a:ext cx="99695" cy="199390"/>
          </a:xfrm>
          <a:prstGeom prst="rect">
            <a:avLst/>
          </a:prstGeom>
        </p:spPr>
        <p:txBody>
          <a:bodyPr vert="horz" wrap="square" lIns="0" tIns="0" rIns="0" bIns="0" rtlCol="0">
            <a:spAutoFit/>
          </a:bodyPr>
          <a:lstStyle/>
          <a:p>
            <a:pPr>
              <a:lnSpc>
                <a:spcPts val="1550"/>
              </a:lnSpc>
            </a:pPr>
            <a:r>
              <a:rPr sz="1400" dirty="0">
                <a:latin typeface="Arial MT"/>
                <a:cs typeface="Arial MT"/>
              </a:rPr>
              <a:t>9</a:t>
            </a:r>
            <a:endParaRPr sz="1400">
              <a:latin typeface="Arial MT"/>
              <a:cs typeface="Arial MT"/>
            </a:endParaRPr>
          </a:p>
        </p:txBody>
      </p:sp>
      <p:pic>
        <p:nvPicPr>
          <p:cNvPr id="6" name="object 6"/>
          <p:cNvPicPr/>
          <p:nvPr/>
        </p:nvPicPr>
        <p:blipFill>
          <a:blip r:embed="rId4" cstate="print"/>
          <a:stretch>
            <a:fillRect/>
          </a:stretch>
        </p:blipFill>
        <p:spPr>
          <a:xfrm>
            <a:off x="0" y="0"/>
            <a:ext cx="9144000" cy="746760"/>
          </a:xfrm>
          <a:prstGeom prst="rect">
            <a:avLst/>
          </a:prstGeom>
        </p:spPr>
      </p:pic>
      <p:sp>
        <p:nvSpPr>
          <p:cNvPr id="7" name="object 7"/>
          <p:cNvSpPr txBox="1">
            <a:spLocks noGrp="1"/>
          </p:cNvSpPr>
          <p:nvPr>
            <p:ph type="title"/>
          </p:nvPr>
        </p:nvSpPr>
        <p:spPr>
          <a:xfrm>
            <a:off x="1649348" y="101295"/>
            <a:ext cx="5847715" cy="391795"/>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0099"/>
                </a:solidFill>
                <a:latin typeface="Arial"/>
                <a:cs typeface="Arial"/>
              </a:rPr>
              <a:t>DEITIES</a:t>
            </a:r>
            <a:r>
              <a:rPr sz="2400" i="0" spc="-20" dirty="0">
                <a:solidFill>
                  <a:srgbClr val="000099"/>
                </a:solidFill>
                <a:latin typeface="Arial"/>
                <a:cs typeface="Arial"/>
              </a:rPr>
              <a:t> </a:t>
            </a:r>
            <a:r>
              <a:rPr sz="2400" i="0" dirty="0">
                <a:solidFill>
                  <a:srgbClr val="000099"/>
                </a:solidFill>
                <a:latin typeface="Arial"/>
                <a:cs typeface="Arial"/>
              </a:rPr>
              <a:t>OF</a:t>
            </a:r>
            <a:r>
              <a:rPr sz="2400" i="0" spc="-15" dirty="0">
                <a:solidFill>
                  <a:srgbClr val="000099"/>
                </a:solidFill>
                <a:latin typeface="Arial"/>
                <a:cs typeface="Arial"/>
              </a:rPr>
              <a:t> </a:t>
            </a:r>
            <a:r>
              <a:rPr sz="2400" i="0" spc="-5" dirty="0">
                <a:solidFill>
                  <a:srgbClr val="000099"/>
                </a:solidFill>
                <a:latin typeface="Arial"/>
                <a:cs typeface="Arial"/>
              </a:rPr>
              <a:t>ANCIENT</a:t>
            </a:r>
            <a:r>
              <a:rPr sz="2400" i="0" dirty="0">
                <a:solidFill>
                  <a:srgbClr val="000099"/>
                </a:solidFill>
                <a:latin typeface="Arial"/>
                <a:cs typeface="Arial"/>
              </a:rPr>
              <a:t> </a:t>
            </a:r>
            <a:r>
              <a:rPr sz="2400" i="0" spc="-5" dirty="0">
                <a:solidFill>
                  <a:srgbClr val="000099"/>
                </a:solidFill>
                <a:latin typeface="Arial"/>
                <a:cs typeface="Arial"/>
              </a:rPr>
              <a:t>EGYPT</a:t>
            </a:r>
            <a:r>
              <a:rPr sz="2400" i="0" spc="-15" dirty="0">
                <a:solidFill>
                  <a:srgbClr val="000099"/>
                </a:solidFill>
                <a:latin typeface="Arial"/>
                <a:cs typeface="Arial"/>
              </a:rPr>
              <a:t> </a:t>
            </a:r>
            <a:r>
              <a:rPr sz="2400" i="0" dirty="0">
                <a:solidFill>
                  <a:srgbClr val="000099"/>
                </a:solidFill>
                <a:latin typeface="Arial"/>
                <a:cs typeface="Arial"/>
              </a:rPr>
              <a:t>MEDICINE</a:t>
            </a:r>
            <a:endParaRPr sz="2400">
              <a:latin typeface="Arial"/>
              <a:cs typeface="Arial"/>
            </a:endParaRPr>
          </a:p>
        </p:txBody>
      </p:sp>
      <p:sp>
        <p:nvSpPr>
          <p:cNvPr id="8" name="object 8"/>
          <p:cNvSpPr/>
          <p:nvPr/>
        </p:nvSpPr>
        <p:spPr>
          <a:xfrm>
            <a:off x="2955798" y="720090"/>
            <a:ext cx="6106795" cy="1109980"/>
          </a:xfrm>
          <a:custGeom>
            <a:avLst/>
            <a:gdLst/>
            <a:ahLst/>
            <a:cxnLst/>
            <a:rect l="l" t="t" r="r" b="b"/>
            <a:pathLst>
              <a:path w="6106795" h="1109980">
                <a:moveTo>
                  <a:pt x="6106667" y="0"/>
                </a:moveTo>
                <a:lnTo>
                  <a:pt x="0" y="0"/>
                </a:lnTo>
                <a:lnTo>
                  <a:pt x="0" y="1109472"/>
                </a:lnTo>
                <a:lnTo>
                  <a:pt x="6106667" y="1109472"/>
                </a:lnTo>
                <a:lnTo>
                  <a:pt x="6106667" y="0"/>
                </a:lnTo>
                <a:close/>
              </a:path>
            </a:pathLst>
          </a:custGeom>
          <a:solidFill>
            <a:srgbClr val="BADFE2">
              <a:alpha val="70195"/>
            </a:srgbClr>
          </a:solidFill>
        </p:spPr>
        <p:txBody>
          <a:bodyPr wrap="square" lIns="0" tIns="0" rIns="0" bIns="0" rtlCol="0"/>
          <a:lstStyle/>
          <a:p>
            <a:endParaRPr/>
          </a:p>
        </p:txBody>
      </p:sp>
      <p:sp>
        <p:nvSpPr>
          <p:cNvPr id="9" name="object 9"/>
          <p:cNvSpPr txBox="1"/>
          <p:nvPr/>
        </p:nvSpPr>
        <p:spPr>
          <a:xfrm>
            <a:off x="2955798" y="720090"/>
            <a:ext cx="6106795" cy="1109980"/>
          </a:xfrm>
          <a:prstGeom prst="rect">
            <a:avLst/>
          </a:prstGeom>
          <a:ln w="25907">
            <a:solidFill>
              <a:srgbClr val="88A3A7"/>
            </a:solidFill>
          </a:ln>
        </p:spPr>
        <p:txBody>
          <a:bodyPr vert="horz" wrap="square" lIns="0" tIns="0" rIns="0" bIns="0" rtlCol="0">
            <a:spAutoFit/>
          </a:bodyPr>
          <a:lstStyle/>
          <a:p>
            <a:pPr marL="90170">
              <a:lnSpc>
                <a:spcPts val="2135"/>
              </a:lnSpc>
            </a:pPr>
            <a:r>
              <a:rPr sz="2000" b="1" spc="-10" dirty="0">
                <a:solidFill>
                  <a:srgbClr val="000099"/>
                </a:solidFill>
                <a:latin typeface="Calibri"/>
                <a:cs typeface="Calibri"/>
              </a:rPr>
              <a:t>god </a:t>
            </a:r>
            <a:r>
              <a:rPr sz="2000" b="1" dirty="0">
                <a:solidFill>
                  <a:srgbClr val="000099"/>
                </a:solidFill>
                <a:latin typeface="Calibri"/>
                <a:cs typeface="Calibri"/>
              </a:rPr>
              <a:t>of</a:t>
            </a:r>
            <a:r>
              <a:rPr sz="2000" b="1" spc="-15" dirty="0">
                <a:solidFill>
                  <a:srgbClr val="000099"/>
                </a:solidFill>
                <a:latin typeface="Calibri"/>
                <a:cs typeface="Calibri"/>
              </a:rPr>
              <a:t> </a:t>
            </a:r>
            <a:r>
              <a:rPr sz="2000" b="1" dirty="0">
                <a:solidFill>
                  <a:srgbClr val="000099"/>
                </a:solidFill>
                <a:latin typeface="Calibri"/>
                <a:cs typeface="Calibri"/>
              </a:rPr>
              <a:t>science,</a:t>
            </a:r>
            <a:r>
              <a:rPr sz="2000" b="1" spc="-5" dirty="0">
                <a:solidFill>
                  <a:srgbClr val="000099"/>
                </a:solidFill>
                <a:latin typeface="Calibri"/>
                <a:cs typeface="Calibri"/>
              </a:rPr>
              <a:t> </a:t>
            </a:r>
            <a:r>
              <a:rPr sz="2000" b="1" spc="-10" dirty="0">
                <a:solidFill>
                  <a:srgbClr val="000099"/>
                </a:solidFill>
                <a:latin typeface="Calibri"/>
                <a:cs typeface="Calibri"/>
              </a:rPr>
              <a:t>laws</a:t>
            </a:r>
            <a:r>
              <a:rPr sz="2000" b="1" spc="-5" dirty="0">
                <a:solidFill>
                  <a:srgbClr val="000099"/>
                </a:solidFill>
                <a:latin typeface="Calibri"/>
                <a:cs typeface="Calibri"/>
              </a:rPr>
              <a:t> and</a:t>
            </a:r>
            <a:r>
              <a:rPr sz="2000" b="1" spc="-15" dirty="0">
                <a:solidFill>
                  <a:srgbClr val="000099"/>
                </a:solidFill>
                <a:latin typeface="Calibri"/>
                <a:cs typeface="Calibri"/>
              </a:rPr>
              <a:t> </a:t>
            </a:r>
            <a:r>
              <a:rPr sz="2000" b="1" dirty="0">
                <a:solidFill>
                  <a:srgbClr val="000099"/>
                </a:solidFill>
                <a:latin typeface="Calibri"/>
                <a:cs typeface="Calibri"/>
              </a:rPr>
              <a:t>the</a:t>
            </a:r>
            <a:r>
              <a:rPr sz="2000" b="1" spc="-20" dirty="0">
                <a:solidFill>
                  <a:srgbClr val="000099"/>
                </a:solidFill>
                <a:latin typeface="Calibri"/>
                <a:cs typeface="Calibri"/>
              </a:rPr>
              <a:t> </a:t>
            </a:r>
            <a:r>
              <a:rPr sz="2000" b="1" spc="-5" dirty="0">
                <a:solidFill>
                  <a:srgbClr val="000099"/>
                </a:solidFill>
                <a:latin typeface="Calibri"/>
                <a:cs typeface="Calibri"/>
              </a:rPr>
              <a:t>sacred </a:t>
            </a:r>
            <a:r>
              <a:rPr sz="2000" b="1" dirty="0">
                <a:solidFill>
                  <a:srgbClr val="000099"/>
                </a:solidFill>
                <a:latin typeface="Calibri"/>
                <a:cs typeface="Calibri"/>
              </a:rPr>
              <a:t>books</a:t>
            </a:r>
            <a:endParaRPr sz="2000">
              <a:latin typeface="Calibri"/>
              <a:cs typeface="Calibri"/>
            </a:endParaRPr>
          </a:p>
          <a:p>
            <a:pPr marL="90170">
              <a:lnSpc>
                <a:spcPct val="100000"/>
              </a:lnSpc>
              <a:spcBef>
                <a:spcPts val="5"/>
              </a:spcBef>
            </a:pPr>
            <a:r>
              <a:rPr sz="1800" i="1" spc="-10" dirty="0">
                <a:solidFill>
                  <a:srgbClr val="000099"/>
                </a:solidFill>
                <a:latin typeface="Calibri"/>
                <a:cs typeface="Calibri"/>
              </a:rPr>
              <a:t>(writing,</a:t>
            </a:r>
            <a:r>
              <a:rPr sz="1800" i="1" spc="30" dirty="0">
                <a:solidFill>
                  <a:srgbClr val="000099"/>
                </a:solidFill>
                <a:latin typeface="Calibri"/>
                <a:cs typeface="Calibri"/>
              </a:rPr>
              <a:t> </a:t>
            </a:r>
            <a:r>
              <a:rPr sz="1800" i="1" spc="-5" dirty="0">
                <a:solidFill>
                  <a:srgbClr val="000099"/>
                </a:solidFill>
                <a:latin typeface="Calibri"/>
                <a:cs typeface="Calibri"/>
              </a:rPr>
              <a:t>mathematics,</a:t>
            </a:r>
            <a:r>
              <a:rPr sz="1800" i="1" spc="20" dirty="0">
                <a:solidFill>
                  <a:srgbClr val="000099"/>
                </a:solidFill>
                <a:latin typeface="Calibri"/>
                <a:cs typeface="Calibri"/>
              </a:rPr>
              <a:t> </a:t>
            </a:r>
            <a:r>
              <a:rPr sz="1800" i="1" spc="-25" dirty="0">
                <a:solidFill>
                  <a:srgbClr val="000099"/>
                </a:solidFill>
                <a:latin typeface="Calibri"/>
                <a:cs typeface="Calibri"/>
              </a:rPr>
              <a:t>astronomy,</a:t>
            </a:r>
            <a:r>
              <a:rPr sz="1800" i="1" spc="25" dirty="0">
                <a:solidFill>
                  <a:srgbClr val="000099"/>
                </a:solidFill>
                <a:latin typeface="Calibri"/>
                <a:cs typeface="Calibri"/>
              </a:rPr>
              <a:t> </a:t>
            </a:r>
            <a:r>
              <a:rPr sz="1800" i="1" spc="-5" dirty="0">
                <a:solidFill>
                  <a:srgbClr val="000099"/>
                </a:solidFill>
                <a:latin typeface="Calibri"/>
                <a:cs typeface="Calibri"/>
              </a:rPr>
              <a:t>ceremonies,</a:t>
            </a:r>
            <a:r>
              <a:rPr sz="1800" i="1" spc="10" dirty="0">
                <a:solidFill>
                  <a:srgbClr val="000099"/>
                </a:solidFill>
                <a:latin typeface="Calibri"/>
                <a:cs typeface="Calibri"/>
              </a:rPr>
              <a:t> </a:t>
            </a:r>
            <a:r>
              <a:rPr sz="1800" i="1" spc="-5" dirty="0">
                <a:solidFill>
                  <a:srgbClr val="000099"/>
                </a:solidFill>
                <a:latin typeface="Calibri"/>
                <a:cs typeface="Calibri"/>
              </a:rPr>
              <a:t>music,</a:t>
            </a:r>
            <a:r>
              <a:rPr sz="1800" i="1" spc="30" dirty="0">
                <a:solidFill>
                  <a:srgbClr val="000099"/>
                </a:solidFill>
                <a:latin typeface="Calibri"/>
                <a:cs typeface="Calibri"/>
              </a:rPr>
              <a:t> </a:t>
            </a:r>
            <a:r>
              <a:rPr sz="1800" i="1" spc="-20" dirty="0">
                <a:solidFill>
                  <a:srgbClr val="000099"/>
                </a:solidFill>
                <a:latin typeface="Calibri"/>
                <a:cs typeface="Calibri"/>
              </a:rPr>
              <a:t>system</a:t>
            </a:r>
            <a:endParaRPr sz="1800">
              <a:latin typeface="Calibri"/>
              <a:cs typeface="Calibri"/>
            </a:endParaRPr>
          </a:p>
          <a:p>
            <a:pPr marL="90170">
              <a:lnSpc>
                <a:spcPct val="100000"/>
              </a:lnSpc>
              <a:spcBef>
                <a:spcPts val="5"/>
              </a:spcBef>
            </a:pPr>
            <a:r>
              <a:rPr sz="1800" i="1" spc="-5" dirty="0">
                <a:solidFill>
                  <a:srgbClr val="000099"/>
                </a:solidFill>
                <a:latin typeface="Calibri"/>
                <a:cs typeface="Calibri"/>
              </a:rPr>
              <a:t>of</a:t>
            </a:r>
            <a:r>
              <a:rPr sz="1800" i="1" spc="-10" dirty="0">
                <a:solidFill>
                  <a:srgbClr val="000099"/>
                </a:solidFill>
                <a:latin typeface="Calibri"/>
                <a:cs typeface="Calibri"/>
              </a:rPr>
              <a:t> </a:t>
            </a:r>
            <a:r>
              <a:rPr sz="1800" i="1" spc="-5" dirty="0">
                <a:solidFill>
                  <a:srgbClr val="000099"/>
                </a:solidFill>
                <a:latin typeface="Calibri"/>
                <a:cs typeface="Calibri"/>
              </a:rPr>
              <a:t>treating</a:t>
            </a:r>
            <a:r>
              <a:rPr sz="1800" i="1" dirty="0">
                <a:solidFill>
                  <a:srgbClr val="000099"/>
                </a:solidFill>
                <a:latin typeface="Calibri"/>
                <a:cs typeface="Calibri"/>
              </a:rPr>
              <a:t> </a:t>
            </a:r>
            <a:r>
              <a:rPr sz="1800" i="1" spc="-5" dirty="0">
                <a:solidFill>
                  <a:srgbClr val="000099"/>
                </a:solidFill>
                <a:latin typeface="Calibri"/>
                <a:cs typeface="Calibri"/>
              </a:rPr>
              <a:t>diseases</a:t>
            </a:r>
            <a:r>
              <a:rPr sz="1800" i="1" spc="15" dirty="0">
                <a:solidFill>
                  <a:srgbClr val="000099"/>
                </a:solidFill>
                <a:latin typeface="Calibri"/>
                <a:cs typeface="Calibri"/>
              </a:rPr>
              <a:t> </a:t>
            </a:r>
            <a:r>
              <a:rPr sz="1800" i="1" spc="-10" dirty="0">
                <a:solidFill>
                  <a:srgbClr val="000099"/>
                </a:solidFill>
                <a:latin typeface="Calibri"/>
                <a:cs typeface="Calibri"/>
              </a:rPr>
              <a:t>by </a:t>
            </a:r>
            <a:r>
              <a:rPr sz="1800" i="1" spc="-5" dirty="0">
                <a:solidFill>
                  <a:srgbClr val="000099"/>
                </a:solidFill>
                <a:latin typeface="Calibri"/>
                <a:cs typeface="Calibri"/>
              </a:rPr>
              <a:t>natural</a:t>
            </a:r>
            <a:r>
              <a:rPr sz="1800" i="1" dirty="0">
                <a:solidFill>
                  <a:srgbClr val="000099"/>
                </a:solidFill>
                <a:latin typeface="Calibri"/>
                <a:cs typeface="Calibri"/>
              </a:rPr>
              <a:t> </a:t>
            </a:r>
            <a:r>
              <a:rPr sz="1800" i="1" spc="-5" dirty="0">
                <a:solidFill>
                  <a:srgbClr val="000099"/>
                </a:solidFill>
                <a:latin typeface="Calibri"/>
                <a:cs typeface="Calibri"/>
              </a:rPr>
              <a:t>remedies)</a:t>
            </a:r>
            <a:endParaRPr sz="1800">
              <a:latin typeface="Calibri"/>
              <a:cs typeface="Calibri"/>
            </a:endParaRPr>
          </a:p>
          <a:p>
            <a:pPr marL="90170">
              <a:lnSpc>
                <a:spcPts val="2265"/>
              </a:lnSpc>
              <a:spcBef>
                <a:spcPts val="5"/>
              </a:spcBef>
            </a:pPr>
            <a:r>
              <a:rPr sz="1900" b="1" spc="-15" dirty="0">
                <a:solidFill>
                  <a:srgbClr val="000099"/>
                </a:solidFill>
                <a:latin typeface="Calibri"/>
                <a:cs typeface="Calibri"/>
              </a:rPr>
              <a:t>was</a:t>
            </a:r>
            <a:r>
              <a:rPr sz="1900" b="1" spc="10" dirty="0">
                <a:solidFill>
                  <a:srgbClr val="000099"/>
                </a:solidFill>
                <a:latin typeface="Calibri"/>
                <a:cs typeface="Calibri"/>
              </a:rPr>
              <a:t> </a:t>
            </a:r>
            <a:r>
              <a:rPr sz="1900" b="1" spc="-5" dirty="0">
                <a:solidFill>
                  <a:srgbClr val="000099"/>
                </a:solidFill>
                <a:latin typeface="Calibri"/>
                <a:cs typeface="Calibri"/>
              </a:rPr>
              <a:t>depicted</a:t>
            </a:r>
            <a:r>
              <a:rPr sz="1900" b="1" spc="440" dirty="0">
                <a:solidFill>
                  <a:srgbClr val="000099"/>
                </a:solidFill>
                <a:latin typeface="Calibri"/>
                <a:cs typeface="Calibri"/>
              </a:rPr>
              <a:t> </a:t>
            </a:r>
            <a:r>
              <a:rPr sz="1900" b="1" spc="-5" dirty="0">
                <a:solidFill>
                  <a:srgbClr val="000099"/>
                </a:solidFill>
                <a:latin typeface="Calibri"/>
                <a:cs typeface="Calibri"/>
              </a:rPr>
              <a:t>as</a:t>
            </a:r>
            <a:r>
              <a:rPr sz="1900" b="1" spc="15" dirty="0">
                <a:solidFill>
                  <a:srgbClr val="000099"/>
                </a:solidFill>
                <a:latin typeface="Calibri"/>
                <a:cs typeface="Calibri"/>
              </a:rPr>
              <a:t> </a:t>
            </a:r>
            <a:r>
              <a:rPr sz="1900" b="1" spc="-5" dirty="0">
                <a:solidFill>
                  <a:srgbClr val="000099"/>
                </a:solidFill>
                <a:latin typeface="Calibri"/>
                <a:cs typeface="Calibri"/>
              </a:rPr>
              <a:t>a</a:t>
            </a:r>
            <a:r>
              <a:rPr sz="1900" b="1" spc="-10" dirty="0">
                <a:solidFill>
                  <a:srgbClr val="000099"/>
                </a:solidFill>
                <a:latin typeface="Calibri"/>
                <a:cs typeface="Calibri"/>
              </a:rPr>
              <a:t> </a:t>
            </a:r>
            <a:r>
              <a:rPr sz="1900" b="1" spc="-5" dirty="0">
                <a:solidFill>
                  <a:srgbClr val="000099"/>
                </a:solidFill>
                <a:latin typeface="Calibri"/>
                <a:cs typeface="Calibri"/>
              </a:rPr>
              <a:t>man</a:t>
            </a:r>
            <a:r>
              <a:rPr sz="1900" b="1" spc="430" dirty="0">
                <a:solidFill>
                  <a:srgbClr val="000099"/>
                </a:solidFill>
                <a:latin typeface="Calibri"/>
                <a:cs typeface="Calibri"/>
              </a:rPr>
              <a:t> </a:t>
            </a:r>
            <a:r>
              <a:rPr sz="1900" b="1" spc="-5" dirty="0">
                <a:solidFill>
                  <a:srgbClr val="000099"/>
                </a:solidFill>
                <a:latin typeface="Calibri"/>
                <a:cs typeface="Calibri"/>
              </a:rPr>
              <a:t>with</a:t>
            </a:r>
            <a:r>
              <a:rPr sz="1900" b="1" spc="420" dirty="0">
                <a:solidFill>
                  <a:srgbClr val="000099"/>
                </a:solidFill>
                <a:latin typeface="Calibri"/>
                <a:cs typeface="Calibri"/>
              </a:rPr>
              <a:t> </a:t>
            </a:r>
            <a:r>
              <a:rPr sz="1900" b="1" spc="-5" dirty="0">
                <a:solidFill>
                  <a:srgbClr val="000099"/>
                </a:solidFill>
                <a:latin typeface="Calibri"/>
                <a:cs typeface="Calibri"/>
              </a:rPr>
              <a:t>the</a:t>
            </a:r>
            <a:r>
              <a:rPr sz="1900" b="1" spc="430" dirty="0">
                <a:solidFill>
                  <a:srgbClr val="000099"/>
                </a:solidFill>
                <a:latin typeface="Calibri"/>
                <a:cs typeface="Calibri"/>
              </a:rPr>
              <a:t> </a:t>
            </a:r>
            <a:r>
              <a:rPr sz="1900" b="1" spc="-5" dirty="0">
                <a:solidFill>
                  <a:srgbClr val="000099"/>
                </a:solidFill>
                <a:latin typeface="Calibri"/>
                <a:cs typeface="Calibri"/>
              </a:rPr>
              <a:t>head</a:t>
            </a:r>
            <a:r>
              <a:rPr sz="1900" b="1" spc="434" dirty="0">
                <a:solidFill>
                  <a:srgbClr val="000099"/>
                </a:solidFill>
                <a:latin typeface="Calibri"/>
                <a:cs typeface="Calibri"/>
              </a:rPr>
              <a:t> </a:t>
            </a:r>
            <a:r>
              <a:rPr sz="1900" b="1" spc="-5" dirty="0">
                <a:solidFill>
                  <a:srgbClr val="000099"/>
                </a:solidFill>
                <a:latin typeface="Calibri"/>
                <a:cs typeface="Calibri"/>
              </a:rPr>
              <a:t>of</a:t>
            </a:r>
            <a:r>
              <a:rPr sz="1900" b="1" dirty="0">
                <a:solidFill>
                  <a:srgbClr val="000099"/>
                </a:solidFill>
                <a:latin typeface="Calibri"/>
                <a:cs typeface="Calibri"/>
              </a:rPr>
              <a:t> </a:t>
            </a:r>
            <a:r>
              <a:rPr sz="1900" b="1" spc="-5" dirty="0">
                <a:solidFill>
                  <a:srgbClr val="000099"/>
                </a:solidFill>
                <a:latin typeface="Calibri"/>
                <a:cs typeface="Calibri"/>
              </a:rPr>
              <a:t>ibis</a:t>
            </a:r>
            <a:r>
              <a:rPr sz="1900" b="1" spc="440" dirty="0">
                <a:solidFill>
                  <a:srgbClr val="000099"/>
                </a:solidFill>
                <a:latin typeface="Calibri"/>
                <a:cs typeface="Calibri"/>
              </a:rPr>
              <a:t> </a:t>
            </a:r>
            <a:r>
              <a:rPr sz="1900" b="1" spc="-10" dirty="0">
                <a:solidFill>
                  <a:srgbClr val="000099"/>
                </a:solidFill>
                <a:latin typeface="Calibri"/>
                <a:cs typeface="Calibri"/>
              </a:rPr>
              <a:t>bir</a:t>
            </a:r>
            <a:r>
              <a:rPr sz="1900" b="1" spc="-10" dirty="0">
                <a:solidFill>
                  <a:srgbClr val="000099"/>
                </a:solidFill>
                <a:latin typeface="Calibri"/>
                <a:cs typeface="Calibri"/>
                <a:hlinkClick r:id="rId5"/>
              </a:rPr>
              <a:t>d</a:t>
            </a:r>
            <a:endParaRPr sz="1900">
              <a:latin typeface="Calibri"/>
              <a:cs typeface="Calibri"/>
            </a:endParaRPr>
          </a:p>
        </p:txBody>
      </p:sp>
      <p:sp>
        <p:nvSpPr>
          <p:cNvPr id="10" name="object 10"/>
          <p:cNvSpPr/>
          <p:nvPr/>
        </p:nvSpPr>
        <p:spPr>
          <a:xfrm>
            <a:off x="229361" y="686562"/>
            <a:ext cx="2667000" cy="471170"/>
          </a:xfrm>
          <a:custGeom>
            <a:avLst/>
            <a:gdLst/>
            <a:ahLst/>
            <a:cxnLst/>
            <a:rect l="l" t="t" r="r" b="b"/>
            <a:pathLst>
              <a:path w="2667000" h="471169">
                <a:moveTo>
                  <a:pt x="2667000" y="0"/>
                </a:moveTo>
                <a:lnTo>
                  <a:pt x="0" y="0"/>
                </a:lnTo>
                <a:lnTo>
                  <a:pt x="0" y="470915"/>
                </a:lnTo>
                <a:lnTo>
                  <a:pt x="2667000" y="470915"/>
                </a:lnTo>
                <a:lnTo>
                  <a:pt x="2667000" y="0"/>
                </a:lnTo>
                <a:close/>
              </a:path>
            </a:pathLst>
          </a:custGeom>
          <a:solidFill>
            <a:srgbClr val="FFFFE6"/>
          </a:solidFill>
        </p:spPr>
        <p:txBody>
          <a:bodyPr wrap="square" lIns="0" tIns="0" rIns="0" bIns="0" rtlCol="0"/>
          <a:lstStyle/>
          <a:p>
            <a:endParaRPr/>
          </a:p>
        </p:txBody>
      </p:sp>
      <p:sp>
        <p:nvSpPr>
          <p:cNvPr id="11" name="object 11"/>
          <p:cNvSpPr txBox="1"/>
          <p:nvPr/>
        </p:nvSpPr>
        <p:spPr>
          <a:xfrm>
            <a:off x="229361" y="720090"/>
            <a:ext cx="2667000" cy="437515"/>
          </a:xfrm>
          <a:prstGeom prst="rect">
            <a:avLst/>
          </a:prstGeom>
          <a:ln w="25908">
            <a:solidFill>
              <a:srgbClr val="FFC000"/>
            </a:solidFill>
          </a:ln>
        </p:spPr>
        <p:txBody>
          <a:bodyPr vert="horz" wrap="square" lIns="0" tIns="0" rIns="0" bIns="0" rtlCol="0">
            <a:spAutoFit/>
          </a:bodyPr>
          <a:lstStyle/>
          <a:p>
            <a:pPr marL="1028065">
              <a:lnSpc>
                <a:spcPts val="2870"/>
              </a:lnSpc>
            </a:pPr>
            <a:r>
              <a:rPr sz="2400" b="1" spc="-5" dirty="0">
                <a:solidFill>
                  <a:srgbClr val="993300"/>
                </a:solidFill>
                <a:latin typeface="Calibri"/>
                <a:cs typeface="Calibri"/>
              </a:rPr>
              <a:t>GOD</a:t>
            </a:r>
            <a:r>
              <a:rPr sz="2400" b="1" spc="-40" dirty="0">
                <a:solidFill>
                  <a:srgbClr val="993300"/>
                </a:solidFill>
                <a:latin typeface="Calibri"/>
                <a:cs typeface="Calibri"/>
              </a:rPr>
              <a:t> </a:t>
            </a:r>
            <a:r>
              <a:rPr sz="2400" b="1" spc="-20" dirty="0">
                <a:solidFill>
                  <a:srgbClr val="993300"/>
                </a:solidFill>
                <a:latin typeface="Calibri"/>
                <a:cs typeface="Calibri"/>
              </a:rPr>
              <a:t>THOTH</a:t>
            </a:r>
            <a:endParaRPr sz="2400">
              <a:latin typeface="Calibri"/>
              <a:cs typeface="Calibri"/>
            </a:endParaRPr>
          </a:p>
        </p:txBody>
      </p:sp>
      <p:grpSp>
        <p:nvGrpSpPr>
          <p:cNvPr id="12" name="object 12"/>
          <p:cNvGrpSpPr/>
          <p:nvPr/>
        </p:nvGrpSpPr>
        <p:grpSpPr>
          <a:xfrm>
            <a:off x="2883344" y="2066480"/>
            <a:ext cx="5969635" cy="407034"/>
            <a:chOff x="2883344" y="2066480"/>
            <a:chExt cx="5969635" cy="407034"/>
          </a:xfrm>
        </p:grpSpPr>
        <p:sp>
          <p:nvSpPr>
            <p:cNvPr id="13" name="object 13"/>
            <p:cNvSpPr/>
            <p:nvPr/>
          </p:nvSpPr>
          <p:spPr>
            <a:xfrm>
              <a:off x="2896362" y="2079497"/>
              <a:ext cx="5943600" cy="381000"/>
            </a:xfrm>
            <a:custGeom>
              <a:avLst/>
              <a:gdLst/>
              <a:ahLst/>
              <a:cxnLst/>
              <a:rect l="l" t="t" r="r" b="b"/>
              <a:pathLst>
                <a:path w="5943600" h="381000">
                  <a:moveTo>
                    <a:pt x="5943599" y="0"/>
                  </a:moveTo>
                  <a:lnTo>
                    <a:pt x="0" y="0"/>
                  </a:lnTo>
                  <a:lnTo>
                    <a:pt x="0" y="381000"/>
                  </a:lnTo>
                  <a:lnTo>
                    <a:pt x="5943599" y="381000"/>
                  </a:lnTo>
                  <a:lnTo>
                    <a:pt x="5943599" y="0"/>
                  </a:lnTo>
                  <a:close/>
                </a:path>
              </a:pathLst>
            </a:custGeom>
            <a:solidFill>
              <a:srgbClr val="BADFE2">
                <a:alpha val="70195"/>
              </a:srgbClr>
            </a:solidFill>
          </p:spPr>
          <p:txBody>
            <a:bodyPr wrap="square" lIns="0" tIns="0" rIns="0" bIns="0" rtlCol="0"/>
            <a:lstStyle/>
            <a:p>
              <a:endParaRPr/>
            </a:p>
          </p:txBody>
        </p:sp>
        <p:sp>
          <p:nvSpPr>
            <p:cNvPr id="14" name="object 14"/>
            <p:cNvSpPr/>
            <p:nvPr/>
          </p:nvSpPr>
          <p:spPr>
            <a:xfrm>
              <a:off x="2896362" y="2079497"/>
              <a:ext cx="5943600" cy="381000"/>
            </a:xfrm>
            <a:custGeom>
              <a:avLst/>
              <a:gdLst/>
              <a:ahLst/>
              <a:cxnLst/>
              <a:rect l="l" t="t" r="r" b="b"/>
              <a:pathLst>
                <a:path w="5943600" h="381000">
                  <a:moveTo>
                    <a:pt x="0" y="381000"/>
                  </a:moveTo>
                  <a:lnTo>
                    <a:pt x="5943599" y="381000"/>
                  </a:lnTo>
                  <a:lnTo>
                    <a:pt x="5943599" y="0"/>
                  </a:lnTo>
                  <a:lnTo>
                    <a:pt x="0" y="0"/>
                  </a:lnTo>
                  <a:lnTo>
                    <a:pt x="0" y="381000"/>
                  </a:lnTo>
                  <a:close/>
                </a:path>
              </a:pathLst>
            </a:custGeom>
            <a:ln w="25908">
              <a:solidFill>
                <a:srgbClr val="88A3A7"/>
              </a:solidFill>
            </a:ln>
          </p:spPr>
          <p:txBody>
            <a:bodyPr wrap="square" lIns="0" tIns="0" rIns="0" bIns="0" rtlCol="0"/>
            <a:lstStyle/>
            <a:p>
              <a:endParaRPr/>
            </a:p>
          </p:txBody>
        </p:sp>
      </p:grpSp>
      <p:grpSp>
        <p:nvGrpSpPr>
          <p:cNvPr id="15" name="object 15"/>
          <p:cNvGrpSpPr/>
          <p:nvPr/>
        </p:nvGrpSpPr>
        <p:grpSpPr>
          <a:xfrm>
            <a:off x="1440116" y="2788157"/>
            <a:ext cx="7565390" cy="3943985"/>
            <a:chOff x="1440116" y="2788157"/>
            <a:chExt cx="7565390" cy="3943985"/>
          </a:xfrm>
        </p:grpSpPr>
        <p:sp>
          <p:nvSpPr>
            <p:cNvPr id="16" name="object 16"/>
            <p:cNvSpPr/>
            <p:nvPr/>
          </p:nvSpPr>
          <p:spPr>
            <a:xfrm>
              <a:off x="1453133" y="5685281"/>
              <a:ext cx="7539355" cy="1033780"/>
            </a:xfrm>
            <a:custGeom>
              <a:avLst/>
              <a:gdLst/>
              <a:ahLst/>
              <a:cxnLst/>
              <a:rect l="l" t="t" r="r" b="b"/>
              <a:pathLst>
                <a:path w="7539355" h="1033779">
                  <a:moveTo>
                    <a:pt x="7539228" y="0"/>
                  </a:moveTo>
                  <a:lnTo>
                    <a:pt x="0" y="0"/>
                  </a:lnTo>
                  <a:lnTo>
                    <a:pt x="0" y="1033272"/>
                  </a:lnTo>
                  <a:lnTo>
                    <a:pt x="7539228" y="1033272"/>
                  </a:lnTo>
                  <a:lnTo>
                    <a:pt x="7539228" y="0"/>
                  </a:lnTo>
                  <a:close/>
                </a:path>
              </a:pathLst>
            </a:custGeom>
            <a:solidFill>
              <a:srgbClr val="FF6600">
                <a:alpha val="50195"/>
              </a:srgbClr>
            </a:solidFill>
          </p:spPr>
          <p:txBody>
            <a:bodyPr wrap="square" lIns="0" tIns="0" rIns="0" bIns="0" rtlCol="0"/>
            <a:lstStyle/>
            <a:p>
              <a:endParaRPr/>
            </a:p>
          </p:txBody>
        </p:sp>
        <p:sp>
          <p:nvSpPr>
            <p:cNvPr id="17" name="object 17"/>
            <p:cNvSpPr/>
            <p:nvPr/>
          </p:nvSpPr>
          <p:spPr>
            <a:xfrm>
              <a:off x="1453133" y="5685281"/>
              <a:ext cx="7539355" cy="1033780"/>
            </a:xfrm>
            <a:custGeom>
              <a:avLst/>
              <a:gdLst/>
              <a:ahLst/>
              <a:cxnLst/>
              <a:rect l="l" t="t" r="r" b="b"/>
              <a:pathLst>
                <a:path w="7539355" h="1033779">
                  <a:moveTo>
                    <a:pt x="0" y="1033272"/>
                  </a:moveTo>
                  <a:lnTo>
                    <a:pt x="7539228" y="1033272"/>
                  </a:lnTo>
                  <a:lnTo>
                    <a:pt x="7539228" y="0"/>
                  </a:lnTo>
                  <a:lnTo>
                    <a:pt x="0" y="0"/>
                  </a:lnTo>
                  <a:lnTo>
                    <a:pt x="0" y="1033272"/>
                  </a:lnTo>
                  <a:close/>
                </a:path>
              </a:pathLst>
            </a:custGeom>
            <a:ln w="25908">
              <a:solidFill>
                <a:srgbClr val="FF6600"/>
              </a:solidFill>
            </a:ln>
          </p:spPr>
          <p:txBody>
            <a:bodyPr wrap="square" lIns="0" tIns="0" rIns="0" bIns="0" rtlCol="0"/>
            <a:lstStyle/>
            <a:p>
              <a:endParaRPr/>
            </a:p>
          </p:txBody>
        </p:sp>
        <p:pic>
          <p:nvPicPr>
            <p:cNvPr id="18" name="object 18"/>
            <p:cNvPicPr/>
            <p:nvPr/>
          </p:nvPicPr>
          <p:blipFill>
            <a:blip r:embed="rId6" cstate="print"/>
            <a:stretch>
              <a:fillRect/>
            </a:stretch>
          </p:blipFill>
          <p:spPr>
            <a:xfrm>
              <a:off x="1831847" y="5647943"/>
              <a:ext cx="3531108" cy="623316"/>
            </a:xfrm>
            <a:prstGeom prst="rect">
              <a:avLst/>
            </a:prstGeom>
          </p:spPr>
        </p:pic>
        <p:pic>
          <p:nvPicPr>
            <p:cNvPr id="19" name="object 19"/>
            <p:cNvPicPr/>
            <p:nvPr/>
          </p:nvPicPr>
          <p:blipFill>
            <a:blip r:embed="rId7" cstate="print"/>
            <a:stretch>
              <a:fillRect/>
            </a:stretch>
          </p:blipFill>
          <p:spPr>
            <a:xfrm>
              <a:off x="1999487" y="6025895"/>
              <a:ext cx="6467856" cy="54864"/>
            </a:xfrm>
            <a:prstGeom prst="rect">
              <a:avLst/>
            </a:prstGeom>
          </p:spPr>
        </p:pic>
        <p:pic>
          <p:nvPicPr>
            <p:cNvPr id="20" name="object 20"/>
            <p:cNvPicPr/>
            <p:nvPr/>
          </p:nvPicPr>
          <p:blipFill>
            <a:blip r:embed="rId8" cstate="print"/>
            <a:stretch>
              <a:fillRect/>
            </a:stretch>
          </p:blipFill>
          <p:spPr>
            <a:xfrm>
              <a:off x="4991100" y="5647943"/>
              <a:ext cx="493775" cy="623316"/>
            </a:xfrm>
            <a:prstGeom prst="rect">
              <a:avLst/>
            </a:prstGeom>
          </p:spPr>
        </p:pic>
        <p:pic>
          <p:nvPicPr>
            <p:cNvPr id="21" name="object 21"/>
            <p:cNvPicPr/>
            <p:nvPr/>
          </p:nvPicPr>
          <p:blipFill>
            <a:blip r:embed="rId9" cstate="print"/>
            <a:stretch>
              <a:fillRect/>
            </a:stretch>
          </p:blipFill>
          <p:spPr>
            <a:xfrm>
              <a:off x="5113019" y="5647943"/>
              <a:ext cx="1543812" cy="623316"/>
            </a:xfrm>
            <a:prstGeom prst="rect">
              <a:avLst/>
            </a:prstGeom>
          </p:spPr>
        </p:pic>
        <p:pic>
          <p:nvPicPr>
            <p:cNvPr id="22" name="object 22"/>
            <p:cNvPicPr/>
            <p:nvPr/>
          </p:nvPicPr>
          <p:blipFill>
            <a:blip r:embed="rId10" cstate="print"/>
            <a:stretch>
              <a:fillRect/>
            </a:stretch>
          </p:blipFill>
          <p:spPr>
            <a:xfrm>
              <a:off x="6284975" y="5647943"/>
              <a:ext cx="557783" cy="623316"/>
            </a:xfrm>
            <a:prstGeom prst="rect">
              <a:avLst/>
            </a:prstGeom>
          </p:spPr>
        </p:pic>
        <p:pic>
          <p:nvPicPr>
            <p:cNvPr id="23" name="object 23"/>
            <p:cNvPicPr/>
            <p:nvPr/>
          </p:nvPicPr>
          <p:blipFill>
            <a:blip r:embed="rId11" cstate="print"/>
            <a:stretch>
              <a:fillRect/>
            </a:stretch>
          </p:blipFill>
          <p:spPr>
            <a:xfrm>
              <a:off x="6470903" y="5647943"/>
              <a:ext cx="687324" cy="623316"/>
            </a:xfrm>
            <a:prstGeom prst="rect">
              <a:avLst/>
            </a:prstGeom>
          </p:spPr>
        </p:pic>
        <p:pic>
          <p:nvPicPr>
            <p:cNvPr id="24" name="object 24"/>
            <p:cNvPicPr/>
            <p:nvPr/>
          </p:nvPicPr>
          <p:blipFill>
            <a:blip r:embed="rId12" cstate="print"/>
            <a:stretch>
              <a:fillRect/>
            </a:stretch>
          </p:blipFill>
          <p:spPr>
            <a:xfrm>
              <a:off x="6786371" y="5647943"/>
              <a:ext cx="1773935" cy="623316"/>
            </a:xfrm>
            <a:prstGeom prst="rect">
              <a:avLst/>
            </a:prstGeom>
          </p:spPr>
        </p:pic>
        <p:pic>
          <p:nvPicPr>
            <p:cNvPr id="25" name="object 25"/>
            <p:cNvPicPr/>
            <p:nvPr/>
          </p:nvPicPr>
          <p:blipFill>
            <a:blip r:embed="rId13" cstate="print"/>
            <a:stretch>
              <a:fillRect/>
            </a:stretch>
          </p:blipFill>
          <p:spPr>
            <a:xfrm>
              <a:off x="8188451" y="5647943"/>
              <a:ext cx="446531" cy="623316"/>
            </a:xfrm>
            <a:prstGeom prst="rect">
              <a:avLst/>
            </a:prstGeom>
          </p:spPr>
        </p:pic>
        <p:sp>
          <p:nvSpPr>
            <p:cNvPr id="26" name="object 26"/>
            <p:cNvSpPr/>
            <p:nvPr/>
          </p:nvSpPr>
          <p:spPr>
            <a:xfrm>
              <a:off x="3048761" y="2788157"/>
              <a:ext cx="5943600" cy="381000"/>
            </a:xfrm>
            <a:custGeom>
              <a:avLst/>
              <a:gdLst/>
              <a:ahLst/>
              <a:cxnLst/>
              <a:rect l="l" t="t" r="r" b="b"/>
              <a:pathLst>
                <a:path w="5943600" h="381000">
                  <a:moveTo>
                    <a:pt x="5943599" y="0"/>
                  </a:moveTo>
                  <a:lnTo>
                    <a:pt x="0" y="0"/>
                  </a:lnTo>
                  <a:lnTo>
                    <a:pt x="0" y="381000"/>
                  </a:lnTo>
                  <a:lnTo>
                    <a:pt x="5943599" y="381000"/>
                  </a:lnTo>
                  <a:lnTo>
                    <a:pt x="5943599" y="0"/>
                  </a:lnTo>
                  <a:close/>
                </a:path>
              </a:pathLst>
            </a:custGeom>
            <a:solidFill>
              <a:srgbClr val="BADFE2">
                <a:alpha val="70195"/>
              </a:srgbClr>
            </a:solidFill>
          </p:spPr>
          <p:txBody>
            <a:bodyPr wrap="square" lIns="0" tIns="0" rIns="0" bIns="0" rtlCol="0"/>
            <a:lstStyle/>
            <a:p>
              <a:endParaRPr/>
            </a:p>
          </p:txBody>
        </p:sp>
      </p:grpSp>
      <p:sp>
        <p:nvSpPr>
          <p:cNvPr id="27" name="object 27"/>
          <p:cNvSpPr txBox="1"/>
          <p:nvPr/>
        </p:nvSpPr>
        <p:spPr>
          <a:xfrm>
            <a:off x="2895600" y="2089150"/>
            <a:ext cx="5931535" cy="330835"/>
          </a:xfrm>
          <a:prstGeom prst="rect">
            <a:avLst/>
          </a:prstGeom>
        </p:spPr>
        <p:txBody>
          <a:bodyPr vert="horz" wrap="square" lIns="0" tIns="13335" rIns="0" bIns="0" rtlCol="0">
            <a:spAutoFit/>
          </a:bodyPr>
          <a:lstStyle/>
          <a:p>
            <a:pPr marL="92075">
              <a:lnSpc>
                <a:spcPct val="100000"/>
              </a:lnSpc>
              <a:spcBef>
                <a:spcPts val="105"/>
              </a:spcBef>
            </a:pPr>
            <a:r>
              <a:rPr sz="2000" b="1" spc="-5" dirty="0">
                <a:solidFill>
                  <a:srgbClr val="000099"/>
                </a:solidFill>
                <a:latin typeface="Calibri"/>
                <a:cs typeface="Calibri"/>
              </a:rPr>
              <a:t>goddess</a:t>
            </a:r>
            <a:r>
              <a:rPr sz="2000" b="1" spc="-20" dirty="0">
                <a:solidFill>
                  <a:srgbClr val="000099"/>
                </a:solidFill>
                <a:latin typeface="Calibri"/>
                <a:cs typeface="Calibri"/>
              </a:rPr>
              <a:t> </a:t>
            </a:r>
            <a:r>
              <a:rPr sz="2000" b="1" dirty="0">
                <a:solidFill>
                  <a:srgbClr val="000099"/>
                </a:solidFill>
                <a:latin typeface="Calibri"/>
                <a:cs typeface="Calibri"/>
              </a:rPr>
              <a:t>of</a:t>
            </a:r>
            <a:r>
              <a:rPr sz="2000" b="1" spc="5" dirty="0">
                <a:solidFill>
                  <a:srgbClr val="000099"/>
                </a:solidFill>
                <a:latin typeface="Calibri"/>
                <a:cs typeface="Calibri"/>
              </a:rPr>
              <a:t> </a:t>
            </a:r>
            <a:r>
              <a:rPr sz="2000" b="1" spc="-5" dirty="0">
                <a:solidFill>
                  <a:srgbClr val="000099"/>
                </a:solidFill>
                <a:latin typeface="Calibri"/>
                <a:cs typeface="Calibri"/>
              </a:rPr>
              <a:t>motherhood</a:t>
            </a:r>
            <a:r>
              <a:rPr sz="2000" b="1" spc="-45" dirty="0">
                <a:solidFill>
                  <a:srgbClr val="000099"/>
                </a:solidFill>
                <a:latin typeface="Calibri"/>
                <a:cs typeface="Calibri"/>
              </a:rPr>
              <a:t> </a:t>
            </a:r>
            <a:r>
              <a:rPr sz="2000" b="1" dirty="0">
                <a:solidFill>
                  <a:srgbClr val="000099"/>
                </a:solidFill>
                <a:latin typeface="Calibri"/>
                <a:cs typeface="Calibri"/>
              </a:rPr>
              <a:t>and</a:t>
            </a:r>
            <a:r>
              <a:rPr sz="2000" b="1" spc="-10" dirty="0">
                <a:solidFill>
                  <a:srgbClr val="000099"/>
                </a:solidFill>
                <a:latin typeface="Calibri"/>
                <a:cs typeface="Calibri"/>
              </a:rPr>
              <a:t> fertility</a:t>
            </a:r>
            <a:endParaRPr sz="2000">
              <a:latin typeface="Calibri"/>
              <a:cs typeface="Calibri"/>
            </a:endParaRPr>
          </a:p>
        </p:txBody>
      </p:sp>
      <p:sp>
        <p:nvSpPr>
          <p:cNvPr id="28" name="object 28"/>
          <p:cNvSpPr/>
          <p:nvPr/>
        </p:nvSpPr>
        <p:spPr>
          <a:xfrm>
            <a:off x="861822" y="1969770"/>
            <a:ext cx="2007235" cy="533400"/>
          </a:xfrm>
          <a:custGeom>
            <a:avLst/>
            <a:gdLst/>
            <a:ahLst/>
            <a:cxnLst/>
            <a:rect l="l" t="t" r="r" b="b"/>
            <a:pathLst>
              <a:path w="2007235" h="533400">
                <a:moveTo>
                  <a:pt x="2007107" y="0"/>
                </a:moveTo>
                <a:lnTo>
                  <a:pt x="0" y="0"/>
                </a:lnTo>
                <a:lnTo>
                  <a:pt x="0" y="533400"/>
                </a:lnTo>
                <a:lnTo>
                  <a:pt x="2007107" y="533400"/>
                </a:lnTo>
                <a:lnTo>
                  <a:pt x="2007107" y="0"/>
                </a:lnTo>
                <a:close/>
              </a:path>
            </a:pathLst>
          </a:custGeom>
          <a:solidFill>
            <a:srgbClr val="FFFFE6"/>
          </a:solidFill>
        </p:spPr>
        <p:txBody>
          <a:bodyPr wrap="square" lIns="0" tIns="0" rIns="0" bIns="0" rtlCol="0"/>
          <a:lstStyle/>
          <a:p>
            <a:endParaRPr/>
          </a:p>
        </p:txBody>
      </p:sp>
      <p:sp>
        <p:nvSpPr>
          <p:cNvPr id="29" name="object 29"/>
          <p:cNvSpPr txBox="1"/>
          <p:nvPr/>
        </p:nvSpPr>
        <p:spPr>
          <a:xfrm>
            <a:off x="861822" y="1969770"/>
            <a:ext cx="2021205" cy="490855"/>
          </a:xfrm>
          <a:prstGeom prst="rect">
            <a:avLst/>
          </a:prstGeom>
          <a:ln w="25908">
            <a:solidFill>
              <a:srgbClr val="FFC000"/>
            </a:solidFill>
          </a:ln>
        </p:spPr>
        <p:txBody>
          <a:bodyPr vert="horz" wrap="square" lIns="0" tIns="64135" rIns="0" bIns="0" rtlCol="0">
            <a:spAutoFit/>
          </a:bodyPr>
          <a:lstStyle/>
          <a:p>
            <a:pPr marL="309880">
              <a:lnSpc>
                <a:spcPct val="100000"/>
              </a:lnSpc>
              <a:spcBef>
                <a:spcPts val="505"/>
              </a:spcBef>
            </a:pPr>
            <a:r>
              <a:rPr sz="2400" b="1" spc="-15" dirty="0">
                <a:solidFill>
                  <a:srgbClr val="993300"/>
                </a:solidFill>
                <a:latin typeface="Calibri"/>
                <a:cs typeface="Calibri"/>
              </a:rPr>
              <a:t>ISIDA</a:t>
            </a:r>
            <a:r>
              <a:rPr sz="2400" b="1" spc="-30" dirty="0">
                <a:solidFill>
                  <a:srgbClr val="993300"/>
                </a:solidFill>
                <a:latin typeface="Calibri"/>
                <a:cs typeface="Calibri"/>
              </a:rPr>
              <a:t> </a:t>
            </a:r>
            <a:r>
              <a:rPr sz="2400" b="1" spc="-5" dirty="0">
                <a:solidFill>
                  <a:srgbClr val="993300"/>
                </a:solidFill>
                <a:latin typeface="Calibri"/>
                <a:cs typeface="Calibri"/>
              </a:rPr>
              <a:t>(ISIS)</a:t>
            </a:r>
            <a:endParaRPr sz="2400">
              <a:latin typeface="Calibri"/>
              <a:cs typeface="Calibri"/>
            </a:endParaRPr>
          </a:p>
        </p:txBody>
      </p:sp>
      <p:sp>
        <p:nvSpPr>
          <p:cNvPr id="30" name="object 30"/>
          <p:cNvSpPr txBox="1"/>
          <p:nvPr/>
        </p:nvSpPr>
        <p:spPr>
          <a:xfrm>
            <a:off x="3048761" y="2788157"/>
            <a:ext cx="5943600" cy="381000"/>
          </a:xfrm>
          <a:prstGeom prst="rect">
            <a:avLst/>
          </a:prstGeom>
          <a:ln w="25907">
            <a:solidFill>
              <a:srgbClr val="88A3A7"/>
            </a:solidFill>
          </a:ln>
        </p:spPr>
        <p:txBody>
          <a:bodyPr vert="horz" wrap="square" lIns="0" tIns="20955" rIns="0" bIns="0" rtlCol="0">
            <a:spAutoFit/>
          </a:bodyPr>
          <a:lstStyle/>
          <a:p>
            <a:pPr marL="90805">
              <a:lnSpc>
                <a:spcPct val="100000"/>
              </a:lnSpc>
              <a:spcBef>
                <a:spcPts val="165"/>
              </a:spcBef>
            </a:pPr>
            <a:r>
              <a:rPr sz="2000" b="1" spc="-5" dirty="0">
                <a:solidFill>
                  <a:srgbClr val="000099"/>
                </a:solidFill>
                <a:latin typeface="Calibri"/>
                <a:cs typeface="Calibri"/>
              </a:rPr>
              <a:t>patroness</a:t>
            </a:r>
            <a:r>
              <a:rPr sz="2000" b="1" spc="-20" dirty="0">
                <a:solidFill>
                  <a:srgbClr val="000099"/>
                </a:solidFill>
                <a:latin typeface="Calibri"/>
                <a:cs typeface="Calibri"/>
              </a:rPr>
              <a:t> </a:t>
            </a:r>
            <a:r>
              <a:rPr sz="2000" b="1" dirty="0">
                <a:solidFill>
                  <a:srgbClr val="000099"/>
                </a:solidFill>
                <a:latin typeface="Calibri"/>
                <a:cs typeface="Calibri"/>
              </a:rPr>
              <a:t>of </a:t>
            </a:r>
            <a:r>
              <a:rPr sz="2000" b="1" spc="-5" dirty="0">
                <a:solidFill>
                  <a:srgbClr val="000099"/>
                </a:solidFill>
                <a:latin typeface="Calibri"/>
                <a:cs typeface="Calibri"/>
              </a:rPr>
              <a:t>women</a:t>
            </a:r>
            <a:r>
              <a:rPr sz="2000" b="1" spc="-20" dirty="0">
                <a:solidFill>
                  <a:srgbClr val="000099"/>
                </a:solidFill>
                <a:latin typeface="Calibri"/>
                <a:cs typeface="Calibri"/>
              </a:rPr>
              <a:t> </a:t>
            </a:r>
            <a:r>
              <a:rPr sz="2000" b="1" dirty="0">
                <a:solidFill>
                  <a:srgbClr val="000099"/>
                </a:solidFill>
                <a:latin typeface="Calibri"/>
                <a:cs typeface="Calibri"/>
              </a:rPr>
              <a:t>and</a:t>
            </a:r>
            <a:r>
              <a:rPr sz="2000" b="1" spc="-15" dirty="0">
                <a:solidFill>
                  <a:srgbClr val="000099"/>
                </a:solidFill>
                <a:latin typeface="Calibri"/>
                <a:cs typeface="Calibri"/>
              </a:rPr>
              <a:t> </a:t>
            </a:r>
            <a:r>
              <a:rPr sz="2000" b="1" spc="-5" dirty="0">
                <a:solidFill>
                  <a:srgbClr val="000099"/>
                </a:solidFill>
                <a:latin typeface="Calibri"/>
                <a:cs typeface="Calibri"/>
              </a:rPr>
              <a:t>women</a:t>
            </a:r>
            <a:r>
              <a:rPr sz="2000" b="1" spc="-20" dirty="0">
                <a:solidFill>
                  <a:srgbClr val="000099"/>
                </a:solidFill>
                <a:latin typeface="Calibri"/>
                <a:cs typeface="Calibri"/>
              </a:rPr>
              <a:t> </a:t>
            </a:r>
            <a:r>
              <a:rPr sz="2000" b="1" dirty="0">
                <a:solidFill>
                  <a:srgbClr val="000099"/>
                </a:solidFill>
                <a:latin typeface="Calibri"/>
                <a:cs typeface="Calibri"/>
              </a:rPr>
              <a:t>in</a:t>
            </a:r>
            <a:r>
              <a:rPr sz="2000" b="1" spc="-25" dirty="0">
                <a:solidFill>
                  <a:srgbClr val="000099"/>
                </a:solidFill>
                <a:latin typeface="Calibri"/>
                <a:cs typeface="Calibri"/>
              </a:rPr>
              <a:t> </a:t>
            </a:r>
            <a:r>
              <a:rPr sz="2000" b="1" dirty="0">
                <a:solidFill>
                  <a:srgbClr val="000099"/>
                </a:solidFill>
                <a:latin typeface="Calibri"/>
                <a:cs typeface="Calibri"/>
              </a:rPr>
              <a:t>childbirth</a:t>
            </a:r>
            <a:endParaRPr sz="2000">
              <a:latin typeface="Calibri"/>
              <a:cs typeface="Calibri"/>
            </a:endParaRPr>
          </a:p>
        </p:txBody>
      </p:sp>
      <p:sp>
        <p:nvSpPr>
          <p:cNvPr id="31" name="object 31"/>
          <p:cNvSpPr/>
          <p:nvPr/>
        </p:nvSpPr>
        <p:spPr>
          <a:xfrm>
            <a:off x="293370" y="2702814"/>
            <a:ext cx="2667000" cy="533400"/>
          </a:xfrm>
          <a:custGeom>
            <a:avLst/>
            <a:gdLst/>
            <a:ahLst/>
            <a:cxnLst/>
            <a:rect l="l" t="t" r="r" b="b"/>
            <a:pathLst>
              <a:path w="2667000" h="533400">
                <a:moveTo>
                  <a:pt x="2667000" y="0"/>
                </a:moveTo>
                <a:lnTo>
                  <a:pt x="0" y="0"/>
                </a:lnTo>
                <a:lnTo>
                  <a:pt x="0" y="533400"/>
                </a:lnTo>
                <a:lnTo>
                  <a:pt x="2667000" y="533400"/>
                </a:lnTo>
                <a:lnTo>
                  <a:pt x="2667000" y="0"/>
                </a:lnTo>
                <a:close/>
              </a:path>
            </a:pathLst>
          </a:custGeom>
          <a:solidFill>
            <a:srgbClr val="FFFFE6"/>
          </a:solidFill>
        </p:spPr>
        <p:txBody>
          <a:bodyPr wrap="square" lIns="0" tIns="0" rIns="0" bIns="0" rtlCol="0"/>
          <a:lstStyle/>
          <a:p>
            <a:endParaRPr/>
          </a:p>
        </p:txBody>
      </p:sp>
      <p:sp>
        <p:nvSpPr>
          <p:cNvPr id="32" name="object 32"/>
          <p:cNvSpPr txBox="1"/>
          <p:nvPr/>
        </p:nvSpPr>
        <p:spPr>
          <a:xfrm>
            <a:off x="293370" y="2702814"/>
            <a:ext cx="2667000" cy="533400"/>
          </a:xfrm>
          <a:prstGeom prst="rect">
            <a:avLst/>
          </a:prstGeom>
          <a:ln w="25908">
            <a:solidFill>
              <a:srgbClr val="FFC000"/>
            </a:solidFill>
          </a:ln>
        </p:spPr>
        <p:txBody>
          <a:bodyPr vert="horz" wrap="square" lIns="0" tIns="63500" rIns="0" bIns="0" rtlCol="0">
            <a:spAutoFit/>
          </a:bodyPr>
          <a:lstStyle/>
          <a:p>
            <a:pPr marL="733425">
              <a:lnSpc>
                <a:spcPct val="100000"/>
              </a:lnSpc>
              <a:spcBef>
                <a:spcPts val="500"/>
              </a:spcBef>
            </a:pPr>
            <a:r>
              <a:rPr sz="2400" b="1" spc="-5" dirty="0">
                <a:solidFill>
                  <a:srgbClr val="993300"/>
                </a:solidFill>
                <a:latin typeface="Calibri"/>
                <a:cs typeface="Calibri"/>
              </a:rPr>
              <a:t>SEKBMET</a:t>
            </a:r>
            <a:endParaRPr sz="2400">
              <a:latin typeface="Calibri"/>
              <a:cs typeface="Calibri"/>
            </a:endParaRPr>
          </a:p>
        </p:txBody>
      </p:sp>
      <p:grpSp>
        <p:nvGrpSpPr>
          <p:cNvPr id="33" name="object 33"/>
          <p:cNvGrpSpPr/>
          <p:nvPr/>
        </p:nvGrpSpPr>
        <p:grpSpPr>
          <a:xfrm>
            <a:off x="3035744" y="3428936"/>
            <a:ext cx="5969635" cy="407034"/>
            <a:chOff x="3035744" y="3428936"/>
            <a:chExt cx="5969635" cy="407034"/>
          </a:xfrm>
        </p:grpSpPr>
        <p:sp>
          <p:nvSpPr>
            <p:cNvPr id="34" name="object 34"/>
            <p:cNvSpPr/>
            <p:nvPr/>
          </p:nvSpPr>
          <p:spPr>
            <a:xfrm>
              <a:off x="3048762" y="3441953"/>
              <a:ext cx="5943600" cy="381000"/>
            </a:xfrm>
            <a:custGeom>
              <a:avLst/>
              <a:gdLst/>
              <a:ahLst/>
              <a:cxnLst/>
              <a:rect l="l" t="t" r="r" b="b"/>
              <a:pathLst>
                <a:path w="5943600" h="381000">
                  <a:moveTo>
                    <a:pt x="5943599" y="0"/>
                  </a:moveTo>
                  <a:lnTo>
                    <a:pt x="0" y="0"/>
                  </a:lnTo>
                  <a:lnTo>
                    <a:pt x="0" y="381000"/>
                  </a:lnTo>
                  <a:lnTo>
                    <a:pt x="5943599" y="381000"/>
                  </a:lnTo>
                  <a:lnTo>
                    <a:pt x="5943599" y="0"/>
                  </a:lnTo>
                  <a:close/>
                </a:path>
              </a:pathLst>
            </a:custGeom>
            <a:solidFill>
              <a:srgbClr val="BADFE2">
                <a:alpha val="70195"/>
              </a:srgbClr>
            </a:solidFill>
          </p:spPr>
          <p:txBody>
            <a:bodyPr wrap="square" lIns="0" tIns="0" rIns="0" bIns="0" rtlCol="0"/>
            <a:lstStyle/>
            <a:p>
              <a:endParaRPr/>
            </a:p>
          </p:txBody>
        </p:sp>
        <p:sp>
          <p:nvSpPr>
            <p:cNvPr id="35" name="object 35"/>
            <p:cNvSpPr/>
            <p:nvPr/>
          </p:nvSpPr>
          <p:spPr>
            <a:xfrm>
              <a:off x="3048762" y="3441953"/>
              <a:ext cx="5943600" cy="381000"/>
            </a:xfrm>
            <a:custGeom>
              <a:avLst/>
              <a:gdLst/>
              <a:ahLst/>
              <a:cxnLst/>
              <a:rect l="l" t="t" r="r" b="b"/>
              <a:pathLst>
                <a:path w="5943600" h="381000">
                  <a:moveTo>
                    <a:pt x="0" y="381000"/>
                  </a:moveTo>
                  <a:lnTo>
                    <a:pt x="5943599" y="381000"/>
                  </a:lnTo>
                  <a:lnTo>
                    <a:pt x="5943599" y="0"/>
                  </a:lnTo>
                  <a:lnTo>
                    <a:pt x="0" y="0"/>
                  </a:lnTo>
                  <a:lnTo>
                    <a:pt x="0" y="381000"/>
                  </a:lnTo>
                  <a:close/>
                </a:path>
              </a:pathLst>
            </a:custGeom>
            <a:ln w="25908">
              <a:solidFill>
                <a:srgbClr val="88A3A7"/>
              </a:solidFill>
            </a:ln>
          </p:spPr>
          <p:txBody>
            <a:bodyPr wrap="square" lIns="0" tIns="0" rIns="0" bIns="0" rtlCol="0"/>
            <a:lstStyle/>
            <a:p>
              <a:endParaRPr/>
            </a:p>
          </p:txBody>
        </p:sp>
      </p:grpSp>
      <p:sp>
        <p:nvSpPr>
          <p:cNvPr id="36" name="object 36"/>
          <p:cNvSpPr txBox="1"/>
          <p:nvPr/>
        </p:nvSpPr>
        <p:spPr>
          <a:xfrm>
            <a:off x="3127375" y="3450463"/>
            <a:ext cx="2453005" cy="330835"/>
          </a:xfrm>
          <a:prstGeom prst="rect">
            <a:avLst/>
          </a:prstGeom>
        </p:spPr>
        <p:txBody>
          <a:bodyPr vert="horz" wrap="square" lIns="0" tIns="13335" rIns="0" bIns="0" rtlCol="0">
            <a:spAutoFit/>
          </a:bodyPr>
          <a:lstStyle/>
          <a:p>
            <a:pPr marL="12700">
              <a:lnSpc>
                <a:spcPct val="100000"/>
              </a:lnSpc>
              <a:spcBef>
                <a:spcPts val="105"/>
              </a:spcBef>
            </a:pPr>
            <a:r>
              <a:rPr sz="2000" b="1" spc="-5" dirty="0">
                <a:solidFill>
                  <a:srgbClr val="000099"/>
                </a:solidFill>
                <a:latin typeface="Calibri"/>
                <a:cs typeface="Calibri"/>
              </a:rPr>
              <a:t>patroness</a:t>
            </a:r>
            <a:r>
              <a:rPr sz="2000" b="1" spc="-50" dirty="0">
                <a:solidFill>
                  <a:srgbClr val="000099"/>
                </a:solidFill>
                <a:latin typeface="Calibri"/>
                <a:cs typeface="Calibri"/>
              </a:rPr>
              <a:t> </a:t>
            </a:r>
            <a:r>
              <a:rPr sz="2000" b="1" dirty="0">
                <a:solidFill>
                  <a:srgbClr val="000099"/>
                </a:solidFill>
                <a:latin typeface="Calibri"/>
                <a:cs typeface="Calibri"/>
              </a:rPr>
              <a:t>of</a:t>
            </a:r>
            <a:r>
              <a:rPr sz="2000" b="1" spc="-25" dirty="0">
                <a:solidFill>
                  <a:srgbClr val="000099"/>
                </a:solidFill>
                <a:latin typeface="Calibri"/>
                <a:cs typeface="Calibri"/>
              </a:rPr>
              <a:t> </a:t>
            </a:r>
            <a:r>
              <a:rPr sz="2000" b="1" spc="-5" dirty="0">
                <a:solidFill>
                  <a:srgbClr val="000099"/>
                </a:solidFill>
                <a:latin typeface="Calibri"/>
                <a:cs typeface="Calibri"/>
              </a:rPr>
              <a:t>newborns</a:t>
            </a:r>
            <a:endParaRPr sz="2000">
              <a:latin typeface="Calibri"/>
              <a:cs typeface="Calibri"/>
            </a:endParaRPr>
          </a:p>
        </p:txBody>
      </p:sp>
      <p:sp>
        <p:nvSpPr>
          <p:cNvPr id="37" name="object 37"/>
          <p:cNvSpPr/>
          <p:nvPr/>
        </p:nvSpPr>
        <p:spPr>
          <a:xfrm>
            <a:off x="293370" y="3353561"/>
            <a:ext cx="2667000" cy="533400"/>
          </a:xfrm>
          <a:custGeom>
            <a:avLst/>
            <a:gdLst/>
            <a:ahLst/>
            <a:cxnLst/>
            <a:rect l="l" t="t" r="r" b="b"/>
            <a:pathLst>
              <a:path w="2667000" h="533400">
                <a:moveTo>
                  <a:pt x="2667000" y="0"/>
                </a:moveTo>
                <a:lnTo>
                  <a:pt x="0" y="0"/>
                </a:lnTo>
                <a:lnTo>
                  <a:pt x="0" y="533400"/>
                </a:lnTo>
                <a:lnTo>
                  <a:pt x="2667000" y="533400"/>
                </a:lnTo>
                <a:lnTo>
                  <a:pt x="2667000" y="0"/>
                </a:lnTo>
                <a:close/>
              </a:path>
            </a:pathLst>
          </a:custGeom>
          <a:solidFill>
            <a:srgbClr val="FFFFE6"/>
          </a:solidFill>
        </p:spPr>
        <p:txBody>
          <a:bodyPr wrap="square" lIns="0" tIns="0" rIns="0" bIns="0" rtlCol="0"/>
          <a:lstStyle/>
          <a:p>
            <a:endParaRPr/>
          </a:p>
        </p:txBody>
      </p:sp>
      <p:sp>
        <p:nvSpPr>
          <p:cNvPr id="38" name="object 38"/>
          <p:cNvSpPr txBox="1"/>
          <p:nvPr/>
        </p:nvSpPr>
        <p:spPr>
          <a:xfrm>
            <a:off x="293370" y="3353561"/>
            <a:ext cx="2667000" cy="533400"/>
          </a:xfrm>
          <a:prstGeom prst="rect">
            <a:avLst/>
          </a:prstGeom>
          <a:ln w="25908">
            <a:solidFill>
              <a:srgbClr val="FFC000"/>
            </a:solidFill>
          </a:ln>
        </p:spPr>
        <p:txBody>
          <a:bodyPr vert="horz" wrap="square" lIns="0" tIns="64135" rIns="0" bIns="0" rtlCol="0">
            <a:spAutoFit/>
          </a:bodyPr>
          <a:lstStyle/>
          <a:p>
            <a:pPr marL="305435">
              <a:lnSpc>
                <a:spcPct val="100000"/>
              </a:lnSpc>
              <a:spcBef>
                <a:spcPts val="505"/>
              </a:spcBef>
            </a:pPr>
            <a:r>
              <a:rPr sz="2400" b="1" spc="-45" dirty="0">
                <a:solidFill>
                  <a:srgbClr val="993300"/>
                </a:solidFill>
                <a:latin typeface="Calibri"/>
                <a:cs typeface="Calibri"/>
              </a:rPr>
              <a:t>TAUERT</a:t>
            </a:r>
            <a:r>
              <a:rPr sz="2400" b="1" spc="-60" dirty="0">
                <a:solidFill>
                  <a:srgbClr val="993300"/>
                </a:solidFill>
                <a:latin typeface="Calibri"/>
                <a:cs typeface="Calibri"/>
              </a:rPr>
              <a:t> </a:t>
            </a:r>
            <a:r>
              <a:rPr sz="2400" b="1" spc="-40" dirty="0">
                <a:solidFill>
                  <a:srgbClr val="993300"/>
                </a:solidFill>
                <a:latin typeface="Calibri"/>
                <a:cs typeface="Calibri"/>
              </a:rPr>
              <a:t>(TAURT)</a:t>
            </a:r>
            <a:endParaRPr sz="2400">
              <a:latin typeface="Calibri"/>
              <a:cs typeface="Calibri"/>
            </a:endParaRPr>
          </a:p>
        </p:txBody>
      </p:sp>
      <p:grpSp>
        <p:nvGrpSpPr>
          <p:cNvPr id="39" name="object 39"/>
          <p:cNvGrpSpPr/>
          <p:nvPr/>
        </p:nvGrpSpPr>
        <p:grpSpPr>
          <a:xfrm>
            <a:off x="3035744" y="4178744"/>
            <a:ext cx="5969635" cy="407034"/>
            <a:chOff x="3035744" y="4178744"/>
            <a:chExt cx="5969635" cy="407034"/>
          </a:xfrm>
        </p:grpSpPr>
        <p:sp>
          <p:nvSpPr>
            <p:cNvPr id="40" name="object 40"/>
            <p:cNvSpPr/>
            <p:nvPr/>
          </p:nvSpPr>
          <p:spPr>
            <a:xfrm>
              <a:off x="3048762" y="4191762"/>
              <a:ext cx="5943600" cy="381000"/>
            </a:xfrm>
            <a:custGeom>
              <a:avLst/>
              <a:gdLst/>
              <a:ahLst/>
              <a:cxnLst/>
              <a:rect l="l" t="t" r="r" b="b"/>
              <a:pathLst>
                <a:path w="5943600" h="381000">
                  <a:moveTo>
                    <a:pt x="5943599" y="0"/>
                  </a:moveTo>
                  <a:lnTo>
                    <a:pt x="0" y="0"/>
                  </a:lnTo>
                  <a:lnTo>
                    <a:pt x="0" y="381000"/>
                  </a:lnTo>
                  <a:lnTo>
                    <a:pt x="5943599" y="381000"/>
                  </a:lnTo>
                  <a:lnTo>
                    <a:pt x="5943599" y="0"/>
                  </a:lnTo>
                  <a:close/>
                </a:path>
              </a:pathLst>
            </a:custGeom>
            <a:solidFill>
              <a:srgbClr val="BADFE2">
                <a:alpha val="70195"/>
              </a:srgbClr>
            </a:solidFill>
          </p:spPr>
          <p:txBody>
            <a:bodyPr wrap="square" lIns="0" tIns="0" rIns="0" bIns="0" rtlCol="0"/>
            <a:lstStyle/>
            <a:p>
              <a:endParaRPr/>
            </a:p>
          </p:txBody>
        </p:sp>
        <p:sp>
          <p:nvSpPr>
            <p:cNvPr id="41" name="object 41"/>
            <p:cNvSpPr/>
            <p:nvPr/>
          </p:nvSpPr>
          <p:spPr>
            <a:xfrm>
              <a:off x="3048762" y="4191762"/>
              <a:ext cx="5943600" cy="381000"/>
            </a:xfrm>
            <a:custGeom>
              <a:avLst/>
              <a:gdLst/>
              <a:ahLst/>
              <a:cxnLst/>
              <a:rect l="l" t="t" r="r" b="b"/>
              <a:pathLst>
                <a:path w="5943600" h="381000">
                  <a:moveTo>
                    <a:pt x="0" y="381000"/>
                  </a:moveTo>
                  <a:lnTo>
                    <a:pt x="5943599" y="381000"/>
                  </a:lnTo>
                  <a:lnTo>
                    <a:pt x="5943599" y="0"/>
                  </a:lnTo>
                  <a:lnTo>
                    <a:pt x="0" y="0"/>
                  </a:lnTo>
                  <a:lnTo>
                    <a:pt x="0" y="381000"/>
                  </a:lnTo>
                  <a:close/>
                </a:path>
              </a:pathLst>
            </a:custGeom>
            <a:ln w="25908">
              <a:solidFill>
                <a:srgbClr val="88A3A7"/>
              </a:solidFill>
            </a:ln>
          </p:spPr>
          <p:txBody>
            <a:bodyPr wrap="square" lIns="0" tIns="0" rIns="0" bIns="0" rtlCol="0"/>
            <a:lstStyle/>
            <a:p>
              <a:endParaRPr/>
            </a:p>
          </p:txBody>
        </p:sp>
      </p:grpSp>
      <p:sp>
        <p:nvSpPr>
          <p:cNvPr id="42" name="object 42"/>
          <p:cNvSpPr txBox="1"/>
          <p:nvPr/>
        </p:nvSpPr>
        <p:spPr>
          <a:xfrm>
            <a:off x="3127375" y="4200525"/>
            <a:ext cx="1360805" cy="330835"/>
          </a:xfrm>
          <a:prstGeom prst="rect">
            <a:avLst/>
          </a:prstGeom>
        </p:spPr>
        <p:txBody>
          <a:bodyPr vert="horz" wrap="square" lIns="0" tIns="12700" rIns="0" bIns="0" rtlCol="0">
            <a:spAutoFit/>
          </a:bodyPr>
          <a:lstStyle/>
          <a:p>
            <a:pPr marL="12700">
              <a:lnSpc>
                <a:spcPct val="100000"/>
              </a:lnSpc>
              <a:spcBef>
                <a:spcPts val="100"/>
              </a:spcBef>
            </a:pPr>
            <a:r>
              <a:rPr sz="2000" b="1" spc="-10" dirty="0">
                <a:solidFill>
                  <a:srgbClr val="000099"/>
                </a:solidFill>
                <a:latin typeface="Calibri"/>
                <a:cs typeface="Calibri"/>
              </a:rPr>
              <a:t>god</a:t>
            </a:r>
            <a:r>
              <a:rPr sz="2000" b="1" spc="-40" dirty="0">
                <a:solidFill>
                  <a:srgbClr val="000099"/>
                </a:solidFill>
                <a:latin typeface="Calibri"/>
                <a:cs typeface="Calibri"/>
              </a:rPr>
              <a:t> </a:t>
            </a:r>
            <a:r>
              <a:rPr sz="2000" b="1" dirty="0">
                <a:solidFill>
                  <a:srgbClr val="000099"/>
                </a:solidFill>
                <a:latin typeface="Calibri"/>
                <a:cs typeface="Calibri"/>
              </a:rPr>
              <a:t>of</a:t>
            </a:r>
            <a:r>
              <a:rPr sz="2000" b="1" spc="-50" dirty="0">
                <a:solidFill>
                  <a:srgbClr val="000099"/>
                </a:solidFill>
                <a:latin typeface="Calibri"/>
                <a:cs typeface="Calibri"/>
              </a:rPr>
              <a:t> </a:t>
            </a:r>
            <a:r>
              <a:rPr sz="2000" b="1" spc="-5" dirty="0">
                <a:solidFill>
                  <a:srgbClr val="000099"/>
                </a:solidFill>
                <a:latin typeface="Calibri"/>
                <a:cs typeface="Calibri"/>
              </a:rPr>
              <a:t>death</a:t>
            </a:r>
            <a:endParaRPr sz="2000">
              <a:latin typeface="Calibri"/>
              <a:cs typeface="Calibri"/>
            </a:endParaRPr>
          </a:p>
        </p:txBody>
      </p:sp>
      <p:sp>
        <p:nvSpPr>
          <p:cNvPr id="43" name="object 43"/>
          <p:cNvSpPr/>
          <p:nvPr/>
        </p:nvSpPr>
        <p:spPr>
          <a:xfrm>
            <a:off x="229361" y="4039361"/>
            <a:ext cx="2667000" cy="533400"/>
          </a:xfrm>
          <a:custGeom>
            <a:avLst/>
            <a:gdLst/>
            <a:ahLst/>
            <a:cxnLst/>
            <a:rect l="l" t="t" r="r" b="b"/>
            <a:pathLst>
              <a:path w="2667000" h="533400">
                <a:moveTo>
                  <a:pt x="2667000" y="0"/>
                </a:moveTo>
                <a:lnTo>
                  <a:pt x="0" y="0"/>
                </a:lnTo>
                <a:lnTo>
                  <a:pt x="0" y="533400"/>
                </a:lnTo>
                <a:lnTo>
                  <a:pt x="2667000" y="533400"/>
                </a:lnTo>
                <a:lnTo>
                  <a:pt x="2667000" y="0"/>
                </a:lnTo>
                <a:close/>
              </a:path>
            </a:pathLst>
          </a:custGeom>
          <a:solidFill>
            <a:srgbClr val="FFFFE6"/>
          </a:solidFill>
        </p:spPr>
        <p:txBody>
          <a:bodyPr wrap="square" lIns="0" tIns="0" rIns="0" bIns="0" rtlCol="0"/>
          <a:lstStyle/>
          <a:p>
            <a:endParaRPr/>
          </a:p>
        </p:txBody>
      </p:sp>
      <p:sp>
        <p:nvSpPr>
          <p:cNvPr id="44" name="object 44"/>
          <p:cNvSpPr txBox="1"/>
          <p:nvPr/>
        </p:nvSpPr>
        <p:spPr>
          <a:xfrm>
            <a:off x="229361" y="4039361"/>
            <a:ext cx="2667000" cy="533400"/>
          </a:xfrm>
          <a:prstGeom prst="rect">
            <a:avLst/>
          </a:prstGeom>
          <a:ln w="25908">
            <a:solidFill>
              <a:srgbClr val="FFC000"/>
            </a:solidFill>
          </a:ln>
        </p:spPr>
        <p:txBody>
          <a:bodyPr vert="horz" wrap="square" lIns="0" tIns="64135" rIns="0" bIns="0" rtlCol="0">
            <a:spAutoFit/>
          </a:bodyPr>
          <a:lstStyle/>
          <a:p>
            <a:pPr marL="841375">
              <a:lnSpc>
                <a:spcPct val="100000"/>
              </a:lnSpc>
              <a:spcBef>
                <a:spcPts val="505"/>
              </a:spcBef>
            </a:pPr>
            <a:r>
              <a:rPr sz="2400" b="1" dirty="0">
                <a:solidFill>
                  <a:srgbClr val="993300"/>
                </a:solidFill>
                <a:latin typeface="Calibri"/>
                <a:cs typeface="Calibri"/>
              </a:rPr>
              <a:t>ANUBIS</a:t>
            </a:r>
            <a:endParaRPr sz="2400">
              <a:latin typeface="Calibri"/>
              <a:cs typeface="Calibri"/>
            </a:endParaRPr>
          </a:p>
        </p:txBody>
      </p:sp>
      <p:pic>
        <p:nvPicPr>
          <p:cNvPr id="45" name="object 45"/>
          <p:cNvPicPr/>
          <p:nvPr/>
        </p:nvPicPr>
        <p:blipFill>
          <a:blip r:embed="rId14" cstate="print"/>
          <a:stretch>
            <a:fillRect/>
          </a:stretch>
        </p:blipFill>
        <p:spPr>
          <a:xfrm>
            <a:off x="0" y="0"/>
            <a:ext cx="1316736" cy="1982724"/>
          </a:xfrm>
          <a:prstGeom prst="rect">
            <a:avLst/>
          </a:prstGeom>
        </p:spPr>
      </p:pic>
      <p:pic>
        <p:nvPicPr>
          <p:cNvPr id="46" name="object 46"/>
          <p:cNvPicPr/>
          <p:nvPr/>
        </p:nvPicPr>
        <p:blipFill>
          <a:blip r:embed="rId15" cstate="print"/>
          <a:stretch>
            <a:fillRect/>
          </a:stretch>
        </p:blipFill>
        <p:spPr>
          <a:xfrm>
            <a:off x="8106156" y="1519427"/>
            <a:ext cx="1037844" cy="1479803"/>
          </a:xfrm>
          <a:prstGeom prst="rect">
            <a:avLst/>
          </a:prstGeom>
        </p:spPr>
      </p:pic>
      <p:pic>
        <p:nvPicPr>
          <p:cNvPr id="47" name="object 47"/>
          <p:cNvPicPr/>
          <p:nvPr/>
        </p:nvPicPr>
        <p:blipFill>
          <a:blip r:embed="rId16" cstate="print"/>
          <a:stretch>
            <a:fillRect/>
          </a:stretch>
        </p:blipFill>
        <p:spPr>
          <a:xfrm>
            <a:off x="0" y="1950720"/>
            <a:ext cx="1030224" cy="1603248"/>
          </a:xfrm>
          <a:prstGeom prst="rect">
            <a:avLst/>
          </a:prstGeom>
        </p:spPr>
      </p:pic>
      <p:grpSp>
        <p:nvGrpSpPr>
          <p:cNvPr id="48" name="object 48"/>
          <p:cNvGrpSpPr/>
          <p:nvPr/>
        </p:nvGrpSpPr>
        <p:grpSpPr>
          <a:xfrm>
            <a:off x="1365503" y="3057144"/>
            <a:ext cx="7703820" cy="2717800"/>
            <a:chOff x="1365503" y="3057144"/>
            <a:chExt cx="7703820" cy="2717800"/>
          </a:xfrm>
        </p:grpSpPr>
        <p:pic>
          <p:nvPicPr>
            <p:cNvPr id="49" name="object 49"/>
            <p:cNvPicPr/>
            <p:nvPr/>
          </p:nvPicPr>
          <p:blipFill>
            <a:blip r:embed="rId17" cstate="print"/>
            <a:stretch>
              <a:fillRect/>
            </a:stretch>
          </p:blipFill>
          <p:spPr>
            <a:xfrm>
              <a:off x="5332475" y="3738372"/>
              <a:ext cx="2060448" cy="993647"/>
            </a:xfrm>
            <a:prstGeom prst="rect">
              <a:avLst/>
            </a:prstGeom>
          </p:spPr>
        </p:pic>
        <p:pic>
          <p:nvPicPr>
            <p:cNvPr id="50" name="object 50"/>
            <p:cNvPicPr/>
            <p:nvPr/>
          </p:nvPicPr>
          <p:blipFill>
            <a:blip r:embed="rId18" cstate="print"/>
            <a:stretch>
              <a:fillRect/>
            </a:stretch>
          </p:blipFill>
          <p:spPr>
            <a:xfrm>
              <a:off x="7542275" y="3057144"/>
              <a:ext cx="1527048" cy="1216152"/>
            </a:xfrm>
            <a:prstGeom prst="rect">
              <a:avLst/>
            </a:prstGeom>
          </p:spPr>
        </p:pic>
        <p:sp>
          <p:nvSpPr>
            <p:cNvPr id="51" name="object 51"/>
            <p:cNvSpPr/>
            <p:nvPr/>
          </p:nvSpPr>
          <p:spPr>
            <a:xfrm>
              <a:off x="1448561" y="4648961"/>
              <a:ext cx="7543800" cy="948055"/>
            </a:xfrm>
            <a:custGeom>
              <a:avLst/>
              <a:gdLst/>
              <a:ahLst/>
              <a:cxnLst/>
              <a:rect l="l" t="t" r="r" b="b"/>
              <a:pathLst>
                <a:path w="7543800" h="948054">
                  <a:moveTo>
                    <a:pt x="7543800" y="0"/>
                  </a:moveTo>
                  <a:lnTo>
                    <a:pt x="0" y="0"/>
                  </a:lnTo>
                  <a:lnTo>
                    <a:pt x="0" y="947928"/>
                  </a:lnTo>
                  <a:lnTo>
                    <a:pt x="7543800" y="947928"/>
                  </a:lnTo>
                  <a:lnTo>
                    <a:pt x="7543800" y="0"/>
                  </a:lnTo>
                  <a:close/>
                </a:path>
              </a:pathLst>
            </a:custGeom>
            <a:solidFill>
              <a:srgbClr val="BADFE2">
                <a:alpha val="70195"/>
              </a:srgbClr>
            </a:solidFill>
          </p:spPr>
          <p:txBody>
            <a:bodyPr wrap="square" lIns="0" tIns="0" rIns="0" bIns="0" rtlCol="0"/>
            <a:lstStyle/>
            <a:p>
              <a:endParaRPr/>
            </a:p>
          </p:txBody>
        </p:sp>
        <p:sp>
          <p:nvSpPr>
            <p:cNvPr id="52" name="object 52"/>
            <p:cNvSpPr/>
            <p:nvPr/>
          </p:nvSpPr>
          <p:spPr>
            <a:xfrm>
              <a:off x="1448561" y="4648961"/>
              <a:ext cx="7543800" cy="948055"/>
            </a:xfrm>
            <a:custGeom>
              <a:avLst/>
              <a:gdLst/>
              <a:ahLst/>
              <a:cxnLst/>
              <a:rect l="l" t="t" r="r" b="b"/>
              <a:pathLst>
                <a:path w="7543800" h="948054">
                  <a:moveTo>
                    <a:pt x="0" y="947928"/>
                  </a:moveTo>
                  <a:lnTo>
                    <a:pt x="7543800" y="947928"/>
                  </a:lnTo>
                  <a:lnTo>
                    <a:pt x="7543800" y="0"/>
                  </a:lnTo>
                  <a:lnTo>
                    <a:pt x="0" y="0"/>
                  </a:lnTo>
                  <a:lnTo>
                    <a:pt x="0" y="947928"/>
                  </a:lnTo>
                  <a:close/>
                </a:path>
              </a:pathLst>
            </a:custGeom>
            <a:ln w="25908">
              <a:solidFill>
                <a:srgbClr val="88A3A7"/>
              </a:solidFill>
            </a:ln>
          </p:spPr>
          <p:txBody>
            <a:bodyPr wrap="square" lIns="0" tIns="0" rIns="0" bIns="0" rtlCol="0"/>
            <a:lstStyle/>
            <a:p>
              <a:endParaRPr/>
            </a:p>
          </p:txBody>
        </p:sp>
        <p:pic>
          <p:nvPicPr>
            <p:cNvPr id="53" name="object 53"/>
            <p:cNvPicPr/>
            <p:nvPr/>
          </p:nvPicPr>
          <p:blipFill>
            <a:blip r:embed="rId19" cstate="print"/>
            <a:stretch>
              <a:fillRect/>
            </a:stretch>
          </p:blipFill>
          <p:spPr>
            <a:xfrm>
              <a:off x="1365503" y="4559808"/>
              <a:ext cx="1537716" cy="623315"/>
            </a:xfrm>
            <a:prstGeom prst="rect">
              <a:avLst/>
            </a:prstGeom>
          </p:spPr>
        </p:pic>
        <p:pic>
          <p:nvPicPr>
            <p:cNvPr id="54" name="object 54"/>
            <p:cNvPicPr/>
            <p:nvPr/>
          </p:nvPicPr>
          <p:blipFill>
            <a:blip r:embed="rId20" cstate="print"/>
            <a:stretch>
              <a:fillRect/>
            </a:stretch>
          </p:blipFill>
          <p:spPr>
            <a:xfrm>
              <a:off x="2531363" y="4559808"/>
              <a:ext cx="510539" cy="623315"/>
            </a:xfrm>
            <a:prstGeom prst="rect">
              <a:avLst/>
            </a:prstGeom>
          </p:spPr>
        </p:pic>
        <p:pic>
          <p:nvPicPr>
            <p:cNvPr id="55" name="object 55"/>
            <p:cNvPicPr/>
            <p:nvPr/>
          </p:nvPicPr>
          <p:blipFill>
            <a:blip r:embed="rId21" cstate="print"/>
            <a:stretch>
              <a:fillRect/>
            </a:stretch>
          </p:blipFill>
          <p:spPr>
            <a:xfrm>
              <a:off x="2734055" y="4559808"/>
              <a:ext cx="2679192" cy="623315"/>
            </a:xfrm>
            <a:prstGeom prst="rect">
              <a:avLst/>
            </a:prstGeom>
          </p:spPr>
        </p:pic>
        <p:pic>
          <p:nvPicPr>
            <p:cNvPr id="56" name="object 56"/>
            <p:cNvPicPr/>
            <p:nvPr/>
          </p:nvPicPr>
          <p:blipFill>
            <a:blip r:embed="rId22" cstate="print"/>
            <a:stretch>
              <a:fillRect/>
            </a:stretch>
          </p:blipFill>
          <p:spPr>
            <a:xfrm>
              <a:off x="3535680" y="5207508"/>
              <a:ext cx="1620012" cy="566927"/>
            </a:xfrm>
            <a:prstGeom prst="rect">
              <a:avLst/>
            </a:prstGeom>
          </p:spPr>
        </p:pic>
        <p:pic>
          <p:nvPicPr>
            <p:cNvPr id="57" name="object 57"/>
            <p:cNvPicPr/>
            <p:nvPr/>
          </p:nvPicPr>
          <p:blipFill>
            <a:blip r:embed="rId23" cstate="print"/>
            <a:stretch>
              <a:fillRect/>
            </a:stretch>
          </p:blipFill>
          <p:spPr>
            <a:xfrm>
              <a:off x="4817363" y="5207508"/>
              <a:ext cx="1021080" cy="566927"/>
            </a:xfrm>
            <a:prstGeom prst="rect">
              <a:avLst/>
            </a:prstGeom>
          </p:spPr>
        </p:pic>
        <p:pic>
          <p:nvPicPr>
            <p:cNvPr id="58" name="object 58"/>
            <p:cNvPicPr/>
            <p:nvPr/>
          </p:nvPicPr>
          <p:blipFill>
            <a:blip r:embed="rId24" cstate="print"/>
            <a:stretch>
              <a:fillRect/>
            </a:stretch>
          </p:blipFill>
          <p:spPr>
            <a:xfrm>
              <a:off x="5500115" y="5207508"/>
              <a:ext cx="416051" cy="566927"/>
            </a:xfrm>
            <a:prstGeom prst="rect">
              <a:avLst/>
            </a:prstGeom>
          </p:spPr>
        </p:pic>
        <p:pic>
          <p:nvPicPr>
            <p:cNvPr id="59" name="object 59"/>
            <p:cNvPicPr/>
            <p:nvPr/>
          </p:nvPicPr>
          <p:blipFill>
            <a:blip r:embed="rId25" cstate="print"/>
            <a:stretch>
              <a:fillRect/>
            </a:stretch>
          </p:blipFill>
          <p:spPr>
            <a:xfrm>
              <a:off x="5577839" y="5207508"/>
              <a:ext cx="402336" cy="566927"/>
            </a:xfrm>
            <a:prstGeom prst="rect">
              <a:avLst/>
            </a:prstGeom>
          </p:spPr>
        </p:pic>
      </p:grpSp>
      <p:sp>
        <p:nvSpPr>
          <p:cNvPr id="60" name="object 60"/>
          <p:cNvSpPr txBox="1"/>
          <p:nvPr/>
        </p:nvSpPr>
        <p:spPr>
          <a:xfrm>
            <a:off x="1526794" y="4621529"/>
            <a:ext cx="7375525" cy="1985645"/>
          </a:xfrm>
          <a:prstGeom prst="rect">
            <a:avLst/>
          </a:prstGeom>
        </p:spPr>
        <p:txBody>
          <a:bodyPr vert="horz" wrap="square" lIns="0" tIns="12065" rIns="0" bIns="0" rtlCol="0">
            <a:spAutoFit/>
          </a:bodyPr>
          <a:lstStyle/>
          <a:p>
            <a:pPr marL="12700">
              <a:lnSpc>
                <a:spcPct val="100000"/>
              </a:lnSpc>
              <a:spcBef>
                <a:spcPts val="95"/>
              </a:spcBef>
            </a:pPr>
            <a:r>
              <a:rPr sz="2200" b="1" spc="-15" dirty="0">
                <a:solidFill>
                  <a:srgbClr val="993300"/>
                </a:solidFill>
                <a:latin typeface="Calibri"/>
                <a:cs typeface="Calibri"/>
              </a:rPr>
              <a:t>IMHOTEP</a:t>
            </a:r>
            <a:r>
              <a:rPr sz="2200" b="1" spc="20" dirty="0">
                <a:solidFill>
                  <a:srgbClr val="993300"/>
                </a:solidFill>
                <a:latin typeface="Calibri"/>
                <a:cs typeface="Calibri"/>
              </a:rPr>
              <a:t> </a:t>
            </a:r>
            <a:r>
              <a:rPr sz="2200" b="1" spc="-5" dirty="0">
                <a:solidFill>
                  <a:srgbClr val="993300"/>
                </a:solidFill>
                <a:latin typeface="Calibri"/>
                <a:cs typeface="Calibri"/>
              </a:rPr>
              <a:t>–</a:t>
            </a:r>
            <a:r>
              <a:rPr sz="2200" b="1" dirty="0">
                <a:solidFill>
                  <a:srgbClr val="993300"/>
                </a:solidFill>
                <a:latin typeface="Calibri"/>
                <a:cs typeface="Calibri"/>
              </a:rPr>
              <a:t> </a:t>
            </a:r>
            <a:r>
              <a:rPr sz="2200" b="1" spc="-10" dirty="0">
                <a:solidFill>
                  <a:srgbClr val="993300"/>
                </a:solidFill>
                <a:latin typeface="Calibri"/>
                <a:cs typeface="Calibri"/>
              </a:rPr>
              <a:t>the</a:t>
            </a:r>
            <a:r>
              <a:rPr sz="2200" b="1" spc="10" dirty="0">
                <a:solidFill>
                  <a:srgbClr val="993300"/>
                </a:solidFill>
                <a:latin typeface="Calibri"/>
                <a:cs typeface="Calibri"/>
              </a:rPr>
              <a:t> </a:t>
            </a:r>
            <a:r>
              <a:rPr sz="2200" b="1" spc="-15" dirty="0">
                <a:solidFill>
                  <a:srgbClr val="993300"/>
                </a:solidFill>
                <a:latin typeface="Calibri"/>
                <a:cs typeface="Calibri"/>
              </a:rPr>
              <a:t>god</a:t>
            </a:r>
            <a:r>
              <a:rPr sz="2200" b="1" spc="-10" dirty="0">
                <a:solidFill>
                  <a:srgbClr val="993300"/>
                </a:solidFill>
                <a:latin typeface="Calibri"/>
                <a:cs typeface="Calibri"/>
              </a:rPr>
              <a:t> </a:t>
            </a:r>
            <a:r>
              <a:rPr sz="2200" b="1" spc="-5" dirty="0">
                <a:solidFill>
                  <a:srgbClr val="993300"/>
                </a:solidFill>
                <a:latin typeface="Calibri"/>
                <a:cs typeface="Calibri"/>
              </a:rPr>
              <a:t>of</a:t>
            </a:r>
            <a:r>
              <a:rPr sz="2200" b="1" spc="10" dirty="0">
                <a:solidFill>
                  <a:srgbClr val="993300"/>
                </a:solidFill>
                <a:latin typeface="Calibri"/>
                <a:cs typeface="Calibri"/>
              </a:rPr>
              <a:t> </a:t>
            </a:r>
            <a:r>
              <a:rPr sz="2200" b="1" spc="-10" dirty="0">
                <a:solidFill>
                  <a:srgbClr val="993300"/>
                </a:solidFill>
                <a:latin typeface="Calibri"/>
                <a:cs typeface="Calibri"/>
              </a:rPr>
              <a:t>medicine</a:t>
            </a:r>
            <a:endParaRPr sz="2200" dirty="0">
              <a:latin typeface="Calibri"/>
              <a:cs typeface="Calibri"/>
            </a:endParaRPr>
          </a:p>
          <a:p>
            <a:pPr marL="12700" marR="5080">
              <a:lnSpc>
                <a:spcPct val="100000"/>
              </a:lnSpc>
              <a:spcBef>
                <a:spcPts val="5"/>
              </a:spcBef>
            </a:pPr>
            <a:r>
              <a:rPr sz="2000" b="1" dirty="0">
                <a:solidFill>
                  <a:srgbClr val="001F5F"/>
                </a:solidFill>
                <a:latin typeface="Calibri"/>
                <a:cs typeface="Calibri"/>
              </a:rPr>
              <a:t>the </a:t>
            </a:r>
            <a:r>
              <a:rPr sz="2000" b="1" spc="-5" dirty="0">
                <a:solidFill>
                  <a:srgbClr val="001F5F"/>
                </a:solidFill>
                <a:latin typeface="Calibri"/>
                <a:cs typeface="Calibri"/>
              </a:rPr>
              <a:t>defender </a:t>
            </a:r>
            <a:r>
              <a:rPr sz="2000" b="1" dirty="0">
                <a:solidFill>
                  <a:srgbClr val="001F5F"/>
                </a:solidFill>
                <a:latin typeface="Calibri"/>
                <a:cs typeface="Calibri"/>
              </a:rPr>
              <a:t>of medicine and the author of the </a:t>
            </a:r>
            <a:r>
              <a:rPr sz="2000" b="1" spc="-5" dirty="0">
                <a:solidFill>
                  <a:srgbClr val="001F5F"/>
                </a:solidFill>
                <a:latin typeface="Calibri"/>
                <a:cs typeface="Calibri"/>
              </a:rPr>
              <a:t>ancient medical </a:t>
            </a:r>
            <a:r>
              <a:rPr sz="2000" b="1" spc="-15" dirty="0">
                <a:solidFill>
                  <a:srgbClr val="001F5F"/>
                </a:solidFill>
                <a:latin typeface="Calibri"/>
                <a:cs typeface="Calibri"/>
              </a:rPr>
              <a:t>texts, </a:t>
            </a:r>
            <a:r>
              <a:rPr sz="2000" b="1" spc="-440" dirty="0">
                <a:solidFill>
                  <a:srgbClr val="001F5F"/>
                </a:solidFill>
                <a:latin typeface="Calibri"/>
                <a:cs typeface="Calibri"/>
              </a:rPr>
              <a:t> </a:t>
            </a:r>
            <a:r>
              <a:rPr sz="2000" b="1" spc="-25" dirty="0">
                <a:solidFill>
                  <a:srgbClr val="001F5F"/>
                </a:solidFill>
                <a:latin typeface="Calibri"/>
                <a:cs typeface="Calibri"/>
              </a:rPr>
              <a:t>astrologer,</a:t>
            </a:r>
            <a:r>
              <a:rPr sz="2000" b="1" spc="-10" dirty="0">
                <a:solidFill>
                  <a:srgbClr val="001F5F"/>
                </a:solidFill>
                <a:latin typeface="Calibri"/>
                <a:cs typeface="Calibri"/>
              </a:rPr>
              <a:t> architect</a:t>
            </a:r>
            <a:r>
              <a:rPr sz="2000" b="1" spc="-30" dirty="0">
                <a:solidFill>
                  <a:srgbClr val="001F5F"/>
                </a:solidFill>
                <a:latin typeface="Calibri"/>
                <a:cs typeface="Calibri"/>
              </a:rPr>
              <a:t> </a:t>
            </a:r>
            <a:r>
              <a:rPr sz="2000" b="1" spc="-10" dirty="0">
                <a:solidFill>
                  <a:srgbClr val="001F5F"/>
                </a:solidFill>
                <a:latin typeface="Calibri"/>
                <a:cs typeface="Calibri"/>
              </a:rPr>
              <a:t>(</a:t>
            </a:r>
            <a:r>
              <a:rPr sz="2000" b="1" spc="-10" dirty="0" smtClean="0">
                <a:solidFill>
                  <a:srgbClr val="001F5F"/>
                </a:solidFill>
                <a:latin typeface="Calibri"/>
                <a:cs typeface="Calibri"/>
              </a:rPr>
              <a:t>pyramid </a:t>
            </a:r>
            <a:r>
              <a:rPr sz="2000" b="1" dirty="0">
                <a:solidFill>
                  <a:srgbClr val="001F5F"/>
                </a:solidFill>
                <a:latin typeface="Calibri"/>
                <a:cs typeface="Calibri"/>
              </a:rPr>
              <a:t>of</a:t>
            </a:r>
            <a:r>
              <a:rPr sz="2000" b="1" spc="-10" dirty="0">
                <a:solidFill>
                  <a:srgbClr val="001F5F"/>
                </a:solidFill>
                <a:latin typeface="Calibri"/>
                <a:cs typeface="Calibri"/>
              </a:rPr>
              <a:t> </a:t>
            </a:r>
            <a:r>
              <a:rPr sz="2000" b="1" spc="-5" dirty="0">
                <a:solidFill>
                  <a:srgbClr val="001F5F"/>
                </a:solidFill>
                <a:latin typeface="Calibri"/>
                <a:cs typeface="Calibri"/>
              </a:rPr>
              <a:t>Djoser</a:t>
            </a:r>
            <a:r>
              <a:rPr sz="2000" spc="-5" dirty="0">
                <a:solidFill>
                  <a:srgbClr val="001F5F"/>
                </a:solidFill>
                <a:latin typeface="Calibri"/>
                <a:cs typeface="Calibri"/>
              </a:rPr>
              <a:t>).</a:t>
            </a:r>
            <a:endParaRPr sz="2000" dirty="0">
              <a:latin typeface="Calibri"/>
              <a:cs typeface="Calibri"/>
            </a:endParaRPr>
          </a:p>
          <a:p>
            <a:pPr marL="479425">
              <a:lnSpc>
                <a:spcPts val="2375"/>
              </a:lnSpc>
              <a:spcBef>
                <a:spcPts val="1125"/>
              </a:spcBef>
            </a:pPr>
            <a:r>
              <a:rPr sz="2200" b="1" u="heavy" spc="-10" dirty="0">
                <a:solidFill>
                  <a:srgbClr val="000099"/>
                </a:solidFill>
                <a:uFill>
                  <a:solidFill>
                    <a:srgbClr val="000099"/>
                  </a:solidFill>
                </a:uFill>
                <a:latin typeface="Calibri"/>
                <a:cs typeface="Calibri"/>
              </a:rPr>
              <a:t>The</a:t>
            </a:r>
            <a:r>
              <a:rPr sz="2200" b="1" u="heavy" spc="5" dirty="0">
                <a:solidFill>
                  <a:srgbClr val="000099"/>
                </a:solidFill>
                <a:uFill>
                  <a:solidFill>
                    <a:srgbClr val="000099"/>
                  </a:solidFill>
                </a:uFill>
                <a:latin typeface="Calibri"/>
                <a:cs typeface="Calibri"/>
              </a:rPr>
              <a:t> </a:t>
            </a:r>
            <a:r>
              <a:rPr sz="2200" b="1" u="heavy" spc="-10" dirty="0">
                <a:solidFill>
                  <a:srgbClr val="000099"/>
                </a:solidFill>
                <a:uFill>
                  <a:solidFill>
                    <a:srgbClr val="000099"/>
                  </a:solidFill>
                </a:uFill>
                <a:latin typeface="Calibri"/>
                <a:cs typeface="Calibri"/>
              </a:rPr>
              <a:t>Egyptians</a:t>
            </a:r>
            <a:r>
              <a:rPr sz="2200" b="1" u="heavy" dirty="0">
                <a:solidFill>
                  <a:srgbClr val="000099"/>
                </a:solidFill>
                <a:uFill>
                  <a:solidFill>
                    <a:srgbClr val="000099"/>
                  </a:solidFill>
                </a:uFill>
                <a:latin typeface="Calibri"/>
                <a:cs typeface="Calibri"/>
              </a:rPr>
              <a:t> </a:t>
            </a:r>
            <a:r>
              <a:rPr sz="2200" b="1" u="heavy" spc="-5" dirty="0">
                <a:solidFill>
                  <a:srgbClr val="000099"/>
                </a:solidFill>
                <a:uFill>
                  <a:solidFill>
                    <a:srgbClr val="000099"/>
                  </a:solidFill>
                </a:uFill>
                <a:latin typeface="Calibri"/>
                <a:cs typeface="Calibri"/>
              </a:rPr>
              <a:t>called</a:t>
            </a:r>
            <a:r>
              <a:rPr sz="2200" b="1" u="heavy" spc="15" dirty="0">
                <a:solidFill>
                  <a:srgbClr val="000099"/>
                </a:solidFill>
                <a:uFill>
                  <a:solidFill>
                    <a:srgbClr val="000099"/>
                  </a:solidFill>
                </a:uFill>
                <a:latin typeface="Calibri"/>
                <a:cs typeface="Calibri"/>
              </a:rPr>
              <a:t> </a:t>
            </a:r>
            <a:r>
              <a:rPr sz="2200" b="1" u="heavy" spc="-10" dirty="0">
                <a:solidFill>
                  <a:srgbClr val="000099"/>
                </a:solidFill>
                <a:uFill>
                  <a:solidFill>
                    <a:srgbClr val="000099"/>
                  </a:solidFill>
                </a:uFill>
                <a:latin typeface="Calibri"/>
                <a:cs typeface="Calibri"/>
              </a:rPr>
              <a:t>Thoth</a:t>
            </a:r>
            <a:r>
              <a:rPr sz="2200" b="1" u="heavy" spc="10" dirty="0">
                <a:solidFill>
                  <a:srgbClr val="000099"/>
                </a:solidFill>
                <a:uFill>
                  <a:solidFill>
                    <a:srgbClr val="000099"/>
                  </a:solidFill>
                </a:uFill>
                <a:latin typeface="Calibri"/>
                <a:cs typeface="Calibri"/>
              </a:rPr>
              <a:t> </a:t>
            </a:r>
            <a:r>
              <a:rPr sz="2200" b="1" i="1" u="heavy" spc="-5" dirty="0">
                <a:solidFill>
                  <a:srgbClr val="000099"/>
                </a:solidFill>
                <a:uFill>
                  <a:solidFill>
                    <a:srgbClr val="000099"/>
                  </a:solidFill>
                </a:uFill>
                <a:latin typeface="Calibri"/>
                <a:cs typeface="Calibri"/>
              </a:rPr>
              <a:t>"pharmaco"</a:t>
            </a:r>
            <a:r>
              <a:rPr sz="2200" b="1" i="1" u="heavy" spc="5" dirty="0">
                <a:solidFill>
                  <a:srgbClr val="000099"/>
                </a:solidFill>
                <a:uFill>
                  <a:solidFill>
                    <a:srgbClr val="000099"/>
                  </a:solidFill>
                </a:uFill>
                <a:latin typeface="Calibri"/>
                <a:cs typeface="Calibri"/>
              </a:rPr>
              <a:t> </a:t>
            </a:r>
            <a:r>
              <a:rPr sz="2200" b="1" u="heavy" spc="-5" dirty="0">
                <a:solidFill>
                  <a:srgbClr val="000099"/>
                </a:solidFill>
                <a:uFill>
                  <a:solidFill>
                    <a:srgbClr val="000099"/>
                  </a:solidFill>
                </a:uFill>
                <a:latin typeface="Calibri"/>
                <a:cs typeface="Calibri"/>
              </a:rPr>
              <a:t>or</a:t>
            </a:r>
            <a:r>
              <a:rPr sz="2200" b="1" u="heavy" spc="20" dirty="0">
                <a:solidFill>
                  <a:srgbClr val="000099"/>
                </a:solidFill>
                <a:uFill>
                  <a:solidFill>
                    <a:srgbClr val="000099"/>
                  </a:solidFill>
                </a:uFill>
                <a:latin typeface="Calibri"/>
                <a:cs typeface="Calibri"/>
              </a:rPr>
              <a:t> </a:t>
            </a:r>
            <a:r>
              <a:rPr sz="2200" b="1" i="1" u="heavy" spc="-5" dirty="0">
                <a:solidFill>
                  <a:srgbClr val="000099"/>
                </a:solidFill>
                <a:uFill>
                  <a:solidFill>
                    <a:srgbClr val="000099"/>
                  </a:solidFill>
                </a:uFill>
                <a:latin typeface="Calibri"/>
                <a:cs typeface="Calibri"/>
              </a:rPr>
              <a:t>"pharmacy"</a:t>
            </a:r>
            <a:r>
              <a:rPr sz="2200" b="1" u="heavy" spc="-5" dirty="0">
                <a:solidFill>
                  <a:srgbClr val="000099"/>
                </a:solidFill>
                <a:uFill>
                  <a:solidFill>
                    <a:srgbClr val="000099"/>
                  </a:solidFill>
                </a:uFill>
                <a:latin typeface="Calibri"/>
                <a:cs typeface="Calibri"/>
              </a:rPr>
              <a:t>.</a:t>
            </a:r>
            <a:endParaRPr sz="2200" dirty="0">
              <a:latin typeface="Calibri"/>
              <a:cs typeface="Calibri"/>
            </a:endParaRPr>
          </a:p>
          <a:p>
            <a:pPr marL="17780" marR="463550">
              <a:lnSpc>
                <a:spcPts val="2110"/>
              </a:lnSpc>
              <a:spcBef>
                <a:spcPts val="250"/>
              </a:spcBef>
            </a:pPr>
            <a:r>
              <a:rPr sz="2200" b="1" spc="-10" dirty="0">
                <a:solidFill>
                  <a:srgbClr val="000099"/>
                </a:solidFill>
                <a:latin typeface="Calibri"/>
                <a:cs typeface="Calibri"/>
              </a:rPr>
              <a:t>Hence,</a:t>
            </a:r>
            <a:r>
              <a:rPr sz="2200" b="1" spc="85" dirty="0">
                <a:solidFill>
                  <a:srgbClr val="000099"/>
                </a:solidFill>
                <a:latin typeface="Calibri"/>
                <a:cs typeface="Calibri"/>
              </a:rPr>
              <a:t> </a:t>
            </a:r>
            <a:r>
              <a:rPr sz="2200" b="1" spc="-15" dirty="0">
                <a:solidFill>
                  <a:srgbClr val="000099"/>
                </a:solidFill>
                <a:latin typeface="Calibri"/>
                <a:cs typeface="Calibri"/>
              </a:rPr>
              <a:t>words</a:t>
            </a:r>
            <a:r>
              <a:rPr sz="2200" b="1" spc="70" dirty="0">
                <a:solidFill>
                  <a:srgbClr val="000099"/>
                </a:solidFill>
                <a:latin typeface="Calibri"/>
                <a:cs typeface="Calibri"/>
              </a:rPr>
              <a:t> </a:t>
            </a:r>
            <a:r>
              <a:rPr sz="2200" b="1" spc="-10" dirty="0">
                <a:solidFill>
                  <a:srgbClr val="000099"/>
                </a:solidFill>
                <a:latin typeface="Calibri"/>
                <a:cs typeface="Calibri"/>
              </a:rPr>
              <a:t>with</a:t>
            </a:r>
            <a:r>
              <a:rPr sz="2200" b="1" spc="75" dirty="0">
                <a:solidFill>
                  <a:srgbClr val="000099"/>
                </a:solidFill>
                <a:latin typeface="Calibri"/>
                <a:cs typeface="Calibri"/>
              </a:rPr>
              <a:t> </a:t>
            </a:r>
            <a:r>
              <a:rPr sz="2200" b="1" spc="-10" dirty="0">
                <a:solidFill>
                  <a:srgbClr val="000099"/>
                </a:solidFill>
                <a:latin typeface="Calibri"/>
                <a:cs typeface="Calibri"/>
              </a:rPr>
              <a:t>the</a:t>
            </a:r>
            <a:r>
              <a:rPr sz="2200" b="1" spc="70" dirty="0">
                <a:solidFill>
                  <a:srgbClr val="000099"/>
                </a:solidFill>
                <a:latin typeface="Calibri"/>
                <a:cs typeface="Calibri"/>
              </a:rPr>
              <a:t> </a:t>
            </a:r>
            <a:r>
              <a:rPr sz="2200" b="1" spc="-15" dirty="0">
                <a:solidFill>
                  <a:srgbClr val="000099"/>
                </a:solidFill>
                <a:latin typeface="Calibri"/>
                <a:cs typeface="Calibri"/>
              </a:rPr>
              <a:t>root</a:t>
            </a:r>
            <a:r>
              <a:rPr sz="2200" b="1" spc="100" dirty="0">
                <a:solidFill>
                  <a:srgbClr val="000099"/>
                </a:solidFill>
                <a:latin typeface="Calibri"/>
                <a:cs typeface="Calibri"/>
              </a:rPr>
              <a:t> </a:t>
            </a:r>
            <a:r>
              <a:rPr sz="2200" b="1" i="1" spc="-5" dirty="0">
                <a:solidFill>
                  <a:srgbClr val="000099"/>
                </a:solidFill>
                <a:latin typeface="Calibri"/>
                <a:cs typeface="Calibri"/>
              </a:rPr>
              <a:t>"pharma"</a:t>
            </a:r>
            <a:r>
              <a:rPr sz="2200" b="1" i="1" spc="75" dirty="0">
                <a:solidFill>
                  <a:srgbClr val="000099"/>
                </a:solidFill>
                <a:latin typeface="Calibri"/>
                <a:cs typeface="Calibri"/>
              </a:rPr>
              <a:t> </a:t>
            </a:r>
            <a:r>
              <a:rPr sz="2200" b="1" spc="-10" dirty="0">
                <a:solidFill>
                  <a:srgbClr val="000099"/>
                </a:solidFill>
                <a:latin typeface="Calibri"/>
                <a:cs typeface="Calibri"/>
              </a:rPr>
              <a:t>arose: </a:t>
            </a:r>
            <a:r>
              <a:rPr sz="2200" b="1" spc="-5" dirty="0">
                <a:solidFill>
                  <a:srgbClr val="000099"/>
                </a:solidFill>
                <a:latin typeface="Calibri"/>
                <a:cs typeface="Calibri"/>
              </a:rPr>
              <a:t> </a:t>
            </a:r>
            <a:r>
              <a:rPr sz="2200" b="1" spc="-20" dirty="0">
                <a:solidFill>
                  <a:srgbClr val="000099"/>
                </a:solidFill>
                <a:latin typeface="Calibri"/>
                <a:cs typeface="Calibri"/>
              </a:rPr>
              <a:t>pharmacology,</a:t>
            </a:r>
            <a:r>
              <a:rPr sz="2200" b="1" spc="45" dirty="0">
                <a:solidFill>
                  <a:srgbClr val="000099"/>
                </a:solidFill>
                <a:latin typeface="Calibri"/>
                <a:cs typeface="Calibri"/>
              </a:rPr>
              <a:t> </a:t>
            </a:r>
            <a:r>
              <a:rPr sz="2200" b="1" spc="-20" dirty="0">
                <a:solidFill>
                  <a:srgbClr val="000099"/>
                </a:solidFill>
                <a:latin typeface="Calibri"/>
                <a:cs typeface="Calibri"/>
              </a:rPr>
              <a:t>pharmacognosy,</a:t>
            </a:r>
            <a:r>
              <a:rPr sz="2200" b="1" spc="50" dirty="0">
                <a:solidFill>
                  <a:srgbClr val="000099"/>
                </a:solidFill>
                <a:latin typeface="Calibri"/>
                <a:cs typeface="Calibri"/>
              </a:rPr>
              <a:t> </a:t>
            </a:r>
            <a:r>
              <a:rPr sz="2200" b="1" spc="-10" dirty="0">
                <a:solidFill>
                  <a:srgbClr val="000099"/>
                </a:solidFill>
                <a:latin typeface="Calibri"/>
                <a:cs typeface="Calibri"/>
              </a:rPr>
              <a:t>pharmacopoeia,</a:t>
            </a:r>
            <a:r>
              <a:rPr sz="2200" b="1" spc="85" dirty="0">
                <a:solidFill>
                  <a:srgbClr val="000099"/>
                </a:solidFill>
                <a:latin typeface="Calibri"/>
                <a:cs typeface="Calibri"/>
              </a:rPr>
              <a:t> </a:t>
            </a:r>
            <a:r>
              <a:rPr sz="2200" b="1" spc="-25" dirty="0">
                <a:solidFill>
                  <a:srgbClr val="000099"/>
                </a:solidFill>
                <a:latin typeface="Calibri"/>
                <a:cs typeface="Calibri"/>
              </a:rPr>
              <a:t>pharmacy.</a:t>
            </a:r>
            <a:endParaRPr sz="2200" dirty="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32476" y="4038598"/>
            <a:ext cx="3779520" cy="2808732"/>
          </a:xfrm>
          <a:prstGeom prst="rect">
            <a:avLst/>
          </a:prstGeom>
        </p:spPr>
      </p:pic>
      <p:sp>
        <p:nvSpPr>
          <p:cNvPr id="3" name="object 3"/>
          <p:cNvSpPr txBox="1"/>
          <p:nvPr/>
        </p:nvSpPr>
        <p:spPr>
          <a:xfrm>
            <a:off x="8765540" y="63338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10</a:t>
            </a:r>
            <a:endParaRPr sz="1400">
              <a:latin typeface="Arial MT"/>
              <a:cs typeface="Arial MT"/>
            </a:endParaRPr>
          </a:p>
        </p:txBody>
      </p:sp>
      <p:pic>
        <p:nvPicPr>
          <p:cNvPr id="4" name="object 4"/>
          <p:cNvPicPr/>
          <p:nvPr/>
        </p:nvPicPr>
        <p:blipFill>
          <a:blip r:embed="rId3" cstate="print"/>
          <a:stretch>
            <a:fillRect/>
          </a:stretch>
        </p:blipFill>
        <p:spPr>
          <a:xfrm>
            <a:off x="0" y="0"/>
            <a:ext cx="9144000" cy="746760"/>
          </a:xfrm>
          <a:prstGeom prst="rect">
            <a:avLst/>
          </a:prstGeom>
        </p:spPr>
      </p:pic>
      <p:sp>
        <p:nvSpPr>
          <p:cNvPr id="5" name="object 5"/>
          <p:cNvSpPr txBox="1">
            <a:spLocks noGrp="1"/>
          </p:cNvSpPr>
          <p:nvPr>
            <p:ph type="title"/>
          </p:nvPr>
        </p:nvSpPr>
        <p:spPr>
          <a:xfrm>
            <a:off x="984910" y="101295"/>
            <a:ext cx="7174230" cy="391795"/>
          </a:xfrm>
          <a:prstGeom prst="rect">
            <a:avLst/>
          </a:prstGeom>
        </p:spPr>
        <p:txBody>
          <a:bodyPr vert="horz" wrap="square" lIns="0" tIns="12700" rIns="0" bIns="0" rtlCol="0">
            <a:spAutoFit/>
          </a:bodyPr>
          <a:lstStyle/>
          <a:p>
            <a:pPr marL="12700">
              <a:lnSpc>
                <a:spcPct val="100000"/>
              </a:lnSpc>
              <a:spcBef>
                <a:spcPts val="100"/>
              </a:spcBef>
            </a:pPr>
            <a:r>
              <a:rPr sz="2400" i="0" dirty="0">
                <a:solidFill>
                  <a:srgbClr val="000099"/>
                </a:solidFill>
                <a:latin typeface="Arial"/>
                <a:cs typeface="Arial"/>
              </a:rPr>
              <a:t>MEDICINE</a:t>
            </a:r>
            <a:r>
              <a:rPr sz="2400" i="0" spc="-25" dirty="0">
                <a:solidFill>
                  <a:srgbClr val="000099"/>
                </a:solidFill>
                <a:latin typeface="Arial"/>
                <a:cs typeface="Arial"/>
              </a:rPr>
              <a:t> </a:t>
            </a:r>
            <a:r>
              <a:rPr sz="2400" i="0" spc="-5" dirty="0">
                <a:solidFill>
                  <a:srgbClr val="000099"/>
                </a:solidFill>
                <a:latin typeface="Arial"/>
                <a:cs typeface="Arial"/>
              </a:rPr>
              <a:t>AND</a:t>
            </a:r>
            <a:r>
              <a:rPr sz="2400" i="0" spc="15" dirty="0">
                <a:solidFill>
                  <a:srgbClr val="000099"/>
                </a:solidFill>
                <a:latin typeface="Arial"/>
                <a:cs typeface="Arial"/>
              </a:rPr>
              <a:t> </a:t>
            </a:r>
            <a:r>
              <a:rPr sz="2400" i="0" spc="-5" dirty="0">
                <a:solidFill>
                  <a:srgbClr val="000099"/>
                </a:solidFill>
                <a:latin typeface="Arial"/>
                <a:cs typeface="Arial"/>
              </a:rPr>
              <a:t>PHARMACY</a:t>
            </a:r>
            <a:r>
              <a:rPr sz="2400" i="0" spc="25" dirty="0">
                <a:solidFill>
                  <a:srgbClr val="000099"/>
                </a:solidFill>
                <a:latin typeface="Arial"/>
                <a:cs typeface="Arial"/>
              </a:rPr>
              <a:t> </a:t>
            </a:r>
            <a:r>
              <a:rPr sz="2400" i="0" dirty="0">
                <a:solidFill>
                  <a:srgbClr val="000099"/>
                </a:solidFill>
                <a:latin typeface="Arial"/>
                <a:cs typeface="Arial"/>
              </a:rPr>
              <a:t>OF</a:t>
            </a:r>
            <a:r>
              <a:rPr sz="2400" i="0" spc="-15" dirty="0">
                <a:solidFill>
                  <a:srgbClr val="000099"/>
                </a:solidFill>
                <a:latin typeface="Arial"/>
                <a:cs typeface="Arial"/>
              </a:rPr>
              <a:t> </a:t>
            </a:r>
            <a:r>
              <a:rPr sz="2400" i="0" spc="-5" dirty="0">
                <a:solidFill>
                  <a:srgbClr val="000099"/>
                </a:solidFill>
                <a:latin typeface="Arial"/>
                <a:cs typeface="Arial"/>
              </a:rPr>
              <a:t>ANCIENT</a:t>
            </a:r>
            <a:r>
              <a:rPr sz="2400" i="0" spc="10" dirty="0">
                <a:solidFill>
                  <a:srgbClr val="000099"/>
                </a:solidFill>
                <a:latin typeface="Arial"/>
                <a:cs typeface="Arial"/>
              </a:rPr>
              <a:t> </a:t>
            </a:r>
            <a:r>
              <a:rPr sz="2400" i="0" spc="-5" dirty="0">
                <a:solidFill>
                  <a:srgbClr val="000099"/>
                </a:solidFill>
                <a:latin typeface="Arial"/>
                <a:cs typeface="Arial"/>
              </a:rPr>
              <a:t>EGYPT</a:t>
            </a:r>
            <a:endParaRPr sz="2400">
              <a:latin typeface="Arial"/>
              <a:cs typeface="Arial"/>
            </a:endParaRPr>
          </a:p>
        </p:txBody>
      </p:sp>
      <p:sp>
        <p:nvSpPr>
          <p:cNvPr id="6" name="object 6"/>
          <p:cNvSpPr txBox="1"/>
          <p:nvPr/>
        </p:nvSpPr>
        <p:spPr>
          <a:xfrm>
            <a:off x="198881" y="3377946"/>
            <a:ext cx="7038340" cy="647700"/>
          </a:xfrm>
          <a:prstGeom prst="rect">
            <a:avLst/>
          </a:prstGeom>
          <a:solidFill>
            <a:srgbClr val="FFFFFF"/>
          </a:solidFill>
          <a:ln w="25907">
            <a:solidFill>
              <a:srgbClr val="333399"/>
            </a:solidFill>
          </a:ln>
        </p:spPr>
        <p:txBody>
          <a:bodyPr vert="horz" wrap="square" lIns="0" tIns="40005" rIns="0" bIns="0" rtlCol="0">
            <a:spAutoFit/>
          </a:bodyPr>
          <a:lstStyle/>
          <a:p>
            <a:pPr marL="90805" marR="577215">
              <a:lnSpc>
                <a:spcPct val="100000"/>
              </a:lnSpc>
              <a:spcBef>
                <a:spcPts val="315"/>
              </a:spcBef>
            </a:pPr>
            <a:r>
              <a:rPr sz="1800" b="1" i="1" spc="-5" dirty="0">
                <a:latin typeface="Arial"/>
                <a:cs typeface="Arial"/>
              </a:rPr>
              <a:t>As</a:t>
            </a:r>
            <a:r>
              <a:rPr sz="1800" b="1" i="1" spc="-10" dirty="0">
                <a:latin typeface="Arial"/>
                <a:cs typeface="Arial"/>
              </a:rPr>
              <a:t> </a:t>
            </a:r>
            <a:r>
              <a:rPr sz="1800" b="1" i="1" spc="-5" dirty="0">
                <a:latin typeface="Arial"/>
                <a:cs typeface="Arial"/>
              </a:rPr>
              <a:t>a</a:t>
            </a:r>
            <a:r>
              <a:rPr sz="1800" b="1" i="1" dirty="0">
                <a:latin typeface="Arial"/>
                <a:cs typeface="Arial"/>
              </a:rPr>
              <a:t> </a:t>
            </a:r>
            <a:r>
              <a:rPr sz="1800" b="1" i="1" spc="-5" dirty="0">
                <a:latin typeface="Arial"/>
                <a:cs typeface="Arial"/>
              </a:rPr>
              <a:t>preventive</a:t>
            </a:r>
            <a:r>
              <a:rPr sz="1800" b="1" i="1" spc="10" dirty="0">
                <a:latin typeface="Arial"/>
                <a:cs typeface="Arial"/>
              </a:rPr>
              <a:t> </a:t>
            </a:r>
            <a:r>
              <a:rPr sz="1800" b="1" i="1" spc="-5" dirty="0">
                <a:latin typeface="Arial"/>
                <a:cs typeface="Arial"/>
              </a:rPr>
              <a:t>measure</a:t>
            </a:r>
            <a:r>
              <a:rPr sz="1800" b="1" i="1" spc="5" dirty="0">
                <a:latin typeface="Arial"/>
                <a:cs typeface="Arial"/>
              </a:rPr>
              <a:t> </a:t>
            </a:r>
            <a:r>
              <a:rPr sz="1800" b="1" i="1" spc="-5" dirty="0">
                <a:latin typeface="Arial"/>
                <a:cs typeface="Arial"/>
              </a:rPr>
              <a:t>healthy</a:t>
            </a:r>
            <a:r>
              <a:rPr sz="1800" b="1" i="1" spc="5" dirty="0">
                <a:latin typeface="Arial"/>
                <a:cs typeface="Arial"/>
              </a:rPr>
              <a:t> </a:t>
            </a:r>
            <a:r>
              <a:rPr sz="1800" b="1" i="1" spc="-5" dirty="0">
                <a:latin typeface="Arial"/>
                <a:cs typeface="Arial"/>
              </a:rPr>
              <a:t>person</a:t>
            </a:r>
            <a:r>
              <a:rPr sz="1800" b="1" i="1" spc="5" dirty="0">
                <a:latin typeface="Arial"/>
                <a:cs typeface="Arial"/>
              </a:rPr>
              <a:t> </a:t>
            </a:r>
            <a:r>
              <a:rPr sz="1800" b="1" i="1" spc="-5" dirty="0">
                <a:latin typeface="Arial"/>
                <a:cs typeface="Arial"/>
              </a:rPr>
              <a:t>every</a:t>
            </a:r>
            <a:r>
              <a:rPr sz="1800" b="1" i="1" spc="25" dirty="0">
                <a:latin typeface="Arial"/>
                <a:cs typeface="Arial"/>
              </a:rPr>
              <a:t> </a:t>
            </a:r>
            <a:r>
              <a:rPr sz="1800" b="1" i="1" spc="-5" dirty="0">
                <a:latin typeface="Arial"/>
                <a:cs typeface="Arial"/>
              </a:rPr>
              <a:t>10 days </a:t>
            </a:r>
            <a:r>
              <a:rPr sz="1800" b="1" i="1" dirty="0">
                <a:latin typeface="Arial"/>
                <a:cs typeface="Arial"/>
              </a:rPr>
              <a:t> vomiting </a:t>
            </a:r>
            <a:r>
              <a:rPr sz="1800" b="1" i="1" spc="-5" dirty="0">
                <a:latin typeface="Arial"/>
                <a:cs typeface="Arial"/>
              </a:rPr>
              <a:t>and laxative</a:t>
            </a:r>
            <a:r>
              <a:rPr sz="1800" b="1" i="1" spc="5" dirty="0">
                <a:latin typeface="Arial"/>
                <a:cs typeface="Arial"/>
              </a:rPr>
              <a:t> </a:t>
            </a:r>
            <a:r>
              <a:rPr sz="1800" b="1" i="1" spc="-5" dirty="0">
                <a:latin typeface="Arial"/>
                <a:cs typeface="Arial"/>
              </a:rPr>
              <a:t>medicines </a:t>
            </a:r>
            <a:r>
              <a:rPr sz="1800" b="1" i="1" dirty="0">
                <a:latin typeface="Arial"/>
                <a:cs typeface="Arial"/>
              </a:rPr>
              <a:t>was</a:t>
            </a:r>
            <a:r>
              <a:rPr sz="1800" b="1" i="1" spc="-10" dirty="0">
                <a:latin typeface="Arial"/>
                <a:cs typeface="Arial"/>
              </a:rPr>
              <a:t> </a:t>
            </a:r>
            <a:r>
              <a:rPr sz="1800" b="1" i="1" spc="-5" dirty="0">
                <a:latin typeface="Arial"/>
                <a:cs typeface="Arial"/>
              </a:rPr>
              <a:t>recommended</a:t>
            </a:r>
            <a:r>
              <a:rPr sz="1800" b="1" i="1" spc="5" dirty="0">
                <a:latin typeface="Arial"/>
                <a:cs typeface="Arial"/>
              </a:rPr>
              <a:t> </a:t>
            </a:r>
            <a:r>
              <a:rPr sz="1800" b="1" i="1" dirty="0">
                <a:latin typeface="Arial"/>
                <a:cs typeface="Arial"/>
              </a:rPr>
              <a:t>to</a:t>
            </a:r>
            <a:r>
              <a:rPr sz="1800" b="1" i="1" spc="5" dirty="0">
                <a:latin typeface="Arial"/>
                <a:cs typeface="Arial"/>
              </a:rPr>
              <a:t> </a:t>
            </a:r>
            <a:r>
              <a:rPr sz="1800" b="1" i="1" dirty="0">
                <a:latin typeface="Arial"/>
                <a:cs typeface="Arial"/>
              </a:rPr>
              <a:t>use</a:t>
            </a:r>
            <a:endParaRPr sz="1800">
              <a:latin typeface="Arial"/>
              <a:cs typeface="Arial"/>
            </a:endParaRPr>
          </a:p>
        </p:txBody>
      </p:sp>
      <p:sp>
        <p:nvSpPr>
          <p:cNvPr id="7" name="object 7"/>
          <p:cNvSpPr txBox="1"/>
          <p:nvPr/>
        </p:nvSpPr>
        <p:spPr>
          <a:xfrm>
            <a:off x="198881" y="5537453"/>
            <a:ext cx="4998720" cy="923925"/>
          </a:xfrm>
          <a:prstGeom prst="rect">
            <a:avLst/>
          </a:prstGeom>
          <a:solidFill>
            <a:srgbClr val="FFFFFF"/>
          </a:solidFill>
          <a:ln w="25907">
            <a:solidFill>
              <a:srgbClr val="333399"/>
            </a:solidFill>
          </a:ln>
        </p:spPr>
        <p:txBody>
          <a:bodyPr vert="horz" wrap="square" lIns="0" tIns="40640" rIns="0" bIns="0" rtlCol="0">
            <a:spAutoFit/>
          </a:bodyPr>
          <a:lstStyle/>
          <a:p>
            <a:pPr marL="90805" marR="163195">
              <a:lnSpc>
                <a:spcPct val="100000"/>
              </a:lnSpc>
              <a:spcBef>
                <a:spcPts val="320"/>
              </a:spcBef>
            </a:pPr>
            <a:r>
              <a:rPr sz="1800" b="1" i="1" spc="-5" dirty="0">
                <a:latin typeface="Arial"/>
                <a:cs typeface="Arial"/>
              </a:rPr>
              <a:t>Moderation </a:t>
            </a:r>
            <a:r>
              <a:rPr sz="1800" b="1" i="1" dirty="0">
                <a:latin typeface="Arial"/>
                <a:cs typeface="Arial"/>
              </a:rPr>
              <a:t>in</a:t>
            </a:r>
            <a:r>
              <a:rPr sz="1800" b="1" i="1" spc="-10" dirty="0">
                <a:latin typeface="Arial"/>
                <a:cs typeface="Arial"/>
              </a:rPr>
              <a:t> </a:t>
            </a:r>
            <a:r>
              <a:rPr sz="1800" b="1" i="1" spc="-5" dirty="0">
                <a:latin typeface="Arial"/>
                <a:cs typeface="Arial"/>
              </a:rPr>
              <a:t>eating, </a:t>
            </a:r>
            <a:r>
              <a:rPr sz="1800" b="1" i="1" spc="-10" dirty="0">
                <a:latin typeface="Arial"/>
                <a:cs typeface="Arial"/>
              </a:rPr>
              <a:t>orderly,</a:t>
            </a:r>
            <a:r>
              <a:rPr sz="1800" b="1" i="1" dirty="0">
                <a:latin typeface="Arial"/>
                <a:cs typeface="Arial"/>
              </a:rPr>
              <a:t> compulsory </a:t>
            </a:r>
            <a:r>
              <a:rPr sz="1800" b="1" i="1" spc="5" dirty="0">
                <a:latin typeface="Arial"/>
                <a:cs typeface="Arial"/>
              </a:rPr>
              <a:t> </a:t>
            </a:r>
            <a:r>
              <a:rPr sz="1800" b="1" i="1" spc="-5" dirty="0">
                <a:latin typeface="Arial"/>
                <a:cs typeface="Arial"/>
              </a:rPr>
              <a:t>part </a:t>
            </a:r>
            <a:r>
              <a:rPr sz="1800" b="1" i="1" dirty="0">
                <a:latin typeface="Arial"/>
                <a:cs typeface="Arial"/>
              </a:rPr>
              <a:t>of</a:t>
            </a:r>
            <a:r>
              <a:rPr sz="1800" b="1" i="1" spc="-5" dirty="0">
                <a:latin typeface="Arial"/>
                <a:cs typeface="Arial"/>
              </a:rPr>
              <a:t> </a:t>
            </a:r>
            <a:r>
              <a:rPr sz="1800" b="1" i="1" dirty="0">
                <a:latin typeface="Arial"/>
                <a:cs typeface="Arial"/>
              </a:rPr>
              <a:t>the</a:t>
            </a:r>
            <a:r>
              <a:rPr sz="1800" b="1" i="1" spc="-5" dirty="0">
                <a:latin typeface="Arial"/>
                <a:cs typeface="Arial"/>
              </a:rPr>
              <a:t> </a:t>
            </a:r>
            <a:r>
              <a:rPr sz="1800" b="1" i="1" dirty="0">
                <a:latin typeface="Arial"/>
                <a:cs typeface="Arial"/>
              </a:rPr>
              <a:t>ablutions</a:t>
            </a:r>
            <a:r>
              <a:rPr sz="1800" b="1" i="1" spc="-30" dirty="0">
                <a:latin typeface="Arial"/>
                <a:cs typeface="Arial"/>
              </a:rPr>
              <a:t> </a:t>
            </a:r>
            <a:r>
              <a:rPr sz="1800" b="1" i="1" dirty="0">
                <a:latin typeface="Arial"/>
                <a:cs typeface="Arial"/>
              </a:rPr>
              <a:t>and</a:t>
            </a:r>
            <a:r>
              <a:rPr sz="1800" b="1" i="1" spc="5" dirty="0">
                <a:latin typeface="Arial"/>
                <a:cs typeface="Arial"/>
              </a:rPr>
              <a:t> </a:t>
            </a:r>
            <a:r>
              <a:rPr sz="1800" b="1" i="1" dirty="0">
                <a:latin typeface="Arial"/>
                <a:cs typeface="Arial"/>
              </a:rPr>
              <a:t>body</a:t>
            </a:r>
            <a:r>
              <a:rPr sz="1800" b="1" i="1" spc="-15" dirty="0">
                <a:latin typeface="Arial"/>
                <a:cs typeface="Arial"/>
              </a:rPr>
              <a:t> </a:t>
            </a:r>
            <a:r>
              <a:rPr sz="1800" b="1" i="1" dirty="0">
                <a:latin typeface="Arial"/>
                <a:cs typeface="Arial"/>
              </a:rPr>
              <a:t>rub</a:t>
            </a:r>
            <a:r>
              <a:rPr sz="1800" b="1" i="1" spc="-5" dirty="0">
                <a:latin typeface="Arial"/>
                <a:cs typeface="Arial"/>
              </a:rPr>
              <a:t> ointment </a:t>
            </a:r>
            <a:r>
              <a:rPr sz="1800" b="1" i="1" spc="-484" dirty="0">
                <a:latin typeface="Arial"/>
                <a:cs typeface="Arial"/>
              </a:rPr>
              <a:t> </a:t>
            </a:r>
            <a:r>
              <a:rPr sz="1800" b="1" i="1" spc="-5" dirty="0">
                <a:latin typeface="Arial"/>
                <a:cs typeface="Arial"/>
              </a:rPr>
              <a:t>was</a:t>
            </a:r>
            <a:r>
              <a:rPr sz="1800" b="1" i="1" spc="-15" dirty="0">
                <a:latin typeface="Arial"/>
                <a:cs typeface="Arial"/>
              </a:rPr>
              <a:t> </a:t>
            </a:r>
            <a:r>
              <a:rPr sz="1800" b="1" i="1" spc="-5" dirty="0">
                <a:latin typeface="Arial"/>
                <a:cs typeface="Arial"/>
              </a:rPr>
              <a:t>ordered</a:t>
            </a:r>
            <a:endParaRPr sz="1800">
              <a:latin typeface="Arial"/>
              <a:cs typeface="Arial"/>
            </a:endParaRPr>
          </a:p>
        </p:txBody>
      </p:sp>
      <p:grpSp>
        <p:nvGrpSpPr>
          <p:cNvPr id="8" name="object 8"/>
          <p:cNvGrpSpPr/>
          <p:nvPr/>
        </p:nvGrpSpPr>
        <p:grpSpPr>
          <a:xfrm>
            <a:off x="105155" y="4258055"/>
            <a:ext cx="5154295" cy="1140460"/>
            <a:chOff x="105155" y="4258055"/>
            <a:chExt cx="5154295" cy="1140460"/>
          </a:xfrm>
        </p:grpSpPr>
        <p:pic>
          <p:nvPicPr>
            <p:cNvPr id="9" name="object 9"/>
            <p:cNvPicPr/>
            <p:nvPr/>
          </p:nvPicPr>
          <p:blipFill>
            <a:blip r:embed="rId4" cstate="print"/>
            <a:stretch>
              <a:fillRect/>
            </a:stretch>
          </p:blipFill>
          <p:spPr>
            <a:xfrm>
              <a:off x="137159" y="4262627"/>
              <a:ext cx="5122164" cy="1046988"/>
            </a:xfrm>
            <a:prstGeom prst="rect">
              <a:avLst/>
            </a:prstGeom>
          </p:spPr>
        </p:pic>
        <p:pic>
          <p:nvPicPr>
            <p:cNvPr id="10" name="object 10"/>
            <p:cNvPicPr/>
            <p:nvPr/>
          </p:nvPicPr>
          <p:blipFill>
            <a:blip r:embed="rId5" cstate="print"/>
            <a:stretch>
              <a:fillRect/>
            </a:stretch>
          </p:blipFill>
          <p:spPr>
            <a:xfrm>
              <a:off x="105155" y="4258055"/>
              <a:ext cx="5152644" cy="1139952"/>
            </a:xfrm>
            <a:prstGeom prst="rect">
              <a:avLst/>
            </a:prstGeom>
          </p:spPr>
        </p:pic>
        <p:sp>
          <p:nvSpPr>
            <p:cNvPr id="11" name="object 11"/>
            <p:cNvSpPr/>
            <p:nvPr/>
          </p:nvSpPr>
          <p:spPr>
            <a:xfrm>
              <a:off x="198881" y="4304537"/>
              <a:ext cx="4998720" cy="923925"/>
            </a:xfrm>
            <a:custGeom>
              <a:avLst/>
              <a:gdLst/>
              <a:ahLst/>
              <a:cxnLst/>
              <a:rect l="l" t="t" r="r" b="b"/>
              <a:pathLst>
                <a:path w="4998720" h="923925">
                  <a:moveTo>
                    <a:pt x="4998720" y="0"/>
                  </a:moveTo>
                  <a:lnTo>
                    <a:pt x="0" y="0"/>
                  </a:lnTo>
                  <a:lnTo>
                    <a:pt x="0" y="923544"/>
                  </a:lnTo>
                  <a:lnTo>
                    <a:pt x="4998720" y="923544"/>
                  </a:lnTo>
                  <a:lnTo>
                    <a:pt x="4998720" y="0"/>
                  </a:lnTo>
                  <a:close/>
                </a:path>
              </a:pathLst>
            </a:custGeom>
            <a:solidFill>
              <a:srgbClr val="BADFE2"/>
            </a:solidFill>
          </p:spPr>
          <p:txBody>
            <a:bodyPr wrap="square" lIns="0" tIns="0" rIns="0" bIns="0" rtlCol="0"/>
            <a:lstStyle/>
            <a:p>
              <a:endParaRPr/>
            </a:p>
          </p:txBody>
        </p:sp>
        <p:sp>
          <p:nvSpPr>
            <p:cNvPr id="12" name="object 12"/>
            <p:cNvSpPr/>
            <p:nvPr/>
          </p:nvSpPr>
          <p:spPr>
            <a:xfrm>
              <a:off x="198881" y="4304537"/>
              <a:ext cx="4998720" cy="923925"/>
            </a:xfrm>
            <a:custGeom>
              <a:avLst/>
              <a:gdLst/>
              <a:ahLst/>
              <a:cxnLst/>
              <a:rect l="l" t="t" r="r" b="b"/>
              <a:pathLst>
                <a:path w="4998720" h="923925">
                  <a:moveTo>
                    <a:pt x="0" y="923544"/>
                  </a:moveTo>
                  <a:lnTo>
                    <a:pt x="4998720" y="923544"/>
                  </a:lnTo>
                  <a:lnTo>
                    <a:pt x="4998720" y="0"/>
                  </a:lnTo>
                  <a:lnTo>
                    <a:pt x="0" y="0"/>
                  </a:lnTo>
                  <a:lnTo>
                    <a:pt x="0" y="923544"/>
                  </a:lnTo>
                  <a:close/>
                </a:path>
              </a:pathLst>
            </a:custGeom>
            <a:ln w="38100">
              <a:solidFill>
                <a:srgbClr val="FFFFFF"/>
              </a:solidFill>
            </a:ln>
          </p:spPr>
          <p:txBody>
            <a:bodyPr wrap="square" lIns="0" tIns="0" rIns="0" bIns="0" rtlCol="0"/>
            <a:lstStyle/>
            <a:p>
              <a:endParaRPr/>
            </a:p>
          </p:txBody>
        </p:sp>
        <p:pic>
          <p:nvPicPr>
            <p:cNvPr id="13" name="object 13"/>
            <p:cNvPicPr/>
            <p:nvPr/>
          </p:nvPicPr>
          <p:blipFill>
            <a:blip r:embed="rId6" cstate="print"/>
            <a:stretch>
              <a:fillRect/>
            </a:stretch>
          </p:blipFill>
          <p:spPr>
            <a:xfrm>
              <a:off x="3130295" y="4549139"/>
              <a:ext cx="2086356" cy="513588"/>
            </a:xfrm>
            <a:prstGeom prst="rect">
              <a:avLst/>
            </a:prstGeom>
          </p:spPr>
        </p:pic>
        <p:pic>
          <p:nvPicPr>
            <p:cNvPr id="14" name="object 14"/>
            <p:cNvPicPr/>
            <p:nvPr/>
          </p:nvPicPr>
          <p:blipFill>
            <a:blip r:embed="rId7" cstate="print"/>
            <a:stretch>
              <a:fillRect/>
            </a:stretch>
          </p:blipFill>
          <p:spPr>
            <a:xfrm>
              <a:off x="146303" y="4823459"/>
              <a:ext cx="1641348" cy="513587"/>
            </a:xfrm>
            <a:prstGeom prst="rect">
              <a:avLst/>
            </a:prstGeom>
          </p:spPr>
        </p:pic>
        <p:pic>
          <p:nvPicPr>
            <p:cNvPr id="15" name="object 15"/>
            <p:cNvPicPr/>
            <p:nvPr/>
          </p:nvPicPr>
          <p:blipFill>
            <a:blip r:embed="rId8" cstate="print"/>
            <a:stretch>
              <a:fillRect/>
            </a:stretch>
          </p:blipFill>
          <p:spPr>
            <a:xfrm>
              <a:off x="1479803" y="4823459"/>
              <a:ext cx="2055876" cy="513587"/>
            </a:xfrm>
            <a:prstGeom prst="rect">
              <a:avLst/>
            </a:prstGeom>
          </p:spPr>
        </p:pic>
      </p:grpSp>
      <p:sp>
        <p:nvSpPr>
          <p:cNvPr id="16" name="object 16"/>
          <p:cNvSpPr txBox="1"/>
          <p:nvPr/>
        </p:nvSpPr>
        <p:spPr>
          <a:xfrm>
            <a:off x="277164" y="4331970"/>
            <a:ext cx="4724400" cy="84836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333399"/>
                </a:solidFill>
                <a:latin typeface="Arial"/>
                <a:cs typeface="Arial"/>
              </a:rPr>
              <a:t>Thanks </a:t>
            </a:r>
            <a:r>
              <a:rPr sz="1800" b="1" dirty="0">
                <a:solidFill>
                  <a:srgbClr val="333399"/>
                </a:solidFill>
                <a:latin typeface="Arial"/>
                <a:cs typeface="Arial"/>
              </a:rPr>
              <a:t>to </a:t>
            </a:r>
            <a:r>
              <a:rPr sz="1800" b="1" spc="-5" dirty="0">
                <a:solidFill>
                  <a:srgbClr val="333399"/>
                </a:solidFill>
                <a:latin typeface="Arial"/>
                <a:cs typeface="Arial"/>
              </a:rPr>
              <a:t>preparation</a:t>
            </a:r>
            <a:r>
              <a:rPr sz="1800" b="1" spc="5" dirty="0">
                <a:solidFill>
                  <a:srgbClr val="333399"/>
                </a:solidFill>
                <a:latin typeface="Arial"/>
                <a:cs typeface="Arial"/>
              </a:rPr>
              <a:t> </a:t>
            </a:r>
            <a:r>
              <a:rPr sz="1800" b="1" dirty="0">
                <a:solidFill>
                  <a:srgbClr val="333399"/>
                </a:solidFill>
                <a:latin typeface="Arial"/>
                <a:cs typeface="Arial"/>
              </a:rPr>
              <a:t>of </a:t>
            </a:r>
            <a:r>
              <a:rPr sz="1800" b="1" spc="-5" dirty="0">
                <a:solidFill>
                  <a:srgbClr val="333399"/>
                </a:solidFill>
                <a:latin typeface="Arial"/>
                <a:cs typeface="Arial"/>
              </a:rPr>
              <a:t>mummies </a:t>
            </a:r>
            <a:r>
              <a:rPr sz="1800" b="1" dirty="0">
                <a:solidFill>
                  <a:srgbClr val="333399"/>
                </a:solidFill>
                <a:latin typeface="Arial"/>
                <a:cs typeface="Arial"/>
              </a:rPr>
              <a:t> </a:t>
            </a:r>
            <a:r>
              <a:rPr sz="1800" b="1" spc="-5" dirty="0">
                <a:solidFill>
                  <a:srgbClr val="333399"/>
                </a:solidFill>
                <a:latin typeface="Arial"/>
                <a:cs typeface="Arial"/>
              </a:rPr>
              <a:t>(embalming)</a:t>
            </a:r>
            <a:r>
              <a:rPr sz="1800" b="1" dirty="0">
                <a:solidFill>
                  <a:srgbClr val="333399"/>
                </a:solidFill>
                <a:latin typeface="Arial"/>
                <a:cs typeface="Arial"/>
              </a:rPr>
              <a:t> the </a:t>
            </a:r>
            <a:r>
              <a:rPr sz="1800" b="1" spc="-5" dirty="0">
                <a:solidFill>
                  <a:srgbClr val="333399"/>
                </a:solidFill>
                <a:latin typeface="Arial"/>
                <a:cs typeface="Arial"/>
              </a:rPr>
              <a:t>Egyptians</a:t>
            </a:r>
            <a:r>
              <a:rPr sz="1800" b="1" dirty="0">
                <a:solidFill>
                  <a:srgbClr val="333399"/>
                </a:solidFill>
                <a:latin typeface="Arial"/>
                <a:cs typeface="Arial"/>
              </a:rPr>
              <a:t> studied</a:t>
            </a:r>
            <a:r>
              <a:rPr sz="1800" b="1" spc="-5" dirty="0">
                <a:solidFill>
                  <a:srgbClr val="333399"/>
                </a:solidFill>
                <a:latin typeface="Arial"/>
                <a:cs typeface="Arial"/>
              </a:rPr>
              <a:t> </a:t>
            </a:r>
            <a:r>
              <a:rPr sz="1800" b="1" spc="5" dirty="0">
                <a:solidFill>
                  <a:srgbClr val="333399"/>
                </a:solidFill>
                <a:latin typeface="Arial"/>
                <a:cs typeface="Arial"/>
              </a:rPr>
              <a:t>well</a:t>
            </a:r>
            <a:r>
              <a:rPr sz="1800" b="1" spc="-45" dirty="0">
                <a:solidFill>
                  <a:srgbClr val="333399"/>
                </a:solidFill>
                <a:latin typeface="Arial"/>
                <a:cs typeface="Arial"/>
              </a:rPr>
              <a:t> </a:t>
            </a:r>
            <a:r>
              <a:rPr sz="1800" b="1" dirty="0">
                <a:solidFill>
                  <a:srgbClr val="333399"/>
                </a:solidFill>
                <a:latin typeface="Arial"/>
                <a:cs typeface="Arial"/>
              </a:rPr>
              <a:t>the </a:t>
            </a:r>
            <a:r>
              <a:rPr sz="1800" b="1" spc="-484" dirty="0">
                <a:solidFill>
                  <a:srgbClr val="333399"/>
                </a:solidFill>
                <a:latin typeface="Arial"/>
                <a:cs typeface="Arial"/>
              </a:rPr>
              <a:t> </a:t>
            </a:r>
            <a:r>
              <a:rPr sz="1800" b="1" spc="-5" dirty="0">
                <a:solidFill>
                  <a:srgbClr val="333399"/>
                </a:solidFill>
                <a:latin typeface="Arial"/>
                <a:cs typeface="Arial"/>
              </a:rPr>
              <a:t>structure</a:t>
            </a:r>
            <a:r>
              <a:rPr sz="1800" b="1" dirty="0">
                <a:solidFill>
                  <a:srgbClr val="333399"/>
                </a:solidFill>
                <a:latin typeface="Arial"/>
                <a:cs typeface="Arial"/>
              </a:rPr>
              <a:t> of the human</a:t>
            </a:r>
            <a:r>
              <a:rPr sz="1800" b="1" spc="-15" dirty="0">
                <a:solidFill>
                  <a:srgbClr val="333399"/>
                </a:solidFill>
                <a:latin typeface="Arial"/>
                <a:cs typeface="Arial"/>
              </a:rPr>
              <a:t> </a:t>
            </a:r>
            <a:r>
              <a:rPr sz="1800" b="1" spc="-30" dirty="0">
                <a:solidFill>
                  <a:srgbClr val="333399"/>
                </a:solidFill>
                <a:latin typeface="Arial"/>
                <a:cs typeface="Arial"/>
              </a:rPr>
              <a:t>body.</a:t>
            </a:r>
            <a:endParaRPr sz="1800">
              <a:latin typeface="Arial"/>
              <a:cs typeface="Arial"/>
            </a:endParaRPr>
          </a:p>
        </p:txBody>
      </p:sp>
      <p:grpSp>
        <p:nvGrpSpPr>
          <p:cNvPr id="17" name="object 17"/>
          <p:cNvGrpSpPr/>
          <p:nvPr/>
        </p:nvGrpSpPr>
        <p:grpSpPr>
          <a:xfrm>
            <a:off x="94488" y="649223"/>
            <a:ext cx="8970010" cy="1137920"/>
            <a:chOff x="94488" y="649223"/>
            <a:chExt cx="8970010" cy="1137920"/>
          </a:xfrm>
        </p:grpSpPr>
        <p:sp>
          <p:nvSpPr>
            <p:cNvPr id="18" name="object 18"/>
            <p:cNvSpPr/>
            <p:nvPr/>
          </p:nvSpPr>
          <p:spPr>
            <a:xfrm>
              <a:off x="148590" y="678941"/>
              <a:ext cx="8915400" cy="1108075"/>
            </a:xfrm>
            <a:custGeom>
              <a:avLst/>
              <a:gdLst/>
              <a:ahLst/>
              <a:cxnLst/>
              <a:rect l="l" t="t" r="r" b="b"/>
              <a:pathLst>
                <a:path w="8915400" h="1108075">
                  <a:moveTo>
                    <a:pt x="8915400" y="0"/>
                  </a:moveTo>
                  <a:lnTo>
                    <a:pt x="0" y="0"/>
                  </a:lnTo>
                  <a:lnTo>
                    <a:pt x="0" y="1107948"/>
                  </a:lnTo>
                  <a:lnTo>
                    <a:pt x="8915400" y="1107948"/>
                  </a:lnTo>
                  <a:lnTo>
                    <a:pt x="8915400" y="0"/>
                  </a:lnTo>
                  <a:close/>
                </a:path>
              </a:pathLst>
            </a:custGeom>
            <a:solidFill>
              <a:srgbClr val="FFFFFF"/>
            </a:solidFill>
          </p:spPr>
          <p:txBody>
            <a:bodyPr wrap="square" lIns="0" tIns="0" rIns="0" bIns="0" rtlCol="0"/>
            <a:lstStyle/>
            <a:p>
              <a:endParaRPr/>
            </a:p>
          </p:txBody>
        </p:sp>
        <p:pic>
          <p:nvPicPr>
            <p:cNvPr id="19" name="object 19"/>
            <p:cNvPicPr/>
            <p:nvPr/>
          </p:nvPicPr>
          <p:blipFill>
            <a:blip r:embed="rId9" cstate="print"/>
            <a:stretch>
              <a:fillRect/>
            </a:stretch>
          </p:blipFill>
          <p:spPr>
            <a:xfrm>
              <a:off x="94488" y="649223"/>
              <a:ext cx="2924556" cy="513588"/>
            </a:xfrm>
            <a:prstGeom prst="rect">
              <a:avLst/>
            </a:prstGeom>
          </p:spPr>
        </p:pic>
        <p:pic>
          <p:nvPicPr>
            <p:cNvPr id="20" name="object 20"/>
            <p:cNvPicPr/>
            <p:nvPr/>
          </p:nvPicPr>
          <p:blipFill>
            <a:blip r:embed="rId10" cstate="print"/>
            <a:stretch>
              <a:fillRect/>
            </a:stretch>
          </p:blipFill>
          <p:spPr>
            <a:xfrm>
              <a:off x="231648" y="964691"/>
              <a:ext cx="2650236" cy="57912"/>
            </a:xfrm>
            <a:prstGeom prst="rect">
              <a:avLst/>
            </a:prstGeom>
          </p:spPr>
        </p:pic>
        <p:pic>
          <p:nvPicPr>
            <p:cNvPr id="21" name="object 21"/>
            <p:cNvPicPr/>
            <p:nvPr/>
          </p:nvPicPr>
          <p:blipFill>
            <a:blip r:embed="rId11" cstate="print"/>
            <a:stretch>
              <a:fillRect/>
            </a:stretch>
          </p:blipFill>
          <p:spPr>
            <a:xfrm>
              <a:off x="5532120" y="931163"/>
              <a:ext cx="2205228" cy="457200"/>
            </a:xfrm>
            <a:prstGeom prst="rect">
              <a:avLst/>
            </a:prstGeom>
          </p:spPr>
        </p:pic>
        <p:pic>
          <p:nvPicPr>
            <p:cNvPr id="22" name="object 22"/>
            <p:cNvPicPr/>
            <p:nvPr/>
          </p:nvPicPr>
          <p:blipFill>
            <a:blip r:embed="rId12" cstate="print"/>
            <a:stretch>
              <a:fillRect/>
            </a:stretch>
          </p:blipFill>
          <p:spPr>
            <a:xfrm>
              <a:off x="4724399" y="1175004"/>
              <a:ext cx="1501139" cy="457200"/>
            </a:xfrm>
            <a:prstGeom prst="rect">
              <a:avLst/>
            </a:prstGeom>
          </p:spPr>
        </p:pic>
        <p:pic>
          <p:nvPicPr>
            <p:cNvPr id="23" name="object 23"/>
            <p:cNvPicPr/>
            <p:nvPr/>
          </p:nvPicPr>
          <p:blipFill>
            <a:blip r:embed="rId13" cstate="print"/>
            <a:stretch>
              <a:fillRect/>
            </a:stretch>
          </p:blipFill>
          <p:spPr>
            <a:xfrm>
              <a:off x="6012179" y="1175004"/>
              <a:ext cx="850392" cy="457200"/>
            </a:xfrm>
            <a:prstGeom prst="rect">
              <a:avLst/>
            </a:prstGeom>
          </p:spPr>
        </p:pic>
      </p:grpSp>
      <p:sp>
        <p:nvSpPr>
          <p:cNvPr id="24" name="object 24"/>
          <p:cNvSpPr txBox="1"/>
          <p:nvPr/>
        </p:nvSpPr>
        <p:spPr>
          <a:xfrm>
            <a:off x="148589" y="678941"/>
            <a:ext cx="8915400" cy="1108075"/>
          </a:xfrm>
          <a:prstGeom prst="rect">
            <a:avLst/>
          </a:prstGeom>
          <a:ln w="25907">
            <a:solidFill>
              <a:srgbClr val="333399"/>
            </a:solidFill>
          </a:ln>
        </p:spPr>
        <p:txBody>
          <a:bodyPr vert="horz" wrap="square" lIns="0" tIns="39370" rIns="0" bIns="0" rtlCol="0">
            <a:spAutoFit/>
          </a:bodyPr>
          <a:lstStyle/>
          <a:p>
            <a:pPr marL="89535" marR="117475">
              <a:lnSpc>
                <a:spcPct val="100000"/>
              </a:lnSpc>
              <a:spcBef>
                <a:spcPts val="310"/>
              </a:spcBef>
            </a:pPr>
            <a:r>
              <a:rPr sz="1800" b="1" i="1" u="heavy" dirty="0">
                <a:uFill>
                  <a:solidFill>
                    <a:srgbClr val="000000"/>
                  </a:solidFill>
                </a:uFill>
                <a:latin typeface="Arial"/>
                <a:cs typeface="Arial"/>
              </a:rPr>
              <a:t>The </a:t>
            </a:r>
            <a:r>
              <a:rPr sz="1800" b="1" i="1" u="heavy" spc="-5" dirty="0">
                <a:uFill>
                  <a:solidFill>
                    <a:srgbClr val="000000"/>
                  </a:solidFill>
                </a:uFill>
                <a:latin typeface="Arial"/>
                <a:cs typeface="Arial"/>
              </a:rPr>
              <a:t>causes </a:t>
            </a:r>
            <a:r>
              <a:rPr sz="1800" b="1" i="1" u="heavy" dirty="0">
                <a:uFill>
                  <a:solidFill>
                    <a:srgbClr val="000000"/>
                  </a:solidFill>
                </a:uFill>
                <a:latin typeface="Arial"/>
                <a:cs typeface="Arial"/>
              </a:rPr>
              <a:t>of </a:t>
            </a:r>
            <a:r>
              <a:rPr sz="1800" b="1" i="1" u="heavy" spc="-5" dirty="0">
                <a:uFill>
                  <a:solidFill>
                    <a:srgbClr val="000000"/>
                  </a:solidFill>
                </a:uFill>
                <a:latin typeface="Arial"/>
                <a:cs typeface="Arial"/>
              </a:rPr>
              <a:t>diseases </a:t>
            </a:r>
            <a:r>
              <a:rPr sz="1800" b="1" i="1" dirty="0">
                <a:latin typeface="Arial"/>
                <a:cs typeface="Arial"/>
              </a:rPr>
              <a:t>– religious beliefs </a:t>
            </a:r>
            <a:r>
              <a:rPr sz="1800" b="1" i="1" spc="-5" dirty="0">
                <a:latin typeface="Arial"/>
                <a:cs typeface="Arial"/>
              </a:rPr>
              <a:t>(a demon </a:t>
            </a:r>
            <a:r>
              <a:rPr sz="1800" b="1" i="1" dirty="0">
                <a:latin typeface="Arial"/>
                <a:cs typeface="Arial"/>
              </a:rPr>
              <a:t>inside the body of the </a:t>
            </a:r>
            <a:r>
              <a:rPr sz="1800" b="1" i="1" spc="-5" dirty="0">
                <a:latin typeface="Arial"/>
                <a:cs typeface="Arial"/>
              </a:rPr>
              <a:t>sick). </a:t>
            </a:r>
            <a:r>
              <a:rPr sz="1800" b="1" i="1" spc="-490" dirty="0">
                <a:latin typeface="Arial"/>
                <a:cs typeface="Arial"/>
              </a:rPr>
              <a:t> </a:t>
            </a:r>
            <a:r>
              <a:rPr sz="1600" b="1" i="1" spc="-10" dirty="0">
                <a:latin typeface="Arial"/>
                <a:cs typeface="Arial"/>
              </a:rPr>
              <a:t>The</a:t>
            </a:r>
            <a:r>
              <a:rPr sz="1600" b="1" i="1" spc="15" dirty="0">
                <a:latin typeface="Arial"/>
                <a:cs typeface="Arial"/>
              </a:rPr>
              <a:t> </a:t>
            </a:r>
            <a:r>
              <a:rPr sz="1600" b="1" i="1" spc="-5" dirty="0">
                <a:latin typeface="Arial"/>
                <a:cs typeface="Arial"/>
              </a:rPr>
              <a:t>Egyptians</a:t>
            </a:r>
            <a:r>
              <a:rPr sz="1600" b="1" i="1" spc="20" dirty="0">
                <a:latin typeface="Arial"/>
                <a:cs typeface="Arial"/>
              </a:rPr>
              <a:t> </a:t>
            </a:r>
            <a:r>
              <a:rPr sz="1600" b="1" i="1" spc="-5" dirty="0">
                <a:latin typeface="Arial"/>
                <a:cs typeface="Arial"/>
              </a:rPr>
              <a:t>associated</a:t>
            </a:r>
            <a:r>
              <a:rPr sz="1600" b="1" i="1" spc="20" dirty="0">
                <a:latin typeface="Arial"/>
                <a:cs typeface="Arial"/>
              </a:rPr>
              <a:t> </a:t>
            </a:r>
            <a:r>
              <a:rPr sz="1600" b="1" i="1" spc="-5" dirty="0">
                <a:latin typeface="Arial"/>
                <a:cs typeface="Arial"/>
              </a:rPr>
              <a:t>causes</a:t>
            </a:r>
            <a:r>
              <a:rPr sz="1600" b="1" i="1" spc="15" dirty="0">
                <a:latin typeface="Arial"/>
                <a:cs typeface="Arial"/>
              </a:rPr>
              <a:t> </a:t>
            </a:r>
            <a:r>
              <a:rPr sz="1600" b="1" i="1" spc="-5" dirty="0">
                <a:latin typeface="Arial"/>
                <a:cs typeface="Arial"/>
              </a:rPr>
              <a:t>of</a:t>
            </a:r>
            <a:r>
              <a:rPr sz="1600" b="1" i="1" spc="5" dirty="0">
                <a:latin typeface="Arial"/>
                <a:cs typeface="Arial"/>
              </a:rPr>
              <a:t> </a:t>
            </a:r>
            <a:r>
              <a:rPr sz="1600" b="1" i="1" spc="-5" dirty="0">
                <a:latin typeface="Arial"/>
                <a:cs typeface="Arial"/>
              </a:rPr>
              <a:t>diseases</a:t>
            </a:r>
            <a:r>
              <a:rPr sz="1600" b="1" i="1" spc="15" dirty="0">
                <a:latin typeface="Arial"/>
                <a:cs typeface="Arial"/>
              </a:rPr>
              <a:t> </a:t>
            </a:r>
            <a:r>
              <a:rPr sz="1600" b="1" i="1" spc="-5" dirty="0">
                <a:latin typeface="Arial"/>
                <a:cs typeface="Arial"/>
              </a:rPr>
              <a:t>both</a:t>
            </a:r>
            <a:r>
              <a:rPr sz="1600" b="1" i="1" spc="20" dirty="0">
                <a:latin typeface="Arial"/>
                <a:cs typeface="Arial"/>
              </a:rPr>
              <a:t> </a:t>
            </a:r>
            <a:r>
              <a:rPr sz="1600" b="1" i="1" spc="-5" dirty="0">
                <a:latin typeface="Arial"/>
                <a:cs typeface="Arial"/>
              </a:rPr>
              <a:t>with</a:t>
            </a:r>
            <a:r>
              <a:rPr sz="1600" b="1" i="1" spc="50" dirty="0">
                <a:latin typeface="Arial"/>
                <a:cs typeface="Arial"/>
              </a:rPr>
              <a:t> </a:t>
            </a:r>
            <a:r>
              <a:rPr sz="1600" b="1" i="1" spc="-5" dirty="0">
                <a:latin typeface="Arial"/>
                <a:cs typeface="Arial"/>
              </a:rPr>
              <a:t>natural</a:t>
            </a:r>
            <a:r>
              <a:rPr sz="1600" b="1" i="1" spc="35" dirty="0">
                <a:latin typeface="Arial"/>
                <a:cs typeface="Arial"/>
              </a:rPr>
              <a:t> </a:t>
            </a:r>
            <a:r>
              <a:rPr sz="1600" b="1" i="1" spc="-10" dirty="0">
                <a:latin typeface="Arial"/>
                <a:cs typeface="Arial"/>
              </a:rPr>
              <a:t>phenomena</a:t>
            </a:r>
            <a:r>
              <a:rPr sz="1600" b="1" i="1" spc="30" dirty="0">
                <a:latin typeface="Arial"/>
                <a:cs typeface="Arial"/>
              </a:rPr>
              <a:t> </a:t>
            </a:r>
            <a:r>
              <a:rPr sz="1600" b="1" i="1" spc="-5" dirty="0">
                <a:latin typeface="Arial"/>
                <a:cs typeface="Arial"/>
              </a:rPr>
              <a:t>(junk</a:t>
            </a:r>
            <a:r>
              <a:rPr sz="1600" b="1" i="1" spc="20" dirty="0">
                <a:latin typeface="Arial"/>
                <a:cs typeface="Arial"/>
              </a:rPr>
              <a:t> </a:t>
            </a:r>
            <a:r>
              <a:rPr sz="1600" b="1" i="1" spc="-10" dirty="0">
                <a:latin typeface="Arial"/>
                <a:cs typeface="Arial"/>
              </a:rPr>
              <a:t>food, </a:t>
            </a:r>
            <a:r>
              <a:rPr sz="1600" b="1" i="1" spc="-5" dirty="0">
                <a:latin typeface="Arial"/>
                <a:cs typeface="Arial"/>
              </a:rPr>
              <a:t> intestinal</a:t>
            </a:r>
            <a:r>
              <a:rPr sz="1600" b="1" i="1" spc="60" dirty="0">
                <a:latin typeface="Arial"/>
                <a:cs typeface="Arial"/>
              </a:rPr>
              <a:t> </a:t>
            </a:r>
            <a:r>
              <a:rPr sz="1600" b="1" i="1" spc="-5" dirty="0">
                <a:latin typeface="Arial"/>
                <a:cs typeface="Arial"/>
              </a:rPr>
              <a:t>parasites,</a:t>
            </a:r>
            <a:r>
              <a:rPr sz="1600" b="1" i="1" spc="35" dirty="0">
                <a:latin typeface="Arial"/>
                <a:cs typeface="Arial"/>
              </a:rPr>
              <a:t> </a:t>
            </a:r>
            <a:r>
              <a:rPr sz="1600" b="1" i="1" spc="-5" dirty="0">
                <a:latin typeface="Arial"/>
                <a:cs typeface="Arial"/>
              </a:rPr>
              <a:t>weather</a:t>
            </a:r>
            <a:r>
              <a:rPr sz="1600" b="1" i="1" spc="50" dirty="0">
                <a:latin typeface="Arial"/>
                <a:cs typeface="Arial"/>
              </a:rPr>
              <a:t> </a:t>
            </a:r>
            <a:r>
              <a:rPr sz="1600" b="1" i="1" spc="-5" dirty="0">
                <a:latin typeface="Arial"/>
                <a:cs typeface="Arial"/>
              </a:rPr>
              <a:t>changes)</a:t>
            </a:r>
            <a:r>
              <a:rPr sz="1600" b="1" i="1" spc="30" dirty="0">
                <a:latin typeface="Arial"/>
                <a:cs typeface="Arial"/>
              </a:rPr>
              <a:t> </a:t>
            </a:r>
            <a:r>
              <a:rPr sz="1600" b="1" i="1" spc="-5" dirty="0">
                <a:latin typeface="Arial"/>
                <a:cs typeface="Arial"/>
              </a:rPr>
              <a:t>and</a:t>
            </a:r>
            <a:r>
              <a:rPr sz="1600" b="1" i="1" spc="15" dirty="0">
                <a:latin typeface="Arial"/>
                <a:cs typeface="Arial"/>
              </a:rPr>
              <a:t> </a:t>
            </a:r>
            <a:r>
              <a:rPr sz="1600" b="1" i="1" spc="-5" dirty="0">
                <a:latin typeface="Arial"/>
                <a:cs typeface="Arial"/>
              </a:rPr>
              <a:t>with</a:t>
            </a:r>
            <a:r>
              <a:rPr sz="1600" b="1" i="1" spc="60" dirty="0">
                <a:latin typeface="Arial"/>
                <a:cs typeface="Arial"/>
              </a:rPr>
              <a:t> </a:t>
            </a:r>
            <a:r>
              <a:rPr sz="1600" b="1" i="1" spc="-5" dirty="0">
                <a:latin typeface="Arial"/>
                <a:cs typeface="Arial"/>
              </a:rPr>
              <a:t>supernatural</a:t>
            </a:r>
            <a:r>
              <a:rPr sz="1600" b="1" i="1" spc="55" dirty="0">
                <a:latin typeface="Arial"/>
                <a:cs typeface="Arial"/>
              </a:rPr>
              <a:t> </a:t>
            </a:r>
            <a:r>
              <a:rPr sz="1600" b="1" i="1" spc="-5" dirty="0">
                <a:latin typeface="Arial"/>
                <a:cs typeface="Arial"/>
              </a:rPr>
              <a:t>ideas</a:t>
            </a:r>
            <a:r>
              <a:rPr sz="1600" b="1" i="1" spc="25" dirty="0">
                <a:latin typeface="Arial"/>
                <a:cs typeface="Arial"/>
              </a:rPr>
              <a:t> </a:t>
            </a:r>
            <a:r>
              <a:rPr sz="1600" b="1" i="1" spc="-5" dirty="0">
                <a:latin typeface="Arial"/>
                <a:cs typeface="Arial"/>
              </a:rPr>
              <a:t>(occupancy</a:t>
            </a:r>
            <a:r>
              <a:rPr sz="1600" b="1" i="1" spc="30" dirty="0">
                <a:latin typeface="Arial"/>
                <a:cs typeface="Arial"/>
              </a:rPr>
              <a:t> </a:t>
            </a:r>
            <a:r>
              <a:rPr sz="1600" b="1" i="1" spc="-5" dirty="0">
                <a:latin typeface="Arial"/>
                <a:cs typeface="Arial"/>
              </a:rPr>
              <a:t>of</a:t>
            </a:r>
            <a:r>
              <a:rPr sz="1600" b="1" i="1" spc="30" dirty="0">
                <a:latin typeface="Arial"/>
                <a:cs typeface="Arial"/>
              </a:rPr>
              <a:t> </a:t>
            </a:r>
            <a:r>
              <a:rPr sz="1600" b="1" i="1" spc="-10" dirty="0">
                <a:latin typeface="Arial"/>
                <a:cs typeface="Arial"/>
              </a:rPr>
              <a:t>the </a:t>
            </a:r>
            <a:r>
              <a:rPr sz="1600" b="1" i="1" spc="-5" dirty="0">
                <a:latin typeface="Arial"/>
                <a:cs typeface="Arial"/>
              </a:rPr>
              <a:t> </a:t>
            </a:r>
            <a:r>
              <a:rPr sz="1600" b="1" i="1" spc="-10" dirty="0">
                <a:latin typeface="Arial"/>
                <a:cs typeface="Arial"/>
              </a:rPr>
              <a:t>spirit</a:t>
            </a:r>
            <a:r>
              <a:rPr sz="1600" b="1" i="1" spc="30" dirty="0">
                <a:latin typeface="Arial"/>
                <a:cs typeface="Arial"/>
              </a:rPr>
              <a:t> </a:t>
            </a:r>
            <a:r>
              <a:rPr sz="1600" b="1" i="1" spc="-5" dirty="0">
                <a:latin typeface="Arial"/>
                <a:cs typeface="Arial"/>
              </a:rPr>
              <a:t>of</a:t>
            </a:r>
            <a:r>
              <a:rPr sz="1600" b="1" i="1" dirty="0">
                <a:latin typeface="Arial"/>
                <a:cs typeface="Arial"/>
              </a:rPr>
              <a:t> </a:t>
            </a:r>
            <a:r>
              <a:rPr sz="1600" b="1" i="1" spc="-10" dirty="0">
                <a:latin typeface="Arial"/>
                <a:cs typeface="Arial"/>
              </a:rPr>
              <a:t>the</a:t>
            </a:r>
            <a:r>
              <a:rPr sz="1600" b="1" i="1" spc="20" dirty="0">
                <a:latin typeface="Arial"/>
                <a:cs typeface="Arial"/>
              </a:rPr>
              <a:t> </a:t>
            </a:r>
            <a:r>
              <a:rPr sz="1600" b="1" i="1" spc="-5" dirty="0">
                <a:latin typeface="Arial"/>
                <a:cs typeface="Arial"/>
              </a:rPr>
              <a:t>deceased </a:t>
            </a:r>
            <a:r>
              <a:rPr sz="1600" b="1" i="1" spc="-10" dirty="0">
                <a:latin typeface="Arial"/>
                <a:cs typeface="Arial"/>
              </a:rPr>
              <a:t>person</a:t>
            </a:r>
            <a:r>
              <a:rPr sz="1600" b="1" i="1" spc="15" dirty="0">
                <a:latin typeface="Arial"/>
                <a:cs typeface="Arial"/>
              </a:rPr>
              <a:t> </a:t>
            </a:r>
            <a:r>
              <a:rPr sz="1600" b="1" i="1" spc="-10" dirty="0">
                <a:latin typeface="Arial"/>
                <a:cs typeface="Arial"/>
              </a:rPr>
              <a:t>patient’s</a:t>
            </a:r>
            <a:r>
              <a:rPr sz="1600" b="1" i="1" spc="30" dirty="0">
                <a:latin typeface="Arial"/>
                <a:cs typeface="Arial"/>
              </a:rPr>
              <a:t> </a:t>
            </a:r>
            <a:r>
              <a:rPr sz="1600" b="1" i="1" spc="-5" dirty="0">
                <a:latin typeface="Arial"/>
                <a:cs typeface="Arial"/>
              </a:rPr>
              <a:t>of</a:t>
            </a:r>
            <a:r>
              <a:rPr sz="1600" b="1" i="1" dirty="0">
                <a:latin typeface="Arial"/>
                <a:cs typeface="Arial"/>
              </a:rPr>
              <a:t> </a:t>
            </a:r>
            <a:r>
              <a:rPr sz="1600" b="1" i="1" spc="-10" dirty="0">
                <a:latin typeface="Arial"/>
                <a:cs typeface="Arial"/>
              </a:rPr>
              <a:t>the</a:t>
            </a:r>
            <a:r>
              <a:rPr sz="1600" b="1" i="1" spc="25" dirty="0">
                <a:latin typeface="Arial"/>
                <a:cs typeface="Arial"/>
              </a:rPr>
              <a:t> </a:t>
            </a:r>
            <a:r>
              <a:rPr sz="1600" b="1" i="1" spc="-5" dirty="0">
                <a:latin typeface="Arial"/>
                <a:cs typeface="Arial"/>
              </a:rPr>
              <a:t>body).</a:t>
            </a:r>
            <a:endParaRPr sz="1600">
              <a:latin typeface="Arial"/>
              <a:cs typeface="Arial"/>
            </a:endParaRPr>
          </a:p>
        </p:txBody>
      </p:sp>
      <p:grpSp>
        <p:nvGrpSpPr>
          <p:cNvPr id="25" name="object 25"/>
          <p:cNvGrpSpPr/>
          <p:nvPr/>
        </p:nvGrpSpPr>
        <p:grpSpPr>
          <a:xfrm>
            <a:off x="1031747" y="1880616"/>
            <a:ext cx="8014970" cy="1252855"/>
            <a:chOff x="1031747" y="1880616"/>
            <a:chExt cx="8014970" cy="1252855"/>
          </a:xfrm>
        </p:grpSpPr>
        <p:sp>
          <p:nvSpPr>
            <p:cNvPr id="26" name="object 26"/>
            <p:cNvSpPr/>
            <p:nvPr/>
          </p:nvSpPr>
          <p:spPr>
            <a:xfrm>
              <a:off x="1044701" y="1928622"/>
              <a:ext cx="7988934" cy="1191895"/>
            </a:xfrm>
            <a:custGeom>
              <a:avLst/>
              <a:gdLst/>
              <a:ahLst/>
              <a:cxnLst/>
              <a:rect l="l" t="t" r="r" b="b"/>
              <a:pathLst>
                <a:path w="7988934" h="1191895">
                  <a:moveTo>
                    <a:pt x="7988808" y="0"/>
                  </a:moveTo>
                  <a:lnTo>
                    <a:pt x="0" y="0"/>
                  </a:lnTo>
                  <a:lnTo>
                    <a:pt x="0" y="1191767"/>
                  </a:lnTo>
                  <a:lnTo>
                    <a:pt x="7988808" y="1191767"/>
                  </a:lnTo>
                  <a:lnTo>
                    <a:pt x="7988808" y="0"/>
                  </a:lnTo>
                  <a:close/>
                </a:path>
              </a:pathLst>
            </a:custGeom>
            <a:solidFill>
              <a:srgbClr val="BADFE2">
                <a:alpha val="70195"/>
              </a:srgbClr>
            </a:solidFill>
          </p:spPr>
          <p:txBody>
            <a:bodyPr wrap="square" lIns="0" tIns="0" rIns="0" bIns="0" rtlCol="0"/>
            <a:lstStyle/>
            <a:p>
              <a:endParaRPr/>
            </a:p>
          </p:txBody>
        </p:sp>
        <p:sp>
          <p:nvSpPr>
            <p:cNvPr id="27" name="object 27"/>
            <p:cNvSpPr/>
            <p:nvPr/>
          </p:nvSpPr>
          <p:spPr>
            <a:xfrm>
              <a:off x="1044701" y="1928622"/>
              <a:ext cx="7988934" cy="1191895"/>
            </a:xfrm>
            <a:custGeom>
              <a:avLst/>
              <a:gdLst/>
              <a:ahLst/>
              <a:cxnLst/>
              <a:rect l="l" t="t" r="r" b="b"/>
              <a:pathLst>
                <a:path w="7988934" h="1191895">
                  <a:moveTo>
                    <a:pt x="0" y="1191767"/>
                  </a:moveTo>
                  <a:lnTo>
                    <a:pt x="7988808" y="1191767"/>
                  </a:lnTo>
                  <a:lnTo>
                    <a:pt x="7988808" y="0"/>
                  </a:lnTo>
                  <a:lnTo>
                    <a:pt x="0" y="0"/>
                  </a:lnTo>
                  <a:lnTo>
                    <a:pt x="0" y="1191767"/>
                  </a:lnTo>
                  <a:close/>
                </a:path>
              </a:pathLst>
            </a:custGeom>
            <a:ln w="25908">
              <a:solidFill>
                <a:srgbClr val="88A3A7"/>
              </a:solidFill>
            </a:ln>
          </p:spPr>
          <p:txBody>
            <a:bodyPr wrap="square" lIns="0" tIns="0" rIns="0" bIns="0" rtlCol="0"/>
            <a:lstStyle/>
            <a:p>
              <a:endParaRPr/>
            </a:p>
          </p:txBody>
        </p:sp>
        <p:pic>
          <p:nvPicPr>
            <p:cNvPr id="28" name="object 28"/>
            <p:cNvPicPr/>
            <p:nvPr/>
          </p:nvPicPr>
          <p:blipFill>
            <a:blip r:embed="rId14" cstate="print"/>
            <a:stretch>
              <a:fillRect/>
            </a:stretch>
          </p:blipFill>
          <p:spPr>
            <a:xfrm>
              <a:off x="3517391" y="1880616"/>
              <a:ext cx="594360" cy="566927"/>
            </a:xfrm>
            <a:prstGeom prst="rect">
              <a:avLst/>
            </a:prstGeom>
          </p:spPr>
        </p:pic>
        <p:pic>
          <p:nvPicPr>
            <p:cNvPr id="29" name="object 29"/>
            <p:cNvPicPr/>
            <p:nvPr/>
          </p:nvPicPr>
          <p:blipFill>
            <a:blip r:embed="rId15" cstate="print"/>
            <a:stretch>
              <a:fillRect/>
            </a:stretch>
          </p:blipFill>
          <p:spPr>
            <a:xfrm>
              <a:off x="3773424" y="1880616"/>
              <a:ext cx="1716024" cy="566927"/>
            </a:xfrm>
            <a:prstGeom prst="rect">
              <a:avLst/>
            </a:prstGeom>
          </p:spPr>
        </p:pic>
        <p:pic>
          <p:nvPicPr>
            <p:cNvPr id="30" name="object 30"/>
            <p:cNvPicPr/>
            <p:nvPr/>
          </p:nvPicPr>
          <p:blipFill>
            <a:blip r:embed="rId16" cstate="print"/>
            <a:stretch>
              <a:fillRect/>
            </a:stretch>
          </p:blipFill>
          <p:spPr>
            <a:xfrm>
              <a:off x="5151119" y="1880616"/>
              <a:ext cx="1211579" cy="566927"/>
            </a:xfrm>
            <a:prstGeom prst="rect">
              <a:avLst/>
            </a:prstGeom>
          </p:spPr>
        </p:pic>
      </p:grpSp>
      <p:sp>
        <p:nvSpPr>
          <p:cNvPr id="31" name="object 31"/>
          <p:cNvSpPr txBox="1"/>
          <p:nvPr/>
        </p:nvSpPr>
        <p:spPr>
          <a:xfrm>
            <a:off x="1122680" y="1933701"/>
            <a:ext cx="7781925" cy="1108710"/>
          </a:xfrm>
          <a:prstGeom prst="rect">
            <a:avLst/>
          </a:prstGeom>
        </p:spPr>
        <p:txBody>
          <a:bodyPr vert="horz" wrap="square" lIns="0" tIns="59054" rIns="0" bIns="0" rtlCol="0">
            <a:spAutoFit/>
          </a:bodyPr>
          <a:lstStyle/>
          <a:p>
            <a:pPr marL="12700" marR="5080">
              <a:lnSpc>
                <a:spcPct val="85000"/>
              </a:lnSpc>
              <a:spcBef>
                <a:spcPts val="464"/>
              </a:spcBef>
            </a:pPr>
            <a:r>
              <a:rPr sz="2000" b="1" dirty="0">
                <a:solidFill>
                  <a:srgbClr val="000099"/>
                </a:solidFill>
                <a:latin typeface="Calibri"/>
                <a:cs typeface="Calibri"/>
              </a:rPr>
              <a:t>Medicine of </a:t>
            </a:r>
            <a:r>
              <a:rPr sz="2000" b="1" spc="-10" dirty="0">
                <a:solidFill>
                  <a:srgbClr val="000099"/>
                </a:solidFill>
                <a:latin typeface="Calibri"/>
                <a:cs typeface="Calibri"/>
              </a:rPr>
              <a:t>Egypt was </a:t>
            </a:r>
            <a:r>
              <a:rPr sz="2000" b="1" dirty="0">
                <a:solidFill>
                  <a:srgbClr val="000099"/>
                </a:solidFill>
                <a:latin typeface="Calibri"/>
                <a:cs typeface="Calibri"/>
              </a:rPr>
              <a:t>“in the hands of </a:t>
            </a:r>
            <a:r>
              <a:rPr sz="2000" b="1" spc="-5" dirty="0">
                <a:solidFill>
                  <a:srgbClr val="000099"/>
                </a:solidFill>
                <a:latin typeface="Calibri"/>
                <a:cs typeface="Calibri"/>
              </a:rPr>
              <a:t>priests” who preached </a:t>
            </a:r>
            <a:r>
              <a:rPr sz="2000" b="1" spc="-15" dirty="0">
                <a:solidFill>
                  <a:srgbClr val="000099"/>
                </a:solidFill>
                <a:latin typeface="Calibri"/>
                <a:cs typeface="Calibri"/>
              </a:rPr>
              <a:t>to </a:t>
            </a:r>
            <a:r>
              <a:rPr sz="2000" b="1" spc="-5" dirty="0">
                <a:solidFill>
                  <a:srgbClr val="000099"/>
                </a:solidFill>
                <a:latin typeface="Calibri"/>
                <a:cs typeface="Calibri"/>
              </a:rPr>
              <a:t>all </a:t>
            </a:r>
            <a:r>
              <a:rPr sz="2000" b="1" dirty="0">
                <a:solidFill>
                  <a:srgbClr val="000099"/>
                </a:solidFill>
                <a:latin typeface="Calibri"/>
                <a:cs typeface="Calibri"/>
              </a:rPr>
              <a:t>the </a:t>
            </a:r>
            <a:r>
              <a:rPr sz="2000" b="1" spc="5" dirty="0">
                <a:solidFill>
                  <a:srgbClr val="000099"/>
                </a:solidFill>
                <a:latin typeface="Calibri"/>
                <a:cs typeface="Calibri"/>
              </a:rPr>
              <a:t> </a:t>
            </a:r>
            <a:r>
              <a:rPr sz="2000" b="1" dirty="0">
                <a:solidFill>
                  <a:srgbClr val="000099"/>
                </a:solidFill>
                <a:latin typeface="Calibri"/>
                <a:cs typeface="Calibri"/>
              </a:rPr>
              <a:t>people </a:t>
            </a:r>
            <a:r>
              <a:rPr sz="2000" b="1" spc="-15" dirty="0">
                <a:solidFill>
                  <a:srgbClr val="000099"/>
                </a:solidFill>
                <a:latin typeface="Calibri"/>
                <a:cs typeface="Calibri"/>
              </a:rPr>
              <a:t>to </a:t>
            </a:r>
            <a:r>
              <a:rPr sz="2000" b="1" spc="-5" dirty="0">
                <a:solidFill>
                  <a:srgbClr val="000099"/>
                </a:solidFill>
                <a:latin typeface="Calibri"/>
                <a:cs typeface="Calibri"/>
              </a:rPr>
              <a:t>perform rituals </a:t>
            </a:r>
            <a:r>
              <a:rPr sz="2000" b="1" dirty="0">
                <a:solidFill>
                  <a:srgbClr val="000099"/>
                </a:solidFill>
                <a:latin typeface="Calibri"/>
                <a:cs typeface="Calibri"/>
              </a:rPr>
              <a:t>of </a:t>
            </a:r>
            <a:r>
              <a:rPr sz="2000" b="1" spc="-5" dirty="0">
                <a:solidFill>
                  <a:srgbClr val="000099"/>
                </a:solidFill>
                <a:latin typeface="Calibri"/>
                <a:cs typeface="Calibri"/>
              </a:rPr>
              <a:t>deprivation, </a:t>
            </a:r>
            <a:r>
              <a:rPr sz="2000" b="1" spc="-10" dirty="0">
                <a:solidFill>
                  <a:srgbClr val="000099"/>
                </a:solidFill>
                <a:latin typeface="Calibri"/>
                <a:cs typeface="Calibri"/>
              </a:rPr>
              <a:t>temperance, </a:t>
            </a:r>
            <a:r>
              <a:rPr sz="2000" b="1" spc="-15" dirty="0">
                <a:solidFill>
                  <a:srgbClr val="000099"/>
                </a:solidFill>
                <a:latin typeface="Calibri"/>
                <a:cs typeface="Calibri"/>
              </a:rPr>
              <a:t>extreme </a:t>
            </a:r>
            <a:r>
              <a:rPr sz="2000" b="1" spc="-10" dirty="0">
                <a:solidFill>
                  <a:srgbClr val="000099"/>
                </a:solidFill>
                <a:latin typeface="Calibri"/>
                <a:cs typeface="Calibri"/>
              </a:rPr>
              <a:t> </a:t>
            </a:r>
            <a:r>
              <a:rPr sz="2000" b="1" spc="-5" dirty="0">
                <a:solidFill>
                  <a:srgbClr val="000099"/>
                </a:solidFill>
                <a:latin typeface="Calibri"/>
                <a:cs typeface="Calibri"/>
              </a:rPr>
              <a:t>cleanliness,</a:t>
            </a:r>
            <a:r>
              <a:rPr sz="2000" b="1" spc="-30" dirty="0">
                <a:solidFill>
                  <a:srgbClr val="000099"/>
                </a:solidFill>
                <a:latin typeface="Calibri"/>
                <a:cs typeface="Calibri"/>
              </a:rPr>
              <a:t> </a:t>
            </a:r>
            <a:r>
              <a:rPr sz="2000" b="1" spc="-5" dirty="0">
                <a:solidFill>
                  <a:srgbClr val="000099"/>
                </a:solidFill>
                <a:latin typeface="Calibri"/>
                <a:cs typeface="Calibri"/>
              </a:rPr>
              <a:t>washing</a:t>
            </a:r>
            <a:r>
              <a:rPr sz="2000" b="1" spc="10" dirty="0">
                <a:solidFill>
                  <a:srgbClr val="000099"/>
                </a:solidFill>
                <a:latin typeface="Calibri"/>
                <a:cs typeface="Calibri"/>
              </a:rPr>
              <a:t> </a:t>
            </a:r>
            <a:r>
              <a:rPr sz="2000" b="1" spc="-15" dirty="0">
                <a:solidFill>
                  <a:srgbClr val="000099"/>
                </a:solidFill>
                <a:latin typeface="Calibri"/>
                <a:cs typeface="Calibri"/>
              </a:rPr>
              <a:t>day</a:t>
            </a:r>
            <a:r>
              <a:rPr sz="2000" b="1" spc="5" dirty="0">
                <a:solidFill>
                  <a:srgbClr val="000099"/>
                </a:solidFill>
                <a:latin typeface="Calibri"/>
                <a:cs typeface="Calibri"/>
              </a:rPr>
              <a:t> </a:t>
            </a:r>
            <a:r>
              <a:rPr sz="2000" b="1" dirty="0">
                <a:solidFill>
                  <a:srgbClr val="000099"/>
                </a:solidFill>
                <a:latin typeface="Calibri"/>
                <a:cs typeface="Calibri"/>
              </a:rPr>
              <a:t>and</a:t>
            </a:r>
            <a:r>
              <a:rPr sz="2000" b="1" spc="10" dirty="0">
                <a:solidFill>
                  <a:srgbClr val="000099"/>
                </a:solidFill>
                <a:latin typeface="Calibri"/>
                <a:cs typeface="Calibri"/>
              </a:rPr>
              <a:t> </a:t>
            </a:r>
            <a:r>
              <a:rPr sz="2000" b="1" spc="-5" dirty="0">
                <a:solidFill>
                  <a:srgbClr val="000099"/>
                </a:solidFill>
                <a:latin typeface="Calibri"/>
                <a:cs typeface="Calibri"/>
              </a:rPr>
              <a:t>night. </a:t>
            </a:r>
            <a:r>
              <a:rPr sz="2000" b="1" dirty="0">
                <a:solidFill>
                  <a:srgbClr val="000099"/>
                </a:solidFill>
                <a:latin typeface="Calibri"/>
                <a:cs typeface="Calibri"/>
              </a:rPr>
              <a:t>Health</a:t>
            </a:r>
            <a:r>
              <a:rPr sz="2000" b="1" spc="-15" dirty="0">
                <a:solidFill>
                  <a:srgbClr val="000099"/>
                </a:solidFill>
                <a:latin typeface="Calibri"/>
                <a:cs typeface="Calibri"/>
              </a:rPr>
              <a:t> </a:t>
            </a:r>
            <a:r>
              <a:rPr sz="2000" b="1" spc="-5" dirty="0">
                <a:solidFill>
                  <a:srgbClr val="000099"/>
                </a:solidFill>
                <a:latin typeface="Calibri"/>
                <a:cs typeface="Calibri"/>
              </a:rPr>
              <a:t>problems,</a:t>
            </a:r>
            <a:r>
              <a:rPr sz="2000" b="1" spc="-10" dirty="0">
                <a:solidFill>
                  <a:srgbClr val="000099"/>
                </a:solidFill>
                <a:latin typeface="Calibri"/>
                <a:cs typeface="Calibri"/>
              </a:rPr>
              <a:t> </a:t>
            </a:r>
            <a:r>
              <a:rPr sz="2000" b="1" spc="-5" dirty="0">
                <a:solidFill>
                  <a:srgbClr val="000099"/>
                </a:solidFill>
                <a:latin typeface="Calibri"/>
                <a:cs typeface="Calibri"/>
              </a:rPr>
              <a:t>according</a:t>
            </a:r>
            <a:r>
              <a:rPr sz="2000" b="1" spc="-20" dirty="0">
                <a:solidFill>
                  <a:srgbClr val="000099"/>
                </a:solidFill>
                <a:latin typeface="Calibri"/>
                <a:cs typeface="Calibri"/>
              </a:rPr>
              <a:t> </a:t>
            </a:r>
            <a:r>
              <a:rPr sz="2000" b="1" spc="-15" dirty="0">
                <a:solidFill>
                  <a:srgbClr val="000099"/>
                </a:solidFill>
                <a:latin typeface="Calibri"/>
                <a:cs typeface="Calibri"/>
              </a:rPr>
              <a:t>to</a:t>
            </a:r>
            <a:r>
              <a:rPr sz="2000" b="1" dirty="0">
                <a:solidFill>
                  <a:srgbClr val="000099"/>
                </a:solidFill>
                <a:latin typeface="Calibri"/>
                <a:cs typeface="Calibri"/>
              </a:rPr>
              <a:t> </a:t>
            </a:r>
            <a:r>
              <a:rPr sz="2000" b="1" spc="-5" dirty="0">
                <a:solidFill>
                  <a:srgbClr val="000099"/>
                </a:solidFill>
                <a:latin typeface="Calibri"/>
                <a:cs typeface="Calibri"/>
              </a:rPr>
              <a:t>priests, </a:t>
            </a:r>
            <a:r>
              <a:rPr sz="2000" b="1" spc="-440" dirty="0">
                <a:solidFill>
                  <a:srgbClr val="000099"/>
                </a:solidFill>
                <a:latin typeface="Calibri"/>
                <a:cs typeface="Calibri"/>
              </a:rPr>
              <a:t> </a:t>
            </a:r>
            <a:r>
              <a:rPr sz="2000" b="1" spc="-15" dirty="0">
                <a:solidFill>
                  <a:srgbClr val="000099"/>
                </a:solidFill>
                <a:latin typeface="Calibri"/>
                <a:cs typeface="Calibri"/>
              </a:rPr>
              <a:t>were</a:t>
            </a:r>
            <a:r>
              <a:rPr sz="2000" b="1" spc="-10" dirty="0">
                <a:solidFill>
                  <a:srgbClr val="000099"/>
                </a:solidFill>
                <a:latin typeface="Calibri"/>
                <a:cs typeface="Calibri"/>
              </a:rPr>
              <a:t> brought</a:t>
            </a:r>
            <a:r>
              <a:rPr sz="2000" b="1" spc="-20" dirty="0">
                <a:solidFill>
                  <a:srgbClr val="000099"/>
                </a:solidFill>
                <a:latin typeface="Calibri"/>
                <a:cs typeface="Calibri"/>
              </a:rPr>
              <a:t> </a:t>
            </a:r>
            <a:r>
              <a:rPr sz="2000" b="1" spc="-5" dirty="0">
                <a:solidFill>
                  <a:srgbClr val="000099"/>
                </a:solidFill>
                <a:latin typeface="Calibri"/>
                <a:cs typeface="Calibri"/>
              </a:rPr>
              <a:t>by</a:t>
            </a:r>
            <a:r>
              <a:rPr sz="2000" b="1" dirty="0">
                <a:solidFill>
                  <a:srgbClr val="000099"/>
                </a:solidFill>
                <a:latin typeface="Calibri"/>
                <a:cs typeface="Calibri"/>
              </a:rPr>
              <a:t> «the</a:t>
            </a:r>
            <a:r>
              <a:rPr sz="2000" b="1" spc="-15" dirty="0">
                <a:solidFill>
                  <a:srgbClr val="000099"/>
                </a:solidFill>
                <a:latin typeface="Calibri"/>
                <a:cs typeface="Calibri"/>
              </a:rPr>
              <a:t> </a:t>
            </a:r>
            <a:r>
              <a:rPr sz="2000" b="1" dirty="0">
                <a:solidFill>
                  <a:srgbClr val="000099"/>
                </a:solidFill>
                <a:latin typeface="Calibri"/>
                <a:cs typeface="Calibri"/>
              </a:rPr>
              <a:t>demons</a:t>
            </a:r>
            <a:r>
              <a:rPr sz="2000" b="1" spc="-15" dirty="0">
                <a:solidFill>
                  <a:srgbClr val="000099"/>
                </a:solidFill>
                <a:latin typeface="Calibri"/>
                <a:cs typeface="Calibri"/>
              </a:rPr>
              <a:t> </a:t>
            </a:r>
            <a:r>
              <a:rPr sz="2000" b="1" dirty="0">
                <a:solidFill>
                  <a:srgbClr val="000099"/>
                </a:solidFill>
                <a:latin typeface="Calibri"/>
                <a:cs typeface="Calibri"/>
              </a:rPr>
              <a:t>of diseases».</a:t>
            </a:r>
            <a:endParaRPr sz="20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98256" y="6273495"/>
            <a:ext cx="197485" cy="239395"/>
          </a:xfrm>
          <a:prstGeom prst="rect">
            <a:avLst/>
          </a:prstGeom>
        </p:spPr>
        <p:txBody>
          <a:bodyPr vert="horz" wrap="square" lIns="0" tIns="12700" rIns="0" bIns="0" rtlCol="0">
            <a:spAutoFit/>
          </a:bodyPr>
          <a:lstStyle/>
          <a:p>
            <a:pPr marL="12700">
              <a:lnSpc>
                <a:spcPct val="100000"/>
              </a:lnSpc>
              <a:spcBef>
                <a:spcPts val="100"/>
              </a:spcBef>
            </a:pPr>
            <a:r>
              <a:rPr sz="1400" spc="-110" dirty="0">
                <a:latin typeface="Arial MT"/>
                <a:cs typeface="Arial MT"/>
              </a:rPr>
              <a:t>11</a:t>
            </a:r>
            <a:endParaRPr sz="1400">
              <a:latin typeface="Arial MT"/>
              <a:cs typeface="Arial MT"/>
            </a:endParaRPr>
          </a:p>
        </p:txBody>
      </p:sp>
      <p:sp>
        <p:nvSpPr>
          <p:cNvPr id="3" name="object 3"/>
          <p:cNvSpPr txBox="1"/>
          <p:nvPr/>
        </p:nvSpPr>
        <p:spPr>
          <a:xfrm>
            <a:off x="500633" y="5494782"/>
            <a:ext cx="7672070" cy="647700"/>
          </a:xfrm>
          <a:prstGeom prst="rect">
            <a:avLst/>
          </a:prstGeom>
          <a:solidFill>
            <a:srgbClr val="FFFFFF"/>
          </a:solidFill>
          <a:ln w="25907">
            <a:solidFill>
              <a:srgbClr val="333399"/>
            </a:solidFill>
          </a:ln>
        </p:spPr>
        <p:txBody>
          <a:bodyPr vert="horz" wrap="square" lIns="0" tIns="99060" rIns="0" bIns="0" rtlCol="0">
            <a:spAutoFit/>
          </a:bodyPr>
          <a:lstStyle/>
          <a:p>
            <a:pPr marL="89535" marR="261620">
              <a:lnSpc>
                <a:spcPct val="80000"/>
              </a:lnSpc>
              <a:spcBef>
                <a:spcPts val="780"/>
              </a:spcBef>
            </a:pPr>
            <a:r>
              <a:rPr sz="1800" b="1" dirty="0">
                <a:latin typeface="Arial"/>
                <a:cs typeface="Arial"/>
              </a:rPr>
              <a:t>Medicinal</a:t>
            </a:r>
            <a:r>
              <a:rPr sz="1800" b="1" spc="-10" dirty="0">
                <a:latin typeface="Arial"/>
                <a:cs typeface="Arial"/>
              </a:rPr>
              <a:t> </a:t>
            </a:r>
            <a:r>
              <a:rPr sz="1800" b="1" spc="-5" dirty="0">
                <a:latin typeface="Arial"/>
                <a:cs typeface="Arial"/>
              </a:rPr>
              <a:t>substances</a:t>
            </a:r>
            <a:r>
              <a:rPr sz="1800" b="1" spc="10" dirty="0">
                <a:latin typeface="Arial"/>
                <a:cs typeface="Arial"/>
              </a:rPr>
              <a:t> </a:t>
            </a:r>
            <a:r>
              <a:rPr sz="1800" b="1" spc="-5" dirty="0">
                <a:latin typeface="Arial"/>
                <a:cs typeface="Arial"/>
              </a:rPr>
              <a:t>at</a:t>
            </a:r>
            <a:r>
              <a:rPr sz="1800" b="1" dirty="0">
                <a:latin typeface="Arial"/>
                <a:cs typeface="Arial"/>
              </a:rPr>
              <a:t> that</a:t>
            </a:r>
            <a:r>
              <a:rPr sz="1800" b="1" spc="-5" dirty="0">
                <a:latin typeface="Arial"/>
                <a:cs typeface="Arial"/>
              </a:rPr>
              <a:t> </a:t>
            </a:r>
            <a:r>
              <a:rPr sz="1800" b="1" dirty="0">
                <a:latin typeface="Arial"/>
                <a:cs typeface="Arial"/>
              </a:rPr>
              <a:t>time:</a:t>
            </a:r>
            <a:r>
              <a:rPr sz="1800" b="1" spc="5" dirty="0">
                <a:latin typeface="Arial"/>
                <a:cs typeface="Arial"/>
              </a:rPr>
              <a:t> </a:t>
            </a:r>
            <a:r>
              <a:rPr sz="1800" b="1" spc="-5" dirty="0">
                <a:latin typeface="Arial"/>
                <a:cs typeface="Arial"/>
              </a:rPr>
              <a:t>aloe,</a:t>
            </a:r>
            <a:r>
              <a:rPr sz="1800" b="1" dirty="0">
                <a:latin typeface="Arial"/>
                <a:cs typeface="Arial"/>
              </a:rPr>
              <a:t> </a:t>
            </a:r>
            <a:r>
              <a:rPr sz="1800" b="1" spc="-5" dirty="0">
                <a:latin typeface="Arial"/>
                <a:cs typeface="Arial"/>
              </a:rPr>
              <a:t>anise,</a:t>
            </a:r>
            <a:r>
              <a:rPr sz="1800" b="1" spc="5" dirty="0">
                <a:latin typeface="Arial"/>
                <a:cs typeface="Arial"/>
              </a:rPr>
              <a:t> </a:t>
            </a:r>
            <a:r>
              <a:rPr sz="1800" b="1" spc="-5" dirty="0">
                <a:latin typeface="Arial"/>
                <a:cs typeface="Arial"/>
              </a:rPr>
              <a:t>henbane,</a:t>
            </a:r>
            <a:r>
              <a:rPr sz="1800" b="1" spc="5" dirty="0">
                <a:latin typeface="Arial"/>
                <a:cs typeface="Arial"/>
              </a:rPr>
              <a:t> </a:t>
            </a:r>
            <a:r>
              <a:rPr sz="1800" b="1" spc="-5" dirty="0">
                <a:latin typeface="Arial"/>
                <a:cs typeface="Arial"/>
              </a:rPr>
              <a:t>flax</a:t>
            </a:r>
            <a:r>
              <a:rPr sz="1800" b="1" dirty="0">
                <a:latin typeface="Arial"/>
                <a:cs typeface="Arial"/>
              </a:rPr>
              <a:t> </a:t>
            </a:r>
            <a:r>
              <a:rPr sz="1800" b="1" spc="-5" dirty="0">
                <a:latin typeface="Arial"/>
                <a:cs typeface="Arial"/>
              </a:rPr>
              <a:t>seeds, </a:t>
            </a:r>
            <a:r>
              <a:rPr sz="1800" b="1" spc="-484" dirty="0">
                <a:latin typeface="Arial"/>
                <a:cs typeface="Arial"/>
              </a:rPr>
              <a:t> </a:t>
            </a:r>
            <a:r>
              <a:rPr sz="1800" b="1" dirty="0">
                <a:latin typeface="Arial"/>
                <a:cs typeface="Arial"/>
              </a:rPr>
              <a:t>plantain,</a:t>
            </a:r>
            <a:r>
              <a:rPr sz="1800" b="1" spc="-20" dirty="0">
                <a:latin typeface="Arial"/>
                <a:cs typeface="Arial"/>
              </a:rPr>
              <a:t> </a:t>
            </a:r>
            <a:r>
              <a:rPr sz="1800" b="1" dirty="0">
                <a:latin typeface="Arial"/>
                <a:cs typeface="Arial"/>
              </a:rPr>
              <a:t>onion,</a:t>
            </a:r>
            <a:r>
              <a:rPr sz="1800" b="1" spc="-15" dirty="0">
                <a:latin typeface="Arial"/>
                <a:cs typeface="Arial"/>
              </a:rPr>
              <a:t> </a:t>
            </a:r>
            <a:r>
              <a:rPr sz="1800" b="1" dirty="0">
                <a:latin typeface="Arial"/>
                <a:cs typeface="Arial"/>
              </a:rPr>
              <a:t>poppy</a:t>
            </a:r>
            <a:r>
              <a:rPr sz="1800" b="1" spc="-20" dirty="0">
                <a:latin typeface="Arial"/>
                <a:cs typeface="Arial"/>
              </a:rPr>
              <a:t> </a:t>
            </a:r>
            <a:r>
              <a:rPr sz="1800" b="1" spc="-5" dirty="0">
                <a:latin typeface="Arial"/>
                <a:cs typeface="Arial"/>
              </a:rPr>
              <a:t>seeds,</a:t>
            </a:r>
            <a:r>
              <a:rPr sz="1800" b="1" spc="5" dirty="0">
                <a:latin typeface="Arial"/>
                <a:cs typeface="Arial"/>
              </a:rPr>
              <a:t> </a:t>
            </a:r>
            <a:r>
              <a:rPr sz="1800" b="1" spc="-5" dirty="0">
                <a:latin typeface="Arial"/>
                <a:cs typeface="Arial"/>
              </a:rPr>
              <a:t>dates,</a:t>
            </a:r>
            <a:r>
              <a:rPr sz="1800" b="1" spc="5" dirty="0">
                <a:latin typeface="Arial"/>
                <a:cs typeface="Arial"/>
              </a:rPr>
              <a:t> </a:t>
            </a:r>
            <a:r>
              <a:rPr sz="1800" b="1" spc="-15" dirty="0">
                <a:latin typeface="Arial"/>
                <a:cs typeface="Arial"/>
              </a:rPr>
              <a:t>juniper,</a:t>
            </a:r>
            <a:r>
              <a:rPr sz="1800" b="1" spc="-20" dirty="0">
                <a:latin typeface="Arial"/>
                <a:cs typeface="Arial"/>
              </a:rPr>
              <a:t> vinegar,</a:t>
            </a:r>
            <a:r>
              <a:rPr sz="1800" b="1" spc="25" dirty="0">
                <a:latin typeface="Arial"/>
                <a:cs typeface="Arial"/>
              </a:rPr>
              <a:t> </a:t>
            </a:r>
            <a:r>
              <a:rPr sz="1800" b="1" spc="-25" dirty="0">
                <a:latin typeface="Arial"/>
                <a:cs typeface="Arial"/>
              </a:rPr>
              <a:t>honey.</a:t>
            </a:r>
            <a:endParaRPr sz="1800">
              <a:latin typeface="Arial"/>
              <a:cs typeface="Arial"/>
            </a:endParaRPr>
          </a:p>
        </p:txBody>
      </p:sp>
      <p:pic>
        <p:nvPicPr>
          <p:cNvPr id="4" name="object 4"/>
          <p:cNvPicPr/>
          <p:nvPr/>
        </p:nvPicPr>
        <p:blipFill>
          <a:blip r:embed="rId2" cstate="print"/>
          <a:stretch>
            <a:fillRect/>
          </a:stretch>
        </p:blipFill>
        <p:spPr>
          <a:xfrm>
            <a:off x="0" y="0"/>
            <a:ext cx="9144000" cy="746760"/>
          </a:xfrm>
          <a:prstGeom prst="rect">
            <a:avLst/>
          </a:prstGeom>
        </p:spPr>
      </p:pic>
      <p:sp>
        <p:nvSpPr>
          <p:cNvPr id="5" name="object 5"/>
          <p:cNvSpPr txBox="1">
            <a:spLocks noGrp="1"/>
          </p:cNvSpPr>
          <p:nvPr>
            <p:ph type="title"/>
          </p:nvPr>
        </p:nvSpPr>
        <p:spPr>
          <a:xfrm>
            <a:off x="984910" y="101295"/>
            <a:ext cx="7174230" cy="391795"/>
          </a:xfrm>
          <a:prstGeom prst="rect">
            <a:avLst/>
          </a:prstGeom>
        </p:spPr>
        <p:txBody>
          <a:bodyPr vert="horz" wrap="square" lIns="0" tIns="12700" rIns="0" bIns="0" rtlCol="0">
            <a:spAutoFit/>
          </a:bodyPr>
          <a:lstStyle/>
          <a:p>
            <a:pPr marL="12700">
              <a:lnSpc>
                <a:spcPct val="100000"/>
              </a:lnSpc>
              <a:spcBef>
                <a:spcPts val="100"/>
              </a:spcBef>
            </a:pPr>
            <a:r>
              <a:rPr sz="2400" i="0" dirty="0">
                <a:solidFill>
                  <a:srgbClr val="000099"/>
                </a:solidFill>
                <a:latin typeface="Arial"/>
                <a:cs typeface="Arial"/>
              </a:rPr>
              <a:t>MEDICINE</a:t>
            </a:r>
            <a:r>
              <a:rPr sz="2400" i="0" spc="-25" dirty="0">
                <a:solidFill>
                  <a:srgbClr val="000099"/>
                </a:solidFill>
                <a:latin typeface="Arial"/>
                <a:cs typeface="Arial"/>
              </a:rPr>
              <a:t> </a:t>
            </a:r>
            <a:r>
              <a:rPr sz="2400" i="0" spc="-5" dirty="0">
                <a:solidFill>
                  <a:srgbClr val="000099"/>
                </a:solidFill>
                <a:latin typeface="Arial"/>
                <a:cs typeface="Arial"/>
              </a:rPr>
              <a:t>AND</a:t>
            </a:r>
            <a:r>
              <a:rPr sz="2400" i="0" spc="15" dirty="0">
                <a:solidFill>
                  <a:srgbClr val="000099"/>
                </a:solidFill>
                <a:latin typeface="Arial"/>
                <a:cs typeface="Arial"/>
              </a:rPr>
              <a:t> </a:t>
            </a:r>
            <a:r>
              <a:rPr sz="2400" i="0" spc="-5" dirty="0">
                <a:solidFill>
                  <a:srgbClr val="000099"/>
                </a:solidFill>
                <a:latin typeface="Arial"/>
                <a:cs typeface="Arial"/>
              </a:rPr>
              <a:t>PHARMACY</a:t>
            </a:r>
            <a:r>
              <a:rPr sz="2400" i="0" spc="25" dirty="0">
                <a:solidFill>
                  <a:srgbClr val="000099"/>
                </a:solidFill>
                <a:latin typeface="Arial"/>
                <a:cs typeface="Arial"/>
              </a:rPr>
              <a:t> </a:t>
            </a:r>
            <a:r>
              <a:rPr sz="2400" i="0" dirty="0">
                <a:solidFill>
                  <a:srgbClr val="000099"/>
                </a:solidFill>
                <a:latin typeface="Arial"/>
                <a:cs typeface="Arial"/>
              </a:rPr>
              <a:t>OF</a:t>
            </a:r>
            <a:r>
              <a:rPr sz="2400" i="0" spc="-15" dirty="0">
                <a:solidFill>
                  <a:srgbClr val="000099"/>
                </a:solidFill>
                <a:latin typeface="Arial"/>
                <a:cs typeface="Arial"/>
              </a:rPr>
              <a:t> </a:t>
            </a:r>
            <a:r>
              <a:rPr sz="2400" i="0" spc="-5" dirty="0">
                <a:solidFill>
                  <a:srgbClr val="000099"/>
                </a:solidFill>
                <a:latin typeface="Arial"/>
                <a:cs typeface="Arial"/>
              </a:rPr>
              <a:t>ANCIENT</a:t>
            </a:r>
            <a:r>
              <a:rPr sz="2400" i="0" spc="10" dirty="0">
                <a:solidFill>
                  <a:srgbClr val="000099"/>
                </a:solidFill>
                <a:latin typeface="Arial"/>
                <a:cs typeface="Arial"/>
              </a:rPr>
              <a:t> </a:t>
            </a:r>
            <a:r>
              <a:rPr sz="2400" i="0" spc="-5" dirty="0">
                <a:solidFill>
                  <a:srgbClr val="000099"/>
                </a:solidFill>
                <a:latin typeface="Arial"/>
                <a:cs typeface="Arial"/>
              </a:rPr>
              <a:t>EGYPT</a:t>
            </a:r>
            <a:endParaRPr sz="2400">
              <a:latin typeface="Arial"/>
              <a:cs typeface="Arial"/>
            </a:endParaRPr>
          </a:p>
        </p:txBody>
      </p:sp>
      <p:sp>
        <p:nvSpPr>
          <p:cNvPr id="6" name="object 6"/>
          <p:cNvSpPr txBox="1"/>
          <p:nvPr/>
        </p:nvSpPr>
        <p:spPr>
          <a:xfrm>
            <a:off x="1367789" y="4581905"/>
            <a:ext cx="7522845" cy="576580"/>
          </a:xfrm>
          <a:prstGeom prst="rect">
            <a:avLst/>
          </a:prstGeom>
          <a:solidFill>
            <a:srgbClr val="FFFFFF"/>
          </a:solidFill>
          <a:ln w="25907">
            <a:solidFill>
              <a:srgbClr val="333399"/>
            </a:solidFill>
          </a:ln>
        </p:spPr>
        <p:txBody>
          <a:bodyPr vert="horz" wrap="square" lIns="0" tIns="8255" rIns="0" bIns="0" rtlCol="0">
            <a:spAutoFit/>
          </a:bodyPr>
          <a:lstStyle/>
          <a:p>
            <a:pPr marL="91440" marR="210820">
              <a:lnSpc>
                <a:spcPct val="100000"/>
              </a:lnSpc>
              <a:spcBef>
                <a:spcPts val="65"/>
              </a:spcBef>
            </a:pPr>
            <a:r>
              <a:rPr sz="1800" b="1" spc="-5" dirty="0">
                <a:latin typeface="Arial"/>
                <a:cs typeface="Arial"/>
              </a:rPr>
              <a:t>Especially</a:t>
            </a:r>
            <a:r>
              <a:rPr sz="1800" b="1" dirty="0">
                <a:latin typeface="Arial"/>
                <a:cs typeface="Arial"/>
              </a:rPr>
              <a:t> </a:t>
            </a:r>
            <a:r>
              <a:rPr sz="1800" b="1" spc="-5" dirty="0">
                <a:latin typeface="Arial"/>
                <a:cs typeface="Arial"/>
              </a:rPr>
              <a:t>successful</a:t>
            </a:r>
            <a:r>
              <a:rPr sz="1800" b="1" spc="25" dirty="0">
                <a:latin typeface="Arial"/>
                <a:cs typeface="Arial"/>
              </a:rPr>
              <a:t> </a:t>
            </a:r>
            <a:r>
              <a:rPr sz="1800" b="1" spc="-5" dirty="0">
                <a:latin typeface="Arial"/>
                <a:cs typeface="Arial"/>
              </a:rPr>
              <a:t>skin</a:t>
            </a:r>
            <a:r>
              <a:rPr sz="1800" b="1" dirty="0">
                <a:latin typeface="Arial"/>
                <a:cs typeface="Arial"/>
              </a:rPr>
              <a:t> and</a:t>
            </a:r>
            <a:r>
              <a:rPr sz="1800" b="1" spc="10" dirty="0">
                <a:latin typeface="Arial"/>
                <a:cs typeface="Arial"/>
              </a:rPr>
              <a:t> </a:t>
            </a:r>
            <a:r>
              <a:rPr sz="1800" b="1" spc="-5" dirty="0">
                <a:latin typeface="Arial"/>
                <a:cs typeface="Arial"/>
              </a:rPr>
              <a:t>cosmetic</a:t>
            </a:r>
            <a:r>
              <a:rPr sz="1800" b="1" spc="5" dirty="0">
                <a:latin typeface="Arial"/>
                <a:cs typeface="Arial"/>
              </a:rPr>
              <a:t> </a:t>
            </a:r>
            <a:r>
              <a:rPr sz="1800" b="1" dirty="0">
                <a:latin typeface="Arial"/>
                <a:cs typeface="Arial"/>
              </a:rPr>
              <a:t>products</a:t>
            </a:r>
            <a:r>
              <a:rPr sz="1800" b="1" spc="-15" dirty="0">
                <a:latin typeface="Arial"/>
                <a:cs typeface="Arial"/>
              </a:rPr>
              <a:t> </a:t>
            </a:r>
            <a:r>
              <a:rPr sz="1800" b="1" spc="5" dirty="0">
                <a:latin typeface="Arial"/>
                <a:cs typeface="Arial"/>
              </a:rPr>
              <a:t>were</a:t>
            </a:r>
            <a:r>
              <a:rPr sz="1800" b="1" spc="-20" dirty="0">
                <a:latin typeface="Arial"/>
                <a:cs typeface="Arial"/>
              </a:rPr>
              <a:t> </a:t>
            </a:r>
            <a:r>
              <a:rPr sz="1800" b="1" spc="-5" dirty="0">
                <a:latin typeface="Arial"/>
                <a:cs typeface="Arial"/>
              </a:rPr>
              <a:t>preparing, </a:t>
            </a:r>
            <a:r>
              <a:rPr sz="1800" b="1" spc="-484" dirty="0">
                <a:latin typeface="Arial"/>
                <a:cs typeface="Arial"/>
              </a:rPr>
              <a:t> </a:t>
            </a:r>
            <a:r>
              <a:rPr sz="1800" b="1" spc="-5" dirty="0">
                <a:latin typeface="Arial"/>
                <a:cs typeface="Arial"/>
              </a:rPr>
              <a:t>therefore</a:t>
            </a:r>
            <a:r>
              <a:rPr sz="1800" b="1" spc="5" dirty="0">
                <a:latin typeface="Arial"/>
                <a:cs typeface="Arial"/>
              </a:rPr>
              <a:t> </a:t>
            </a:r>
            <a:r>
              <a:rPr sz="1800" b="1" spc="-5" dirty="0">
                <a:latin typeface="Arial"/>
                <a:cs typeface="Arial"/>
              </a:rPr>
              <a:t>Egypt</a:t>
            </a:r>
            <a:r>
              <a:rPr sz="1800" b="1" spc="5" dirty="0">
                <a:latin typeface="Arial"/>
                <a:cs typeface="Arial"/>
              </a:rPr>
              <a:t> </a:t>
            </a:r>
            <a:r>
              <a:rPr sz="1800" b="1" dirty="0">
                <a:latin typeface="Arial"/>
                <a:cs typeface="Arial"/>
              </a:rPr>
              <a:t>is </a:t>
            </a:r>
            <a:r>
              <a:rPr sz="1800" b="1" spc="-5" dirty="0">
                <a:latin typeface="Arial"/>
                <a:cs typeface="Arial"/>
              </a:rPr>
              <a:t>considered</a:t>
            </a:r>
            <a:r>
              <a:rPr sz="1800" b="1" spc="-10" dirty="0">
                <a:latin typeface="Arial"/>
                <a:cs typeface="Arial"/>
              </a:rPr>
              <a:t> </a:t>
            </a:r>
            <a:r>
              <a:rPr sz="1800" b="1" dirty="0">
                <a:latin typeface="Arial"/>
                <a:cs typeface="Arial"/>
              </a:rPr>
              <a:t>the birthplace</a:t>
            </a:r>
            <a:r>
              <a:rPr sz="1800" b="1" spc="-15" dirty="0">
                <a:latin typeface="Arial"/>
                <a:cs typeface="Arial"/>
              </a:rPr>
              <a:t> </a:t>
            </a:r>
            <a:r>
              <a:rPr sz="1800" b="1" dirty="0">
                <a:latin typeface="Arial"/>
                <a:cs typeface="Arial"/>
              </a:rPr>
              <a:t>of</a:t>
            </a:r>
            <a:r>
              <a:rPr sz="1800" b="1" spc="5" dirty="0">
                <a:latin typeface="Arial"/>
                <a:cs typeface="Arial"/>
              </a:rPr>
              <a:t> </a:t>
            </a:r>
            <a:r>
              <a:rPr sz="1800" b="1" spc="-15" dirty="0">
                <a:latin typeface="Arial"/>
                <a:cs typeface="Arial"/>
              </a:rPr>
              <a:t>Dermatology.</a:t>
            </a:r>
            <a:endParaRPr sz="1800">
              <a:latin typeface="Arial"/>
              <a:cs typeface="Arial"/>
            </a:endParaRPr>
          </a:p>
        </p:txBody>
      </p:sp>
      <p:sp>
        <p:nvSpPr>
          <p:cNvPr id="7" name="object 7"/>
          <p:cNvSpPr txBox="1"/>
          <p:nvPr/>
        </p:nvSpPr>
        <p:spPr>
          <a:xfrm>
            <a:off x="325374" y="3789426"/>
            <a:ext cx="8638540" cy="457200"/>
          </a:xfrm>
          <a:prstGeom prst="rect">
            <a:avLst/>
          </a:prstGeom>
          <a:solidFill>
            <a:srgbClr val="B9DDE0"/>
          </a:solidFill>
          <a:ln w="25907">
            <a:solidFill>
              <a:srgbClr val="333399"/>
            </a:solidFill>
          </a:ln>
        </p:spPr>
        <p:txBody>
          <a:bodyPr vert="horz" wrap="square" lIns="0" tIns="38735" rIns="0" bIns="0" rtlCol="0">
            <a:spAutoFit/>
          </a:bodyPr>
          <a:lstStyle/>
          <a:p>
            <a:pPr marL="282575">
              <a:lnSpc>
                <a:spcPct val="100000"/>
              </a:lnSpc>
              <a:spcBef>
                <a:spcPts val="305"/>
              </a:spcBef>
            </a:pPr>
            <a:r>
              <a:rPr sz="2000" b="1" dirty="0">
                <a:latin typeface="Arial"/>
                <a:cs typeface="Arial"/>
              </a:rPr>
              <a:t>Ophthalmology</a:t>
            </a:r>
            <a:r>
              <a:rPr sz="2000" b="1" spc="-35" dirty="0">
                <a:latin typeface="Arial"/>
                <a:cs typeface="Arial"/>
              </a:rPr>
              <a:t> </a:t>
            </a:r>
            <a:r>
              <a:rPr sz="2000" b="1" dirty="0">
                <a:latin typeface="Arial"/>
                <a:cs typeface="Arial"/>
              </a:rPr>
              <a:t>and</a:t>
            </a:r>
            <a:r>
              <a:rPr sz="2000" b="1" spc="-10" dirty="0">
                <a:latin typeface="Arial"/>
                <a:cs typeface="Arial"/>
              </a:rPr>
              <a:t> </a:t>
            </a:r>
            <a:r>
              <a:rPr sz="2000" b="1" dirty="0">
                <a:latin typeface="Arial"/>
                <a:cs typeface="Arial"/>
              </a:rPr>
              <a:t>stomatology</a:t>
            </a:r>
            <a:r>
              <a:rPr sz="2000" b="1" spc="-30" dirty="0">
                <a:latin typeface="Arial"/>
                <a:cs typeface="Arial"/>
              </a:rPr>
              <a:t> </a:t>
            </a:r>
            <a:r>
              <a:rPr sz="2000" b="1" spc="-5" dirty="0">
                <a:latin typeface="Arial"/>
                <a:cs typeface="Arial"/>
              </a:rPr>
              <a:t>have</a:t>
            </a:r>
            <a:r>
              <a:rPr sz="2000" b="1" spc="5" dirty="0">
                <a:latin typeface="Arial"/>
                <a:cs typeface="Arial"/>
              </a:rPr>
              <a:t> </a:t>
            </a:r>
            <a:r>
              <a:rPr sz="2000" b="1" dirty="0">
                <a:latin typeface="Arial"/>
                <a:cs typeface="Arial"/>
              </a:rPr>
              <a:t>developed</a:t>
            </a:r>
            <a:r>
              <a:rPr sz="2000" b="1" spc="5" dirty="0">
                <a:latin typeface="Arial"/>
                <a:cs typeface="Arial"/>
              </a:rPr>
              <a:t> </a:t>
            </a:r>
            <a:r>
              <a:rPr sz="2000" b="1" dirty="0">
                <a:latin typeface="Arial"/>
                <a:cs typeface="Arial"/>
              </a:rPr>
              <a:t>in</a:t>
            </a:r>
            <a:r>
              <a:rPr sz="2000" b="1" spc="-90" dirty="0">
                <a:latin typeface="Arial"/>
                <a:cs typeface="Arial"/>
              </a:rPr>
              <a:t> </a:t>
            </a:r>
            <a:r>
              <a:rPr sz="2000" b="1" dirty="0">
                <a:latin typeface="Arial"/>
                <a:cs typeface="Arial"/>
              </a:rPr>
              <a:t>Ancient</a:t>
            </a:r>
            <a:r>
              <a:rPr sz="2000" b="1" spc="-15" dirty="0">
                <a:latin typeface="Arial"/>
                <a:cs typeface="Arial"/>
              </a:rPr>
              <a:t> </a:t>
            </a:r>
            <a:r>
              <a:rPr sz="2000" b="1" spc="-10" dirty="0">
                <a:latin typeface="Arial"/>
                <a:cs typeface="Arial"/>
              </a:rPr>
              <a:t>Egypt.</a:t>
            </a:r>
            <a:endParaRPr sz="2000">
              <a:latin typeface="Arial"/>
              <a:cs typeface="Arial"/>
            </a:endParaRPr>
          </a:p>
        </p:txBody>
      </p:sp>
      <p:grpSp>
        <p:nvGrpSpPr>
          <p:cNvPr id="8" name="object 8"/>
          <p:cNvGrpSpPr/>
          <p:nvPr/>
        </p:nvGrpSpPr>
        <p:grpSpPr>
          <a:xfrm>
            <a:off x="164592" y="786383"/>
            <a:ext cx="8703945" cy="1045844"/>
            <a:chOff x="164592" y="786383"/>
            <a:chExt cx="8703945" cy="1045844"/>
          </a:xfrm>
        </p:grpSpPr>
        <p:sp>
          <p:nvSpPr>
            <p:cNvPr id="9" name="object 9"/>
            <p:cNvSpPr/>
            <p:nvPr/>
          </p:nvSpPr>
          <p:spPr>
            <a:xfrm>
              <a:off x="217169" y="799337"/>
              <a:ext cx="8638540" cy="923925"/>
            </a:xfrm>
            <a:custGeom>
              <a:avLst/>
              <a:gdLst/>
              <a:ahLst/>
              <a:cxnLst/>
              <a:rect l="l" t="t" r="r" b="b"/>
              <a:pathLst>
                <a:path w="8638540" h="923925">
                  <a:moveTo>
                    <a:pt x="8638032" y="0"/>
                  </a:moveTo>
                  <a:lnTo>
                    <a:pt x="0" y="0"/>
                  </a:lnTo>
                  <a:lnTo>
                    <a:pt x="0" y="923543"/>
                  </a:lnTo>
                  <a:lnTo>
                    <a:pt x="8638032" y="923543"/>
                  </a:lnTo>
                  <a:lnTo>
                    <a:pt x="8638032" y="0"/>
                  </a:lnTo>
                  <a:close/>
                </a:path>
              </a:pathLst>
            </a:custGeom>
            <a:solidFill>
              <a:srgbClr val="FFFFFF"/>
            </a:solidFill>
          </p:spPr>
          <p:txBody>
            <a:bodyPr wrap="square" lIns="0" tIns="0" rIns="0" bIns="0" rtlCol="0"/>
            <a:lstStyle/>
            <a:p>
              <a:endParaRPr/>
            </a:p>
          </p:txBody>
        </p:sp>
        <p:sp>
          <p:nvSpPr>
            <p:cNvPr id="10" name="object 10"/>
            <p:cNvSpPr/>
            <p:nvPr/>
          </p:nvSpPr>
          <p:spPr>
            <a:xfrm>
              <a:off x="217169" y="799337"/>
              <a:ext cx="8638540" cy="923925"/>
            </a:xfrm>
            <a:custGeom>
              <a:avLst/>
              <a:gdLst/>
              <a:ahLst/>
              <a:cxnLst/>
              <a:rect l="l" t="t" r="r" b="b"/>
              <a:pathLst>
                <a:path w="8638540" h="923925">
                  <a:moveTo>
                    <a:pt x="0" y="923543"/>
                  </a:moveTo>
                  <a:lnTo>
                    <a:pt x="8638032" y="923543"/>
                  </a:lnTo>
                  <a:lnTo>
                    <a:pt x="8638032" y="0"/>
                  </a:lnTo>
                  <a:lnTo>
                    <a:pt x="0" y="0"/>
                  </a:lnTo>
                  <a:lnTo>
                    <a:pt x="0" y="923543"/>
                  </a:lnTo>
                  <a:close/>
                </a:path>
              </a:pathLst>
            </a:custGeom>
            <a:ln w="25908">
              <a:solidFill>
                <a:srgbClr val="333399"/>
              </a:solidFill>
            </a:ln>
          </p:spPr>
          <p:txBody>
            <a:bodyPr wrap="square" lIns="0" tIns="0" rIns="0" bIns="0" rtlCol="0"/>
            <a:lstStyle/>
            <a:p>
              <a:endParaRPr/>
            </a:p>
          </p:txBody>
        </p:sp>
        <p:pic>
          <p:nvPicPr>
            <p:cNvPr id="11" name="object 11"/>
            <p:cNvPicPr/>
            <p:nvPr/>
          </p:nvPicPr>
          <p:blipFill>
            <a:blip r:embed="rId3" cstate="print"/>
            <a:stretch>
              <a:fillRect/>
            </a:stretch>
          </p:blipFill>
          <p:spPr>
            <a:xfrm>
              <a:off x="1612392" y="1043939"/>
              <a:ext cx="5820156" cy="513588"/>
            </a:xfrm>
            <a:prstGeom prst="rect">
              <a:avLst/>
            </a:prstGeom>
          </p:spPr>
        </p:pic>
        <p:pic>
          <p:nvPicPr>
            <p:cNvPr id="12" name="object 12"/>
            <p:cNvPicPr/>
            <p:nvPr/>
          </p:nvPicPr>
          <p:blipFill>
            <a:blip r:embed="rId4" cstate="print"/>
            <a:stretch>
              <a:fillRect/>
            </a:stretch>
          </p:blipFill>
          <p:spPr>
            <a:xfrm>
              <a:off x="7124699" y="1043939"/>
              <a:ext cx="815340" cy="513588"/>
            </a:xfrm>
            <a:prstGeom prst="rect">
              <a:avLst/>
            </a:prstGeom>
          </p:spPr>
        </p:pic>
        <p:pic>
          <p:nvPicPr>
            <p:cNvPr id="13" name="object 13"/>
            <p:cNvPicPr/>
            <p:nvPr/>
          </p:nvPicPr>
          <p:blipFill>
            <a:blip r:embed="rId5" cstate="print"/>
            <a:stretch>
              <a:fillRect/>
            </a:stretch>
          </p:blipFill>
          <p:spPr>
            <a:xfrm>
              <a:off x="7632192" y="1043939"/>
              <a:ext cx="790955" cy="513588"/>
            </a:xfrm>
            <a:prstGeom prst="rect">
              <a:avLst/>
            </a:prstGeom>
          </p:spPr>
        </p:pic>
        <p:pic>
          <p:nvPicPr>
            <p:cNvPr id="14" name="object 14"/>
            <p:cNvPicPr/>
            <p:nvPr/>
          </p:nvPicPr>
          <p:blipFill>
            <a:blip r:embed="rId6" cstate="print"/>
            <a:stretch>
              <a:fillRect/>
            </a:stretch>
          </p:blipFill>
          <p:spPr>
            <a:xfrm>
              <a:off x="164592" y="1318259"/>
              <a:ext cx="1208532" cy="513588"/>
            </a:xfrm>
            <a:prstGeom prst="rect">
              <a:avLst/>
            </a:prstGeom>
          </p:spPr>
        </p:pic>
      </p:grpSp>
      <p:sp>
        <p:nvSpPr>
          <p:cNvPr id="15" name="object 15"/>
          <p:cNvSpPr txBox="1"/>
          <p:nvPr/>
        </p:nvSpPr>
        <p:spPr>
          <a:xfrm>
            <a:off x="295147" y="825195"/>
            <a:ext cx="8331834" cy="848994"/>
          </a:xfrm>
          <a:prstGeom prst="rect">
            <a:avLst/>
          </a:prstGeom>
        </p:spPr>
        <p:txBody>
          <a:bodyPr vert="horz" wrap="square" lIns="0" tIns="12700" rIns="0" bIns="0" rtlCol="0">
            <a:spAutoFit/>
          </a:bodyPr>
          <a:lstStyle/>
          <a:p>
            <a:pPr marL="12700">
              <a:lnSpc>
                <a:spcPct val="100000"/>
              </a:lnSpc>
              <a:spcBef>
                <a:spcPts val="100"/>
              </a:spcBef>
            </a:pPr>
            <a:r>
              <a:rPr sz="1800" b="1" i="1" dirty="0">
                <a:latin typeface="Arial"/>
                <a:cs typeface="Arial"/>
              </a:rPr>
              <a:t>Doctors of</a:t>
            </a:r>
            <a:r>
              <a:rPr sz="1800" b="1" i="1" spc="5" dirty="0">
                <a:latin typeface="Arial"/>
                <a:cs typeface="Arial"/>
              </a:rPr>
              <a:t> </a:t>
            </a:r>
            <a:r>
              <a:rPr sz="1800" b="1" i="1" dirty="0">
                <a:latin typeface="Arial"/>
                <a:cs typeface="Arial"/>
              </a:rPr>
              <a:t>Pharaohs</a:t>
            </a:r>
            <a:r>
              <a:rPr sz="1800" b="1" i="1" spc="-15" dirty="0">
                <a:latin typeface="Arial"/>
                <a:cs typeface="Arial"/>
              </a:rPr>
              <a:t> </a:t>
            </a:r>
            <a:r>
              <a:rPr sz="1800" b="1" i="1" spc="-5" dirty="0">
                <a:latin typeface="Arial"/>
                <a:cs typeface="Arial"/>
              </a:rPr>
              <a:t>advised</a:t>
            </a:r>
            <a:r>
              <a:rPr sz="1800" b="1" i="1" spc="5" dirty="0">
                <a:latin typeface="Arial"/>
                <a:cs typeface="Arial"/>
              </a:rPr>
              <a:t> </a:t>
            </a:r>
            <a:r>
              <a:rPr sz="1800" b="1" i="1" dirty="0">
                <a:latin typeface="Arial"/>
                <a:cs typeface="Arial"/>
              </a:rPr>
              <a:t>no </a:t>
            </a:r>
            <a:r>
              <a:rPr sz="1800" b="1" i="1" spc="-5" dirty="0">
                <a:latin typeface="Arial"/>
                <a:cs typeface="Arial"/>
              </a:rPr>
              <a:t>eating</a:t>
            </a:r>
            <a:r>
              <a:rPr sz="1800" b="1" i="1" spc="10" dirty="0">
                <a:latin typeface="Arial"/>
                <a:cs typeface="Arial"/>
              </a:rPr>
              <a:t> </a:t>
            </a:r>
            <a:r>
              <a:rPr sz="1800" b="1" i="1" dirty="0">
                <a:latin typeface="Arial"/>
                <a:cs typeface="Arial"/>
              </a:rPr>
              <a:t>the</a:t>
            </a:r>
            <a:r>
              <a:rPr sz="1800" b="1" i="1" spc="5" dirty="0">
                <a:latin typeface="Arial"/>
                <a:cs typeface="Arial"/>
              </a:rPr>
              <a:t> </a:t>
            </a:r>
            <a:r>
              <a:rPr sz="1800" b="1" i="1" spc="-5" dirty="0">
                <a:latin typeface="Arial"/>
                <a:cs typeface="Arial"/>
              </a:rPr>
              <a:t>fatty pork,</a:t>
            </a:r>
            <a:r>
              <a:rPr sz="1800" b="1" i="1" dirty="0">
                <a:latin typeface="Arial"/>
                <a:cs typeface="Arial"/>
              </a:rPr>
              <a:t> </a:t>
            </a:r>
            <a:r>
              <a:rPr sz="1800" b="1" i="1" spc="-5" dirty="0">
                <a:latin typeface="Arial"/>
                <a:cs typeface="Arial"/>
              </a:rPr>
              <a:t>and</a:t>
            </a:r>
            <a:r>
              <a:rPr sz="1800" b="1" i="1" spc="5" dirty="0">
                <a:latin typeface="Arial"/>
                <a:cs typeface="Arial"/>
              </a:rPr>
              <a:t> </a:t>
            </a:r>
            <a:r>
              <a:rPr sz="1800" b="1" i="1" spc="-5" dirty="0">
                <a:latin typeface="Arial"/>
                <a:cs typeface="Arial"/>
              </a:rPr>
              <a:t>especially</a:t>
            </a:r>
            <a:r>
              <a:rPr sz="1800" b="1" i="1" spc="10" dirty="0">
                <a:latin typeface="Arial"/>
                <a:cs typeface="Arial"/>
              </a:rPr>
              <a:t> </a:t>
            </a:r>
            <a:r>
              <a:rPr sz="1800" b="1" i="1" dirty="0">
                <a:latin typeface="Arial"/>
                <a:cs typeface="Arial"/>
              </a:rPr>
              <a:t>the</a:t>
            </a:r>
            <a:r>
              <a:rPr sz="1800" b="1" i="1" spc="5" dirty="0">
                <a:latin typeface="Arial"/>
                <a:cs typeface="Arial"/>
              </a:rPr>
              <a:t> </a:t>
            </a:r>
            <a:r>
              <a:rPr sz="1800" b="1" i="1" spc="-10" dirty="0">
                <a:latin typeface="Arial"/>
                <a:cs typeface="Arial"/>
              </a:rPr>
              <a:t>raw</a:t>
            </a:r>
            <a:endParaRPr sz="1800">
              <a:latin typeface="Arial"/>
              <a:cs typeface="Arial"/>
            </a:endParaRPr>
          </a:p>
          <a:p>
            <a:pPr marL="12700" marR="422275">
              <a:lnSpc>
                <a:spcPct val="100000"/>
              </a:lnSpc>
              <a:spcBef>
                <a:spcPts val="5"/>
              </a:spcBef>
            </a:pPr>
            <a:r>
              <a:rPr sz="1800" b="1" i="1" dirty="0">
                <a:latin typeface="Arial"/>
                <a:cs typeface="Arial"/>
              </a:rPr>
              <a:t>fish</a:t>
            </a:r>
            <a:r>
              <a:rPr sz="1800" b="1" i="1" spc="-5" dirty="0">
                <a:latin typeface="Arial"/>
                <a:cs typeface="Arial"/>
              </a:rPr>
              <a:t> because</a:t>
            </a:r>
            <a:r>
              <a:rPr sz="1800" b="1" i="1" dirty="0">
                <a:latin typeface="Arial"/>
                <a:cs typeface="Arial"/>
              </a:rPr>
              <a:t> </a:t>
            </a:r>
            <a:r>
              <a:rPr sz="1800" b="1" i="1" spc="-10" dirty="0">
                <a:latin typeface="Arial"/>
                <a:cs typeface="Arial"/>
              </a:rPr>
              <a:t>«fever</a:t>
            </a:r>
            <a:r>
              <a:rPr sz="1800" b="1" i="1" spc="10" dirty="0">
                <a:latin typeface="Arial"/>
                <a:cs typeface="Arial"/>
              </a:rPr>
              <a:t> </a:t>
            </a:r>
            <a:r>
              <a:rPr sz="1800" b="1" i="1" spc="-5" dirty="0">
                <a:latin typeface="Arial"/>
                <a:cs typeface="Arial"/>
              </a:rPr>
              <a:t>occurs</a:t>
            </a:r>
            <a:r>
              <a:rPr sz="1800" b="1" i="1" spc="5" dirty="0">
                <a:latin typeface="Arial"/>
                <a:cs typeface="Arial"/>
              </a:rPr>
              <a:t> </a:t>
            </a:r>
            <a:r>
              <a:rPr sz="1800" b="1" i="1" dirty="0">
                <a:latin typeface="Arial"/>
                <a:cs typeface="Arial"/>
              </a:rPr>
              <a:t>in </a:t>
            </a:r>
            <a:r>
              <a:rPr sz="1800" b="1" i="1" spc="-5" dirty="0">
                <a:latin typeface="Arial"/>
                <a:cs typeface="Arial"/>
              </a:rPr>
              <a:t>all internal</a:t>
            </a:r>
            <a:r>
              <a:rPr sz="1800" b="1" i="1" dirty="0">
                <a:latin typeface="Arial"/>
                <a:cs typeface="Arial"/>
              </a:rPr>
              <a:t> organs </a:t>
            </a:r>
            <a:r>
              <a:rPr sz="1800" b="1" i="1" spc="-5" dirty="0">
                <a:latin typeface="Arial"/>
                <a:cs typeface="Arial"/>
              </a:rPr>
              <a:t>and </a:t>
            </a:r>
            <a:r>
              <a:rPr sz="1800" b="1" i="1" dirty="0">
                <a:latin typeface="Arial"/>
                <a:cs typeface="Arial"/>
              </a:rPr>
              <a:t>poor</a:t>
            </a:r>
            <a:r>
              <a:rPr sz="1800" b="1" i="1" spc="-5" dirty="0">
                <a:latin typeface="Arial"/>
                <a:cs typeface="Arial"/>
              </a:rPr>
              <a:t> heart</a:t>
            </a:r>
            <a:r>
              <a:rPr sz="1800" b="1" i="1" spc="30" dirty="0">
                <a:latin typeface="Arial"/>
                <a:cs typeface="Arial"/>
              </a:rPr>
              <a:t> </a:t>
            </a:r>
            <a:r>
              <a:rPr sz="1800" b="1" i="1" dirty="0">
                <a:latin typeface="Arial"/>
                <a:cs typeface="Arial"/>
              </a:rPr>
              <a:t>torn</a:t>
            </a:r>
            <a:r>
              <a:rPr sz="1800" b="1" i="1" spc="-5" dirty="0">
                <a:latin typeface="Arial"/>
                <a:cs typeface="Arial"/>
              </a:rPr>
              <a:t> </a:t>
            </a:r>
            <a:r>
              <a:rPr sz="1800" b="1" i="1" dirty="0">
                <a:latin typeface="Arial"/>
                <a:cs typeface="Arial"/>
              </a:rPr>
              <a:t>into </a:t>
            </a:r>
            <a:r>
              <a:rPr sz="1800" b="1" i="1" spc="-484" dirty="0">
                <a:latin typeface="Arial"/>
                <a:cs typeface="Arial"/>
              </a:rPr>
              <a:t> </a:t>
            </a:r>
            <a:r>
              <a:rPr sz="1800" b="1" i="1" spc="-5" dirty="0">
                <a:latin typeface="Arial"/>
                <a:cs typeface="Arial"/>
              </a:rPr>
              <a:t>pieces».</a:t>
            </a:r>
            <a:endParaRPr sz="1800">
              <a:latin typeface="Arial"/>
              <a:cs typeface="Arial"/>
            </a:endParaRPr>
          </a:p>
        </p:txBody>
      </p:sp>
      <p:sp>
        <p:nvSpPr>
          <p:cNvPr id="16" name="object 16"/>
          <p:cNvSpPr txBox="1"/>
          <p:nvPr/>
        </p:nvSpPr>
        <p:spPr>
          <a:xfrm>
            <a:off x="828294" y="1885950"/>
            <a:ext cx="7632700" cy="760730"/>
          </a:xfrm>
          <a:prstGeom prst="rect">
            <a:avLst/>
          </a:prstGeom>
          <a:solidFill>
            <a:srgbClr val="BADFE2">
              <a:alpha val="70195"/>
            </a:srgbClr>
          </a:solidFill>
          <a:ln w="25907">
            <a:solidFill>
              <a:srgbClr val="88A3A7"/>
            </a:solidFill>
          </a:ln>
        </p:spPr>
        <p:txBody>
          <a:bodyPr vert="horz" wrap="square" lIns="0" tIns="123825" rIns="0" bIns="0" rtlCol="0">
            <a:spAutoFit/>
          </a:bodyPr>
          <a:lstStyle/>
          <a:p>
            <a:pPr marL="90805" marR="454659">
              <a:lnSpc>
                <a:spcPts val="1920"/>
              </a:lnSpc>
              <a:spcBef>
                <a:spcPts val="975"/>
              </a:spcBef>
            </a:pPr>
            <a:r>
              <a:rPr sz="2000" b="1" spc="-5" dirty="0">
                <a:solidFill>
                  <a:srgbClr val="000099"/>
                </a:solidFill>
                <a:latin typeface="Calibri"/>
                <a:cs typeface="Calibri"/>
              </a:rPr>
              <a:t>Physicians </a:t>
            </a:r>
            <a:r>
              <a:rPr sz="2000" b="1" spc="-15" dirty="0">
                <a:solidFill>
                  <a:srgbClr val="000099"/>
                </a:solidFill>
                <a:latin typeface="Calibri"/>
                <a:cs typeface="Calibri"/>
              </a:rPr>
              <a:t>were </a:t>
            </a:r>
            <a:r>
              <a:rPr sz="2000" b="1" spc="-10" dirty="0">
                <a:solidFill>
                  <a:srgbClr val="000099"/>
                </a:solidFill>
                <a:latin typeface="Calibri"/>
                <a:cs typeface="Calibri"/>
              </a:rPr>
              <a:t>trained </a:t>
            </a:r>
            <a:r>
              <a:rPr sz="2000" b="1" dirty="0">
                <a:solidFill>
                  <a:srgbClr val="000099"/>
                </a:solidFill>
                <a:latin typeface="Calibri"/>
                <a:cs typeface="Calibri"/>
              </a:rPr>
              <a:t>in the Houses of </a:t>
            </a:r>
            <a:r>
              <a:rPr sz="2000" b="1" spc="-10" dirty="0">
                <a:solidFill>
                  <a:srgbClr val="000099"/>
                </a:solidFill>
                <a:latin typeface="Calibri"/>
                <a:cs typeface="Calibri"/>
              </a:rPr>
              <a:t>life, </a:t>
            </a:r>
            <a:r>
              <a:rPr sz="2000" b="1" spc="-5" dirty="0">
                <a:solidFill>
                  <a:srgbClr val="000099"/>
                </a:solidFill>
                <a:latin typeface="Calibri"/>
                <a:cs typeface="Calibri"/>
              </a:rPr>
              <a:t>which </a:t>
            </a:r>
            <a:r>
              <a:rPr sz="2000" b="1" spc="-15" dirty="0">
                <a:solidFill>
                  <a:srgbClr val="000099"/>
                </a:solidFill>
                <a:latin typeface="Calibri"/>
                <a:cs typeface="Calibri"/>
              </a:rPr>
              <a:t>were </a:t>
            </a:r>
            <a:r>
              <a:rPr sz="2000" b="1" spc="-10" dirty="0">
                <a:solidFill>
                  <a:srgbClr val="000099"/>
                </a:solidFill>
                <a:latin typeface="Calibri"/>
                <a:cs typeface="Calibri"/>
              </a:rPr>
              <a:t>located </a:t>
            </a:r>
            <a:r>
              <a:rPr sz="2000" b="1" spc="-20" dirty="0">
                <a:solidFill>
                  <a:srgbClr val="000099"/>
                </a:solidFill>
                <a:latin typeface="Calibri"/>
                <a:cs typeface="Calibri"/>
              </a:rPr>
              <a:t>at </a:t>
            </a:r>
            <a:r>
              <a:rPr sz="2000" b="1" spc="-440" dirty="0">
                <a:solidFill>
                  <a:srgbClr val="000099"/>
                </a:solidFill>
                <a:latin typeface="Calibri"/>
                <a:cs typeface="Calibri"/>
              </a:rPr>
              <a:t> </a:t>
            </a:r>
            <a:r>
              <a:rPr sz="2000" b="1" spc="-5" dirty="0">
                <a:solidFill>
                  <a:srgbClr val="000099"/>
                </a:solidFill>
                <a:latin typeface="Calibri"/>
                <a:cs typeface="Calibri"/>
              </a:rPr>
              <a:t>temples</a:t>
            </a:r>
            <a:r>
              <a:rPr sz="2000" b="1" spc="-25" dirty="0">
                <a:solidFill>
                  <a:srgbClr val="000099"/>
                </a:solidFill>
                <a:latin typeface="Calibri"/>
                <a:cs typeface="Calibri"/>
              </a:rPr>
              <a:t> </a:t>
            </a:r>
            <a:r>
              <a:rPr sz="2000" b="1" dirty="0">
                <a:solidFill>
                  <a:srgbClr val="000099"/>
                </a:solidFill>
                <a:latin typeface="Calibri"/>
                <a:cs typeface="Calibri"/>
              </a:rPr>
              <a:t>in</a:t>
            </a:r>
            <a:r>
              <a:rPr sz="2000" b="1" spc="-20" dirty="0">
                <a:solidFill>
                  <a:srgbClr val="000099"/>
                </a:solidFill>
                <a:latin typeface="Calibri"/>
                <a:cs typeface="Calibri"/>
              </a:rPr>
              <a:t> </a:t>
            </a:r>
            <a:r>
              <a:rPr sz="2000" b="1" spc="-5" dirty="0">
                <a:solidFill>
                  <a:srgbClr val="000099"/>
                </a:solidFill>
                <a:latin typeface="Calibri"/>
                <a:cs typeface="Calibri"/>
              </a:rPr>
              <a:t>Sais</a:t>
            </a:r>
            <a:r>
              <a:rPr sz="2000" b="1" spc="5" dirty="0">
                <a:solidFill>
                  <a:srgbClr val="000099"/>
                </a:solidFill>
                <a:latin typeface="Calibri"/>
                <a:cs typeface="Calibri"/>
              </a:rPr>
              <a:t> </a:t>
            </a:r>
            <a:r>
              <a:rPr sz="2000" b="1" dirty="0">
                <a:solidFill>
                  <a:srgbClr val="000099"/>
                </a:solidFill>
                <a:latin typeface="Calibri"/>
                <a:cs typeface="Calibri"/>
              </a:rPr>
              <a:t>and</a:t>
            </a:r>
            <a:r>
              <a:rPr sz="2000" b="1" spc="-10" dirty="0">
                <a:solidFill>
                  <a:srgbClr val="000099"/>
                </a:solidFill>
                <a:latin typeface="Calibri"/>
                <a:cs typeface="Calibri"/>
              </a:rPr>
              <a:t> </a:t>
            </a:r>
            <a:r>
              <a:rPr sz="2000" b="1" dirty="0">
                <a:solidFill>
                  <a:srgbClr val="000099"/>
                </a:solidFill>
                <a:latin typeface="Calibri"/>
                <a:cs typeface="Calibri"/>
              </a:rPr>
              <a:t>Heliopolis.</a:t>
            </a:r>
            <a:endParaRPr sz="2000">
              <a:latin typeface="Calibri"/>
              <a:cs typeface="Calibri"/>
            </a:endParaRPr>
          </a:p>
        </p:txBody>
      </p:sp>
      <p:grpSp>
        <p:nvGrpSpPr>
          <p:cNvPr id="17" name="object 17"/>
          <p:cNvGrpSpPr/>
          <p:nvPr/>
        </p:nvGrpSpPr>
        <p:grpSpPr>
          <a:xfrm>
            <a:off x="446531" y="2776727"/>
            <a:ext cx="8254365" cy="746760"/>
            <a:chOff x="446531" y="2776727"/>
            <a:chExt cx="8254365" cy="746760"/>
          </a:xfrm>
        </p:grpSpPr>
        <p:sp>
          <p:nvSpPr>
            <p:cNvPr id="18" name="object 18"/>
            <p:cNvSpPr/>
            <p:nvPr/>
          </p:nvSpPr>
          <p:spPr>
            <a:xfrm>
              <a:off x="500634" y="2801873"/>
              <a:ext cx="8187055" cy="652780"/>
            </a:xfrm>
            <a:custGeom>
              <a:avLst/>
              <a:gdLst/>
              <a:ahLst/>
              <a:cxnLst/>
              <a:rect l="l" t="t" r="r" b="b"/>
              <a:pathLst>
                <a:path w="8187055" h="652779">
                  <a:moveTo>
                    <a:pt x="8186928" y="0"/>
                  </a:moveTo>
                  <a:lnTo>
                    <a:pt x="0" y="0"/>
                  </a:lnTo>
                  <a:lnTo>
                    <a:pt x="0" y="652272"/>
                  </a:lnTo>
                  <a:lnTo>
                    <a:pt x="8186928" y="652272"/>
                  </a:lnTo>
                  <a:lnTo>
                    <a:pt x="8186928" y="0"/>
                  </a:lnTo>
                  <a:close/>
                </a:path>
              </a:pathLst>
            </a:custGeom>
            <a:solidFill>
              <a:srgbClr val="FFFFFF"/>
            </a:solidFill>
          </p:spPr>
          <p:txBody>
            <a:bodyPr wrap="square" lIns="0" tIns="0" rIns="0" bIns="0" rtlCol="0"/>
            <a:lstStyle/>
            <a:p>
              <a:endParaRPr/>
            </a:p>
          </p:txBody>
        </p:sp>
        <p:sp>
          <p:nvSpPr>
            <p:cNvPr id="19" name="object 19"/>
            <p:cNvSpPr/>
            <p:nvPr/>
          </p:nvSpPr>
          <p:spPr>
            <a:xfrm>
              <a:off x="500634" y="2801873"/>
              <a:ext cx="8187055" cy="652780"/>
            </a:xfrm>
            <a:custGeom>
              <a:avLst/>
              <a:gdLst/>
              <a:ahLst/>
              <a:cxnLst/>
              <a:rect l="l" t="t" r="r" b="b"/>
              <a:pathLst>
                <a:path w="8187055" h="652779">
                  <a:moveTo>
                    <a:pt x="0" y="652272"/>
                  </a:moveTo>
                  <a:lnTo>
                    <a:pt x="8186928" y="652272"/>
                  </a:lnTo>
                  <a:lnTo>
                    <a:pt x="8186928" y="0"/>
                  </a:lnTo>
                  <a:lnTo>
                    <a:pt x="0" y="0"/>
                  </a:lnTo>
                  <a:lnTo>
                    <a:pt x="0" y="652272"/>
                  </a:lnTo>
                  <a:close/>
                </a:path>
              </a:pathLst>
            </a:custGeom>
            <a:ln w="25908">
              <a:solidFill>
                <a:srgbClr val="333399"/>
              </a:solidFill>
            </a:ln>
          </p:spPr>
          <p:txBody>
            <a:bodyPr wrap="square" lIns="0" tIns="0" rIns="0" bIns="0" rtlCol="0"/>
            <a:lstStyle/>
            <a:p>
              <a:endParaRPr/>
            </a:p>
          </p:txBody>
        </p:sp>
        <p:pic>
          <p:nvPicPr>
            <p:cNvPr id="20" name="object 20"/>
            <p:cNvPicPr/>
            <p:nvPr/>
          </p:nvPicPr>
          <p:blipFill>
            <a:blip r:embed="rId7" cstate="print"/>
            <a:stretch>
              <a:fillRect/>
            </a:stretch>
          </p:blipFill>
          <p:spPr>
            <a:xfrm>
              <a:off x="3837431" y="2776727"/>
              <a:ext cx="4372356" cy="513588"/>
            </a:xfrm>
            <a:prstGeom prst="rect">
              <a:avLst/>
            </a:prstGeom>
          </p:spPr>
        </p:pic>
        <p:pic>
          <p:nvPicPr>
            <p:cNvPr id="21" name="object 21"/>
            <p:cNvPicPr/>
            <p:nvPr/>
          </p:nvPicPr>
          <p:blipFill>
            <a:blip r:embed="rId8" cstate="print"/>
            <a:stretch>
              <a:fillRect/>
            </a:stretch>
          </p:blipFill>
          <p:spPr>
            <a:xfrm>
              <a:off x="446531" y="3009900"/>
              <a:ext cx="1173480" cy="513588"/>
            </a:xfrm>
            <a:prstGeom prst="rect">
              <a:avLst/>
            </a:prstGeom>
          </p:spPr>
        </p:pic>
      </p:grpSp>
      <p:sp>
        <p:nvSpPr>
          <p:cNvPr id="22" name="object 22"/>
          <p:cNvSpPr txBox="1"/>
          <p:nvPr/>
        </p:nvSpPr>
        <p:spPr>
          <a:xfrm>
            <a:off x="578002" y="2834132"/>
            <a:ext cx="7416165" cy="533400"/>
          </a:xfrm>
          <a:prstGeom prst="rect">
            <a:avLst/>
          </a:prstGeom>
        </p:spPr>
        <p:txBody>
          <a:bodyPr vert="horz" wrap="square" lIns="0" tIns="12700" rIns="0" bIns="0" rtlCol="0">
            <a:spAutoFit/>
          </a:bodyPr>
          <a:lstStyle/>
          <a:p>
            <a:pPr marL="12700">
              <a:lnSpc>
                <a:spcPts val="2000"/>
              </a:lnSpc>
              <a:spcBef>
                <a:spcPts val="100"/>
              </a:spcBef>
            </a:pPr>
            <a:r>
              <a:rPr sz="1800" b="1" i="1" dirty="0">
                <a:latin typeface="Arial"/>
                <a:cs typeface="Arial"/>
              </a:rPr>
              <a:t>Egyptian</a:t>
            </a:r>
            <a:r>
              <a:rPr sz="1800" b="1" i="1" spc="-10" dirty="0">
                <a:latin typeface="Arial"/>
                <a:cs typeface="Arial"/>
              </a:rPr>
              <a:t> </a:t>
            </a:r>
            <a:r>
              <a:rPr sz="1800" b="1" i="1" dirty="0">
                <a:latin typeface="Arial"/>
                <a:cs typeface="Arial"/>
              </a:rPr>
              <a:t>surgeons </a:t>
            </a:r>
            <a:r>
              <a:rPr sz="1800" b="1" i="1" spc="-5" dirty="0">
                <a:latin typeface="Arial"/>
                <a:cs typeface="Arial"/>
              </a:rPr>
              <a:t>were</a:t>
            </a:r>
            <a:r>
              <a:rPr sz="1800" b="1" i="1" spc="5" dirty="0">
                <a:latin typeface="Arial"/>
                <a:cs typeface="Arial"/>
              </a:rPr>
              <a:t> </a:t>
            </a:r>
            <a:r>
              <a:rPr sz="1800" b="1" i="1" dirty="0">
                <a:latin typeface="Arial"/>
                <a:cs typeface="Arial"/>
              </a:rPr>
              <a:t>doing</a:t>
            </a:r>
            <a:r>
              <a:rPr sz="1800" b="1" i="1" spc="-35" dirty="0">
                <a:latin typeface="Arial"/>
                <a:cs typeface="Arial"/>
              </a:rPr>
              <a:t> </a:t>
            </a:r>
            <a:r>
              <a:rPr sz="1800" b="1" i="1" dirty="0">
                <a:latin typeface="Arial"/>
                <a:cs typeface="Arial"/>
              </a:rPr>
              <a:t>amputations,</a:t>
            </a:r>
            <a:r>
              <a:rPr sz="1800" b="1" i="1" spc="-10" dirty="0">
                <a:latin typeface="Arial"/>
                <a:cs typeface="Arial"/>
              </a:rPr>
              <a:t> </a:t>
            </a:r>
            <a:r>
              <a:rPr sz="1800" b="1" i="1" spc="-5" dirty="0">
                <a:latin typeface="Arial"/>
                <a:cs typeface="Arial"/>
              </a:rPr>
              <a:t>bandaged</a:t>
            </a:r>
            <a:r>
              <a:rPr sz="1800" b="1" i="1" spc="5" dirty="0">
                <a:latin typeface="Arial"/>
                <a:cs typeface="Arial"/>
              </a:rPr>
              <a:t> </a:t>
            </a:r>
            <a:r>
              <a:rPr sz="1800" b="1" i="1" dirty="0">
                <a:latin typeface="Arial"/>
                <a:cs typeface="Arial"/>
              </a:rPr>
              <a:t>the </a:t>
            </a:r>
            <a:r>
              <a:rPr sz="1800" b="1" i="1" spc="-5" dirty="0">
                <a:latin typeface="Arial"/>
                <a:cs typeface="Arial"/>
              </a:rPr>
              <a:t>festering</a:t>
            </a:r>
            <a:endParaRPr sz="1800">
              <a:latin typeface="Arial"/>
              <a:cs typeface="Arial"/>
            </a:endParaRPr>
          </a:p>
          <a:p>
            <a:pPr marL="12700">
              <a:lnSpc>
                <a:spcPts val="2000"/>
              </a:lnSpc>
            </a:pPr>
            <a:r>
              <a:rPr sz="1800" b="1" i="1" dirty="0">
                <a:latin typeface="Arial"/>
                <a:cs typeface="Arial"/>
              </a:rPr>
              <a:t>wounds;</a:t>
            </a:r>
            <a:r>
              <a:rPr sz="1800" b="1" i="1" spc="-25" dirty="0">
                <a:latin typeface="Arial"/>
                <a:cs typeface="Arial"/>
              </a:rPr>
              <a:t> </a:t>
            </a:r>
            <a:r>
              <a:rPr sz="1800" b="1" i="1" spc="-5" dirty="0">
                <a:latin typeface="Arial"/>
                <a:cs typeface="Arial"/>
              </a:rPr>
              <a:t>methods </a:t>
            </a:r>
            <a:r>
              <a:rPr sz="1800" b="1" i="1" dirty="0">
                <a:latin typeface="Arial"/>
                <a:cs typeface="Arial"/>
              </a:rPr>
              <a:t>of</a:t>
            </a:r>
            <a:r>
              <a:rPr sz="1800" b="1" i="1" spc="-5" dirty="0">
                <a:latin typeface="Arial"/>
                <a:cs typeface="Arial"/>
              </a:rPr>
              <a:t> </a:t>
            </a:r>
            <a:r>
              <a:rPr sz="1800" b="1" i="1" dirty="0">
                <a:latin typeface="Arial"/>
                <a:cs typeface="Arial"/>
              </a:rPr>
              <a:t>bone</a:t>
            </a:r>
            <a:r>
              <a:rPr sz="1800" b="1" i="1" spc="-15" dirty="0">
                <a:latin typeface="Arial"/>
                <a:cs typeface="Arial"/>
              </a:rPr>
              <a:t> </a:t>
            </a:r>
            <a:r>
              <a:rPr sz="1800" b="1" i="1" spc="-5" dirty="0">
                <a:latin typeface="Arial"/>
                <a:cs typeface="Arial"/>
              </a:rPr>
              <a:t>fractures’</a:t>
            </a:r>
            <a:r>
              <a:rPr sz="1800" b="1" i="1" spc="-45" dirty="0">
                <a:latin typeface="Arial"/>
                <a:cs typeface="Arial"/>
              </a:rPr>
              <a:t> </a:t>
            </a:r>
            <a:r>
              <a:rPr sz="1800" b="1" i="1" spc="-5" dirty="0">
                <a:latin typeface="Arial"/>
                <a:cs typeface="Arial"/>
              </a:rPr>
              <a:t>treatment</a:t>
            </a:r>
            <a:r>
              <a:rPr sz="1800" b="1" i="1" spc="20" dirty="0">
                <a:latin typeface="Arial"/>
                <a:cs typeface="Arial"/>
              </a:rPr>
              <a:t> </a:t>
            </a:r>
            <a:r>
              <a:rPr sz="1800" b="1" i="1" spc="-5" dirty="0">
                <a:latin typeface="Arial"/>
                <a:cs typeface="Arial"/>
              </a:rPr>
              <a:t>were known.</a:t>
            </a:r>
            <a:endParaRPr sz="18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540" y="627349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12</a:t>
            </a:r>
            <a:endParaRPr sz="1400">
              <a:latin typeface="Arial MT"/>
              <a:cs typeface="Arial MT"/>
            </a:endParaRPr>
          </a:p>
        </p:txBody>
      </p:sp>
      <p:pic>
        <p:nvPicPr>
          <p:cNvPr id="3" name="object 3"/>
          <p:cNvPicPr/>
          <p:nvPr/>
        </p:nvPicPr>
        <p:blipFill>
          <a:blip r:embed="rId2" cstate="print"/>
          <a:stretch>
            <a:fillRect/>
          </a:stretch>
        </p:blipFill>
        <p:spPr>
          <a:xfrm>
            <a:off x="0" y="36576"/>
            <a:ext cx="9144000" cy="766572"/>
          </a:xfrm>
          <a:prstGeom prst="rect">
            <a:avLst/>
          </a:prstGeom>
        </p:spPr>
      </p:pic>
      <p:sp>
        <p:nvSpPr>
          <p:cNvPr id="4" name="object 4"/>
          <p:cNvSpPr txBox="1">
            <a:spLocks noGrp="1"/>
          </p:cNvSpPr>
          <p:nvPr>
            <p:ph type="title"/>
          </p:nvPr>
        </p:nvSpPr>
        <p:spPr>
          <a:xfrm>
            <a:off x="2146173" y="158241"/>
            <a:ext cx="4852035" cy="391160"/>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0099"/>
                </a:solidFill>
                <a:latin typeface="Arial"/>
                <a:cs typeface="Arial"/>
              </a:rPr>
              <a:t>PHARMACY</a:t>
            </a:r>
            <a:r>
              <a:rPr sz="2400" i="0" spc="20" dirty="0">
                <a:solidFill>
                  <a:srgbClr val="000099"/>
                </a:solidFill>
                <a:latin typeface="Arial"/>
                <a:cs typeface="Arial"/>
              </a:rPr>
              <a:t> </a:t>
            </a:r>
            <a:r>
              <a:rPr sz="2400" i="0" dirty="0">
                <a:solidFill>
                  <a:srgbClr val="000099"/>
                </a:solidFill>
                <a:latin typeface="Arial"/>
                <a:cs typeface="Arial"/>
              </a:rPr>
              <a:t>OF</a:t>
            </a:r>
            <a:r>
              <a:rPr sz="2400" i="0" spc="-35" dirty="0">
                <a:solidFill>
                  <a:srgbClr val="000099"/>
                </a:solidFill>
                <a:latin typeface="Arial"/>
                <a:cs typeface="Arial"/>
              </a:rPr>
              <a:t> </a:t>
            </a:r>
            <a:r>
              <a:rPr sz="2400" i="0" spc="-5" dirty="0">
                <a:solidFill>
                  <a:srgbClr val="000099"/>
                </a:solidFill>
                <a:latin typeface="Arial"/>
                <a:cs typeface="Arial"/>
              </a:rPr>
              <a:t>ANCIENT</a:t>
            </a:r>
            <a:r>
              <a:rPr sz="2400" i="0" spc="5" dirty="0">
                <a:solidFill>
                  <a:srgbClr val="000099"/>
                </a:solidFill>
                <a:latin typeface="Arial"/>
                <a:cs typeface="Arial"/>
              </a:rPr>
              <a:t> </a:t>
            </a:r>
            <a:r>
              <a:rPr sz="2400" i="0" spc="-5" dirty="0">
                <a:solidFill>
                  <a:srgbClr val="000099"/>
                </a:solidFill>
                <a:latin typeface="Arial"/>
                <a:cs typeface="Arial"/>
              </a:rPr>
              <a:t>EGYPT</a:t>
            </a:r>
            <a:endParaRPr sz="2400">
              <a:latin typeface="Arial"/>
              <a:cs typeface="Arial"/>
            </a:endParaRPr>
          </a:p>
        </p:txBody>
      </p:sp>
      <p:grpSp>
        <p:nvGrpSpPr>
          <p:cNvPr id="5" name="object 5"/>
          <p:cNvGrpSpPr/>
          <p:nvPr/>
        </p:nvGrpSpPr>
        <p:grpSpPr>
          <a:xfrm>
            <a:off x="806195" y="816863"/>
            <a:ext cx="2261870" cy="1996439"/>
            <a:chOff x="806195" y="816863"/>
            <a:chExt cx="2261870" cy="1996439"/>
          </a:xfrm>
        </p:grpSpPr>
        <p:pic>
          <p:nvPicPr>
            <p:cNvPr id="6" name="object 6"/>
            <p:cNvPicPr/>
            <p:nvPr/>
          </p:nvPicPr>
          <p:blipFill>
            <a:blip r:embed="rId3" cstate="print"/>
            <a:stretch>
              <a:fillRect/>
            </a:stretch>
          </p:blipFill>
          <p:spPr>
            <a:xfrm>
              <a:off x="806195" y="816863"/>
              <a:ext cx="2261616" cy="1996439"/>
            </a:xfrm>
            <a:prstGeom prst="rect">
              <a:avLst/>
            </a:prstGeom>
          </p:spPr>
        </p:pic>
        <p:pic>
          <p:nvPicPr>
            <p:cNvPr id="7" name="object 7"/>
            <p:cNvPicPr/>
            <p:nvPr/>
          </p:nvPicPr>
          <p:blipFill>
            <a:blip r:embed="rId4" cstate="print"/>
            <a:stretch>
              <a:fillRect/>
            </a:stretch>
          </p:blipFill>
          <p:spPr>
            <a:xfrm>
              <a:off x="1162811" y="1539240"/>
              <a:ext cx="1647444" cy="573024"/>
            </a:xfrm>
            <a:prstGeom prst="rect">
              <a:avLst/>
            </a:prstGeom>
          </p:spPr>
        </p:pic>
        <p:pic>
          <p:nvPicPr>
            <p:cNvPr id="8" name="object 8"/>
            <p:cNvPicPr/>
            <p:nvPr/>
          </p:nvPicPr>
          <p:blipFill>
            <a:blip r:embed="rId5" cstate="print"/>
            <a:stretch>
              <a:fillRect/>
            </a:stretch>
          </p:blipFill>
          <p:spPr>
            <a:xfrm>
              <a:off x="1405127" y="1815083"/>
              <a:ext cx="1085087" cy="573024"/>
            </a:xfrm>
            <a:prstGeom prst="rect">
              <a:avLst/>
            </a:prstGeom>
          </p:spPr>
        </p:pic>
      </p:grpSp>
      <p:sp>
        <p:nvSpPr>
          <p:cNvPr id="9" name="object 9"/>
          <p:cNvSpPr txBox="1"/>
          <p:nvPr/>
        </p:nvSpPr>
        <p:spPr>
          <a:xfrm>
            <a:off x="1176324" y="1318386"/>
            <a:ext cx="1524000" cy="897255"/>
          </a:xfrm>
          <a:prstGeom prst="rect">
            <a:avLst/>
          </a:prstGeom>
        </p:spPr>
        <p:txBody>
          <a:bodyPr vert="horz" wrap="square" lIns="0" tIns="58419" rIns="0" bIns="0" rtlCol="0">
            <a:spAutoFit/>
          </a:bodyPr>
          <a:lstStyle/>
          <a:p>
            <a:pPr marL="12700" marR="5080" algn="ctr">
              <a:lnSpc>
                <a:spcPts val="2170"/>
              </a:lnSpc>
              <a:spcBef>
                <a:spcPts val="459"/>
              </a:spcBef>
            </a:pPr>
            <a:r>
              <a:rPr sz="2100" dirty="0">
                <a:latin typeface="Arial MT"/>
                <a:cs typeface="Arial MT"/>
              </a:rPr>
              <a:t>Medicines</a:t>
            </a:r>
            <a:r>
              <a:rPr sz="2100" spc="-95" dirty="0">
                <a:latin typeface="Arial MT"/>
                <a:cs typeface="Arial MT"/>
              </a:rPr>
              <a:t> </a:t>
            </a:r>
            <a:r>
              <a:rPr sz="2100" dirty="0">
                <a:latin typeface="Arial MT"/>
                <a:cs typeface="Arial MT"/>
              </a:rPr>
              <a:t>of </a:t>
            </a:r>
            <a:r>
              <a:rPr sz="2100" spc="-570" dirty="0">
                <a:latin typeface="Arial MT"/>
                <a:cs typeface="Arial MT"/>
              </a:rPr>
              <a:t> </a:t>
            </a:r>
            <a:r>
              <a:rPr sz="2100" b="1" spc="-5" dirty="0">
                <a:latin typeface="Arial"/>
                <a:cs typeface="Arial"/>
              </a:rPr>
              <a:t>vegetable </a:t>
            </a:r>
            <a:r>
              <a:rPr sz="2100" b="1" dirty="0">
                <a:latin typeface="Arial"/>
                <a:cs typeface="Arial"/>
              </a:rPr>
              <a:t> origin</a:t>
            </a:r>
            <a:endParaRPr sz="2100">
              <a:latin typeface="Arial"/>
              <a:cs typeface="Arial"/>
            </a:endParaRPr>
          </a:p>
        </p:txBody>
      </p:sp>
      <p:grpSp>
        <p:nvGrpSpPr>
          <p:cNvPr id="10" name="object 10"/>
          <p:cNvGrpSpPr/>
          <p:nvPr/>
        </p:nvGrpSpPr>
        <p:grpSpPr>
          <a:xfrm>
            <a:off x="3024377" y="816863"/>
            <a:ext cx="5543550" cy="2022475"/>
            <a:chOff x="3024377" y="816863"/>
            <a:chExt cx="5543550" cy="2022475"/>
          </a:xfrm>
        </p:grpSpPr>
        <p:sp>
          <p:nvSpPr>
            <p:cNvPr id="11" name="object 11"/>
            <p:cNvSpPr/>
            <p:nvPr/>
          </p:nvSpPr>
          <p:spPr>
            <a:xfrm>
              <a:off x="3024377" y="1792097"/>
              <a:ext cx="1526540" cy="0"/>
            </a:xfrm>
            <a:custGeom>
              <a:avLst/>
              <a:gdLst/>
              <a:ahLst/>
              <a:cxnLst/>
              <a:rect l="l" t="t" r="r" b="b"/>
              <a:pathLst>
                <a:path w="1526539">
                  <a:moveTo>
                    <a:pt x="0" y="0"/>
                  </a:moveTo>
                  <a:lnTo>
                    <a:pt x="1526286" y="0"/>
                  </a:lnTo>
                </a:path>
              </a:pathLst>
            </a:custGeom>
            <a:ln w="25908">
              <a:solidFill>
                <a:srgbClr val="93B1B5"/>
              </a:solidFill>
            </a:ln>
          </p:spPr>
          <p:txBody>
            <a:bodyPr wrap="square" lIns="0" tIns="0" rIns="0" bIns="0" rtlCol="0"/>
            <a:lstStyle/>
            <a:p>
              <a:endParaRPr/>
            </a:p>
          </p:txBody>
        </p:sp>
        <p:pic>
          <p:nvPicPr>
            <p:cNvPr id="12" name="object 12"/>
            <p:cNvPicPr/>
            <p:nvPr/>
          </p:nvPicPr>
          <p:blipFill>
            <a:blip r:embed="rId6" cstate="print"/>
            <a:stretch>
              <a:fillRect/>
            </a:stretch>
          </p:blipFill>
          <p:spPr>
            <a:xfrm>
              <a:off x="4422647" y="816863"/>
              <a:ext cx="4145279" cy="2022348"/>
            </a:xfrm>
            <a:prstGeom prst="rect">
              <a:avLst/>
            </a:prstGeom>
          </p:spPr>
        </p:pic>
      </p:grpSp>
      <p:sp>
        <p:nvSpPr>
          <p:cNvPr id="13" name="object 13"/>
          <p:cNvSpPr txBox="1"/>
          <p:nvPr/>
        </p:nvSpPr>
        <p:spPr>
          <a:xfrm>
            <a:off x="4607433" y="903808"/>
            <a:ext cx="3701415" cy="1725930"/>
          </a:xfrm>
          <a:prstGeom prst="rect">
            <a:avLst/>
          </a:prstGeom>
        </p:spPr>
        <p:txBody>
          <a:bodyPr vert="horz" wrap="square" lIns="0" tIns="57150" rIns="0" bIns="0" rtlCol="0">
            <a:spAutoFit/>
          </a:bodyPr>
          <a:lstStyle/>
          <a:p>
            <a:pPr marL="12065" marR="5080" algn="ctr">
              <a:lnSpc>
                <a:spcPct val="86200"/>
              </a:lnSpc>
              <a:spcBef>
                <a:spcPts val="450"/>
              </a:spcBef>
            </a:pPr>
            <a:r>
              <a:rPr sz="2100" spc="-5" dirty="0">
                <a:latin typeface="Arial MT"/>
                <a:cs typeface="Arial MT"/>
              </a:rPr>
              <a:t>poppy </a:t>
            </a:r>
            <a:r>
              <a:rPr sz="2100" dirty="0">
                <a:latin typeface="Arial MT"/>
                <a:cs typeface="Arial MT"/>
              </a:rPr>
              <a:t>as a </a:t>
            </a:r>
            <a:r>
              <a:rPr sz="2100" spc="-5" dirty="0">
                <a:latin typeface="Arial MT"/>
                <a:cs typeface="Arial MT"/>
              </a:rPr>
              <a:t>hypnotic, acanthus, </a:t>
            </a:r>
            <a:r>
              <a:rPr sz="2100" spc="-570" dirty="0">
                <a:latin typeface="Arial MT"/>
                <a:cs typeface="Arial MT"/>
              </a:rPr>
              <a:t> </a:t>
            </a:r>
            <a:r>
              <a:rPr sz="2100" spc="-5" dirty="0">
                <a:latin typeface="Arial MT"/>
                <a:cs typeface="Arial MT"/>
              </a:rPr>
              <a:t>resin, </a:t>
            </a:r>
            <a:r>
              <a:rPr sz="2100" dirty="0">
                <a:latin typeface="Arial MT"/>
                <a:cs typeface="Arial MT"/>
              </a:rPr>
              <a:t>balsams, castor </a:t>
            </a:r>
            <a:r>
              <a:rPr sz="2100" spc="-5" dirty="0">
                <a:latin typeface="Arial MT"/>
                <a:cs typeface="Arial MT"/>
              </a:rPr>
              <a:t>oil, </a:t>
            </a:r>
            <a:r>
              <a:rPr sz="2100" dirty="0">
                <a:latin typeface="Arial MT"/>
                <a:cs typeface="Arial MT"/>
              </a:rPr>
              <a:t> </a:t>
            </a:r>
            <a:r>
              <a:rPr sz="2100" spc="-5" dirty="0">
                <a:latin typeface="Arial MT"/>
                <a:cs typeface="Arial MT"/>
              </a:rPr>
              <a:t>incense,</a:t>
            </a:r>
            <a:r>
              <a:rPr sz="2100" dirty="0">
                <a:latin typeface="Arial MT"/>
                <a:cs typeface="Arial MT"/>
              </a:rPr>
              <a:t> </a:t>
            </a:r>
            <a:r>
              <a:rPr sz="2100" spc="-5" dirty="0">
                <a:latin typeface="Arial MT"/>
                <a:cs typeface="Arial MT"/>
              </a:rPr>
              <a:t>palm</a:t>
            </a:r>
            <a:r>
              <a:rPr sz="2100" dirty="0">
                <a:latin typeface="Arial MT"/>
                <a:cs typeface="Arial MT"/>
              </a:rPr>
              <a:t> </a:t>
            </a:r>
            <a:r>
              <a:rPr sz="2100" spc="-5" dirty="0">
                <a:latin typeface="Arial MT"/>
                <a:cs typeface="Arial MT"/>
              </a:rPr>
              <a:t>oil,</a:t>
            </a:r>
            <a:r>
              <a:rPr sz="2100" spc="5" dirty="0">
                <a:latin typeface="Arial MT"/>
                <a:cs typeface="Arial MT"/>
              </a:rPr>
              <a:t> </a:t>
            </a:r>
            <a:r>
              <a:rPr sz="2100" spc="-5" dirty="0">
                <a:latin typeface="Arial MT"/>
                <a:cs typeface="Arial MT"/>
              </a:rPr>
              <a:t>wine,</a:t>
            </a:r>
            <a:r>
              <a:rPr sz="2100" dirty="0">
                <a:latin typeface="Arial MT"/>
                <a:cs typeface="Arial MT"/>
              </a:rPr>
              <a:t> </a:t>
            </a:r>
            <a:r>
              <a:rPr sz="2100" spc="-30" dirty="0">
                <a:latin typeface="Arial MT"/>
                <a:cs typeface="Arial MT"/>
              </a:rPr>
              <a:t>beer, </a:t>
            </a:r>
            <a:r>
              <a:rPr sz="2100" spc="-25" dirty="0">
                <a:latin typeface="Arial MT"/>
                <a:cs typeface="Arial MT"/>
              </a:rPr>
              <a:t> </a:t>
            </a:r>
            <a:r>
              <a:rPr sz="2100" spc="-5" dirty="0">
                <a:latin typeface="Arial MT"/>
                <a:cs typeface="Arial MT"/>
              </a:rPr>
              <a:t>brewer</a:t>
            </a:r>
            <a:r>
              <a:rPr sz="2100" spc="10" dirty="0">
                <a:latin typeface="Arial MT"/>
                <a:cs typeface="Arial MT"/>
              </a:rPr>
              <a:t> </a:t>
            </a:r>
            <a:r>
              <a:rPr sz="2100" spc="-5" dirty="0">
                <a:latin typeface="Arial MT"/>
                <a:cs typeface="Arial MT"/>
              </a:rPr>
              <a:t>yeast, </a:t>
            </a:r>
            <a:r>
              <a:rPr sz="2100" spc="-10" dirty="0">
                <a:latin typeface="Arial MT"/>
                <a:cs typeface="Arial MT"/>
              </a:rPr>
              <a:t>powder</a:t>
            </a:r>
            <a:r>
              <a:rPr sz="2100" spc="15" dirty="0">
                <a:latin typeface="Arial MT"/>
                <a:cs typeface="Arial MT"/>
              </a:rPr>
              <a:t> </a:t>
            </a:r>
            <a:r>
              <a:rPr sz="2100" dirty="0">
                <a:latin typeface="Arial MT"/>
                <a:cs typeface="Arial MT"/>
              </a:rPr>
              <a:t>of</a:t>
            </a:r>
            <a:r>
              <a:rPr sz="2100" spc="-15" dirty="0">
                <a:latin typeface="Arial MT"/>
                <a:cs typeface="Arial MT"/>
              </a:rPr>
              <a:t> </a:t>
            </a:r>
            <a:r>
              <a:rPr sz="2100" spc="-5" dirty="0">
                <a:latin typeface="Arial MT"/>
                <a:cs typeface="Arial MT"/>
              </a:rPr>
              <a:t>rotten </a:t>
            </a:r>
            <a:r>
              <a:rPr sz="2100" dirty="0">
                <a:latin typeface="Arial MT"/>
                <a:cs typeface="Arial MT"/>
              </a:rPr>
              <a:t> </a:t>
            </a:r>
            <a:r>
              <a:rPr sz="2100" spc="-5" dirty="0">
                <a:latin typeface="Arial MT"/>
                <a:cs typeface="Arial MT"/>
              </a:rPr>
              <a:t>tree,</a:t>
            </a:r>
            <a:r>
              <a:rPr sz="2100" dirty="0">
                <a:latin typeface="Arial MT"/>
                <a:cs typeface="Arial MT"/>
              </a:rPr>
              <a:t> </a:t>
            </a:r>
            <a:r>
              <a:rPr sz="2100" spc="-5" dirty="0">
                <a:latin typeface="Arial MT"/>
                <a:cs typeface="Arial MT"/>
              </a:rPr>
              <a:t>wheat</a:t>
            </a:r>
            <a:r>
              <a:rPr sz="2100" dirty="0">
                <a:latin typeface="Arial MT"/>
                <a:cs typeface="Arial MT"/>
              </a:rPr>
              <a:t> </a:t>
            </a:r>
            <a:r>
              <a:rPr sz="2100" spc="-25" dirty="0">
                <a:latin typeface="Arial MT"/>
                <a:cs typeface="Arial MT"/>
              </a:rPr>
              <a:t>flour,</a:t>
            </a:r>
            <a:r>
              <a:rPr sz="2100" spc="15" dirty="0">
                <a:latin typeface="Arial MT"/>
                <a:cs typeface="Arial MT"/>
              </a:rPr>
              <a:t> </a:t>
            </a:r>
            <a:r>
              <a:rPr sz="2100" spc="-5" dirty="0">
                <a:latin typeface="Arial MT"/>
                <a:cs typeface="Arial MT"/>
              </a:rPr>
              <a:t>turpentine, </a:t>
            </a:r>
            <a:r>
              <a:rPr sz="2100" dirty="0">
                <a:latin typeface="Arial MT"/>
                <a:cs typeface="Arial MT"/>
              </a:rPr>
              <a:t> </a:t>
            </a:r>
            <a:r>
              <a:rPr sz="2100" spc="-35" dirty="0">
                <a:latin typeface="Arial MT"/>
                <a:cs typeface="Arial MT"/>
              </a:rPr>
              <a:t>honey,</a:t>
            </a:r>
            <a:r>
              <a:rPr sz="2100" spc="10" dirty="0">
                <a:latin typeface="Arial MT"/>
                <a:cs typeface="Arial MT"/>
              </a:rPr>
              <a:t> </a:t>
            </a:r>
            <a:r>
              <a:rPr sz="2100" spc="-5" dirty="0">
                <a:latin typeface="Arial MT"/>
                <a:cs typeface="Arial MT"/>
              </a:rPr>
              <a:t>dough</a:t>
            </a:r>
            <a:endParaRPr sz="2100">
              <a:latin typeface="Arial MT"/>
              <a:cs typeface="Arial MT"/>
            </a:endParaRPr>
          </a:p>
        </p:txBody>
      </p:sp>
      <p:grpSp>
        <p:nvGrpSpPr>
          <p:cNvPr id="14" name="object 14"/>
          <p:cNvGrpSpPr/>
          <p:nvPr/>
        </p:nvGrpSpPr>
        <p:grpSpPr>
          <a:xfrm>
            <a:off x="806195" y="3011423"/>
            <a:ext cx="2261870" cy="1995170"/>
            <a:chOff x="806195" y="3011423"/>
            <a:chExt cx="2261870" cy="1995170"/>
          </a:xfrm>
        </p:grpSpPr>
        <p:pic>
          <p:nvPicPr>
            <p:cNvPr id="15" name="object 15"/>
            <p:cNvPicPr/>
            <p:nvPr/>
          </p:nvPicPr>
          <p:blipFill>
            <a:blip r:embed="rId7" cstate="print"/>
            <a:stretch>
              <a:fillRect/>
            </a:stretch>
          </p:blipFill>
          <p:spPr>
            <a:xfrm>
              <a:off x="806195" y="3011423"/>
              <a:ext cx="2261616" cy="1994915"/>
            </a:xfrm>
            <a:prstGeom prst="rect">
              <a:avLst/>
            </a:prstGeom>
          </p:spPr>
        </p:pic>
        <p:pic>
          <p:nvPicPr>
            <p:cNvPr id="16" name="object 16"/>
            <p:cNvPicPr/>
            <p:nvPr/>
          </p:nvPicPr>
          <p:blipFill>
            <a:blip r:embed="rId8" cstate="print"/>
            <a:stretch>
              <a:fillRect/>
            </a:stretch>
          </p:blipFill>
          <p:spPr>
            <a:xfrm>
              <a:off x="946403" y="3870959"/>
              <a:ext cx="2004060" cy="573024"/>
            </a:xfrm>
            <a:prstGeom prst="rect">
              <a:avLst/>
            </a:prstGeom>
          </p:spPr>
        </p:pic>
      </p:grpSp>
      <p:sp>
        <p:nvSpPr>
          <p:cNvPr id="17" name="object 17"/>
          <p:cNvSpPr txBox="1"/>
          <p:nvPr/>
        </p:nvSpPr>
        <p:spPr>
          <a:xfrm>
            <a:off x="1094028" y="3650995"/>
            <a:ext cx="1687830" cy="621665"/>
          </a:xfrm>
          <a:prstGeom prst="rect">
            <a:avLst/>
          </a:prstGeom>
        </p:spPr>
        <p:txBody>
          <a:bodyPr vert="horz" wrap="square" lIns="0" tIns="12700" rIns="0" bIns="0" rtlCol="0">
            <a:spAutoFit/>
          </a:bodyPr>
          <a:lstStyle/>
          <a:p>
            <a:pPr marL="94615">
              <a:lnSpc>
                <a:spcPts val="2345"/>
              </a:lnSpc>
              <a:spcBef>
                <a:spcPts val="100"/>
              </a:spcBef>
            </a:pPr>
            <a:r>
              <a:rPr sz="2100" dirty="0">
                <a:latin typeface="Arial MT"/>
                <a:cs typeface="Arial MT"/>
              </a:rPr>
              <a:t>Medicines</a:t>
            </a:r>
            <a:r>
              <a:rPr sz="2100" spc="-50" dirty="0">
                <a:latin typeface="Arial MT"/>
                <a:cs typeface="Arial MT"/>
              </a:rPr>
              <a:t> </a:t>
            </a:r>
            <a:r>
              <a:rPr sz="2100" dirty="0">
                <a:latin typeface="Arial MT"/>
                <a:cs typeface="Arial MT"/>
              </a:rPr>
              <a:t>of</a:t>
            </a:r>
            <a:endParaRPr sz="2100">
              <a:latin typeface="Arial MT"/>
              <a:cs typeface="Arial MT"/>
            </a:endParaRPr>
          </a:p>
          <a:p>
            <a:pPr marL="12700">
              <a:lnSpc>
                <a:spcPts val="2345"/>
              </a:lnSpc>
            </a:pPr>
            <a:r>
              <a:rPr sz="2100" b="1" dirty="0">
                <a:latin typeface="Arial"/>
                <a:cs typeface="Arial"/>
              </a:rPr>
              <a:t>animal</a:t>
            </a:r>
            <a:r>
              <a:rPr sz="2100" b="1" spc="-75" dirty="0">
                <a:latin typeface="Arial"/>
                <a:cs typeface="Arial"/>
              </a:rPr>
              <a:t> </a:t>
            </a:r>
            <a:r>
              <a:rPr sz="2100" b="1" dirty="0">
                <a:latin typeface="Arial"/>
                <a:cs typeface="Arial"/>
              </a:rPr>
              <a:t>origin</a:t>
            </a:r>
            <a:endParaRPr sz="2100">
              <a:latin typeface="Arial"/>
              <a:cs typeface="Arial"/>
            </a:endParaRPr>
          </a:p>
        </p:txBody>
      </p:sp>
      <p:pic>
        <p:nvPicPr>
          <p:cNvPr id="18" name="object 18"/>
          <p:cNvPicPr/>
          <p:nvPr/>
        </p:nvPicPr>
        <p:blipFill>
          <a:blip r:embed="rId9" cstate="print"/>
          <a:stretch>
            <a:fillRect/>
          </a:stretch>
        </p:blipFill>
        <p:spPr>
          <a:xfrm>
            <a:off x="4506467" y="3011423"/>
            <a:ext cx="3909060" cy="1994915"/>
          </a:xfrm>
          <a:prstGeom prst="rect">
            <a:avLst/>
          </a:prstGeom>
        </p:spPr>
      </p:pic>
      <p:sp>
        <p:nvSpPr>
          <p:cNvPr id="19" name="object 19"/>
          <p:cNvSpPr txBox="1"/>
          <p:nvPr/>
        </p:nvSpPr>
        <p:spPr>
          <a:xfrm>
            <a:off x="2986277" y="3512946"/>
            <a:ext cx="5196205" cy="345440"/>
          </a:xfrm>
          <a:prstGeom prst="rect">
            <a:avLst/>
          </a:prstGeom>
        </p:spPr>
        <p:txBody>
          <a:bodyPr vert="horz" wrap="square" lIns="0" tIns="12700" rIns="0" bIns="0" rtlCol="0">
            <a:spAutoFit/>
          </a:bodyPr>
          <a:lstStyle/>
          <a:p>
            <a:pPr marL="38100">
              <a:lnSpc>
                <a:spcPct val="100000"/>
              </a:lnSpc>
              <a:spcBef>
                <a:spcPts val="100"/>
              </a:spcBef>
              <a:tabLst>
                <a:tab pos="1634489" algn="l"/>
                <a:tab pos="1784350" algn="l"/>
              </a:tabLst>
            </a:pPr>
            <a:r>
              <a:rPr sz="3150" u="heavy" baseline="-29100" dirty="0">
                <a:uFill>
                  <a:solidFill>
                    <a:srgbClr val="93B1B5"/>
                  </a:solidFill>
                </a:uFill>
                <a:latin typeface="Arial MT"/>
                <a:cs typeface="Arial MT"/>
              </a:rPr>
              <a:t> 	</a:t>
            </a:r>
            <a:r>
              <a:rPr sz="3150" baseline="-29100" dirty="0">
                <a:latin typeface="Arial MT"/>
                <a:cs typeface="Arial MT"/>
              </a:rPr>
              <a:t>	</a:t>
            </a:r>
            <a:r>
              <a:rPr sz="2100" spc="-30" dirty="0">
                <a:latin typeface="Arial MT"/>
                <a:cs typeface="Arial MT"/>
              </a:rPr>
              <a:t>hair,</a:t>
            </a:r>
            <a:r>
              <a:rPr sz="2100" spc="-10" dirty="0">
                <a:latin typeface="Arial MT"/>
                <a:cs typeface="Arial MT"/>
              </a:rPr>
              <a:t> </a:t>
            </a:r>
            <a:r>
              <a:rPr sz="2100" spc="-5" dirty="0">
                <a:latin typeface="Arial MT"/>
                <a:cs typeface="Arial MT"/>
              </a:rPr>
              <a:t>bile,</a:t>
            </a:r>
            <a:r>
              <a:rPr sz="2100" spc="-20" dirty="0">
                <a:latin typeface="Arial MT"/>
                <a:cs typeface="Arial MT"/>
              </a:rPr>
              <a:t> </a:t>
            </a:r>
            <a:r>
              <a:rPr sz="2100" spc="-5" dirty="0">
                <a:latin typeface="Arial MT"/>
                <a:cs typeface="Arial MT"/>
              </a:rPr>
              <a:t>fat,</a:t>
            </a:r>
            <a:r>
              <a:rPr sz="2100" spc="-15" dirty="0">
                <a:latin typeface="Arial MT"/>
                <a:cs typeface="Arial MT"/>
              </a:rPr>
              <a:t> </a:t>
            </a:r>
            <a:r>
              <a:rPr sz="2100" dirty="0">
                <a:latin typeface="Arial MT"/>
                <a:cs typeface="Arial MT"/>
              </a:rPr>
              <a:t>teeth,</a:t>
            </a:r>
            <a:r>
              <a:rPr sz="2100" spc="-25" dirty="0">
                <a:latin typeface="Arial MT"/>
                <a:cs typeface="Arial MT"/>
              </a:rPr>
              <a:t> </a:t>
            </a:r>
            <a:r>
              <a:rPr sz="2100" spc="-10" dirty="0">
                <a:latin typeface="Arial MT"/>
                <a:cs typeface="Arial MT"/>
              </a:rPr>
              <a:t>woman’s</a:t>
            </a:r>
            <a:endParaRPr sz="2100">
              <a:latin typeface="Arial MT"/>
              <a:cs typeface="Arial MT"/>
            </a:endParaRPr>
          </a:p>
        </p:txBody>
      </p:sp>
      <p:sp>
        <p:nvSpPr>
          <p:cNvPr id="20" name="object 20"/>
          <p:cNvSpPr txBox="1"/>
          <p:nvPr/>
        </p:nvSpPr>
        <p:spPr>
          <a:xfrm>
            <a:off x="4775072" y="3788791"/>
            <a:ext cx="3367404" cy="621665"/>
          </a:xfrm>
          <a:prstGeom prst="rect">
            <a:avLst/>
          </a:prstGeom>
        </p:spPr>
        <p:txBody>
          <a:bodyPr vert="horz" wrap="square" lIns="0" tIns="58419" rIns="0" bIns="0" rtlCol="0">
            <a:spAutoFit/>
          </a:bodyPr>
          <a:lstStyle/>
          <a:p>
            <a:pPr marL="461009" marR="5080" indent="-448945">
              <a:lnSpc>
                <a:spcPts val="2170"/>
              </a:lnSpc>
              <a:spcBef>
                <a:spcPts val="459"/>
              </a:spcBef>
            </a:pPr>
            <a:r>
              <a:rPr sz="2100" dirty="0">
                <a:latin typeface="Arial MT"/>
                <a:cs typeface="Arial MT"/>
              </a:rPr>
              <a:t>milk, </a:t>
            </a:r>
            <a:r>
              <a:rPr sz="2100" spc="-10" dirty="0">
                <a:latin typeface="Arial MT"/>
                <a:cs typeface="Arial MT"/>
              </a:rPr>
              <a:t>cow’s </a:t>
            </a:r>
            <a:r>
              <a:rPr sz="2100" spc="-5" dirty="0">
                <a:latin typeface="Arial MT"/>
                <a:cs typeface="Arial MT"/>
              </a:rPr>
              <a:t>or </a:t>
            </a:r>
            <a:r>
              <a:rPr sz="2100" spc="-10" dirty="0">
                <a:latin typeface="Arial MT"/>
                <a:cs typeface="Arial MT"/>
              </a:rPr>
              <a:t>donkey’s </a:t>
            </a:r>
            <a:r>
              <a:rPr sz="2100" dirty="0">
                <a:latin typeface="Arial MT"/>
                <a:cs typeface="Arial MT"/>
              </a:rPr>
              <a:t>milk, </a:t>
            </a:r>
            <a:r>
              <a:rPr sz="2100" spc="-570" dirty="0">
                <a:latin typeface="Arial MT"/>
                <a:cs typeface="Arial MT"/>
              </a:rPr>
              <a:t> </a:t>
            </a:r>
            <a:r>
              <a:rPr sz="2100" spc="-5" dirty="0">
                <a:latin typeface="Arial MT"/>
                <a:cs typeface="Arial MT"/>
              </a:rPr>
              <a:t>sour </a:t>
            </a:r>
            <a:r>
              <a:rPr sz="2100" dirty="0">
                <a:latin typeface="Arial MT"/>
                <a:cs typeface="Arial MT"/>
              </a:rPr>
              <a:t>milk,</a:t>
            </a:r>
            <a:r>
              <a:rPr sz="2100" spc="-20" dirty="0">
                <a:latin typeface="Arial MT"/>
                <a:cs typeface="Arial MT"/>
              </a:rPr>
              <a:t> </a:t>
            </a:r>
            <a:r>
              <a:rPr sz="2100" spc="-5" dirty="0">
                <a:latin typeface="Arial MT"/>
                <a:cs typeface="Arial MT"/>
              </a:rPr>
              <a:t>urine,</a:t>
            </a:r>
            <a:r>
              <a:rPr sz="2100" spc="10" dirty="0">
                <a:latin typeface="Arial MT"/>
                <a:cs typeface="Arial MT"/>
              </a:rPr>
              <a:t> </a:t>
            </a:r>
            <a:r>
              <a:rPr sz="2100" spc="-5" dirty="0">
                <a:latin typeface="Arial MT"/>
                <a:cs typeface="Arial MT"/>
              </a:rPr>
              <a:t>liver</a:t>
            </a:r>
            <a:endParaRPr sz="2100">
              <a:latin typeface="Arial MT"/>
              <a:cs typeface="Arial MT"/>
            </a:endParaRPr>
          </a:p>
        </p:txBody>
      </p:sp>
      <p:sp>
        <p:nvSpPr>
          <p:cNvPr id="21" name="object 21"/>
          <p:cNvSpPr txBox="1"/>
          <p:nvPr/>
        </p:nvSpPr>
        <p:spPr>
          <a:xfrm>
            <a:off x="349758" y="5229605"/>
            <a:ext cx="8580120" cy="923925"/>
          </a:xfrm>
          <a:prstGeom prst="rect">
            <a:avLst/>
          </a:prstGeom>
          <a:solidFill>
            <a:srgbClr val="FFFFFF"/>
          </a:solidFill>
          <a:ln w="25907">
            <a:solidFill>
              <a:srgbClr val="BADFE2"/>
            </a:solidFill>
          </a:ln>
        </p:spPr>
        <p:txBody>
          <a:bodyPr vert="horz" wrap="square" lIns="0" tIns="40005" rIns="0" bIns="0" rtlCol="0">
            <a:spAutoFit/>
          </a:bodyPr>
          <a:lstStyle/>
          <a:p>
            <a:pPr marL="179705" marR="175260" indent="-1270" algn="ctr">
              <a:lnSpc>
                <a:spcPct val="100000"/>
              </a:lnSpc>
              <a:spcBef>
                <a:spcPts val="315"/>
              </a:spcBef>
            </a:pPr>
            <a:r>
              <a:rPr sz="1800" b="1" i="1" dirty="0">
                <a:latin typeface="Arial"/>
                <a:cs typeface="Arial"/>
              </a:rPr>
              <a:t>The</a:t>
            </a:r>
            <a:r>
              <a:rPr sz="1800" b="1" i="1" spc="-15" dirty="0">
                <a:latin typeface="Arial"/>
                <a:cs typeface="Arial"/>
              </a:rPr>
              <a:t> </a:t>
            </a:r>
            <a:r>
              <a:rPr sz="1800" b="1" i="1" dirty="0">
                <a:latin typeface="Arial"/>
                <a:cs typeface="Arial"/>
              </a:rPr>
              <a:t>Egyptians</a:t>
            </a:r>
            <a:r>
              <a:rPr sz="1800" b="1" i="1" spc="-5" dirty="0">
                <a:latin typeface="Arial"/>
                <a:cs typeface="Arial"/>
              </a:rPr>
              <a:t> were</a:t>
            </a:r>
            <a:r>
              <a:rPr sz="1800" b="1" i="1" spc="5" dirty="0">
                <a:latin typeface="Arial"/>
                <a:cs typeface="Arial"/>
              </a:rPr>
              <a:t> </a:t>
            </a:r>
            <a:r>
              <a:rPr sz="1800" b="1" i="1" spc="-5" dirty="0">
                <a:latin typeface="Arial"/>
                <a:cs typeface="Arial"/>
              </a:rPr>
              <a:t>able</a:t>
            </a:r>
            <a:r>
              <a:rPr sz="1800" b="1" i="1" spc="5" dirty="0">
                <a:latin typeface="Arial"/>
                <a:cs typeface="Arial"/>
              </a:rPr>
              <a:t> </a:t>
            </a:r>
            <a:r>
              <a:rPr sz="1800" b="1" i="1" dirty="0">
                <a:latin typeface="Arial"/>
                <a:cs typeface="Arial"/>
              </a:rPr>
              <a:t>to</a:t>
            </a:r>
            <a:r>
              <a:rPr sz="1800" b="1" i="1" spc="5" dirty="0">
                <a:latin typeface="Arial"/>
                <a:cs typeface="Arial"/>
              </a:rPr>
              <a:t> </a:t>
            </a:r>
            <a:r>
              <a:rPr sz="1800" b="1" i="1" spc="-5" dirty="0">
                <a:latin typeface="Arial"/>
                <a:cs typeface="Arial"/>
              </a:rPr>
              <a:t>prepare</a:t>
            </a:r>
            <a:r>
              <a:rPr sz="1800" b="1" i="1" spc="10" dirty="0">
                <a:latin typeface="Arial"/>
                <a:cs typeface="Arial"/>
              </a:rPr>
              <a:t> </a:t>
            </a:r>
            <a:r>
              <a:rPr sz="1800" b="1" i="1" spc="-5" dirty="0">
                <a:latin typeface="Arial"/>
                <a:cs typeface="Arial"/>
              </a:rPr>
              <a:t>tablets,</a:t>
            </a:r>
            <a:r>
              <a:rPr sz="1800" b="1" i="1" spc="10" dirty="0">
                <a:latin typeface="Arial"/>
                <a:cs typeface="Arial"/>
              </a:rPr>
              <a:t> </a:t>
            </a:r>
            <a:r>
              <a:rPr sz="1800" b="1" i="1" dirty="0">
                <a:latin typeface="Arial"/>
                <a:cs typeface="Arial"/>
              </a:rPr>
              <a:t>pills,</a:t>
            </a:r>
            <a:r>
              <a:rPr sz="1800" b="1" i="1" spc="-5" dirty="0">
                <a:latin typeface="Arial"/>
                <a:cs typeface="Arial"/>
              </a:rPr>
              <a:t> </a:t>
            </a:r>
            <a:r>
              <a:rPr sz="1800" b="1" i="1" dirty="0">
                <a:latin typeface="Arial"/>
                <a:cs typeface="Arial"/>
              </a:rPr>
              <a:t>infusions,</a:t>
            </a:r>
            <a:r>
              <a:rPr sz="1800" b="1" i="1" spc="-15" dirty="0">
                <a:latin typeface="Arial"/>
                <a:cs typeface="Arial"/>
              </a:rPr>
              <a:t> </a:t>
            </a:r>
            <a:r>
              <a:rPr sz="1800" b="1" i="1" spc="-5" dirty="0">
                <a:latin typeface="Arial"/>
                <a:cs typeface="Arial"/>
              </a:rPr>
              <a:t>decoctions, </a:t>
            </a:r>
            <a:r>
              <a:rPr sz="1800" b="1" i="1" dirty="0">
                <a:latin typeface="Arial"/>
                <a:cs typeface="Arial"/>
              </a:rPr>
              <a:t> </a:t>
            </a:r>
            <a:r>
              <a:rPr sz="1800" b="1" i="1" spc="-5" dirty="0">
                <a:latin typeface="Arial"/>
                <a:cs typeface="Arial"/>
              </a:rPr>
              <a:t>squeeze</a:t>
            </a:r>
            <a:r>
              <a:rPr sz="1800" b="1" i="1" spc="5" dirty="0">
                <a:latin typeface="Arial"/>
                <a:cs typeface="Arial"/>
              </a:rPr>
              <a:t> </a:t>
            </a:r>
            <a:r>
              <a:rPr sz="1800" b="1" i="1" dirty="0">
                <a:latin typeface="Arial"/>
                <a:cs typeface="Arial"/>
              </a:rPr>
              <a:t>juice</a:t>
            </a:r>
            <a:r>
              <a:rPr sz="1800" b="1" i="1" spc="-5" dirty="0">
                <a:latin typeface="Arial"/>
                <a:cs typeface="Arial"/>
              </a:rPr>
              <a:t> </a:t>
            </a:r>
            <a:r>
              <a:rPr sz="1800" b="1" i="1" dirty="0">
                <a:latin typeface="Arial"/>
                <a:cs typeface="Arial"/>
              </a:rPr>
              <a:t>from</a:t>
            </a:r>
            <a:r>
              <a:rPr sz="1800" b="1" i="1" spc="10" dirty="0">
                <a:latin typeface="Arial"/>
                <a:cs typeface="Arial"/>
              </a:rPr>
              <a:t> </a:t>
            </a:r>
            <a:r>
              <a:rPr sz="1800" b="1" i="1" dirty="0">
                <a:latin typeface="Arial"/>
                <a:cs typeface="Arial"/>
              </a:rPr>
              <a:t>plants,</a:t>
            </a:r>
            <a:r>
              <a:rPr sz="1800" b="1" i="1" spc="-5" dirty="0">
                <a:latin typeface="Arial"/>
                <a:cs typeface="Arial"/>
              </a:rPr>
              <a:t> prepare </a:t>
            </a:r>
            <a:r>
              <a:rPr sz="1800" b="1" i="1" dirty="0">
                <a:latin typeface="Arial"/>
                <a:cs typeface="Arial"/>
              </a:rPr>
              <a:t>ointments,</a:t>
            </a:r>
            <a:r>
              <a:rPr sz="1800" b="1" i="1" spc="10" dirty="0">
                <a:latin typeface="Arial"/>
                <a:cs typeface="Arial"/>
              </a:rPr>
              <a:t> </a:t>
            </a:r>
            <a:r>
              <a:rPr sz="1800" b="1" i="1" spc="-5" dirty="0">
                <a:latin typeface="Arial"/>
                <a:cs typeface="Arial"/>
              </a:rPr>
              <a:t>adhesive</a:t>
            </a:r>
            <a:r>
              <a:rPr sz="1800" b="1" i="1" spc="10" dirty="0">
                <a:latin typeface="Arial"/>
                <a:cs typeface="Arial"/>
              </a:rPr>
              <a:t> </a:t>
            </a:r>
            <a:r>
              <a:rPr sz="1800" b="1" i="1" spc="-5" dirty="0">
                <a:latin typeface="Arial"/>
                <a:cs typeface="Arial"/>
              </a:rPr>
              <a:t>bandages,</a:t>
            </a:r>
            <a:r>
              <a:rPr sz="1800" b="1" i="1" spc="15" dirty="0">
                <a:latin typeface="Arial"/>
                <a:cs typeface="Arial"/>
              </a:rPr>
              <a:t> </a:t>
            </a:r>
            <a:r>
              <a:rPr sz="1800" b="1" i="1" spc="-5" dirty="0">
                <a:latin typeface="Arial"/>
                <a:cs typeface="Arial"/>
              </a:rPr>
              <a:t>plasters, </a:t>
            </a:r>
            <a:r>
              <a:rPr sz="1800" b="1" i="1" spc="-484" dirty="0">
                <a:latin typeface="Arial"/>
                <a:cs typeface="Arial"/>
              </a:rPr>
              <a:t> </a:t>
            </a:r>
            <a:r>
              <a:rPr sz="1800" b="1" i="1" spc="-5" dirty="0">
                <a:latin typeface="Arial"/>
                <a:cs typeface="Arial"/>
              </a:rPr>
              <a:t>smoking</a:t>
            </a:r>
            <a:r>
              <a:rPr sz="1800" b="1" i="1" spc="-10" dirty="0">
                <a:latin typeface="Arial"/>
                <a:cs typeface="Arial"/>
              </a:rPr>
              <a:t> </a:t>
            </a:r>
            <a:r>
              <a:rPr sz="1800" b="1" i="1" spc="-5" dirty="0">
                <a:latin typeface="Arial"/>
                <a:cs typeface="Arial"/>
              </a:rPr>
              <a:t>materials.</a:t>
            </a:r>
            <a:endParaRPr sz="18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540" y="627349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13</a:t>
            </a:r>
            <a:endParaRPr sz="1400">
              <a:latin typeface="Arial MT"/>
              <a:cs typeface="Arial MT"/>
            </a:endParaRPr>
          </a:p>
        </p:txBody>
      </p:sp>
      <p:grpSp>
        <p:nvGrpSpPr>
          <p:cNvPr id="3" name="object 3"/>
          <p:cNvGrpSpPr/>
          <p:nvPr/>
        </p:nvGrpSpPr>
        <p:grpSpPr>
          <a:xfrm>
            <a:off x="310895" y="1688592"/>
            <a:ext cx="8636635" cy="2197735"/>
            <a:chOff x="310895" y="1688592"/>
            <a:chExt cx="8636635" cy="2197735"/>
          </a:xfrm>
        </p:grpSpPr>
        <p:sp>
          <p:nvSpPr>
            <p:cNvPr id="4" name="object 4"/>
            <p:cNvSpPr/>
            <p:nvPr/>
          </p:nvSpPr>
          <p:spPr>
            <a:xfrm>
              <a:off x="323849" y="1701546"/>
              <a:ext cx="8610600" cy="2171700"/>
            </a:xfrm>
            <a:custGeom>
              <a:avLst/>
              <a:gdLst/>
              <a:ahLst/>
              <a:cxnLst/>
              <a:rect l="l" t="t" r="r" b="b"/>
              <a:pathLst>
                <a:path w="8610600" h="2171700">
                  <a:moveTo>
                    <a:pt x="8248650" y="0"/>
                  </a:moveTo>
                  <a:lnTo>
                    <a:pt x="361962" y="0"/>
                  </a:lnTo>
                  <a:lnTo>
                    <a:pt x="358658" y="49114"/>
                  </a:lnTo>
                  <a:lnTo>
                    <a:pt x="349032" y="96220"/>
                  </a:lnTo>
                  <a:lnTo>
                    <a:pt x="333516" y="140886"/>
                  </a:lnTo>
                  <a:lnTo>
                    <a:pt x="312542" y="182682"/>
                  </a:lnTo>
                  <a:lnTo>
                    <a:pt x="286540" y="221176"/>
                  </a:lnTo>
                  <a:lnTo>
                    <a:pt x="255943" y="255936"/>
                  </a:lnTo>
                  <a:lnTo>
                    <a:pt x="221181" y="286532"/>
                  </a:lnTo>
                  <a:lnTo>
                    <a:pt x="182685" y="312532"/>
                  </a:lnTo>
                  <a:lnTo>
                    <a:pt x="140888" y="333505"/>
                  </a:lnTo>
                  <a:lnTo>
                    <a:pt x="96221" y="349020"/>
                  </a:lnTo>
                  <a:lnTo>
                    <a:pt x="49114" y="358645"/>
                  </a:lnTo>
                  <a:lnTo>
                    <a:pt x="0" y="361950"/>
                  </a:lnTo>
                  <a:lnTo>
                    <a:pt x="0" y="1809750"/>
                  </a:lnTo>
                  <a:lnTo>
                    <a:pt x="49114" y="1813054"/>
                  </a:lnTo>
                  <a:lnTo>
                    <a:pt x="96221" y="1822679"/>
                  </a:lnTo>
                  <a:lnTo>
                    <a:pt x="140888" y="1838194"/>
                  </a:lnTo>
                  <a:lnTo>
                    <a:pt x="182685" y="1859167"/>
                  </a:lnTo>
                  <a:lnTo>
                    <a:pt x="221181" y="1885167"/>
                  </a:lnTo>
                  <a:lnTo>
                    <a:pt x="255943" y="1915763"/>
                  </a:lnTo>
                  <a:lnTo>
                    <a:pt x="286540" y="1950523"/>
                  </a:lnTo>
                  <a:lnTo>
                    <a:pt x="312542" y="1989017"/>
                  </a:lnTo>
                  <a:lnTo>
                    <a:pt x="333516" y="2030813"/>
                  </a:lnTo>
                  <a:lnTo>
                    <a:pt x="349032" y="2075479"/>
                  </a:lnTo>
                  <a:lnTo>
                    <a:pt x="358658" y="2122585"/>
                  </a:lnTo>
                  <a:lnTo>
                    <a:pt x="361962" y="2171699"/>
                  </a:lnTo>
                  <a:lnTo>
                    <a:pt x="8248650" y="2171699"/>
                  </a:lnTo>
                  <a:lnTo>
                    <a:pt x="8251954" y="2122585"/>
                  </a:lnTo>
                  <a:lnTo>
                    <a:pt x="8261579" y="2075479"/>
                  </a:lnTo>
                  <a:lnTo>
                    <a:pt x="8277094" y="2030813"/>
                  </a:lnTo>
                  <a:lnTo>
                    <a:pt x="8298067" y="1989017"/>
                  </a:lnTo>
                  <a:lnTo>
                    <a:pt x="8324067" y="1950523"/>
                  </a:lnTo>
                  <a:lnTo>
                    <a:pt x="8354663" y="1915763"/>
                  </a:lnTo>
                  <a:lnTo>
                    <a:pt x="8389423" y="1885167"/>
                  </a:lnTo>
                  <a:lnTo>
                    <a:pt x="8427917" y="1859167"/>
                  </a:lnTo>
                  <a:lnTo>
                    <a:pt x="8469713" y="1838194"/>
                  </a:lnTo>
                  <a:lnTo>
                    <a:pt x="8514379" y="1822679"/>
                  </a:lnTo>
                  <a:lnTo>
                    <a:pt x="8561485" y="1813054"/>
                  </a:lnTo>
                  <a:lnTo>
                    <a:pt x="8610600" y="1809750"/>
                  </a:lnTo>
                  <a:lnTo>
                    <a:pt x="8610600" y="361950"/>
                  </a:lnTo>
                  <a:lnTo>
                    <a:pt x="8561485" y="358645"/>
                  </a:lnTo>
                  <a:lnTo>
                    <a:pt x="8514379" y="349020"/>
                  </a:lnTo>
                  <a:lnTo>
                    <a:pt x="8469713" y="333505"/>
                  </a:lnTo>
                  <a:lnTo>
                    <a:pt x="8427917" y="312532"/>
                  </a:lnTo>
                  <a:lnTo>
                    <a:pt x="8389423" y="286532"/>
                  </a:lnTo>
                  <a:lnTo>
                    <a:pt x="8354663" y="255936"/>
                  </a:lnTo>
                  <a:lnTo>
                    <a:pt x="8324067" y="221176"/>
                  </a:lnTo>
                  <a:lnTo>
                    <a:pt x="8298067" y="182682"/>
                  </a:lnTo>
                  <a:lnTo>
                    <a:pt x="8277094" y="140886"/>
                  </a:lnTo>
                  <a:lnTo>
                    <a:pt x="8261579" y="96220"/>
                  </a:lnTo>
                  <a:lnTo>
                    <a:pt x="8251954" y="49114"/>
                  </a:lnTo>
                  <a:lnTo>
                    <a:pt x="8248650" y="0"/>
                  </a:lnTo>
                  <a:close/>
                </a:path>
              </a:pathLst>
            </a:custGeom>
            <a:solidFill>
              <a:srgbClr val="FFFFFF">
                <a:alpha val="85096"/>
              </a:srgbClr>
            </a:solidFill>
          </p:spPr>
          <p:txBody>
            <a:bodyPr wrap="square" lIns="0" tIns="0" rIns="0" bIns="0" rtlCol="0"/>
            <a:lstStyle/>
            <a:p>
              <a:endParaRPr/>
            </a:p>
          </p:txBody>
        </p:sp>
        <p:sp>
          <p:nvSpPr>
            <p:cNvPr id="5" name="object 5"/>
            <p:cNvSpPr/>
            <p:nvPr/>
          </p:nvSpPr>
          <p:spPr>
            <a:xfrm>
              <a:off x="323849" y="1701546"/>
              <a:ext cx="8610600" cy="2171700"/>
            </a:xfrm>
            <a:custGeom>
              <a:avLst/>
              <a:gdLst/>
              <a:ahLst/>
              <a:cxnLst/>
              <a:rect l="l" t="t" r="r" b="b"/>
              <a:pathLst>
                <a:path w="8610600" h="2171700">
                  <a:moveTo>
                    <a:pt x="0" y="361950"/>
                  </a:moveTo>
                  <a:lnTo>
                    <a:pt x="49114" y="358645"/>
                  </a:lnTo>
                  <a:lnTo>
                    <a:pt x="96221" y="349020"/>
                  </a:lnTo>
                  <a:lnTo>
                    <a:pt x="140888" y="333505"/>
                  </a:lnTo>
                  <a:lnTo>
                    <a:pt x="182685" y="312532"/>
                  </a:lnTo>
                  <a:lnTo>
                    <a:pt x="221181" y="286532"/>
                  </a:lnTo>
                  <a:lnTo>
                    <a:pt x="255943" y="255936"/>
                  </a:lnTo>
                  <a:lnTo>
                    <a:pt x="286540" y="221176"/>
                  </a:lnTo>
                  <a:lnTo>
                    <a:pt x="312542" y="182682"/>
                  </a:lnTo>
                  <a:lnTo>
                    <a:pt x="333516" y="140886"/>
                  </a:lnTo>
                  <a:lnTo>
                    <a:pt x="349032" y="96220"/>
                  </a:lnTo>
                  <a:lnTo>
                    <a:pt x="358658" y="49114"/>
                  </a:lnTo>
                  <a:lnTo>
                    <a:pt x="361962" y="0"/>
                  </a:lnTo>
                  <a:lnTo>
                    <a:pt x="8248650" y="0"/>
                  </a:lnTo>
                  <a:lnTo>
                    <a:pt x="8251954" y="49114"/>
                  </a:lnTo>
                  <a:lnTo>
                    <a:pt x="8261579" y="96220"/>
                  </a:lnTo>
                  <a:lnTo>
                    <a:pt x="8277094" y="140886"/>
                  </a:lnTo>
                  <a:lnTo>
                    <a:pt x="8298067" y="182682"/>
                  </a:lnTo>
                  <a:lnTo>
                    <a:pt x="8324067" y="221176"/>
                  </a:lnTo>
                  <a:lnTo>
                    <a:pt x="8354663" y="255936"/>
                  </a:lnTo>
                  <a:lnTo>
                    <a:pt x="8389423" y="286532"/>
                  </a:lnTo>
                  <a:lnTo>
                    <a:pt x="8427917" y="312532"/>
                  </a:lnTo>
                  <a:lnTo>
                    <a:pt x="8469713" y="333505"/>
                  </a:lnTo>
                  <a:lnTo>
                    <a:pt x="8514379" y="349020"/>
                  </a:lnTo>
                  <a:lnTo>
                    <a:pt x="8561485" y="358645"/>
                  </a:lnTo>
                  <a:lnTo>
                    <a:pt x="8610600" y="361950"/>
                  </a:lnTo>
                  <a:lnTo>
                    <a:pt x="8610600" y="1809750"/>
                  </a:lnTo>
                  <a:lnTo>
                    <a:pt x="8561485" y="1813054"/>
                  </a:lnTo>
                  <a:lnTo>
                    <a:pt x="8514379" y="1822679"/>
                  </a:lnTo>
                  <a:lnTo>
                    <a:pt x="8469713" y="1838194"/>
                  </a:lnTo>
                  <a:lnTo>
                    <a:pt x="8427917" y="1859167"/>
                  </a:lnTo>
                  <a:lnTo>
                    <a:pt x="8389423" y="1885167"/>
                  </a:lnTo>
                  <a:lnTo>
                    <a:pt x="8354663" y="1915763"/>
                  </a:lnTo>
                  <a:lnTo>
                    <a:pt x="8324067" y="1950523"/>
                  </a:lnTo>
                  <a:lnTo>
                    <a:pt x="8298067" y="1989017"/>
                  </a:lnTo>
                  <a:lnTo>
                    <a:pt x="8277094" y="2030813"/>
                  </a:lnTo>
                  <a:lnTo>
                    <a:pt x="8261579" y="2075479"/>
                  </a:lnTo>
                  <a:lnTo>
                    <a:pt x="8251954" y="2122585"/>
                  </a:lnTo>
                  <a:lnTo>
                    <a:pt x="8248650" y="2171699"/>
                  </a:lnTo>
                  <a:lnTo>
                    <a:pt x="361962" y="2171699"/>
                  </a:lnTo>
                  <a:lnTo>
                    <a:pt x="358658" y="2122585"/>
                  </a:lnTo>
                  <a:lnTo>
                    <a:pt x="349032" y="2075479"/>
                  </a:lnTo>
                  <a:lnTo>
                    <a:pt x="333516" y="2030813"/>
                  </a:lnTo>
                  <a:lnTo>
                    <a:pt x="312542" y="1989017"/>
                  </a:lnTo>
                  <a:lnTo>
                    <a:pt x="286540" y="1950523"/>
                  </a:lnTo>
                  <a:lnTo>
                    <a:pt x="255943" y="1915763"/>
                  </a:lnTo>
                  <a:lnTo>
                    <a:pt x="221181" y="1885167"/>
                  </a:lnTo>
                  <a:lnTo>
                    <a:pt x="182685" y="1859167"/>
                  </a:lnTo>
                  <a:lnTo>
                    <a:pt x="140888" y="1838194"/>
                  </a:lnTo>
                  <a:lnTo>
                    <a:pt x="96221" y="1822679"/>
                  </a:lnTo>
                  <a:lnTo>
                    <a:pt x="49114" y="1813054"/>
                  </a:lnTo>
                  <a:lnTo>
                    <a:pt x="0" y="1809750"/>
                  </a:lnTo>
                  <a:lnTo>
                    <a:pt x="0" y="361950"/>
                  </a:lnTo>
                  <a:close/>
                </a:path>
              </a:pathLst>
            </a:custGeom>
            <a:ln w="25907">
              <a:solidFill>
                <a:srgbClr val="88A3A7"/>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201675" rIns="0" bIns="0" rtlCol="0">
            <a:spAutoFit/>
          </a:bodyPr>
          <a:lstStyle/>
          <a:p>
            <a:pPr marL="247015" marR="5080" indent="607695">
              <a:lnSpc>
                <a:spcPct val="100000"/>
              </a:lnSpc>
              <a:spcBef>
                <a:spcPts val="105"/>
              </a:spcBef>
            </a:pPr>
            <a:r>
              <a:rPr spc="-5" dirty="0">
                <a:solidFill>
                  <a:srgbClr val="001F5F"/>
                </a:solidFill>
              </a:rPr>
              <a:t>MEDICINE </a:t>
            </a:r>
            <a:r>
              <a:rPr dirty="0">
                <a:solidFill>
                  <a:srgbClr val="001F5F"/>
                </a:solidFill>
              </a:rPr>
              <a:t>AND </a:t>
            </a:r>
            <a:r>
              <a:rPr spc="-5" dirty="0">
                <a:solidFill>
                  <a:srgbClr val="001F5F"/>
                </a:solidFill>
              </a:rPr>
              <a:t>MEDICAL </a:t>
            </a:r>
            <a:r>
              <a:rPr dirty="0">
                <a:solidFill>
                  <a:srgbClr val="001F5F"/>
                </a:solidFill>
              </a:rPr>
              <a:t> </a:t>
            </a:r>
            <a:r>
              <a:rPr spc="-5" dirty="0">
                <a:solidFill>
                  <a:srgbClr val="001F5F"/>
                </a:solidFill>
              </a:rPr>
              <a:t>SCHOOLS</a:t>
            </a:r>
            <a:r>
              <a:rPr spc="-20" dirty="0">
                <a:solidFill>
                  <a:srgbClr val="001F5F"/>
                </a:solidFill>
              </a:rPr>
              <a:t> </a:t>
            </a:r>
            <a:r>
              <a:rPr spc="-5" dirty="0">
                <a:solidFill>
                  <a:srgbClr val="001F5F"/>
                </a:solidFill>
              </a:rPr>
              <a:t>OF</a:t>
            </a:r>
            <a:r>
              <a:rPr spc="-20" dirty="0">
                <a:solidFill>
                  <a:srgbClr val="001F5F"/>
                </a:solidFill>
              </a:rPr>
              <a:t> </a:t>
            </a:r>
            <a:r>
              <a:rPr dirty="0">
                <a:solidFill>
                  <a:srgbClr val="001F5F"/>
                </a:solidFill>
              </a:rPr>
              <a:t>ANCIENT</a:t>
            </a:r>
            <a:r>
              <a:rPr spc="-15" dirty="0">
                <a:solidFill>
                  <a:srgbClr val="001F5F"/>
                </a:solidFill>
              </a:rPr>
              <a:t> </a:t>
            </a:r>
            <a:r>
              <a:rPr spc="-5" dirty="0">
                <a:solidFill>
                  <a:srgbClr val="001F5F"/>
                </a:solidFill>
              </a:rPr>
              <a:t>GREECE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64600" y="6419494"/>
            <a:ext cx="12446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4</a:t>
            </a:r>
            <a:endParaRPr sz="1400">
              <a:latin typeface="Arial MT"/>
              <a:cs typeface="Arial MT"/>
            </a:endParaRPr>
          </a:p>
        </p:txBody>
      </p:sp>
      <p:sp>
        <p:nvSpPr>
          <p:cNvPr id="3" name="object 3"/>
          <p:cNvSpPr txBox="1"/>
          <p:nvPr/>
        </p:nvSpPr>
        <p:spPr>
          <a:xfrm>
            <a:off x="8778240" y="6449085"/>
            <a:ext cx="99060" cy="199390"/>
          </a:xfrm>
          <a:prstGeom prst="rect">
            <a:avLst/>
          </a:prstGeom>
        </p:spPr>
        <p:txBody>
          <a:bodyPr vert="horz" wrap="square" lIns="0" tIns="0" rIns="0" bIns="0" rtlCol="0">
            <a:spAutoFit/>
          </a:bodyPr>
          <a:lstStyle/>
          <a:p>
            <a:pPr>
              <a:lnSpc>
                <a:spcPts val="1550"/>
              </a:lnSpc>
            </a:pPr>
            <a:r>
              <a:rPr sz="1400" spc="-5" dirty="0">
                <a:latin typeface="Arial MT"/>
                <a:cs typeface="Arial MT"/>
              </a:rPr>
              <a:t>1</a:t>
            </a:r>
            <a:endParaRPr sz="1400">
              <a:latin typeface="Arial MT"/>
              <a:cs typeface="Arial MT"/>
            </a:endParaRPr>
          </a:p>
        </p:txBody>
      </p:sp>
      <p:grpSp>
        <p:nvGrpSpPr>
          <p:cNvPr id="4" name="object 4"/>
          <p:cNvGrpSpPr/>
          <p:nvPr/>
        </p:nvGrpSpPr>
        <p:grpSpPr>
          <a:xfrm>
            <a:off x="-12255" y="0"/>
            <a:ext cx="9170035" cy="715010"/>
            <a:chOff x="-12255" y="0"/>
            <a:chExt cx="9170035" cy="715010"/>
          </a:xfrm>
        </p:grpSpPr>
        <p:sp>
          <p:nvSpPr>
            <p:cNvPr id="5" name="object 5"/>
            <p:cNvSpPr/>
            <p:nvPr/>
          </p:nvSpPr>
          <p:spPr>
            <a:xfrm>
              <a:off x="762" y="762"/>
              <a:ext cx="9144000" cy="609600"/>
            </a:xfrm>
            <a:custGeom>
              <a:avLst/>
              <a:gdLst/>
              <a:ahLst/>
              <a:cxnLst/>
              <a:rect l="l" t="t" r="r" b="b"/>
              <a:pathLst>
                <a:path w="9144000" h="609600">
                  <a:moveTo>
                    <a:pt x="9144000" y="0"/>
                  </a:moveTo>
                  <a:lnTo>
                    <a:pt x="0" y="0"/>
                  </a:lnTo>
                  <a:lnTo>
                    <a:pt x="0" y="609600"/>
                  </a:lnTo>
                  <a:lnTo>
                    <a:pt x="9144000" y="609600"/>
                  </a:lnTo>
                  <a:lnTo>
                    <a:pt x="9144000" y="0"/>
                  </a:lnTo>
                  <a:close/>
                </a:path>
              </a:pathLst>
            </a:custGeom>
            <a:solidFill>
              <a:srgbClr val="FFFFFF"/>
            </a:solidFill>
          </p:spPr>
          <p:txBody>
            <a:bodyPr wrap="square" lIns="0" tIns="0" rIns="0" bIns="0" rtlCol="0"/>
            <a:lstStyle/>
            <a:p>
              <a:endParaRPr/>
            </a:p>
          </p:txBody>
        </p:sp>
        <p:sp>
          <p:nvSpPr>
            <p:cNvPr id="6" name="object 6"/>
            <p:cNvSpPr/>
            <p:nvPr/>
          </p:nvSpPr>
          <p:spPr>
            <a:xfrm>
              <a:off x="762" y="762"/>
              <a:ext cx="9144000" cy="609600"/>
            </a:xfrm>
            <a:custGeom>
              <a:avLst/>
              <a:gdLst/>
              <a:ahLst/>
              <a:cxnLst/>
              <a:rect l="l" t="t" r="r" b="b"/>
              <a:pathLst>
                <a:path w="9144000" h="609600">
                  <a:moveTo>
                    <a:pt x="0" y="609600"/>
                  </a:moveTo>
                  <a:lnTo>
                    <a:pt x="9144000" y="609600"/>
                  </a:lnTo>
                  <a:lnTo>
                    <a:pt x="9144000" y="0"/>
                  </a:lnTo>
                  <a:lnTo>
                    <a:pt x="0" y="0"/>
                  </a:lnTo>
                  <a:lnTo>
                    <a:pt x="0" y="609600"/>
                  </a:lnTo>
                  <a:close/>
                </a:path>
              </a:pathLst>
            </a:custGeom>
            <a:ln w="25908">
              <a:solidFill>
                <a:srgbClr val="333399"/>
              </a:solidFill>
            </a:ln>
          </p:spPr>
          <p:txBody>
            <a:bodyPr wrap="square" lIns="0" tIns="0" rIns="0" bIns="0" rtlCol="0"/>
            <a:lstStyle/>
            <a:p>
              <a:endParaRPr/>
            </a:p>
          </p:txBody>
        </p:sp>
        <p:pic>
          <p:nvPicPr>
            <p:cNvPr id="7" name="object 7"/>
            <p:cNvPicPr/>
            <p:nvPr/>
          </p:nvPicPr>
          <p:blipFill>
            <a:blip r:embed="rId2" cstate="print"/>
            <a:stretch>
              <a:fillRect/>
            </a:stretch>
          </p:blipFill>
          <p:spPr>
            <a:xfrm>
              <a:off x="4585716" y="22860"/>
              <a:ext cx="2145791" cy="679704"/>
            </a:xfrm>
            <a:prstGeom prst="rect">
              <a:avLst/>
            </a:prstGeom>
          </p:spPr>
        </p:pic>
      </p:grpSp>
      <p:sp>
        <p:nvSpPr>
          <p:cNvPr id="8" name="object 8"/>
          <p:cNvSpPr txBox="1">
            <a:spLocks noGrp="1"/>
          </p:cNvSpPr>
          <p:nvPr>
            <p:ph type="title"/>
          </p:nvPr>
        </p:nvSpPr>
        <p:spPr>
          <a:xfrm>
            <a:off x="417068" y="101295"/>
            <a:ext cx="6115050" cy="391795"/>
          </a:xfrm>
          <a:prstGeom prst="rect">
            <a:avLst/>
          </a:prstGeom>
        </p:spPr>
        <p:txBody>
          <a:bodyPr vert="horz" wrap="square" lIns="0" tIns="12700" rIns="0" bIns="0" rtlCol="0">
            <a:spAutoFit/>
          </a:bodyPr>
          <a:lstStyle/>
          <a:p>
            <a:pPr marL="12700">
              <a:lnSpc>
                <a:spcPct val="100000"/>
              </a:lnSpc>
              <a:spcBef>
                <a:spcPts val="100"/>
              </a:spcBef>
            </a:pPr>
            <a:r>
              <a:rPr sz="2400" i="0" dirty="0">
                <a:solidFill>
                  <a:srgbClr val="C00000"/>
                </a:solidFill>
                <a:latin typeface="Arial"/>
                <a:cs typeface="Arial"/>
              </a:rPr>
              <a:t>GOD</a:t>
            </a:r>
            <a:r>
              <a:rPr sz="2400" i="0" spc="-45" dirty="0">
                <a:solidFill>
                  <a:srgbClr val="C00000"/>
                </a:solidFill>
                <a:latin typeface="Arial"/>
                <a:cs typeface="Arial"/>
              </a:rPr>
              <a:t> </a:t>
            </a:r>
            <a:r>
              <a:rPr sz="2400" i="0" dirty="0">
                <a:solidFill>
                  <a:srgbClr val="C00000"/>
                </a:solidFill>
                <a:latin typeface="Arial"/>
                <a:cs typeface="Arial"/>
              </a:rPr>
              <a:t>OF</a:t>
            </a:r>
            <a:r>
              <a:rPr sz="2400" i="0" spc="-15" dirty="0">
                <a:solidFill>
                  <a:srgbClr val="C00000"/>
                </a:solidFill>
                <a:latin typeface="Arial"/>
                <a:cs typeface="Arial"/>
              </a:rPr>
              <a:t> </a:t>
            </a:r>
            <a:r>
              <a:rPr sz="2400" i="0" spc="-5" dirty="0">
                <a:solidFill>
                  <a:srgbClr val="C00000"/>
                </a:solidFill>
                <a:latin typeface="Arial"/>
                <a:cs typeface="Arial"/>
              </a:rPr>
              <a:t>THE MEDICAL ART</a:t>
            </a:r>
            <a:r>
              <a:rPr sz="2400" i="0" spc="15" dirty="0">
                <a:solidFill>
                  <a:srgbClr val="C00000"/>
                </a:solidFill>
                <a:latin typeface="Arial"/>
                <a:cs typeface="Arial"/>
              </a:rPr>
              <a:t> </a:t>
            </a:r>
            <a:r>
              <a:rPr sz="2400" i="0" dirty="0">
                <a:solidFill>
                  <a:srgbClr val="C00000"/>
                </a:solidFill>
                <a:latin typeface="Arial"/>
                <a:cs typeface="Arial"/>
              </a:rPr>
              <a:t>-</a:t>
            </a:r>
            <a:r>
              <a:rPr sz="2400" i="0" spc="-15" dirty="0">
                <a:solidFill>
                  <a:srgbClr val="C00000"/>
                </a:solidFill>
                <a:latin typeface="Arial"/>
                <a:cs typeface="Arial"/>
              </a:rPr>
              <a:t> </a:t>
            </a:r>
            <a:r>
              <a:rPr sz="2400" i="0" spc="-5" dirty="0">
                <a:solidFill>
                  <a:srgbClr val="000000"/>
                </a:solidFill>
                <a:latin typeface="Arial"/>
                <a:cs typeface="Arial"/>
              </a:rPr>
              <a:t>ASCLEPIUS</a:t>
            </a:r>
            <a:endParaRPr sz="2400">
              <a:latin typeface="Arial"/>
              <a:cs typeface="Arial"/>
            </a:endParaRPr>
          </a:p>
        </p:txBody>
      </p:sp>
      <p:grpSp>
        <p:nvGrpSpPr>
          <p:cNvPr id="9" name="object 9"/>
          <p:cNvGrpSpPr/>
          <p:nvPr/>
        </p:nvGrpSpPr>
        <p:grpSpPr>
          <a:xfrm>
            <a:off x="-3111" y="559308"/>
            <a:ext cx="9015095" cy="3891279"/>
            <a:chOff x="-3111" y="559308"/>
            <a:chExt cx="9015095" cy="3891279"/>
          </a:xfrm>
        </p:grpSpPr>
        <p:sp>
          <p:nvSpPr>
            <p:cNvPr id="10" name="object 10"/>
            <p:cNvSpPr/>
            <p:nvPr/>
          </p:nvSpPr>
          <p:spPr>
            <a:xfrm>
              <a:off x="9905" y="712470"/>
              <a:ext cx="7452359" cy="802005"/>
            </a:xfrm>
            <a:custGeom>
              <a:avLst/>
              <a:gdLst/>
              <a:ahLst/>
              <a:cxnLst/>
              <a:rect l="l" t="t" r="r" b="b"/>
              <a:pathLst>
                <a:path w="7452359" h="802005">
                  <a:moveTo>
                    <a:pt x="7452359" y="0"/>
                  </a:moveTo>
                  <a:lnTo>
                    <a:pt x="0" y="0"/>
                  </a:lnTo>
                  <a:lnTo>
                    <a:pt x="0" y="801624"/>
                  </a:lnTo>
                  <a:lnTo>
                    <a:pt x="7452359" y="801624"/>
                  </a:lnTo>
                  <a:lnTo>
                    <a:pt x="7452359" y="0"/>
                  </a:lnTo>
                  <a:close/>
                </a:path>
              </a:pathLst>
            </a:custGeom>
            <a:solidFill>
              <a:srgbClr val="BADFE2">
                <a:alpha val="70195"/>
              </a:srgbClr>
            </a:solidFill>
          </p:spPr>
          <p:txBody>
            <a:bodyPr wrap="square" lIns="0" tIns="0" rIns="0" bIns="0" rtlCol="0"/>
            <a:lstStyle/>
            <a:p>
              <a:endParaRPr/>
            </a:p>
          </p:txBody>
        </p:sp>
        <p:sp>
          <p:nvSpPr>
            <p:cNvPr id="11" name="object 11"/>
            <p:cNvSpPr/>
            <p:nvPr/>
          </p:nvSpPr>
          <p:spPr>
            <a:xfrm>
              <a:off x="9905" y="712470"/>
              <a:ext cx="7452359" cy="802005"/>
            </a:xfrm>
            <a:custGeom>
              <a:avLst/>
              <a:gdLst/>
              <a:ahLst/>
              <a:cxnLst/>
              <a:rect l="l" t="t" r="r" b="b"/>
              <a:pathLst>
                <a:path w="7452359" h="802005">
                  <a:moveTo>
                    <a:pt x="0" y="801624"/>
                  </a:moveTo>
                  <a:lnTo>
                    <a:pt x="7452359" y="801624"/>
                  </a:lnTo>
                  <a:lnTo>
                    <a:pt x="7452359" y="0"/>
                  </a:lnTo>
                  <a:lnTo>
                    <a:pt x="0" y="0"/>
                  </a:lnTo>
                  <a:lnTo>
                    <a:pt x="0" y="801624"/>
                  </a:lnTo>
                  <a:close/>
                </a:path>
              </a:pathLst>
            </a:custGeom>
            <a:ln w="25908">
              <a:solidFill>
                <a:srgbClr val="88A3A7"/>
              </a:solidFill>
            </a:ln>
          </p:spPr>
          <p:txBody>
            <a:bodyPr wrap="square" lIns="0" tIns="0" rIns="0" bIns="0" rtlCol="0"/>
            <a:lstStyle/>
            <a:p>
              <a:endParaRPr/>
            </a:p>
          </p:txBody>
        </p:sp>
        <p:pic>
          <p:nvPicPr>
            <p:cNvPr id="12" name="object 12"/>
            <p:cNvPicPr/>
            <p:nvPr/>
          </p:nvPicPr>
          <p:blipFill>
            <a:blip r:embed="rId3" cstate="print"/>
            <a:stretch>
              <a:fillRect/>
            </a:stretch>
          </p:blipFill>
          <p:spPr>
            <a:xfrm>
              <a:off x="1746503" y="559308"/>
              <a:ext cx="4061460" cy="623315"/>
            </a:xfrm>
            <a:prstGeom prst="rect">
              <a:avLst/>
            </a:prstGeom>
          </p:spPr>
        </p:pic>
        <p:pic>
          <p:nvPicPr>
            <p:cNvPr id="13" name="object 13"/>
            <p:cNvPicPr/>
            <p:nvPr/>
          </p:nvPicPr>
          <p:blipFill>
            <a:blip r:embed="rId4" cstate="print"/>
            <a:stretch>
              <a:fillRect/>
            </a:stretch>
          </p:blipFill>
          <p:spPr>
            <a:xfrm>
              <a:off x="155447" y="2382012"/>
              <a:ext cx="8855964" cy="958596"/>
            </a:xfrm>
            <a:prstGeom prst="rect">
              <a:avLst/>
            </a:prstGeom>
          </p:spPr>
        </p:pic>
        <p:pic>
          <p:nvPicPr>
            <p:cNvPr id="14" name="object 14"/>
            <p:cNvPicPr/>
            <p:nvPr/>
          </p:nvPicPr>
          <p:blipFill>
            <a:blip r:embed="rId5" cstate="print"/>
            <a:stretch>
              <a:fillRect/>
            </a:stretch>
          </p:blipFill>
          <p:spPr>
            <a:xfrm>
              <a:off x="571499" y="2325624"/>
              <a:ext cx="8080248" cy="877824"/>
            </a:xfrm>
            <a:prstGeom prst="rect">
              <a:avLst/>
            </a:prstGeom>
          </p:spPr>
        </p:pic>
        <p:sp>
          <p:nvSpPr>
            <p:cNvPr id="15" name="object 15"/>
            <p:cNvSpPr/>
            <p:nvPr/>
          </p:nvSpPr>
          <p:spPr>
            <a:xfrm>
              <a:off x="202691" y="2409443"/>
              <a:ext cx="8761730" cy="864235"/>
            </a:xfrm>
            <a:custGeom>
              <a:avLst/>
              <a:gdLst/>
              <a:ahLst/>
              <a:cxnLst/>
              <a:rect l="l" t="t" r="r" b="b"/>
              <a:pathLst>
                <a:path w="8761730" h="864235">
                  <a:moveTo>
                    <a:pt x="8761476" y="0"/>
                  </a:moveTo>
                  <a:lnTo>
                    <a:pt x="0" y="0"/>
                  </a:lnTo>
                  <a:lnTo>
                    <a:pt x="0" y="632967"/>
                  </a:lnTo>
                  <a:lnTo>
                    <a:pt x="4272661" y="632967"/>
                  </a:lnTo>
                  <a:lnTo>
                    <a:pt x="4272661" y="648080"/>
                  </a:lnTo>
                  <a:lnTo>
                    <a:pt x="3921887" y="648080"/>
                  </a:lnTo>
                  <a:lnTo>
                    <a:pt x="4380738" y="864107"/>
                  </a:lnTo>
                  <a:lnTo>
                    <a:pt x="4839589" y="648080"/>
                  </a:lnTo>
                  <a:lnTo>
                    <a:pt x="4488815" y="648080"/>
                  </a:lnTo>
                  <a:lnTo>
                    <a:pt x="4488815" y="632967"/>
                  </a:lnTo>
                  <a:lnTo>
                    <a:pt x="8761476" y="632967"/>
                  </a:lnTo>
                  <a:lnTo>
                    <a:pt x="8761476" y="0"/>
                  </a:lnTo>
                  <a:close/>
                </a:path>
              </a:pathLst>
            </a:custGeom>
            <a:solidFill>
              <a:srgbClr val="FFC000"/>
            </a:solidFill>
          </p:spPr>
          <p:txBody>
            <a:bodyPr wrap="square" lIns="0" tIns="0" rIns="0" bIns="0" rtlCol="0"/>
            <a:lstStyle/>
            <a:p>
              <a:endParaRPr/>
            </a:p>
          </p:txBody>
        </p:sp>
        <p:sp>
          <p:nvSpPr>
            <p:cNvPr id="16" name="object 16"/>
            <p:cNvSpPr/>
            <p:nvPr/>
          </p:nvSpPr>
          <p:spPr>
            <a:xfrm>
              <a:off x="202691" y="2409443"/>
              <a:ext cx="8761730" cy="864235"/>
            </a:xfrm>
            <a:custGeom>
              <a:avLst/>
              <a:gdLst/>
              <a:ahLst/>
              <a:cxnLst/>
              <a:rect l="l" t="t" r="r" b="b"/>
              <a:pathLst>
                <a:path w="8761730" h="864235">
                  <a:moveTo>
                    <a:pt x="0" y="0"/>
                  </a:moveTo>
                  <a:lnTo>
                    <a:pt x="8761476" y="0"/>
                  </a:lnTo>
                  <a:lnTo>
                    <a:pt x="8761476" y="632967"/>
                  </a:lnTo>
                  <a:lnTo>
                    <a:pt x="4488815" y="632967"/>
                  </a:lnTo>
                  <a:lnTo>
                    <a:pt x="4488815" y="648080"/>
                  </a:lnTo>
                  <a:lnTo>
                    <a:pt x="4839589" y="648080"/>
                  </a:lnTo>
                  <a:lnTo>
                    <a:pt x="4380738" y="864107"/>
                  </a:lnTo>
                  <a:lnTo>
                    <a:pt x="3921887" y="648080"/>
                  </a:lnTo>
                  <a:lnTo>
                    <a:pt x="4272661" y="648080"/>
                  </a:lnTo>
                  <a:lnTo>
                    <a:pt x="4272661" y="632967"/>
                  </a:lnTo>
                  <a:lnTo>
                    <a:pt x="0" y="632967"/>
                  </a:lnTo>
                  <a:lnTo>
                    <a:pt x="0" y="0"/>
                  </a:lnTo>
                  <a:close/>
                </a:path>
              </a:pathLst>
            </a:custGeom>
            <a:ln w="9144">
              <a:solidFill>
                <a:srgbClr val="F8F8F8"/>
              </a:solidFill>
            </a:ln>
          </p:spPr>
          <p:txBody>
            <a:bodyPr wrap="square" lIns="0" tIns="0" rIns="0" bIns="0" rtlCol="0"/>
            <a:lstStyle/>
            <a:p>
              <a:endParaRPr/>
            </a:p>
          </p:txBody>
        </p:sp>
        <p:sp>
          <p:nvSpPr>
            <p:cNvPr id="17" name="object 17"/>
            <p:cNvSpPr/>
            <p:nvPr/>
          </p:nvSpPr>
          <p:spPr>
            <a:xfrm>
              <a:off x="6156197" y="3815334"/>
              <a:ext cx="2819400" cy="622300"/>
            </a:xfrm>
            <a:custGeom>
              <a:avLst/>
              <a:gdLst/>
              <a:ahLst/>
              <a:cxnLst/>
              <a:rect l="l" t="t" r="r" b="b"/>
              <a:pathLst>
                <a:path w="2819400" h="622300">
                  <a:moveTo>
                    <a:pt x="2819400" y="0"/>
                  </a:moveTo>
                  <a:lnTo>
                    <a:pt x="0" y="0"/>
                  </a:lnTo>
                  <a:lnTo>
                    <a:pt x="0" y="621792"/>
                  </a:lnTo>
                  <a:lnTo>
                    <a:pt x="2819400" y="621792"/>
                  </a:lnTo>
                  <a:lnTo>
                    <a:pt x="2819400" y="0"/>
                  </a:lnTo>
                  <a:close/>
                </a:path>
              </a:pathLst>
            </a:custGeom>
            <a:solidFill>
              <a:srgbClr val="BADFE2">
                <a:alpha val="70195"/>
              </a:srgbClr>
            </a:solidFill>
          </p:spPr>
          <p:txBody>
            <a:bodyPr wrap="square" lIns="0" tIns="0" rIns="0" bIns="0" rtlCol="0"/>
            <a:lstStyle/>
            <a:p>
              <a:endParaRPr/>
            </a:p>
          </p:txBody>
        </p:sp>
        <p:sp>
          <p:nvSpPr>
            <p:cNvPr id="18" name="object 18"/>
            <p:cNvSpPr/>
            <p:nvPr/>
          </p:nvSpPr>
          <p:spPr>
            <a:xfrm>
              <a:off x="6156197" y="3815334"/>
              <a:ext cx="2819400" cy="622300"/>
            </a:xfrm>
            <a:custGeom>
              <a:avLst/>
              <a:gdLst/>
              <a:ahLst/>
              <a:cxnLst/>
              <a:rect l="l" t="t" r="r" b="b"/>
              <a:pathLst>
                <a:path w="2819400" h="622300">
                  <a:moveTo>
                    <a:pt x="0" y="621792"/>
                  </a:moveTo>
                  <a:lnTo>
                    <a:pt x="2819400" y="621792"/>
                  </a:lnTo>
                  <a:lnTo>
                    <a:pt x="2819400" y="0"/>
                  </a:lnTo>
                  <a:lnTo>
                    <a:pt x="0" y="0"/>
                  </a:lnTo>
                  <a:lnTo>
                    <a:pt x="0" y="621792"/>
                  </a:lnTo>
                  <a:close/>
                </a:path>
              </a:pathLst>
            </a:custGeom>
            <a:ln w="25908">
              <a:solidFill>
                <a:srgbClr val="88A3A7"/>
              </a:solidFill>
            </a:ln>
          </p:spPr>
          <p:txBody>
            <a:bodyPr wrap="square" lIns="0" tIns="0" rIns="0" bIns="0" rtlCol="0"/>
            <a:lstStyle/>
            <a:p>
              <a:endParaRPr/>
            </a:p>
          </p:txBody>
        </p:sp>
        <p:pic>
          <p:nvPicPr>
            <p:cNvPr id="19" name="object 19"/>
            <p:cNvPicPr/>
            <p:nvPr/>
          </p:nvPicPr>
          <p:blipFill>
            <a:blip r:embed="rId6" cstate="print"/>
            <a:stretch>
              <a:fillRect/>
            </a:stretch>
          </p:blipFill>
          <p:spPr>
            <a:xfrm>
              <a:off x="6320028" y="3738372"/>
              <a:ext cx="1552955" cy="566927"/>
            </a:xfrm>
            <a:prstGeom prst="rect">
              <a:avLst/>
            </a:prstGeom>
          </p:spPr>
        </p:pic>
        <p:pic>
          <p:nvPicPr>
            <p:cNvPr id="20" name="object 20"/>
            <p:cNvPicPr/>
            <p:nvPr/>
          </p:nvPicPr>
          <p:blipFill>
            <a:blip r:embed="rId7" cstate="print"/>
            <a:stretch>
              <a:fillRect/>
            </a:stretch>
          </p:blipFill>
          <p:spPr>
            <a:xfrm>
              <a:off x="7534656" y="3738372"/>
              <a:ext cx="416051" cy="566927"/>
            </a:xfrm>
            <a:prstGeom prst="rect">
              <a:avLst/>
            </a:prstGeom>
          </p:spPr>
        </p:pic>
      </p:grpSp>
      <p:sp>
        <p:nvSpPr>
          <p:cNvPr id="21" name="object 21"/>
          <p:cNvSpPr txBox="1"/>
          <p:nvPr/>
        </p:nvSpPr>
        <p:spPr>
          <a:xfrm>
            <a:off x="6467094" y="3792092"/>
            <a:ext cx="2199005" cy="636270"/>
          </a:xfrm>
          <a:prstGeom prst="rect">
            <a:avLst/>
          </a:prstGeom>
        </p:spPr>
        <p:txBody>
          <a:bodyPr vert="horz" wrap="square" lIns="0" tIns="12700" rIns="0" bIns="0" rtlCol="0">
            <a:spAutoFit/>
          </a:bodyPr>
          <a:lstStyle/>
          <a:p>
            <a:pPr marL="655320" marR="5080" indent="-643255">
              <a:lnSpc>
                <a:spcPct val="100000"/>
              </a:lnSpc>
              <a:spcBef>
                <a:spcPts val="100"/>
              </a:spcBef>
            </a:pPr>
            <a:r>
              <a:rPr sz="2000" b="1" dirty="0">
                <a:solidFill>
                  <a:srgbClr val="214A50"/>
                </a:solidFill>
                <a:latin typeface="Calibri"/>
                <a:cs typeface="Calibri"/>
              </a:rPr>
              <a:t>PODOLIRIY</a:t>
            </a:r>
            <a:r>
              <a:rPr sz="2000" b="1" spc="-65" dirty="0">
                <a:solidFill>
                  <a:srgbClr val="214A50"/>
                </a:solidFill>
                <a:latin typeface="Calibri"/>
                <a:cs typeface="Calibri"/>
              </a:rPr>
              <a:t> </a:t>
            </a:r>
            <a:r>
              <a:rPr sz="2000" b="1" dirty="0">
                <a:solidFill>
                  <a:srgbClr val="000099"/>
                </a:solidFill>
                <a:latin typeface="Calibri"/>
                <a:cs typeface="Calibri"/>
              </a:rPr>
              <a:t>-</a:t>
            </a:r>
            <a:r>
              <a:rPr sz="2000" b="1" spc="-50" dirty="0">
                <a:solidFill>
                  <a:srgbClr val="000099"/>
                </a:solidFill>
                <a:latin typeface="Calibri"/>
                <a:cs typeface="Calibri"/>
              </a:rPr>
              <a:t> </a:t>
            </a:r>
            <a:r>
              <a:rPr sz="2000" b="1" spc="-10" dirty="0">
                <a:solidFill>
                  <a:srgbClr val="000099"/>
                </a:solidFill>
                <a:latin typeface="Calibri"/>
                <a:cs typeface="Calibri"/>
              </a:rPr>
              <a:t>internal </a:t>
            </a:r>
            <a:r>
              <a:rPr sz="2000" b="1" spc="-434" dirty="0">
                <a:solidFill>
                  <a:srgbClr val="000099"/>
                </a:solidFill>
                <a:latin typeface="Calibri"/>
                <a:cs typeface="Calibri"/>
              </a:rPr>
              <a:t> </a:t>
            </a:r>
            <a:r>
              <a:rPr sz="2000" b="1" spc="-5" dirty="0">
                <a:solidFill>
                  <a:srgbClr val="000099"/>
                </a:solidFill>
                <a:latin typeface="Calibri"/>
                <a:cs typeface="Calibri"/>
              </a:rPr>
              <a:t>diseases</a:t>
            </a:r>
            <a:endParaRPr sz="2000">
              <a:latin typeface="Calibri"/>
              <a:cs typeface="Calibri"/>
            </a:endParaRPr>
          </a:p>
        </p:txBody>
      </p:sp>
      <p:grpSp>
        <p:nvGrpSpPr>
          <p:cNvPr id="22" name="object 22"/>
          <p:cNvGrpSpPr/>
          <p:nvPr/>
        </p:nvGrpSpPr>
        <p:grpSpPr>
          <a:xfrm>
            <a:off x="6143180" y="3156204"/>
            <a:ext cx="2870200" cy="567055"/>
            <a:chOff x="6143180" y="3156204"/>
            <a:chExt cx="2870200" cy="567055"/>
          </a:xfrm>
        </p:grpSpPr>
        <p:sp>
          <p:nvSpPr>
            <p:cNvPr id="23" name="object 23"/>
            <p:cNvSpPr/>
            <p:nvPr/>
          </p:nvSpPr>
          <p:spPr>
            <a:xfrm>
              <a:off x="6156197" y="3182874"/>
              <a:ext cx="2844165" cy="457200"/>
            </a:xfrm>
            <a:custGeom>
              <a:avLst/>
              <a:gdLst/>
              <a:ahLst/>
              <a:cxnLst/>
              <a:rect l="l" t="t" r="r" b="b"/>
              <a:pathLst>
                <a:path w="2844165" h="457200">
                  <a:moveTo>
                    <a:pt x="2843783" y="0"/>
                  </a:moveTo>
                  <a:lnTo>
                    <a:pt x="0" y="0"/>
                  </a:lnTo>
                  <a:lnTo>
                    <a:pt x="0" y="457200"/>
                  </a:lnTo>
                  <a:lnTo>
                    <a:pt x="2843783" y="457200"/>
                  </a:lnTo>
                  <a:lnTo>
                    <a:pt x="2843783" y="0"/>
                  </a:lnTo>
                  <a:close/>
                </a:path>
              </a:pathLst>
            </a:custGeom>
            <a:solidFill>
              <a:srgbClr val="BADFE2">
                <a:alpha val="70195"/>
              </a:srgbClr>
            </a:solidFill>
          </p:spPr>
          <p:txBody>
            <a:bodyPr wrap="square" lIns="0" tIns="0" rIns="0" bIns="0" rtlCol="0"/>
            <a:lstStyle/>
            <a:p>
              <a:endParaRPr/>
            </a:p>
          </p:txBody>
        </p:sp>
        <p:sp>
          <p:nvSpPr>
            <p:cNvPr id="24" name="object 24"/>
            <p:cNvSpPr/>
            <p:nvPr/>
          </p:nvSpPr>
          <p:spPr>
            <a:xfrm>
              <a:off x="6156197" y="3182874"/>
              <a:ext cx="2844165" cy="457200"/>
            </a:xfrm>
            <a:custGeom>
              <a:avLst/>
              <a:gdLst/>
              <a:ahLst/>
              <a:cxnLst/>
              <a:rect l="l" t="t" r="r" b="b"/>
              <a:pathLst>
                <a:path w="2844165" h="457200">
                  <a:moveTo>
                    <a:pt x="0" y="457200"/>
                  </a:moveTo>
                  <a:lnTo>
                    <a:pt x="2843783" y="457200"/>
                  </a:lnTo>
                  <a:lnTo>
                    <a:pt x="2843783" y="0"/>
                  </a:lnTo>
                  <a:lnTo>
                    <a:pt x="0" y="0"/>
                  </a:lnTo>
                  <a:lnTo>
                    <a:pt x="0" y="457200"/>
                  </a:lnTo>
                  <a:close/>
                </a:path>
              </a:pathLst>
            </a:custGeom>
            <a:ln w="25908">
              <a:solidFill>
                <a:srgbClr val="88A3A7"/>
              </a:solidFill>
            </a:ln>
          </p:spPr>
          <p:txBody>
            <a:bodyPr wrap="square" lIns="0" tIns="0" rIns="0" bIns="0" rtlCol="0"/>
            <a:lstStyle/>
            <a:p>
              <a:endParaRPr/>
            </a:p>
          </p:txBody>
        </p:sp>
        <p:pic>
          <p:nvPicPr>
            <p:cNvPr id="25" name="object 25"/>
            <p:cNvPicPr/>
            <p:nvPr/>
          </p:nvPicPr>
          <p:blipFill>
            <a:blip r:embed="rId8" cstate="print"/>
            <a:stretch>
              <a:fillRect/>
            </a:stretch>
          </p:blipFill>
          <p:spPr>
            <a:xfrm>
              <a:off x="6419087" y="3156204"/>
              <a:ext cx="1420367" cy="566928"/>
            </a:xfrm>
            <a:prstGeom prst="rect">
              <a:avLst/>
            </a:prstGeom>
          </p:spPr>
        </p:pic>
        <p:pic>
          <p:nvPicPr>
            <p:cNvPr id="26" name="object 26"/>
            <p:cNvPicPr/>
            <p:nvPr/>
          </p:nvPicPr>
          <p:blipFill>
            <a:blip r:embed="rId9" cstate="print"/>
            <a:stretch>
              <a:fillRect/>
            </a:stretch>
          </p:blipFill>
          <p:spPr>
            <a:xfrm>
              <a:off x="7501127" y="3156204"/>
              <a:ext cx="416051" cy="566928"/>
            </a:xfrm>
            <a:prstGeom prst="rect">
              <a:avLst/>
            </a:prstGeom>
          </p:spPr>
        </p:pic>
      </p:grpSp>
      <p:sp>
        <p:nvSpPr>
          <p:cNvPr id="27" name="object 27"/>
          <p:cNvSpPr txBox="1"/>
          <p:nvPr/>
        </p:nvSpPr>
        <p:spPr>
          <a:xfrm>
            <a:off x="6565518" y="3209289"/>
            <a:ext cx="2026285" cy="330835"/>
          </a:xfrm>
          <a:prstGeom prst="rect">
            <a:avLst/>
          </a:prstGeom>
        </p:spPr>
        <p:txBody>
          <a:bodyPr vert="horz" wrap="square" lIns="0" tIns="13335" rIns="0" bIns="0" rtlCol="0">
            <a:spAutoFit/>
          </a:bodyPr>
          <a:lstStyle/>
          <a:p>
            <a:pPr marL="12700">
              <a:lnSpc>
                <a:spcPct val="100000"/>
              </a:lnSpc>
              <a:spcBef>
                <a:spcPts val="105"/>
              </a:spcBef>
            </a:pPr>
            <a:r>
              <a:rPr sz="2000" b="1" spc="-5" dirty="0">
                <a:solidFill>
                  <a:srgbClr val="214A50"/>
                </a:solidFill>
                <a:latin typeface="Calibri"/>
                <a:cs typeface="Calibri"/>
              </a:rPr>
              <a:t>MAHAON</a:t>
            </a:r>
            <a:r>
              <a:rPr sz="2000" b="1" spc="-50" dirty="0">
                <a:solidFill>
                  <a:srgbClr val="214A50"/>
                </a:solidFill>
                <a:latin typeface="Calibri"/>
                <a:cs typeface="Calibri"/>
              </a:rPr>
              <a:t> </a:t>
            </a:r>
            <a:r>
              <a:rPr sz="2000" b="1" dirty="0">
                <a:solidFill>
                  <a:srgbClr val="000099"/>
                </a:solidFill>
                <a:latin typeface="Calibri"/>
                <a:cs typeface="Calibri"/>
              </a:rPr>
              <a:t>-</a:t>
            </a:r>
            <a:r>
              <a:rPr sz="2000" b="1" spc="-35" dirty="0">
                <a:solidFill>
                  <a:srgbClr val="000099"/>
                </a:solidFill>
                <a:latin typeface="Calibri"/>
                <a:cs typeface="Calibri"/>
              </a:rPr>
              <a:t> </a:t>
            </a:r>
            <a:r>
              <a:rPr sz="2000" b="1" spc="-10" dirty="0">
                <a:solidFill>
                  <a:srgbClr val="000099"/>
                </a:solidFill>
                <a:latin typeface="Calibri"/>
                <a:cs typeface="Calibri"/>
              </a:rPr>
              <a:t>surgery</a:t>
            </a:r>
            <a:endParaRPr sz="2000">
              <a:latin typeface="Calibri"/>
              <a:cs typeface="Calibri"/>
            </a:endParaRPr>
          </a:p>
        </p:txBody>
      </p:sp>
      <p:grpSp>
        <p:nvGrpSpPr>
          <p:cNvPr id="28" name="object 28"/>
          <p:cNvGrpSpPr/>
          <p:nvPr/>
        </p:nvGrpSpPr>
        <p:grpSpPr>
          <a:xfrm>
            <a:off x="6216396" y="4578096"/>
            <a:ext cx="2772410" cy="713740"/>
            <a:chOff x="6216396" y="4578096"/>
            <a:chExt cx="2772410" cy="713740"/>
          </a:xfrm>
        </p:grpSpPr>
        <p:sp>
          <p:nvSpPr>
            <p:cNvPr id="29" name="object 29"/>
            <p:cNvSpPr/>
            <p:nvPr/>
          </p:nvSpPr>
          <p:spPr>
            <a:xfrm>
              <a:off x="6229350" y="4645914"/>
              <a:ext cx="2746375" cy="632460"/>
            </a:xfrm>
            <a:custGeom>
              <a:avLst/>
              <a:gdLst/>
              <a:ahLst/>
              <a:cxnLst/>
              <a:rect l="l" t="t" r="r" b="b"/>
              <a:pathLst>
                <a:path w="2746375" h="632460">
                  <a:moveTo>
                    <a:pt x="2746248" y="0"/>
                  </a:moveTo>
                  <a:lnTo>
                    <a:pt x="0" y="0"/>
                  </a:lnTo>
                  <a:lnTo>
                    <a:pt x="0" y="632460"/>
                  </a:lnTo>
                  <a:lnTo>
                    <a:pt x="2746248" y="632460"/>
                  </a:lnTo>
                  <a:lnTo>
                    <a:pt x="2746248" y="0"/>
                  </a:lnTo>
                  <a:close/>
                </a:path>
              </a:pathLst>
            </a:custGeom>
            <a:solidFill>
              <a:srgbClr val="BADFE2">
                <a:alpha val="70195"/>
              </a:srgbClr>
            </a:solidFill>
          </p:spPr>
          <p:txBody>
            <a:bodyPr wrap="square" lIns="0" tIns="0" rIns="0" bIns="0" rtlCol="0"/>
            <a:lstStyle/>
            <a:p>
              <a:endParaRPr/>
            </a:p>
          </p:txBody>
        </p:sp>
        <p:sp>
          <p:nvSpPr>
            <p:cNvPr id="30" name="object 30"/>
            <p:cNvSpPr/>
            <p:nvPr/>
          </p:nvSpPr>
          <p:spPr>
            <a:xfrm>
              <a:off x="6229350" y="4645914"/>
              <a:ext cx="2746375" cy="632460"/>
            </a:xfrm>
            <a:custGeom>
              <a:avLst/>
              <a:gdLst/>
              <a:ahLst/>
              <a:cxnLst/>
              <a:rect l="l" t="t" r="r" b="b"/>
              <a:pathLst>
                <a:path w="2746375" h="632460">
                  <a:moveTo>
                    <a:pt x="0" y="632460"/>
                  </a:moveTo>
                  <a:lnTo>
                    <a:pt x="2746248" y="632460"/>
                  </a:lnTo>
                  <a:lnTo>
                    <a:pt x="2746248" y="0"/>
                  </a:lnTo>
                  <a:lnTo>
                    <a:pt x="0" y="0"/>
                  </a:lnTo>
                  <a:lnTo>
                    <a:pt x="0" y="632460"/>
                  </a:lnTo>
                  <a:close/>
                </a:path>
              </a:pathLst>
            </a:custGeom>
            <a:ln w="25908">
              <a:solidFill>
                <a:srgbClr val="88A3A7"/>
              </a:solidFill>
            </a:ln>
          </p:spPr>
          <p:txBody>
            <a:bodyPr wrap="square" lIns="0" tIns="0" rIns="0" bIns="0" rtlCol="0"/>
            <a:lstStyle/>
            <a:p>
              <a:endParaRPr/>
            </a:p>
          </p:txBody>
        </p:sp>
        <p:pic>
          <p:nvPicPr>
            <p:cNvPr id="31" name="object 31"/>
            <p:cNvPicPr/>
            <p:nvPr/>
          </p:nvPicPr>
          <p:blipFill>
            <a:blip r:embed="rId10" cstate="print"/>
            <a:stretch>
              <a:fillRect/>
            </a:stretch>
          </p:blipFill>
          <p:spPr>
            <a:xfrm>
              <a:off x="6457188" y="4578096"/>
              <a:ext cx="1367028" cy="566927"/>
            </a:xfrm>
            <a:prstGeom prst="rect">
              <a:avLst/>
            </a:prstGeom>
          </p:spPr>
        </p:pic>
        <p:pic>
          <p:nvPicPr>
            <p:cNvPr id="32" name="object 32"/>
            <p:cNvPicPr/>
            <p:nvPr/>
          </p:nvPicPr>
          <p:blipFill>
            <a:blip r:embed="rId11" cstate="print"/>
            <a:stretch>
              <a:fillRect/>
            </a:stretch>
          </p:blipFill>
          <p:spPr>
            <a:xfrm>
              <a:off x="7485888" y="4578096"/>
              <a:ext cx="416051" cy="566927"/>
            </a:xfrm>
            <a:prstGeom prst="rect">
              <a:avLst/>
            </a:prstGeom>
          </p:spPr>
        </p:pic>
      </p:grpSp>
      <p:sp>
        <p:nvSpPr>
          <p:cNvPr id="33" name="object 33"/>
          <p:cNvSpPr txBox="1"/>
          <p:nvPr/>
        </p:nvSpPr>
        <p:spPr>
          <a:xfrm>
            <a:off x="6604254" y="4631182"/>
            <a:ext cx="1998345" cy="589915"/>
          </a:xfrm>
          <a:prstGeom prst="rect">
            <a:avLst/>
          </a:prstGeom>
        </p:spPr>
        <p:txBody>
          <a:bodyPr vert="horz" wrap="square" lIns="0" tIns="59690" rIns="0" bIns="0" rtlCol="0">
            <a:spAutoFit/>
          </a:bodyPr>
          <a:lstStyle/>
          <a:p>
            <a:pPr marL="461645" marR="5080" indent="-449580">
              <a:lnSpc>
                <a:spcPts val="2039"/>
              </a:lnSpc>
              <a:spcBef>
                <a:spcPts val="470"/>
              </a:spcBef>
            </a:pPr>
            <a:r>
              <a:rPr sz="2000" b="1" spc="-5" dirty="0">
                <a:solidFill>
                  <a:srgbClr val="214A50"/>
                </a:solidFill>
                <a:latin typeface="Calibri"/>
                <a:cs typeface="Calibri"/>
              </a:rPr>
              <a:t>TILESFOR</a:t>
            </a:r>
            <a:r>
              <a:rPr sz="2000" b="1" spc="-70" dirty="0">
                <a:solidFill>
                  <a:srgbClr val="214A50"/>
                </a:solidFill>
                <a:latin typeface="Calibri"/>
                <a:cs typeface="Calibri"/>
              </a:rPr>
              <a:t> </a:t>
            </a:r>
            <a:r>
              <a:rPr sz="2000" b="1" dirty="0">
                <a:solidFill>
                  <a:srgbClr val="000099"/>
                </a:solidFill>
                <a:latin typeface="Calibri"/>
                <a:cs typeface="Calibri"/>
              </a:rPr>
              <a:t>-</a:t>
            </a:r>
            <a:r>
              <a:rPr sz="2000" b="1" spc="-40" dirty="0">
                <a:solidFill>
                  <a:srgbClr val="000099"/>
                </a:solidFill>
                <a:latin typeface="Calibri"/>
                <a:cs typeface="Calibri"/>
              </a:rPr>
              <a:t> </a:t>
            </a:r>
            <a:r>
              <a:rPr sz="2000" b="1" spc="-5" dirty="0">
                <a:solidFill>
                  <a:srgbClr val="000099"/>
                </a:solidFill>
                <a:latin typeface="Calibri"/>
                <a:cs typeface="Calibri"/>
              </a:rPr>
              <a:t>magical </a:t>
            </a:r>
            <a:r>
              <a:rPr sz="2000" b="1" spc="-434" dirty="0">
                <a:solidFill>
                  <a:srgbClr val="000099"/>
                </a:solidFill>
                <a:latin typeface="Calibri"/>
                <a:cs typeface="Calibri"/>
              </a:rPr>
              <a:t> </a:t>
            </a:r>
            <a:r>
              <a:rPr sz="2000" b="1" spc="-10" dirty="0">
                <a:solidFill>
                  <a:srgbClr val="000099"/>
                </a:solidFill>
                <a:latin typeface="Calibri"/>
                <a:cs typeface="Calibri"/>
              </a:rPr>
              <a:t>treatment</a:t>
            </a:r>
            <a:endParaRPr sz="2000">
              <a:latin typeface="Calibri"/>
              <a:cs typeface="Calibri"/>
            </a:endParaRPr>
          </a:p>
        </p:txBody>
      </p:sp>
      <p:grpSp>
        <p:nvGrpSpPr>
          <p:cNvPr id="34" name="object 34"/>
          <p:cNvGrpSpPr/>
          <p:nvPr/>
        </p:nvGrpSpPr>
        <p:grpSpPr>
          <a:xfrm>
            <a:off x="3201860" y="0"/>
            <a:ext cx="5942330" cy="2514600"/>
            <a:chOff x="3201860" y="0"/>
            <a:chExt cx="5942330" cy="2514600"/>
          </a:xfrm>
        </p:grpSpPr>
        <p:pic>
          <p:nvPicPr>
            <p:cNvPr id="35" name="object 35"/>
            <p:cNvPicPr/>
            <p:nvPr/>
          </p:nvPicPr>
          <p:blipFill>
            <a:blip r:embed="rId12" cstate="print"/>
            <a:stretch>
              <a:fillRect/>
            </a:stretch>
          </p:blipFill>
          <p:spPr>
            <a:xfrm>
              <a:off x="7412736" y="0"/>
              <a:ext cx="1731263" cy="2514600"/>
            </a:xfrm>
            <a:prstGeom prst="rect">
              <a:avLst/>
            </a:prstGeom>
          </p:spPr>
        </p:pic>
        <p:sp>
          <p:nvSpPr>
            <p:cNvPr id="36" name="object 36"/>
            <p:cNvSpPr/>
            <p:nvPr/>
          </p:nvSpPr>
          <p:spPr>
            <a:xfrm>
              <a:off x="3214878" y="1655826"/>
              <a:ext cx="4482465" cy="646430"/>
            </a:xfrm>
            <a:custGeom>
              <a:avLst/>
              <a:gdLst/>
              <a:ahLst/>
              <a:cxnLst/>
              <a:rect l="l" t="t" r="r" b="b"/>
              <a:pathLst>
                <a:path w="4482465" h="646430">
                  <a:moveTo>
                    <a:pt x="4158996" y="0"/>
                  </a:moveTo>
                  <a:lnTo>
                    <a:pt x="0" y="0"/>
                  </a:lnTo>
                  <a:lnTo>
                    <a:pt x="0" y="646176"/>
                  </a:lnTo>
                  <a:lnTo>
                    <a:pt x="4158996" y="646176"/>
                  </a:lnTo>
                  <a:lnTo>
                    <a:pt x="4482083" y="323088"/>
                  </a:lnTo>
                  <a:lnTo>
                    <a:pt x="4158996" y="0"/>
                  </a:lnTo>
                  <a:close/>
                </a:path>
              </a:pathLst>
            </a:custGeom>
            <a:solidFill>
              <a:srgbClr val="FFFFFF"/>
            </a:solidFill>
          </p:spPr>
          <p:txBody>
            <a:bodyPr wrap="square" lIns="0" tIns="0" rIns="0" bIns="0" rtlCol="0"/>
            <a:lstStyle/>
            <a:p>
              <a:endParaRPr/>
            </a:p>
          </p:txBody>
        </p:sp>
        <p:sp>
          <p:nvSpPr>
            <p:cNvPr id="37" name="object 37"/>
            <p:cNvSpPr/>
            <p:nvPr/>
          </p:nvSpPr>
          <p:spPr>
            <a:xfrm>
              <a:off x="3214878" y="1655826"/>
              <a:ext cx="4482465" cy="646430"/>
            </a:xfrm>
            <a:custGeom>
              <a:avLst/>
              <a:gdLst/>
              <a:ahLst/>
              <a:cxnLst/>
              <a:rect l="l" t="t" r="r" b="b"/>
              <a:pathLst>
                <a:path w="4482465" h="646430">
                  <a:moveTo>
                    <a:pt x="0" y="0"/>
                  </a:moveTo>
                  <a:lnTo>
                    <a:pt x="4158996" y="0"/>
                  </a:lnTo>
                  <a:lnTo>
                    <a:pt x="4482083" y="323088"/>
                  </a:lnTo>
                  <a:lnTo>
                    <a:pt x="4158996" y="646176"/>
                  </a:lnTo>
                  <a:lnTo>
                    <a:pt x="0" y="646176"/>
                  </a:lnTo>
                  <a:lnTo>
                    <a:pt x="0" y="0"/>
                  </a:lnTo>
                  <a:close/>
                </a:path>
              </a:pathLst>
            </a:custGeom>
            <a:ln w="25908">
              <a:solidFill>
                <a:srgbClr val="333399"/>
              </a:solidFill>
            </a:ln>
          </p:spPr>
          <p:txBody>
            <a:bodyPr wrap="square" lIns="0" tIns="0" rIns="0" bIns="0" rtlCol="0"/>
            <a:lstStyle/>
            <a:p>
              <a:endParaRPr/>
            </a:p>
          </p:txBody>
        </p:sp>
      </p:grpSp>
      <p:sp>
        <p:nvSpPr>
          <p:cNvPr id="38" name="object 38"/>
          <p:cNvSpPr txBox="1"/>
          <p:nvPr/>
        </p:nvSpPr>
        <p:spPr>
          <a:xfrm>
            <a:off x="336295" y="620394"/>
            <a:ext cx="8078470" cy="2365375"/>
          </a:xfrm>
          <a:prstGeom prst="rect">
            <a:avLst/>
          </a:prstGeom>
        </p:spPr>
        <p:txBody>
          <a:bodyPr vert="horz" wrap="square" lIns="0" tIns="12065" rIns="0" bIns="0" rtlCol="0">
            <a:spAutoFit/>
          </a:bodyPr>
          <a:lstStyle/>
          <a:p>
            <a:pPr marR="1272540" algn="ctr">
              <a:lnSpc>
                <a:spcPct val="100000"/>
              </a:lnSpc>
              <a:spcBef>
                <a:spcPts val="95"/>
              </a:spcBef>
            </a:pPr>
            <a:r>
              <a:rPr sz="2200" b="1" i="1" spc="-5" dirty="0">
                <a:solidFill>
                  <a:srgbClr val="000099"/>
                </a:solidFill>
                <a:latin typeface="Calibri"/>
                <a:cs typeface="Calibri"/>
              </a:rPr>
              <a:t>Asclepius </a:t>
            </a:r>
            <a:r>
              <a:rPr sz="2200" b="1" i="1" spc="-10" dirty="0">
                <a:solidFill>
                  <a:srgbClr val="000099"/>
                </a:solidFill>
                <a:latin typeface="Calibri"/>
                <a:cs typeface="Calibri"/>
              </a:rPr>
              <a:t>was</a:t>
            </a:r>
            <a:r>
              <a:rPr sz="2200" b="1" i="1" spc="5" dirty="0">
                <a:solidFill>
                  <a:srgbClr val="000099"/>
                </a:solidFill>
                <a:latin typeface="Calibri"/>
                <a:cs typeface="Calibri"/>
              </a:rPr>
              <a:t> </a:t>
            </a:r>
            <a:r>
              <a:rPr sz="2200" b="1" i="1" spc="-5" dirty="0">
                <a:solidFill>
                  <a:srgbClr val="000099"/>
                </a:solidFill>
                <a:latin typeface="Calibri"/>
                <a:cs typeface="Calibri"/>
              </a:rPr>
              <a:t>the</a:t>
            </a:r>
            <a:r>
              <a:rPr sz="2200" b="1" i="1" dirty="0">
                <a:solidFill>
                  <a:srgbClr val="000099"/>
                </a:solidFill>
                <a:latin typeface="Calibri"/>
                <a:cs typeface="Calibri"/>
              </a:rPr>
              <a:t> </a:t>
            </a:r>
            <a:r>
              <a:rPr sz="2200" b="1" i="1" spc="-10" dirty="0">
                <a:solidFill>
                  <a:srgbClr val="000099"/>
                </a:solidFill>
                <a:latin typeface="Calibri"/>
                <a:cs typeface="Calibri"/>
              </a:rPr>
              <a:t>son</a:t>
            </a:r>
            <a:r>
              <a:rPr sz="2200" b="1" i="1" spc="10" dirty="0">
                <a:solidFill>
                  <a:srgbClr val="000099"/>
                </a:solidFill>
                <a:latin typeface="Calibri"/>
                <a:cs typeface="Calibri"/>
              </a:rPr>
              <a:t> </a:t>
            </a:r>
            <a:r>
              <a:rPr sz="2200" b="1" i="1" spc="-5" dirty="0">
                <a:solidFill>
                  <a:srgbClr val="000099"/>
                </a:solidFill>
                <a:latin typeface="Calibri"/>
                <a:cs typeface="Calibri"/>
              </a:rPr>
              <a:t>of</a:t>
            </a:r>
            <a:r>
              <a:rPr sz="2200" b="1" i="1" spc="5" dirty="0">
                <a:solidFill>
                  <a:srgbClr val="000099"/>
                </a:solidFill>
                <a:latin typeface="Calibri"/>
                <a:cs typeface="Calibri"/>
              </a:rPr>
              <a:t> </a:t>
            </a:r>
            <a:r>
              <a:rPr sz="2200" b="1" i="1" spc="-5" dirty="0">
                <a:solidFill>
                  <a:srgbClr val="000099"/>
                </a:solidFill>
                <a:latin typeface="Calibri"/>
                <a:cs typeface="Calibri"/>
              </a:rPr>
              <a:t>Apollo</a:t>
            </a:r>
            <a:endParaRPr sz="2200">
              <a:latin typeface="Calibri"/>
              <a:cs typeface="Calibri"/>
            </a:endParaRPr>
          </a:p>
          <a:p>
            <a:pPr marR="1271905" algn="ctr">
              <a:lnSpc>
                <a:spcPts val="2030"/>
              </a:lnSpc>
              <a:spcBef>
                <a:spcPts val="5"/>
              </a:spcBef>
            </a:pPr>
            <a:r>
              <a:rPr sz="1800" spc="-5" dirty="0">
                <a:solidFill>
                  <a:srgbClr val="000099"/>
                </a:solidFill>
                <a:latin typeface="Calibri"/>
                <a:cs typeface="Calibri"/>
              </a:rPr>
              <a:t>(</a:t>
            </a:r>
            <a:r>
              <a:rPr sz="1800" b="1" spc="-5" dirty="0">
                <a:solidFill>
                  <a:srgbClr val="000099"/>
                </a:solidFill>
                <a:latin typeface="Calibri"/>
                <a:cs typeface="Calibri"/>
              </a:rPr>
              <a:t>the</a:t>
            </a:r>
            <a:r>
              <a:rPr sz="1800" b="1" spc="-15" dirty="0">
                <a:solidFill>
                  <a:srgbClr val="000099"/>
                </a:solidFill>
                <a:latin typeface="Calibri"/>
                <a:cs typeface="Calibri"/>
              </a:rPr>
              <a:t> </a:t>
            </a:r>
            <a:r>
              <a:rPr sz="1800" b="1" dirty="0">
                <a:solidFill>
                  <a:srgbClr val="000099"/>
                </a:solidFill>
                <a:latin typeface="Calibri"/>
                <a:cs typeface="Calibri"/>
              </a:rPr>
              <a:t>God</a:t>
            </a:r>
            <a:r>
              <a:rPr sz="1800" b="1" spc="-10" dirty="0">
                <a:solidFill>
                  <a:srgbClr val="000099"/>
                </a:solidFill>
                <a:latin typeface="Calibri"/>
                <a:cs typeface="Calibri"/>
              </a:rPr>
              <a:t> </a:t>
            </a:r>
            <a:r>
              <a:rPr sz="1800" b="1" dirty="0">
                <a:solidFill>
                  <a:srgbClr val="000099"/>
                </a:solidFill>
                <a:latin typeface="Calibri"/>
                <a:cs typeface="Calibri"/>
              </a:rPr>
              <a:t>of </a:t>
            </a:r>
            <a:r>
              <a:rPr sz="1800" b="1" spc="-5" dirty="0">
                <a:solidFill>
                  <a:srgbClr val="000099"/>
                </a:solidFill>
                <a:latin typeface="Calibri"/>
                <a:cs typeface="Calibri"/>
              </a:rPr>
              <a:t>wisdom,</a:t>
            </a:r>
            <a:r>
              <a:rPr sz="1800" b="1" spc="-40" dirty="0">
                <a:solidFill>
                  <a:srgbClr val="000099"/>
                </a:solidFill>
                <a:latin typeface="Calibri"/>
                <a:cs typeface="Calibri"/>
              </a:rPr>
              <a:t> </a:t>
            </a:r>
            <a:r>
              <a:rPr sz="1800" b="1" spc="-15" dirty="0">
                <a:solidFill>
                  <a:srgbClr val="000099"/>
                </a:solidFill>
                <a:latin typeface="Calibri"/>
                <a:cs typeface="Calibri"/>
              </a:rPr>
              <a:t>poetry,</a:t>
            </a:r>
            <a:r>
              <a:rPr sz="1800" b="1" spc="-40" dirty="0">
                <a:solidFill>
                  <a:srgbClr val="000099"/>
                </a:solidFill>
                <a:latin typeface="Calibri"/>
                <a:cs typeface="Calibri"/>
              </a:rPr>
              <a:t> </a:t>
            </a:r>
            <a:r>
              <a:rPr sz="1800" b="1" spc="-5" dirty="0">
                <a:solidFill>
                  <a:srgbClr val="000099"/>
                </a:solidFill>
                <a:latin typeface="Calibri"/>
                <a:cs typeface="Calibri"/>
              </a:rPr>
              <a:t>music</a:t>
            </a:r>
            <a:r>
              <a:rPr sz="1800" b="1" spc="-30" dirty="0">
                <a:solidFill>
                  <a:srgbClr val="000099"/>
                </a:solidFill>
                <a:latin typeface="Calibri"/>
                <a:cs typeface="Calibri"/>
              </a:rPr>
              <a:t> </a:t>
            </a:r>
            <a:r>
              <a:rPr sz="1800" b="1" dirty="0">
                <a:solidFill>
                  <a:srgbClr val="000099"/>
                </a:solidFill>
                <a:latin typeface="Calibri"/>
                <a:cs typeface="Calibri"/>
              </a:rPr>
              <a:t>and</a:t>
            </a:r>
            <a:r>
              <a:rPr sz="1800" b="1" spc="10" dirty="0">
                <a:solidFill>
                  <a:srgbClr val="000099"/>
                </a:solidFill>
                <a:latin typeface="Calibri"/>
                <a:cs typeface="Calibri"/>
              </a:rPr>
              <a:t> </a:t>
            </a:r>
            <a:r>
              <a:rPr sz="1800" b="1" dirty="0">
                <a:solidFill>
                  <a:srgbClr val="000099"/>
                </a:solidFill>
                <a:latin typeface="Calibri"/>
                <a:cs typeface="Calibri"/>
              </a:rPr>
              <a:t>beauty)</a:t>
            </a:r>
            <a:endParaRPr sz="1800">
              <a:latin typeface="Calibri"/>
              <a:cs typeface="Calibri"/>
            </a:endParaRPr>
          </a:p>
          <a:p>
            <a:pPr marR="1273810" algn="ctr">
              <a:lnSpc>
                <a:spcPts val="2270"/>
              </a:lnSpc>
            </a:pPr>
            <a:r>
              <a:rPr sz="2000" b="1" dirty="0">
                <a:solidFill>
                  <a:srgbClr val="000099"/>
                </a:solidFill>
                <a:latin typeface="Calibri"/>
                <a:cs typeface="Calibri"/>
              </a:rPr>
              <a:t>Apollo</a:t>
            </a:r>
            <a:r>
              <a:rPr sz="2000" b="1" spc="-20" dirty="0">
                <a:solidFill>
                  <a:srgbClr val="000099"/>
                </a:solidFill>
                <a:latin typeface="Calibri"/>
                <a:cs typeface="Calibri"/>
              </a:rPr>
              <a:t> </a:t>
            </a:r>
            <a:r>
              <a:rPr sz="2000" b="1" spc="-5" dirty="0">
                <a:solidFill>
                  <a:srgbClr val="000099"/>
                </a:solidFill>
                <a:latin typeface="Calibri"/>
                <a:cs typeface="Calibri"/>
              </a:rPr>
              <a:t>brought</a:t>
            </a:r>
            <a:r>
              <a:rPr sz="2000" b="1" spc="-20" dirty="0">
                <a:solidFill>
                  <a:srgbClr val="000099"/>
                </a:solidFill>
                <a:latin typeface="Calibri"/>
                <a:cs typeface="Calibri"/>
              </a:rPr>
              <a:t> </a:t>
            </a:r>
            <a:r>
              <a:rPr sz="2000" b="1" dirty="0">
                <a:solidFill>
                  <a:srgbClr val="000099"/>
                </a:solidFill>
                <a:latin typeface="Calibri"/>
                <a:cs typeface="Calibri"/>
              </a:rPr>
              <a:t>him</a:t>
            </a:r>
            <a:r>
              <a:rPr sz="2000" b="1" spc="-10" dirty="0">
                <a:solidFill>
                  <a:srgbClr val="000099"/>
                </a:solidFill>
                <a:latin typeface="Calibri"/>
                <a:cs typeface="Calibri"/>
              </a:rPr>
              <a:t> </a:t>
            </a:r>
            <a:r>
              <a:rPr sz="2000" b="1" spc="-15" dirty="0">
                <a:solidFill>
                  <a:srgbClr val="000099"/>
                </a:solidFill>
                <a:latin typeface="Calibri"/>
                <a:cs typeface="Calibri"/>
              </a:rPr>
              <a:t>to</a:t>
            </a:r>
            <a:r>
              <a:rPr sz="2000" b="1" spc="-10" dirty="0">
                <a:solidFill>
                  <a:srgbClr val="000099"/>
                </a:solidFill>
                <a:latin typeface="Calibri"/>
                <a:cs typeface="Calibri"/>
              </a:rPr>
              <a:t> </a:t>
            </a:r>
            <a:r>
              <a:rPr sz="2000" b="1" spc="-5" dirty="0">
                <a:solidFill>
                  <a:srgbClr val="000099"/>
                </a:solidFill>
                <a:latin typeface="Calibri"/>
                <a:cs typeface="Calibri"/>
              </a:rPr>
              <a:t>mount</a:t>
            </a:r>
            <a:r>
              <a:rPr sz="2000" b="1" spc="-25" dirty="0">
                <a:solidFill>
                  <a:srgbClr val="000099"/>
                </a:solidFill>
                <a:latin typeface="Calibri"/>
                <a:cs typeface="Calibri"/>
              </a:rPr>
              <a:t> </a:t>
            </a:r>
            <a:r>
              <a:rPr sz="2000" b="1" spc="-10" dirty="0">
                <a:solidFill>
                  <a:srgbClr val="000099"/>
                </a:solidFill>
                <a:latin typeface="Calibri"/>
                <a:cs typeface="Calibri"/>
              </a:rPr>
              <a:t>Pelion</a:t>
            </a:r>
            <a:r>
              <a:rPr sz="2000" b="1" spc="-20" dirty="0">
                <a:solidFill>
                  <a:srgbClr val="000099"/>
                </a:solidFill>
                <a:latin typeface="Calibri"/>
                <a:cs typeface="Calibri"/>
              </a:rPr>
              <a:t> </a:t>
            </a:r>
            <a:r>
              <a:rPr sz="2000" b="1" spc="-15" dirty="0">
                <a:solidFill>
                  <a:srgbClr val="000099"/>
                </a:solidFill>
                <a:latin typeface="Calibri"/>
                <a:cs typeface="Calibri"/>
              </a:rPr>
              <a:t>to</a:t>
            </a:r>
            <a:r>
              <a:rPr sz="2000" b="1" spc="15" dirty="0">
                <a:solidFill>
                  <a:srgbClr val="000099"/>
                </a:solidFill>
                <a:latin typeface="Calibri"/>
                <a:cs typeface="Calibri"/>
              </a:rPr>
              <a:t> </a:t>
            </a:r>
            <a:r>
              <a:rPr sz="2000" b="1" spc="-5" dirty="0">
                <a:solidFill>
                  <a:srgbClr val="000099"/>
                </a:solidFill>
                <a:latin typeface="Calibri"/>
                <a:cs typeface="Calibri"/>
              </a:rPr>
              <a:t>herbalist</a:t>
            </a:r>
            <a:r>
              <a:rPr sz="2000" b="1" spc="-20" dirty="0">
                <a:solidFill>
                  <a:srgbClr val="000099"/>
                </a:solidFill>
                <a:latin typeface="Calibri"/>
                <a:cs typeface="Calibri"/>
              </a:rPr>
              <a:t> </a:t>
            </a:r>
            <a:r>
              <a:rPr sz="2000" b="1" spc="-10" dirty="0">
                <a:solidFill>
                  <a:srgbClr val="000099"/>
                </a:solidFill>
                <a:latin typeface="Calibri"/>
                <a:cs typeface="Calibri"/>
              </a:rPr>
              <a:t>Centaur</a:t>
            </a:r>
            <a:r>
              <a:rPr sz="2000" b="1" dirty="0">
                <a:solidFill>
                  <a:srgbClr val="000099"/>
                </a:solidFill>
                <a:latin typeface="Calibri"/>
                <a:cs typeface="Calibri"/>
              </a:rPr>
              <a:t> </a:t>
            </a:r>
            <a:r>
              <a:rPr sz="2000" b="1" spc="-5" dirty="0">
                <a:solidFill>
                  <a:srgbClr val="000099"/>
                </a:solidFill>
                <a:latin typeface="Calibri"/>
                <a:cs typeface="Calibri"/>
              </a:rPr>
              <a:t>Chiron.</a:t>
            </a:r>
            <a:endParaRPr sz="2000">
              <a:latin typeface="Calibri"/>
              <a:cs typeface="Calibri"/>
            </a:endParaRPr>
          </a:p>
          <a:p>
            <a:pPr marR="962660" algn="r">
              <a:lnSpc>
                <a:spcPct val="100000"/>
              </a:lnSpc>
              <a:spcBef>
                <a:spcPts val="1420"/>
              </a:spcBef>
            </a:pPr>
            <a:r>
              <a:rPr sz="1800" spc="-5" dirty="0">
                <a:latin typeface="Arial MT"/>
                <a:cs typeface="Arial MT"/>
              </a:rPr>
              <a:t>Asclepius</a:t>
            </a:r>
            <a:r>
              <a:rPr sz="1800" dirty="0">
                <a:latin typeface="Arial MT"/>
                <a:cs typeface="Arial MT"/>
              </a:rPr>
              <a:t> </a:t>
            </a:r>
            <a:r>
              <a:rPr sz="1800" spc="-20" dirty="0">
                <a:latin typeface="Arial MT"/>
                <a:cs typeface="Arial MT"/>
              </a:rPr>
              <a:t>was</a:t>
            </a:r>
            <a:r>
              <a:rPr sz="1800" spc="35" dirty="0">
                <a:latin typeface="Arial MT"/>
                <a:cs typeface="Arial MT"/>
              </a:rPr>
              <a:t> </a:t>
            </a:r>
            <a:r>
              <a:rPr sz="1800" spc="-5" dirty="0">
                <a:latin typeface="Arial MT"/>
                <a:cs typeface="Arial MT"/>
              </a:rPr>
              <a:t>depicted as</a:t>
            </a:r>
            <a:r>
              <a:rPr sz="1800" spc="-10" dirty="0">
                <a:latin typeface="Arial MT"/>
                <a:cs typeface="Arial MT"/>
              </a:rPr>
              <a:t> </a:t>
            </a:r>
            <a:r>
              <a:rPr sz="1800" dirty="0">
                <a:latin typeface="Arial MT"/>
                <a:cs typeface="Arial MT"/>
              </a:rPr>
              <a:t>an</a:t>
            </a:r>
            <a:r>
              <a:rPr sz="1800" spc="-20" dirty="0">
                <a:latin typeface="Arial MT"/>
                <a:cs typeface="Arial MT"/>
              </a:rPr>
              <a:t> </a:t>
            </a:r>
            <a:r>
              <a:rPr sz="1800" spc="-5" dirty="0">
                <a:latin typeface="Arial MT"/>
                <a:cs typeface="Arial MT"/>
              </a:rPr>
              <a:t>old man,</a:t>
            </a:r>
            <a:endParaRPr sz="1800">
              <a:latin typeface="Arial MT"/>
              <a:cs typeface="Arial MT"/>
            </a:endParaRPr>
          </a:p>
          <a:p>
            <a:pPr marR="963294" algn="r">
              <a:lnSpc>
                <a:spcPct val="100000"/>
              </a:lnSpc>
            </a:pPr>
            <a:r>
              <a:rPr sz="1800" spc="-5" dirty="0">
                <a:latin typeface="Arial MT"/>
                <a:cs typeface="Arial MT"/>
              </a:rPr>
              <a:t>leaning</a:t>
            </a:r>
            <a:r>
              <a:rPr sz="1800" spc="15" dirty="0">
                <a:latin typeface="Arial MT"/>
                <a:cs typeface="Arial MT"/>
              </a:rPr>
              <a:t> </a:t>
            </a:r>
            <a:r>
              <a:rPr sz="1800" spc="-5" dirty="0">
                <a:latin typeface="Arial MT"/>
                <a:cs typeface="Arial MT"/>
              </a:rPr>
              <a:t>on</a:t>
            </a:r>
            <a:r>
              <a:rPr sz="1800" spc="-15" dirty="0">
                <a:latin typeface="Arial MT"/>
                <a:cs typeface="Arial MT"/>
              </a:rPr>
              <a:t> </a:t>
            </a:r>
            <a:r>
              <a:rPr sz="1800" spc="-5" dirty="0">
                <a:latin typeface="Arial MT"/>
                <a:cs typeface="Arial MT"/>
              </a:rPr>
              <a:t>a</a:t>
            </a:r>
            <a:r>
              <a:rPr sz="1800" dirty="0">
                <a:latin typeface="Arial MT"/>
                <a:cs typeface="Arial MT"/>
              </a:rPr>
              <a:t> </a:t>
            </a:r>
            <a:r>
              <a:rPr sz="1800" spc="-10" dirty="0">
                <a:latin typeface="Arial MT"/>
                <a:cs typeface="Arial MT"/>
              </a:rPr>
              <a:t>staff</a:t>
            </a:r>
            <a:r>
              <a:rPr sz="1800" dirty="0">
                <a:latin typeface="Arial MT"/>
                <a:cs typeface="Arial MT"/>
              </a:rPr>
              <a:t> </a:t>
            </a:r>
            <a:r>
              <a:rPr sz="1800" spc="-10" dirty="0">
                <a:latin typeface="Arial MT"/>
                <a:cs typeface="Arial MT"/>
              </a:rPr>
              <a:t>entwined</a:t>
            </a:r>
            <a:r>
              <a:rPr sz="1800" spc="40" dirty="0">
                <a:latin typeface="Arial MT"/>
                <a:cs typeface="Arial MT"/>
              </a:rPr>
              <a:t> </a:t>
            </a:r>
            <a:r>
              <a:rPr sz="1800" spc="-15" dirty="0">
                <a:latin typeface="Arial MT"/>
                <a:cs typeface="Arial MT"/>
              </a:rPr>
              <a:t>with</a:t>
            </a:r>
            <a:r>
              <a:rPr sz="1800" spc="40" dirty="0">
                <a:latin typeface="Arial MT"/>
                <a:cs typeface="Arial MT"/>
              </a:rPr>
              <a:t> </a:t>
            </a:r>
            <a:r>
              <a:rPr sz="1800" spc="-5" dirty="0">
                <a:latin typeface="Arial MT"/>
                <a:cs typeface="Arial MT"/>
              </a:rPr>
              <a:t>a snake.</a:t>
            </a:r>
            <a:endParaRPr sz="1800">
              <a:latin typeface="Arial MT"/>
              <a:cs typeface="Arial MT"/>
            </a:endParaRPr>
          </a:p>
          <a:p>
            <a:pPr marL="417195" algn="ctr">
              <a:lnSpc>
                <a:spcPts val="2220"/>
              </a:lnSpc>
              <a:spcBef>
                <a:spcPts val="1300"/>
              </a:spcBef>
            </a:pPr>
            <a:r>
              <a:rPr sz="2000" b="1" spc="-5" dirty="0">
                <a:latin typeface="Calibri"/>
                <a:cs typeface="Calibri"/>
              </a:rPr>
              <a:t>ASKLEPIUS’S</a:t>
            </a:r>
            <a:r>
              <a:rPr sz="2000" b="1" spc="5" dirty="0">
                <a:latin typeface="Calibri"/>
                <a:cs typeface="Calibri"/>
              </a:rPr>
              <a:t> </a:t>
            </a:r>
            <a:r>
              <a:rPr sz="2000" b="1" dirty="0">
                <a:latin typeface="Calibri"/>
                <a:cs typeface="Calibri"/>
              </a:rPr>
              <a:t>SONS</a:t>
            </a:r>
            <a:r>
              <a:rPr sz="2000" b="1" spc="-15" dirty="0">
                <a:latin typeface="Calibri"/>
                <a:cs typeface="Calibri"/>
              </a:rPr>
              <a:t> </a:t>
            </a:r>
            <a:r>
              <a:rPr sz="2000" b="1" dirty="0">
                <a:latin typeface="Calibri"/>
                <a:cs typeface="Calibri"/>
              </a:rPr>
              <a:t>AND</a:t>
            </a:r>
            <a:r>
              <a:rPr sz="2000" b="1" spc="-10" dirty="0">
                <a:latin typeface="Calibri"/>
                <a:cs typeface="Calibri"/>
              </a:rPr>
              <a:t> </a:t>
            </a:r>
            <a:r>
              <a:rPr sz="2000" b="1" spc="-15" dirty="0">
                <a:latin typeface="Calibri"/>
                <a:cs typeface="Calibri"/>
              </a:rPr>
              <a:t>DAUGHTERS</a:t>
            </a:r>
            <a:r>
              <a:rPr sz="2000" b="1" spc="10" dirty="0">
                <a:latin typeface="Calibri"/>
                <a:cs typeface="Calibri"/>
              </a:rPr>
              <a:t> </a:t>
            </a:r>
            <a:r>
              <a:rPr sz="2000" b="1" spc="-5" dirty="0">
                <a:latin typeface="Calibri"/>
                <a:cs typeface="Calibri"/>
              </a:rPr>
              <a:t>PERSONIFIED</a:t>
            </a:r>
            <a:r>
              <a:rPr sz="2000" b="1" spc="-20" dirty="0">
                <a:latin typeface="Calibri"/>
                <a:cs typeface="Calibri"/>
              </a:rPr>
              <a:t> </a:t>
            </a:r>
            <a:r>
              <a:rPr sz="2000" b="1" spc="-15" dirty="0">
                <a:latin typeface="Calibri"/>
                <a:cs typeface="Calibri"/>
              </a:rPr>
              <a:t>VARIOUS </a:t>
            </a:r>
            <a:r>
              <a:rPr sz="2000" b="1" spc="-5" dirty="0">
                <a:latin typeface="Calibri"/>
                <a:cs typeface="Calibri"/>
              </a:rPr>
              <a:t>ASPECTS</a:t>
            </a:r>
            <a:r>
              <a:rPr sz="2000" b="1" dirty="0">
                <a:latin typeface="Calibri"/>
                <a:cs typeface="Calibri"/>
              </a:rPr>
              <a:t> </a:t>
            </a:r>
            <a:r>
              <a:rPr sz="2000" b="1" spc="-5" dirty="0">
                <a:latin typeface="Calibri"/>
                <a:cs typeface="Calibri"/>
              </a:rPr>
              <a:t>OF</a:t>
            </a:r>
            <a:endParaRPr sz="2000">
              <a:latin typeface="Calibri"/>
              <a:cs typeface="Calibri"/>
            </a:endParaRPr>
          </a:p>
          <a:p>
            <a:pPr marL="415925" algn="ctr">
              <a:lnSpc>
                <a:spcPts val="2220"/>
              </a:lnSpc>
            </a:pPr>
            <a:r>
              <a:rPr sz="2000" b="1" spc="-5" dirty="0">
                <a:latin typeface="Calibri"/>
                <a:cs typeface="Calibri"/>
              </a:rPr>
              <a:t>MEDICAL</a:t>
            </a:r>
            <a:r>
              <a:rPr sz="2000" b="1" spc="-35" dirty="0">
                <a:latin typeface="Calibri"/>
                <a:cs typeface="Calibri"/>
              </a:rPr>
              <a:t> </a:t>
            </a:r>
            <a:r>
              <a:rPr sz="2000" b="1" spc="-5" dirty="0">
                <a:latin typeface="Calibri"/>
                <a:cs typeface="Calibri"/>
              </a:rPr>
              <a:t>ART</a:t>
            </a:r>
            <a:endParaRPr sz="2000">
              <a:latin typeface="Calibri"/>
              <a:cs typeface="Calibri"/>
            </a:endParaRPr>
          </a:p>
        </p:txBody>
      </p:sp>
      <p:grpSp>
        <p:nvGrpSpPr>
          <p:cNvPr id="39" name="object 39"/>
          <p:cNvGrpSpPr/>
          <p:nvPr/>
        </p:nvGrpSpPr>
        <p:grpSpPr>
          <a:xfrm>
            <a:off x="77660" y="3169856"/>
            <a:ext cx="1545590" cy="1609725"/>
            <a:chOff x="77660" y="3169856"/>
            <a:chExt cx="1545590" cy="1609725"/>
          </a:xfrm>
        </p:grpSpPr>
        <p:sp>
          <p:nvSpPr>
            <p:cNvPr id="40" name="object 40"/>
            <p:cNvSpPr/>
            <p:nvPr/>
          </p:nvSpPr>
          <p:spPr>
            <a:xfrm>
              <a:off x="90677" y="3182874"/>
              <a:ext cx="1519555" cy="1583690"/>
            </a:xfrm>
            <a:custGeom>
              <a:avLst/>
              <a:gdLst/>
              <a:ahLst/>
              <a:cxnLst/>
              <a:rect l="l" t="t" r="r" b="b"/>
              <a:pathLst>
                <a:path w="1519555" h="1583689">
                  <a:moveTo>
                    <a:pt x="1519428" y="0"/>
                  </a:moveTo>
                  <a:lnTo>
                    <a:pt x="759713" y="763524"/>
                  </a:lnTo>
                  <a:lnTo>
                    <a:pt x="0" y="0"/>
                  </a:lnTo>
                  <a:lnTo>
                    <a:pt x="0" y="819912"/>
                  </a:lnTo>
                  <a:lnTo>
                    <a:pt x="759713" y="1583436"/>
                  </a:lnTo>
                  <a:lnTo>
                    <a:pt x="1519428" y="819912"/>
                  </a:lnTo>
                  <a:lnTo>
                    <a:pt x="1519428" y="0"/>
                  </a:lnTo>
                  <a:close/>
                </a:path>
              </a:pathLst>
            </a:custGeom>
            <a:solidFill>
              <a:srgbClr val="BADFE2"/>
            </a:solidFill>
          </p:spPr>
          <p:txBody>
            <a:bodyPr wrap="square" lIns="0" tIns="0" rIns="0" bIns="0" rtlCol="0"/>
            <a:lstStyle/>
            <a:p>
              <a:endParaRPr/>
            </a:p>
          </p:txBody>
        </p:sp>
        <p:sp>
          <p:nvSpPr>
            <p:cNvPr id="41" name="object 41"/>
            <p:cNvSpPr/>
            <p:nvPr/>
          </p:nvSpPr>
          <p:spPr>
            <a:xfrm>
              <a:off x="90677" y="3182874"/>
              <a:ext cx="1519555" cy="1583690"/>
            </a:xfrm>
            <a:custGeom>
              <a:avLst/>
              <a:gdLst/>
              <a:ahLst/>
              <a:cxnLst/>
              <a:rect l="l" t="t" r="r" b="b"/>
              <a:pathLst>
                <a:path w="1519555" h="1583689">
                  <a:moveTo>
                    <a:pt x="1519428" y="0"/>
                  </a:moveTo>
                  <a:lnTo>
                    <a:pt x="1519428" y="819912"/>
                  </a:lnTo>
                  <a:lnTo>
                    <a:pt x="759713" y="1583436"/>
                  </a:lnTo>
                  <a:lnTo>
                    <a:pt x="0" y="819912"/>
                  </a:lnTo>
                  <a:lnTo>
                    <a:pt x="0" y="0"/>
                  </a:lnTo>
                  <a:lnTo>
                    <a:pt x="759713" y="763524"/>
                  </a:lnTo>
                  <a:lnTo>
                    <a:pt x="1519428" y="0"/>
                  </a:lnTo>
                  <a:close/>
                </a:path>
              </a:pathLst>
            </a:custGeom>
            <a:ln w="25908">
              <a:solidFill>
                <a:srgbClr val="BADFE2"/>
              </a:solidFill>
            </a:ln>
          </p:spPr>
          <p:txBody>
            <a:bodyPr wrap="square" lIns="0" tIns="0" rIns="0" bIns="0" rtlCol="0"/>
            <a:lstStyle/>
            <a:p>
              <a:endParaRPr/>
            </a:p>
          </p:txBody>
        </p:sp>
        <p:pic>
          <p:nvPicPr>
            <p:cNvPr id="42" name="object 42"/>
            <p:cNvPicPr/>
            <p:nvPr/>
          </p:nvPicPr>
          <p:blipFill>
            <a:blip r:embed="rId13" cstate="print"/>
            <a:stretch>
              <a:fillRect/>
            </a:stretch>
          </p:blipFill>
          <p:spPr>
            <a:xfrm>
              <a:off x="286511" y="3412236"/>
              <a:ext cx="1213104" cy="513588"/>
            </a:xfrm>
            <a:prstGeom prst="rect">
              <a:avLst/>
            </a:prstGeom>
          </p:spPr>
        </p:pic>
      </p:grpSp>
      <p:sp>
        <p:nvSpPr>
          <p:cNvPr id="43" name="object 43"/>
          <p:cNvSpPr txBox="1"/>
          <p:nvPr/>
        </p:nvSpPr>
        <p:spPr>
          <a:xfrm>
            <a:off x="392074" y="3373012"/>
            <a:ext cx="913765" cy="1068705"/>
          </a:xfrm>
          <a:prstGeom prst="rect">
            <a:avLst/>
          </a:prstGeom>
        </p:spPr>
        <p:txBody>
          <a:bodyPr vert="horz" wrap="square" lIns="0" tIns="107950" rIns="0" bIns="0" rtlCol="0">
            <a:spAutoFit/>
          </a:bodyPr>
          <a:lstStyle/>
          <a:p>
            <a:pPr marL="15240" algn="ctr">
              <a:lnSpc>
                <a:spcPct val="100000"/>
              </a:lnSpc>
              <a:spcBef>
                <a:spcPts val="850"/>
              </a:spcBef>
            </a:pPr>
            <a:r>
              <a:rPr sz="1800" b="1" dirty="0">
                <a:latin typeface="Arial"/>
                <a:cs typeface="Arial"/>
              </a:rPr>
              <a:t>HIGIEIA</a:t>
            </a:r>
            <a:endParaRPr sz="1800">
              <a:latin typeface="Arial"/>
              <a:cs typeface="Arial"/>
            </a:endParaRPr>
          </a:p>
          <a:p>
            <a:pPr marL="12700" marR="5080" indent="-635" algn="ctr">
              <a:lnSpc>
                <a:spcPts val="1510"/>
              </a:lnSpc>
              <a:spcBef>
                <a:spcPts val="785"/>
              </a:spcBef>
            </a:pPr>
            <a:r>
              <a:rPr sz="1400" b="1" dirty="0">
                <a:latin typeface="Arial"/>
                <a:cs typeface="Arial"/>
              </a:rPr>
              <a:t>(health / </a:t>
            </a:r>
            <a:r>
              <a:rPr sz="1400" b="1" spc="5" dirty="0">
                <a:latin typeface="Arial"/>
                <a:cs typeface="Arial"/>
              </a:rPr>
              <a:t> </a:t>
            </a:r>
            <a:r>
              <a:rPr sz="1400" b="1" spc="-10" dirty="0">
                <a:latin typeface="Arial"/>
                <a:cs typeface="Arial"/>
              </a:rPr>
              <a:t>p</a:t>
            </a:r>
            <a:r>
              <a:rPr sz="1400" b="1" dirty="0">
                <a:latin typeface="Arial"/>
                <a:cs typeface="Arial"/>
              </a:rPr>
              <a:t>re</a:t>
            </a:r>
            <a:r>
              <a:rPr sz="1400" b="1" spc="-15" dirty="0">
                <a:latin typeface="Arial"/>
                <a:cs typeface="Arial"/>
              </a:rPr>
              <a:t>v</a:t>
            </a:r>
            <a:r>
              <a:rPr sz="1400" b="1" dirty="0">
                <a:latin typeface="Arial"/>
                <a:cs typeface="Arial"/>
              </a:rPr>
              <a:t>e</a:t>
            </a:r>
            <a:r>
              <a:rPr sz="1400" b="1" spc="-10" dirty="0">
                <a:latin typeface="Arial"/>
                <a:cs typeface="Arial"/>
              </a:rPr>
              <a:t>n</a:t>
            </a:r>
            <a:r>
              <a:rPr sz="1400" b="1" dirty="0">
                <a:latin typeface="Arial"/>
                <a:cs typeface="Arial"/>
              </a:rPr>
              <a:t>ti</a:t>
            </a:r>
            <a:r>
              <a:rPr sz="1400" b="1" spc="-15" dirty="0">
                <a:latin typeface="Arial"/>
                <a:cs typeface="Arial"/>
              </a:rPr>
              <a:t>v</a:t>
            </a:r>
            <a:r>
              <a:rPr sz="1400" b="1" dirty="0">
                <a:latin typeface="Arial"/>
                <a:cs typeface="Arial"/>
              </a:rPr>
              <a:t>e  medicine)</a:t>
            </a:r>
            <a:endParaRPr sz="1400">
              <a:latin typeface="Arial"/>
              <a:cs typeface="Arial"/>
            </a:endParaRPr>
          </a:p>
        </p:txBody>
      </p:sp>
      <p:grpSp>
        <p:nvGrpSpPr>
          <p:cNvPr id="44" name="object 44"/>
          <p:cNvGrpSpPr/>
          <p:nvPr/>
        </p:nvGrpSpPr>
        <p:grpSpPr>
          <a:xfrm>
            <a:off x="1670240" y="3259772"/>
            <a:ext cx="4238625" cy="1209040"/>
            <a:chOff x="1670240" y="3259772"/>
            <a:chExt cx="4238625" cy="1209040"/>
          </a:xfrm>
        </p:grpSpPr>
        <p:sp>
          <p:nvSpPr>
            <p:cNvPr id="45" name="object 45"/>
            <p:cNvSpPr/>
            <p:nvPr/>
          </p:nvSpPr>
          <p:spPr>
            <a:xfrm>
              <a:off x="1683257" y="3272789"/>
              <a:ext cx="4212590" cy="1183005"/>
            </a:xfrm>
            <a:custGeom>
              <a:avLst/>
              <a:gdLst/>
              <a:ahLst/>
              <a:cxnLst/>
              <a:rect l="l" t="t" r="r" b="b"/>
              <a:pathLst>
                <a:path w="4212590" h="1183004">
                  <a:moveTo>
                    <a:pt x="4009517" y="0"/>
                  </a:moveTo>
                  <a:lnTo>
                    <a:pt x="0" y="0"/>
                  </a:lnTo>
                  <a:lnTo>
                    <a:pt x="0" y="1182624"/>
                  </a:lnTo>
                  <a:lnTo>
                    <a:pt x="4009517" y="1182624"/>
                  </a:lnTo>
                  <a:lnTo>
                    <a:pt x="4056021" y="1177417"/>
                  </a:lnTo>
                  <a:lnTo>
                    <a:pt x="4098711" y="1162586"/>
                  </a:lnTo>
                  <a:lnTo>
                    <a:pt x="4136370" y="1139316"/>
                  </a:lnTo>
                  <a:lnTo>
                    <a:pt x="4167778" y="1108790"/>
                  </a:lnTo>
                  <a:lnTo>
                    <a:pt x="4191721" y="1072193"/>
                  </a:lnTo>
                  <a:lnTo>
                    <a:pt x="4206979" y="1030708"/>
                  </a:lnTo>
                  <a:lnTo>
                    <a:pt x="4212336" y="985520"/>
                  </a:lnTo>
                  <a:lnTo>
                    <a:pt x="4212336" y="197104"/>
                  </a:lnTo>
                  <a:lnTo>
                    <a:pt x="4206979" y="151915"/>
                  </a:lnTo>
                  <a:lnTo>
                    <a:pt x="4191721" y="110430"/>
                  </a:lnTo>
                  <a:lnTo>
                    <a:pt x="4167778" y="73833"/>
                  </a:lnTo>
                  <a:lnTo>
                    <a:pt x="4136370" y="43307"/>
                  </a:lnTo>
                  <a:lnTo>
                    <a:pt x="4098711" y="20037"/>
                  </a:lnTo>
                  <a:lnTo>
                    <a:pt x="4056021" y="5206"/>
                  </a:lnTo>
                  <a:lnTo>
                    <a:pt x="4009517" y="0"/>
                  </a:lnTo>
                  <a:close/>
                </a:path>
              </a:pathLst>
            </a:custGeom>
            <a:solidFill>
              <a:srgbClr val="FFFFFF">
                <a:alpha val="90194"/>
              </a:srgbClr>
            </a:solidFill>
          </p:spPr>
          <p:txBody>
            <a:bodyPr wrap="square" lIns="0" tIns="0" rIns="0" bIns="0" rtlCol="0"/>
            <a:lstStyle/>
            <a:p>
              <a:endParaRPr/>
            </a:p>
          </p:txBody>
        </p:sp>
        <p:sp>
          <p:nvSpPr>
            <p:cNvPr id="46" name="object 46"/>
            <p:cNvSpPr/>
            <p:nvPr/>
          </p:nvSpPr>
          <p:spPr>
            <a:xfrm>
              <a:off x="1683257" y="3272789"/>
              <a:ext cx="4212590" cy="1183005"/>
            </a:xfrm>
            <a:custGeom>
              <a:avLst/>
              <a:gdLst/>
              <a:ahLst/>
              <a:cxnLst/>
              <a:rect l="l" t="t" r="r" b="b"/>
              <a:pathLst>
                <a:path w="4212590" h="1183004">
                  <a:moveTo>
                    <a:pt x="4212336" y="197104"/>
                  </a:moveTo>
                  <a:lnTo>
                    <a:pt x="4212336" y="985520"/>
                  </a:lnTo>
                  <a:lnTo>
                    <a:pt x="4206979" y="1030708"/>
                  </a:lnTo>
                  <a:lnTo>
                    <a:pt x="4191721" y="1072193"/>
                  </a:lnTo>
                  <a:lnTo>
                    <a:pt x="4167778" y="1108790"/>
                  </a:lnTo>
                  <a:lnTo>
                    <a:pt x="4136370" y="1139316"/>
                  </a:lnTo>
                  <a:lnTo>
                    <a:pt x="4098711" y="1162586"/>
                  </a:lnTo>
                  <a:lnTo>
                    <a:pt x="4056021" y="1177417"/>
                  </a:lnTo>
                  <a:lnTo>
                    <a:pt x="4009517" y="1182624"/>
                  </a:lnTo>
                  <a:lnTo>
                    <a:pt x="0" y="1182624"/>
                  </a:lnTo>
                  <a:lnTo>
                    <a:pt x="0" y="0"/>
                  </a:lnTo>
                  <a:lnTo>
                    <a:pt x="4009517" y="0"/>
                  </a:lnTo>
                  <a:lnTo>
                    <a:pt x="4056021" y="5206"/>
                  </a:lnTo>
                  <a:lnTo>
                    <a:pt x="4098711" y="20037"/>
                  </a:lnTo>
                  <a:lnTo>
                    <a:pt x="4136370" y="43307"/>
                  </a:lnTo>
                  <a:lnTo>
                    <a:pt x="4167778" y="73833"/>
                  </a:lnTo>
                  <a:lnTo>
                    <a:pt x="4191721" y="110430"/>
                  </a:lnTo>
                  <a:lnTo>
                    <a:pt x="4206979" y="151915"/>
                  </a:lnTo>
                  <a:lnTo>
                    <a:pt x="4212336" y="197104"/>
                  </a:lnTo>
                  <a:close/>
                </a:path>
              </a:pathLst>
            </a:custGeom>
            <a:ln w="25908">
              <a:solidFill>
                <a:srgbClr val="BADFE2"/>
              </a:solidFill>
            </a:ln>
          </p:spPr>
          <p:txBody>
            <a:bodyPr wrap="square" lIns="0" tIns="0" rIns="0" bIns="0" rtlCol="0"/>
            <a:lstStyle/>
            <a:p>
              <a:endParaRPr/>
            </a:p>
          </p:txBody>
        </p:sp>
      </p:grpSp>
      <p:sp>
        <p:nvSpPr>
          <p:cNvPr id="47" name="object 47"/>
          <p:cNvSpPr txBox="1"/>
          <p:nvPr/>
        </p:nvSpPr>
        <p:spPr>
          <a:xfrm>
            <a:off x="1681733" y="3216401"/>
            <a:ext cx="4213225" cy="1264285"/>
          </a:xfrm>
          <a:prstGeom prst="rect">
            <a:avLst/>
          </a:prstGeom>
        </p:spPr>
        <p:txBody>
          <a:bodyPr vert="horz" wrap="square" lIns="0" tIns="37465" rIns="0" bIns="0" rtlCol="0">
            <a:spAutoFit/>
          </a:bodyPr>
          <a:lstStyle/>
          <a:p>
            <a:pPr marL="138430" marR="15875" indent="-138430">
              <a:lnSpc>
                <a:spcPts val="1510"/>
              </a:lnSpc>
              <a:spcBef>
                <a:spcPts val="295"/>
              </a:spcBef>
              <a:buFont typeface="Arial MT"/>
              <a:buChar char="•"/>
              <a:tabLst>
                <a:tab pos="138430" algn="l"/>
              </a:tabLst>
            </a:pPr>
            <a:r>
              <a:rPr sz="1400" b="1" spc="5" dirty="0">
                <a:latin typeface="Arial"/>
                <a:cs typeface="Arial"/>
              </a:rPr>
              <a:t>was</a:t>
            </a:r>
            <a:r>
              <a:rPr sz="1400" b="1" spc="-50" dirty="0">
                <a:latin typeface="Arial"/>
                <a:cs typeface="Arial"/>
              </a:rPr>
              <a:t> </a:t>
            </a:r>
            <a:r>
              <a:rPr sz="1400" b="1" spc="-5" dirty="0">
                <a:latin typeface="Arial"/>
                <a:cs typeface="Arial"/>
              </a:rPr>
              <a:t>depicted</a:t>
            </a:r>
            <a:r>
              <a:rPr sz="1400" b="1" spc="-50" dirty="0">
                <a:latin typeface="Arial"/>
                <a:cs typeface="Arial"/>
              </a:rPr>
              <a:t> </a:t>
            </a:r>
            <a:r>
              <a:rPr sz="1400" b="1" dirty="0">
                <a:latin typeface="Arial"/>
                <a:cs typeface="Arial"/>
              </a:rPr>
              <a:t>as</a:t>
            </a:r>
            <a:r>
              <a:rPr sz="1400" b="1" spc="-15" dirty="0">
                <a:latin typeface="Arial"/>
                <a:cs typeface="Arial"/>
              </a:rPr>
              <a:t> </a:t>
            </a:r>
            <a:r>
              <a:rPr sz="1400" b="1" dirty="0">
                <a:latin typeface="Arial"/>
                <a:cs typeface="Arial"/>
              </a:rPr>
              <a:t>a</a:t>
            </a:r>
            <a:r>
              <a:rPr sz="1400" b="1" spc="-10" dirty="0">
                <a:latin typeface="Arial"/>
                <a:cs typeface="Arial"/>
              </a:rPr>
              <a:t> </a:t>
            </a:r>
            <a:r>
              <a:rPr sz="1400" b="1" dirty="0">
                <a:latin typeface="Arial"/>
                <a:cs typeface="Arial"/>
              </a:rPr>
              <a:t>maiden</a:t>
            </a:r>
            <a:r>
              <a:rPr sz="1400" b="1" spc="-40" dirty="0">
                <a:latin typeface="Arial"/>
                <a:cs typeface="Arial"/>
              </a:rPr>
              <a:t> </a:t>
            </a:r>
            <a:r>
              <a:rPr sz="1400" b="1" spc="-5" dirty="0">
                <a:latin typeface="Arial"/>
                <a:cs typeface="Arial"/>
              </a:rPr>
              <a:t>holding</a:t>
            </a:r>
            <a:r>
              <a:rPr sz="1400" b="1" spc="-45" dirty="0">
                <a:latin typeface="Arial"/>
                <a:cs typeface="Arial"/>
              </a:rPr>
              <a:t> </a:t>
            </a:r>
            <a:r>
              <a:rPr sz="1400" b="1" dirty="0">
                <a:latin typeface="Arial"/>
                <a:cs typeface="Arial"/>
              </a:rPr>
              <a:t>in</a:t>
            </a:r>
            <a:r>
              <a:rPr sz="1400" b="1" spc="-10" dirty="0">
                <a:latin typeface="Arial"/>
                <a:cs typeface="Arial"/>
              </a:rPr>
              <a:t> </a:t>
            </a:r>
            <a:r>
              <a:rPr sz="1400" b="1" spc="-5" dirty="0">
                <a:latin typeface="Arial"/>
                <a:cs typeface="Arial"/>
              </a:rPr>
              <a:t>one</a:t>
            </a:r>
            <a:r>
              <a:rPr sz="1400" b="1" spc="-20" dirty="0">
                <a:latin typeface="Arial"/>
                <a:cs typeface="Arial"/>
              </a:rPr>
              <a:t> </a:t>
            </a:r>
            <a:r>
              <a:rPr sz="1400" b="1" spc="-5" dirty="0">
                <a:latin typeface="Arial"/>
                <a:cs typeface="Arial"/>
              </a:rPr>
              <a:t>hand</a:t>
            </a:r>
            <a:r>
              <a:rPr sz="1400" b="1" spc="-15" dirty="0">
                <a:latin typeface="Arial"/>
                <a:cs typeface="Arial"/>
              </a:rPr>
              <a:t> </a:t>
            </a:r>
            <a:r>
              <a:rPr sz="1400" b="1" dirty="0">
                <a:latin typeface="Arial"/>
                <a:cs typeface="Arial"/>
              </a:rPr>
              <a:t>a </a:t>
            </a:r>
            <a:r>
              <a:rPr sz="1400" b="1" spc="-370" dirty="0">
                <a:latin typeface="Arial"/>
                <a:cs typeface="Arial"/>
              </a:rPr>
              <a:t> </a:t>
            </a:r>
            <a:r>
              <a:rPr sz="1400" b="1" spc="-5" dirty="0">
                <a:latin typeface="Arial"/>
                <a:cs typeface="Arial"/>
              </a:rPr>
              <a:t>cup</a:t>
            </a:r>
            <a:r>
              <a:rPr sz="1400" b="1" spc="-15" dirty="0">
                <a:latin typeface="Arial"/>
                <a:cs typeface="Arial"/>
              </a:rPr>
              <a:t> </a:t>
            </a:r>
            <a:r>
              <a:rPr sz="1400" b="1" spc="-5" dirty="0">
                <a:latin typeface="Arial"/>
                <a:cs typeface="Arial"/>
              </a:rPr>
              <a:t>and</a:t>
            </a:r>
            <a:r>
              <a:rPr sz="1400" b="1" spc="-25" dirty="0">
                <a:latin typeface="Arial"/>
                <a:cs typeface="Arial"/>
              </a:rPr>
              <a:t> </a:t>
            </a:r>
            <a:r>
              <a:rPr sz="1400" b="1" dirty="0">
                <a:latin typeface="Arial"/>
                <a:cs typeface="Arial"/>
              </a:rPr>
              <a:t>snake</a:t>
            </a:r>
            <a:r>
              <a:rPr sz="1400" b="1" spc="-20" dirty="0">
                <a:latin typeface="Arial"/>
                <a:cs typeface="Arial"/>
              </a:rPr>
              <a:t> </a:t>
            </a:r>
            <a:r>
              <a:rPr sz="1400" b="1" spc="-5" dirty="0">
                <a:latin typeface="Arial"/>
                <a:cs typeface="Arial"/>
              </a:rPr>
              <a:t>drinking</a:t>
            </a:r>
            <a:r>
              <a:rPr sz="1400" b="1" spc="-50" dirty="0">
                <a:latin typeface="Arial"/>
                <a:cs typeface="Arial"/>
              </a:rPr>
              <a:t> </a:t>
            </a:r>
            <a:r>
              <a:rPr sz="1400" b="1" spc="-5" dirty="0">
                <a:latin typeface="Arial"/>
                <a:cs typeface="Arial"/>
              </a:rPr>
              <a:t>from</a:t>
            </a:r>
            <a:r>
              <a:rPr sz="1400" b="1" spc="-15" dirty="0">
                <a:latin typeface="Arial"/>
                <a:cs typeface="Arial"/>
              </a:rPr>
              <a:t> </a:t>
            </a:r>
            <a:r>
              <a:rPr sz="1400" b="1" dirty="0">
                <a:latin typeface="Arial"/>
                <a:cs typeface="Arial"/>
              </a:rPr>
              <a:t>it.</a:t>
            </a:r>
            <a:endParaRPr sz="1400">
              <a:latin typeface="Arial"/>
              <a:cs typeface="Arial"/>
            </a:endParaRPr>
          </a:p>
          <a:p>
            <a:pPr marL="127000" indent="-114935">
              <a:lnSpc>
                <a:spcPts val="1595"/>
              </a:lnSpc>
              <a:spcBef>
                <a:spcPts val="65"/>
              </a:spcBef>
              <a:buFont typeface="Arial MT"/>
              <a:buChar char="•"/>
              <a:tabLst>
                <a:tab pos="127635" algn="l"/>
              </a:tabLst>
            </a:pPr>
            <a:r>
              <a:rPr sz="1400" b="1" spc="-5" dirty="0">
                <a:latin typeface="Arial"/>
                <a:cs typeface="Arial"/>
              </a:rPr>
              <a:t>She</a:t>
            </a:r>
            <a:r>
              <a:rPr sz="1400" b="1" spc="-15" dirty="0">
                <a:latin typeface="Arial"/>
                <a:cs typeface="Arial"/>
              </a:rPr>
              <a:t> </a:t>
            </a:r>
            <a:r>
              <a:rPr sz="1400" b="1" spc="-5" dirty="0">
                <a:latin typeface="Arial"/>
                <a:cs typeface="Arial"/>
              </a:rPr>
              <a:t>became</a:t>
            </a:r>
            <a:r>
              <a:rPr sz="1400" b="1" spc="-35" dirty="0">
                <a:latin typeface="Arial"/>
                <a:cs typeface="Arial"/>
              </a:rPr>
              <a:t> </a:t>
            </a:r>
            <a:r>
              <a:rPr sz="1400" b="1" spc="-5" dirty="0">
                <a:latin typeface="Arial"/>
                <a:cs typeface="Arial"/>
              </a:rPr>
              <a:t>famous</a:t>
            </a:r>
            <a:r>
              <a:rPr sz="1400" b="1" spc="-25" dirty="0">
                <a:latin typeface="Arial"/>
                <a:cs typeface="Arial"/>
              </a:rPr>
              <a:t> </a:t>
            </a:r>
            <a:r>
              <a:rPr sz="1400" b="1" spc="-5" dirty="0">
                <a:latin typeface="Arial"/>
                <a:cs typeface="Arial"/>
              </a:rPr>
              <a:t>for her</a:t>
            </a:r>
            <a:r>
              <a:rPr sz="1400" b="1" spc="-20" dirty="0">
                <a:latin typeface="Arial"/>
                <a:cs typeface="Arial"/>
              </a:rPr>
              <a:t> </a:t>
            </a:r>
            <a:r>
              <a:rPr sz="1400" b="1" spc="-5" dirty="0">
                <a:latin typeface="Arial"/>
                <a:cs typeface="Arial"/>
              </a:rPr>
              <a:t>sound</a:t>
            </a:r>
            <a:r>
              <a:rPr sz="1400" b="1" spc="-10" dirty="0">
                <a:latin typeface="Arial"/>
                <a:cs typeface="Arial"/>
              </a:rPr>
              <a:t> </a:t>
            </a:r>
            <a:r>
              <a:rPr sz="1400" b="1" spc="-5" dirty="0">
                <a:latin typeface="Arial"/>
                <a:cs typeface="Arial"/>
              </a:rPr>
              <a:t>advice,</a:t>
            </a:r>
            <a:r>
              <a:rPr sz="1400" b="1" spc="-30" dirty="0">
                <a:latin typeface="Arial"/>
                <a:cs typeface="Arial"/>
              </a:rPr>
              <a:t> </a:t>
            </a:r>
            <a:r>
              <a:rPr sz="1400" b="1" spc="-10" dirty="0">
                <a:latin typeface="Arial"/>
                <a:cs typeface="Arial"/>
              </a:rPr>
              <a:t>that’s</a:t>
            </a:r>
            <a:endParaRPr sz="1400">
              <a:latin typeface="Arial"/>
              <a:cs typeface="Arial"/>
            </a:endParaRPr>
          </a:p>
          <a:p>
            <a:pPr marL="366395">
              <a:lnSpc>
                <a:spcPts val="1595"/>
              </a:lnSpc>
            </a:pPr>
            <a:r>
              <a:rPr sz="1400" b="1" spc="5" dirty="0">
                <a:latin typeface="Arial"/>
                <a:cs typeface="Arial"/>
              </a:rPr>
              <a:t>why</a:t>
            </a:r>
            <a:r>
              <a:rPr sz="1400" b="1" spc="-50" dirty="0">
                <a:latin typeface="Arial"/>
                <a:cs typeface="Arial"/>
              </a:rPr>
              <a:t> </a:t>
            </a:r>
            <a:r>
              <a:rPr sz="1400" b="1" spc="10" dirty="0">
                <a:latin typeface="Arial"/>
                <a:cs typeface="Arial"/>
              </a:rPr>
              <a:t>was</a:t>
            </a:r>
            <a:r>
              <a:rPr sz="1400" b="1" spc="-65" dirty="0">
                <a:latin typeface="Arial"/>
                <a:cs typeface="Arial"/>
              </a:rPr>
              <a:t> </a:t>
            </a:r>
            <a:r>
              <a:rPr sz="1400" b="1" dirty="0">
                <a:latin typeface="Arial"/>
                <a:cs typeface="Arial"/>
              </a:rPr>
              <a:t>revered</a:t>
            </a:r>
            <a:r>
              <a:rPr sz="1400" b="1" spc="-15" dirty="0">
                <a:latin typeface="Arial"/>
                <a:cs typeface="Arial"/>
              </a:rPr>
              <a:t> </a:t>
            </a:r>
            <a:r>
              <a:rPr sz="1400" b="1" dirty="0">
                <a:latin typeface="Arial"/>
                <a:cs typeface="Arial"/>
              </a:rPr>
              <a:t>as</a:t>
            </a:r>
            <a:r>
              <a:rPr sz="1400" b="1" spc="-30" dirty="0">
                <a:latin typeface="Arial"/>
                <a:cs typeface="Arial"/>
              </a:rPr>
              <a:t> </a:t>
            </a:r>
            <a:r>
              <a:rPr sz="1400" b="1" spc="-5" dirty="0">
                <a:latin typeface="Arial"/>
                <a:cs typeface="Arial"/>
              </a:rPr>
              <a:t>the</a:t>
            </a:r>
            <a:r>
              <a:rPr sz="1400" b="1" spc="-25" dirty="0">
                <a:latin typeface="Arial"/>
                <a:cs typeface="Arial"/>
              </a:rPr>
              <a:t> </a:t>
            </a:r>
            <a:r>
              <a:rPr sz="1400" b="1" spc="-5" dirty="0">
                <a:latin typeface="Arial"/>
                <a:cs typeface="Arial"/>
              </a:rPr>
              <a:t>goddess</a:t>
            </a:r>
            <a:r>
              <a:rPr sz="1400" b="1" spc="-30" dirty="0">
                <a:latin typeface="Arial"/>
                <a:cs typeface="Arial"/>
              </a:rPr>
              <a:t> </a:t>
            </a:r>
            <a:r>
              <a:rPr sz="1400" b="1" spc="-5" dirty="0">
                <a:latin typeface="Arial"/>
                <a:cs typeface="Arial"/>
              </a:rPr>
              <a:t>of</a:t>
            </a:r>
            <a:r>
              <a:rPr sz="1400" b="1" spc="-20" dirty="0">
                <a:latin typeface="Arial"/>
                <a:cs typeface="Arial"/>
              </a:rPr>
              <a:t> </a:t>
            </a:r>
            <a:r>
              <a:rPr sz="1400" b="1" dirty="0">
                <a:latin typeface="Arial"/>
                <a:cs typeface="Arial"/>
              </a:rPr>
              <a:t>health,</a:t>
            </a:r>
            <a:endParaRPr sz="1400">
              <a:latin typeface="Arial"/>
              <a:cs typeface="Arial"/>
            </a:endParaRPr>
          </a:p>
          <a:p>
            <a:pPr marL="327025" marR="206375" lvl="1" indent="-327025">
              <a:lnSpc>
                <a:spcPts val="1510"/>
              </a:lnSpc>
              <a:spcBef>
                <a:spcPts val="275"/>
              </a:spcBef>
              <a:buFont typeface="Arial MT"/>
              <a:buChar char="•"/>
              <a:tabLst>
                <a:tab pos="327025" algn="l"/>
              </a:tabLst>
            </a:pPr>
            <a:r>
              <a:rPr sz="1400" b="1" spc="-5" dirty="0">
                <a:latin typeface="Arial"/>
                <a:cs typeface="Arial"/>
              </a:rPr>
              <a:t>the</a:t>
            </a:r>
            <a:r>
              <a:rPr sz="1400" b="1" spc="-25" dirty="0">
                <a:latin typeface="Arial"/>
                <a:cs typeface="Arial"/>
              </a:rPr>
              <a:t> </a:t>
            </a:r>
            <a:r>
              <a:rPr sz="1400" b="1" dirty="0">
                <a:latin typeface="Arial"/>
                <a:cs typeface="Arial"/>
              </a:rPr>
              <a:t>term</a:t>
            </a:r>
            <a:r>
              <a:rPr sz="1400" b="1" spc="-15" dirty="0">
                <a:latin typeface="Arial"/>
                <a:cs typeface="Arial"/>
              </a:rPr>
              <a:t> </a:t>
            </a:r>
            <a:r>
              <a:rPr sz="1400" b="1" spc="-10" dirty="0">
                <a:latin typeface="Arial"/>
                <a:cs typeface="Arial"/>
              </a:rPr>
              <a:t>«hygiene»</a:t>
            </a:r>
            <a:r>
              <a:rPr sz="1400" b="1" spc="-5" dirty="0">
                <a:latin typeface="Arial"/>
                <a:cs typeface="Arial"/>
              </a:rPr>
              <a:t> </a:t>
            </a:r>
            <a:r>
              <a:rPr sz="1400" b="1" spc="5" dirty="0">
                <a:latin typeface="Arial"/>
                <a:cs typeface="Arial"/>
              </a:rPr>
              <a:t>was</a:t>
            </a:r>
            <a:r>
              <a:rPr sz="1400" b="1" spc="-45" dirty="0">
                <a:latin typeface="Arial"/>
                <a:cs typeface="Arial"/>
              </a:rPr>
              <a:t> </a:t>
            </a:r>
            <a:r>
              <a:rPr sz="1400" b="1" spc="-5" dirty="0">
                <a:latin typeface="Arial"/>
                <a:cs typeface="Arial"/>
              </a:rPr>
              <a:t>originated</a:t>
            </a:r>
            <a:r>
              <a:rPr sz="1400" b="1" spc="-40" dirty="0">
                <a:latin typeface="Arial"/>
                <a:cs typeface="Arial"/>
              </a:rPr>
              <a:t> </a:t>
            </a:r>
            <a:r>
              <a:rPr sz="1400" b="1" spc="-5" dirty="0">
                <a:latin typeface="Arial"/>
                <a:cs typeface="Arial"/>
              </a:rPr>
              <a:t>from</a:t>
            </a:r>
            <a:r>
              <a:rPr sz="1400" b="1" spc="-25" dirty="0">
                <a:latin typeface="Arial"/>
                <a:cs typeface="Arial"/>
              </a:rPr>
              <a:t> </a:t>
            </a:r>
            <a:r>
              <a:rPr sz="1400" b="1" spc="-5" dirty="0">
                <a:latin typeface="Arial"/>
                <a:cs typeface="Arial"/>
              </a:rPr>
              <a:t>her </a:t>
            </a:r>
            <a:r>
              <a:rPr sz="1400" b="1" spc="-375" dirty="0">
                <a:latin typeface="Arial"/>
                <a:cs typeface="Arial"/>
              </a:rPr>
              <a:t> </a:t>
            </a:r>
            <a:r>
              <a:rPr sz="1400" b="1" dirty="0">
                <a:latin typeface="Arial"/>
                <a:cs typeface="Arial"/>
              </a:rPr>
              <a:t>name.</a:t>
            </a:r>
            <a:endParaRPr sz="1400">
              <a:latin typeface="Arial"/>
              <a:cs typeface="Arial"/>
            </a:endParaRPr>
          </a:p>
        </p:txBody>
      </p:sp>
      <p:grpSp>
        <p:nvGrpSpPr>
          <p:cNvPr id="48" name="object 48"/>
          <p:cNvGrpSpPr/>
          <p:nvPr/>
        </p:nvGrpSpPr>
        <p:grpSpPr>
          <a:xfrm>
            <a:off x="77660" y="4443920"/>
            <a:ext cx="1545590" cy="1519555"/>
            <a:chOff x="77660" y="4443920"/>
            <a:chExt cx="1545590" cy="1519555"/>
          </a:xfrm>
        </p:grpSpPr>
        <p:sp>
          <p:nvSpPr>
            <p:cNvPr id="49" name="object 49"/>
            <p:cNvSpPr/>
            <p:nvPr/>
          </p:nvSpPr>
          <p:spPr>
            <a:xfrm>
              <a:off x="90677" y="4456938"/>
              <a:ext cx="1519555" cy="1493520"/>
            </a:xfrm>
            <a:custGeom>
              <a:avLst/>
              <a:gdLst/>
              <a:ahLst/>
              <a:cxnLst/>
              <a:rect l="l" t="t" r="r" b="b"/>
              <a:pathLst>
                <a:path w="1519555" h="1493520">
                  <a:moveTo>
                    <a:pt x="1519428" y="0"/>
                  </a:moveTo>
                  <a:lnTo>
                    <a:pt x="759713" y="720089"/>
                  </a:lnTo>
                  <a:lnTo>
                    <a:pt x="0" y="0"/>
                  </a:lnTo>
                  <a:lnTo>
                    <a:pt x="0" y="773430"/>
                  </a:lnTo>
                  <a:lnTo>
                    <a:pt x="759713" y="1493520"/>
                  </a:lnTo>
                  <a:lnTo>
                    <a:pt x="1519428" y="773430"/>
                  </a:lnTo>
                  <a:lnTo>
                    <a:pt x="1519428" y="0"/>
                  </a:lnTo>
                  <a:close/>
                </a:path>
              </a:pathLst>
            </a:custGeom>
            <a:solidFill>
              <a:srgbClr val="BADFE2"/>
            </a:solidFill>
          </p:spPr>
          <p:txBody>
            <a:bodyPr wrap="square" lIns="0" tIns="0" rIns="0" bIns="0" rtlCol="0"/>
            <a:lstStyle/>
            <a:p>
              <a:endParaRPr/>
            </a:p>
          </p:txBody>
        </p:sp>
        <p:sp>
          <p:nvSpPr>
            <p:cNvPr id="50" name="object 50"/>
            <p:cNvSpPr/>
            <p:nvPr/>
          </p:nvSpPr>
          <p:spPr>
            <a:xfrm>
              <a:off x="90677" y="4456938"/>
              <a:ext cx="1519555" cy="1493520"/>
            </a:xfrm>
            <a:custGeom>
              <a:avLst/>
              <a:gdLst/>
              <a:ahLst/>
              <a:cxnLst/>
              <a:rect l="l" t="t" r="r" b="b"/>
              <a:pathLst>
                <a:path w="1519555" h="1493520">
                  <a:moveTo>
                    <a:pt x="1519428" y="0"/>
                  </a:moveTo>
                  <a:lnTo>
                    <a:pt x="1519428" y="773430"/>
                  </a:lnTo>
                  <a:lnTo>
                    <a:pt x="759713" y="1493520"/>
                  </a:lnTo>
                  <a:lnTo>
                    <a:pt x="0" y="773430"/>
                  </a:lnTo>
                  <a:lnTo>
                    <a:pt x="0" y="0"/>
                  </a:lnTo>
                  <a:lnTo>
                    <a:pt x="759713" y="720089"/>
                  </a:lnTo>
                  <a:lnTo>
                    <a:pt x="1519428" y="0"/>
                  </a:lnTo>
                  <a:close/>
                </a:path>
              </a:pathLst>
            </a:custGeom>
            <a:ln w="25908">
              <a:solidFill>
                <a:srgbClr val="BADFE2"/>
              </a:solidFill>
            </a:ln>
          </p:spPr>
          <p:txBody>
            <a:bodyPr wrap="square" lIns="0" tIns="0" rIns="0" bIns="0" rtlCol="0"/>
            <a:lstStyle/>
            <a:p>
              <a:endParaRPr/>
            </a:p>
          </p:txBody>
        </p:sp>
        <p:pic>
          <p:nvPicPr>
            <p:cNvPr id="51" name="object 51"/>
            <p:cNvPicPr/>
            <p:nvPr/>
          </p:nvPicPr>
          <p:blipFill>
            <a:blip r:embed="rId14" cstate="print"/>
            <a:stretch>
              <a:fillRect/>
            </a:stretch>
          </p:blipFill>
          <p:spPr>
            <a:xfrm>
              <a:off x="152400" y="4832604"/>
              <a:ext cx="1414272" cy="513588"/>
            </a:xfrm>
            <a:prstGeom prst="rect">
              <a:avLst/>
            </a:prstGeom>
          </p:spPr>
        </p:pic>
      </p:grpSp>
      <p:sp>
        <p:nvSpPr>
          <p:cNvPr id="52" name="object 52"/>
          <p:cNvSpPr txBox="1"/>
          <p:nvPr/>
        </p:nvSpPr>
        <p:spPr>
          <a:xfrm>
            <a:off x="215290" y="4794523"/>
            <a:ext cx="1268730" cy="684530"/>
          </a:xfrm>
          <a:prstGeom prst="rect">
            <a:avLst/>
          </a:prstGeom>
        </p:spPr>
        <p:txBody>
          <a:bodyPr vert="horz" wrap="square" lIns="0" tIns="107950" rIns="0" bIns="0" rtlCol="0">
            <a:spAutoFit/>
          </a:bodyPr>
          <a:lstStyle/>
          <a:p>
            <a:pPr marL="81280">
              <a:lnSpc>
                <a:spcPct val="100000"/>
              </a:lnSpc>
              <a:spcBef>
                <a:spcPts val="850"/>
              </a:spcBef>
            </a:pPr>
            <a:r>
              <a:rPr sz="1800" b="1" spc="-30" dirty="0">
                <a:latin typeface="Arial"/>
                <a:cs typeface="Arial"/>
              </a:rPr>
              <a:t>PANACEA</a:t>
            </a:r>
            <a:endParaRPr sz="1800">
              <a:latin typeface="Arial"/>
              <a:cs typeface="Arial"/>
            </a:endParaRPr>
          </a:p>
          <a:p>
            <a:pPr marL="12700">
              <a:lnSpc>
                <a:spcPct val="100000"/>
              </a:lnSpc>
              <a:spcBef>
                <a:spcPts val="595"/>
              </a:spcBef>
            </a:pPr>
            <a:r>
              <a:rPr sz="1400" b="1" spc="5" dirty="0">
                <a:latin typeface="Arial"/>
                <a:cs typeface="Arial"/>
              </a:rPr>
              <a:t>(who</a:t>
            </a:r>
            <a:r>
              <a:rPr sz="1400" b="1" spc="-90" dirty="0">
                <a:latin typeface="Arial"/>
                <a:cs typeface="Arial"/>
              </a:rPr>
              <a:t> </a:t>
            </a:r>
            <a:r>
              <a:rPr sz="1400" b="1" dirty="0">
                <a:latin typeface="Arial"/>
                <a:cs typeface="Arial"/>
              </a:rPr>
              <a:t>cures</a:t>
            </a:r>
            <a:r>
              <a:rPr sz="1400" b="1" spc="-60" dirty="0">
                <a:latin typeface="Arial"/>
                <a:cs typeface="Arial"/>
              </a:rPr>
              <a:t> </a:t>
            </a:r>
            <a:r>
              <a:rPr sz="1400" b="1" dirty="0">
                <a:latin typeface="Arial"/>
                <a:cs typeface="Arial"/>
              </a:rPr>
              <a:t>all)</a:t>
            </a:r>
            <a:endParaRPr sz="1400">
              <a:latin typeface="Arial"/>
              <a:cs typeface="Arial"/>
            </a:endParaRPr>
          </a:p>
        </p:txBody>
      </p:sp>
      <p:grpSp>
        <p:nvGrpSpPr>
          <p:cNvPr id="53" name="object 53"/>
          <p:cNvGrpSpPr/>
          <p:nvPr/>
        </p:nvGrpSpPr>
        <p:grpSpPr>
          <a:xfrm>
            <a:off x="1670240" y="4623752"/>
            <a:ext cx="4238625" cy="780415"/>
            <a:chOff x="1670240" y="4623752"/>
            <a:chExt cx="4238625" cy="780415"/>
          </a:xfrm>
        </p:grpSpPr>
        <p:sp>
          <p:nvSpPr>
            <p:cNvPr id="54" name="object 54"/>
            <p:cNvSpPr/>
            <p:nvPr/>
          </p:nvSpPr>
          <p:spPr>
            <a:xfrm>
              <a:off x="1683257" y="4636770"/>
              <a:ext cx="4212590" cy="754380"/>
            </a:xfrm>
            <a:custGeom>
              <a:avLst/>
              <a:gdLst/>
              <a:ahLst/>
              <a:cxnLst/>
              <a:rect l="l" t="t" r="r" b="b"/>
              <a:pathLst>
                <a:path w="4212590" h="754379">
                  <a:moveTo>
                    <a:pt x="4041775" y="0"/>
                  </a:moveTo>
                  <a:lnTo>
                    <a:pt x="0" y="0"/>
                  </a:lnTo>
                  <a:lnTo>
                    <a:pt x="0" y="754379"/>
                  </a:lnTo>
                  <a:lnTo>
                    <a:pt x="4041775" y="754379"/>
                  </a:lnTo>
                  <a:lnTo>
                    <a:pt x="4095699" y="747973"/>
                  </a:lnTo>
                  <a:lnTo>
                    <a:pt x="4142521" y="730130"/>
                  </a:lnTo>
                  <a:lnTo>
                    <a:pt x="4179437" y="702917"/>
                  </a:lnTo>
                  <a:lnTo>
                    <a:pt x="4203644" y="668402"/>
                  </a:lnTo>
                  <a:lnTo>
                    <a:pt x="4212336" y="628649"/>
                  </a:lnTo>
                  <a:lnTo>
                    <a:pt x="4212336" y="125729"/>
                  </a:lnTo>
                  <a:lnTo>
                    <a:pt x="4203644" y="85977"/>
                  </a:lnTo>
                  <a:lnTo>
                    <a:pt x="4179437" y="51462"/>
                  </a:lnTo>
                  <a:lnTo>
                    <a:pt x="4142521" y="24249"/>
                  </a:lnTo>
                  <a:lnTo>
                    <a:pt x="4095699" y="6406"/>
                  </a:lnTo>
                  <a:lnTo>
                    <a:pt x="4041775" y="0"/>
                  </a:lnTo>
                  <a:close/>
                </a:path>
              </a:pathLst>
            </a:custGeom>
            <a:solidFill>
              <a:srgbClr val="FFFFFF">
                <a:alpha val="90194"/>
              </a:srgbClr>
            </a:solidFill>
          </p:spPr>
          <p:txBody>
            <a:bodyPr wrap="square" lIns="0" tIns="0" rIns="0" bIns="0" rtlCol="0"/>
            <a:lstStyle/>
            <a:p>
              <a:endParaRPr/>
            </a:p>
          </p:txBody>
        </p:sp>
        <p:sp>
          <p:nvSpPr>
            <p:cNvPr id="55" name="object 55"/>
            <p:cNvSpPr/>
            <p:nvPr/>
          </p:nvSpPr>
          <p:spPr>
            <a:xfrm>
              <a:off x="1683257" y="4636770"/>
              <a:ext cx="4212590" cy="754380"/>
            </a:xfrm>
            <a:custGeom>
              <a:avLst/>
              <a:gdLst/>
              <a:ahLst/>
              <a:cxnLst/>
              <a:rect l="l" t="t" r="r" b="b"/>
              <a:pathLst>
                <a:path w="4212590" h="754379">
                  <a:moveTo>
                    <a:pt x="4212336" y="125729"/>
                  </a:moveTo>
                  <a:lnTo>
                    <a:pt x="4212336" y="628649"/>
                  </a:lnTo>
                  <a:lnTo>
                    <a:pt x="4203644" y="668402"/>
                  </a:lnTo>
                  <a:lnTo>
                    <a:pt x="4179437" y="702917"/>
                  </a:lnTo>
                  <a:lnTo>
                    <a:pt x="4142521" y="730130"/>
                  </a:lnTo>
                  <a:lnTo>
                    <a:pt x="4095699" y="747973"/>
                  </a:lnTo>
                  <a:lnTo>
                    <a:pt x="4041775" y="754379"/>
                  </a:lnTo>
                  <a:lnTo>
                    <a:pt x="0" y="754379"/>
                  </a:lnTo>
                  <a:lnTo>
                    <a:pt x="0" y="0"/>
                  </a:lnTo>
                  <a:lnTo>
                    <a:pt x="4041775" y="0"/>
                  </a:lnTo>
                  <a:lnTo>
                    <a:pt x="4095699" y="6406"/>
                  </a:lnTo>
                  <a:lnTo>
                    <a:pt x="4142521" y="24249"/>
                  </a:lnTo>
                  <a:lnTo>
                    <a:pt x="4179437" y="51462"/>
                  </a:lnTo>
                  <a:lnTo>
                    <a:pt x="4203644" y="85977"/>
                  </a:lnTo>
                  <a:lnTo>
                    <a:pt x="4212336" y="125729"/>
                  </a:lnTo>
                  <a:close/>
                </a:path>
              </a:pathLst>
            </a:custGeom>
            <a:ln w="25908">
              <a:solidFill>
                <a:srgbClr val="BADFE2"/>
              </a:solidFill>
            </a:ln>
          </p:spPr>
          <p:txBody>
            <a:bodyPr wrap="square" lIns="0" tIns="0" rIns="0" bIns="0" rtlCol="0"/>
            <a:lstStyle/>
            <a:p>
              <a:endParaRPr/>
            </a:p>
          </p:txBody>
        </p:sp>
      </p:grpSp>
      <p:sp>
        <p:nvSpPr>
          <p:cNvPr id="56" name="object 56"/>
          <p:cNvSpPr txBox="1"/>
          <p:nvPr/>
        </p:nvSpPr>
        <p:spPr>
          <a:xfrm>
            <a:off x="1945894" y="4782692"/>
            <a:ext cx="3729354" cy="431800"/>
          </a:xfrm>
          <a:prstGeom prst="rect">
            <a:avLst/>
          </a:prstGeom>
        </p:spPr>
        <p:txBody>
          <a:bodyPr vert="horz" wrap="square" lIns="0" tIns="12700" rIns="0" bIns="0" rtlCol="0">
            <a:spAutoFit/>
          </a:bodyPr>
          <a:lstStyle/>
          <a:p>
            <a:pPr marL="127000" indent="-114300">
              <a:lnSpc>
                <a:spcPts val="1595"/>
              </a:lnSpc>
              <a:spcBef>
                <a:spcPts val="100"/>
              </a:spcBef>
              <a:buFont typeface="Arial MT"/>
              <a:buChar char="•"/>
              <a:tabLst>
                <a:tab pos="127000" algn="l"/>
              </a:tabLst>
            </a:pPr>
            <a:r>
              <a:rPr sz="1400" b="1" dirty="0">
                <a:latin typeface="Arial"/>
                <a:cs typeface="Arial"/>
              </a:rPr>
              <a:t>is</a:t>
            </a:r>
            <a:r>
              <a:rPr sz="1400" b="1" spc="-20" dirty="0">
                <a:latin typeface="Arial"/>
                <a:cs typeface="Arial"/>
              </a:rPr>
              <a:t> </a:t>
            </a:r>
            <a:r>
              <a:rPr sz="1400" b="1" dirty="0">
                <a:latin typeface="Arial"/>
                <a:cs typeface="Arial"/>
              </a:rPr>
              <a:t>a</a:t>
            </a:r>
            <a:r>
              <a:rPr sz="1400" b="1" spc="-10" dirty="0">
                <a:latin typeface="Arial"/>
                <a:cs typeface="Arial"/>
              </a:rPr>
              <a:t> </a:t>
            </a:r>
            <a:r>
              <a:rPr sz="1400" b="1" spc="-5" dirty="0">
                <a:latin typeface="Arial"/>
                <a:cs typeface="Arial"/>
              </a:rPr>
              <a:t>patron</a:t>
            </a:r>
            <a:r>
              <a:rPr sz="1400" b="1" spc="-25" dirty="0">
                <a:latin typeface="Arial"/>
                <a:cs typeface="Arial"/>
              </a:rPr>
              <a:t> </a:t>
            </a:r>
            <a:r>
              <a:rPr sz="1400" b="1" spc="-5" dirty="0">
                <a:latin typeface="Arial"/>
                <a:cs typeface="Arial"/>
              </a:rPr>
              <a:t>of</a:t>
            </a:r>
            <a:r>
              <a:rPr sz="1400" b="1" spc="-15" dirty="0">
                <a:latin typeface="Arial"/>
                <a:cs typeface="Arial"/>
              </a:rPr>
              <a:t> </a:t>
            </a:r>
            <a:r>
              <a:rPr sz="1400" b="1" spc="-5" dirty="0">
                <a:latin typeface="Arial"/>
                <a:cs typeface="Arial"/>
              </a:rPr>
              <a:t>drug</a:t>
            </a:r>
            <a:r>
              <a:rPr sz="1400" b="1" spc="-10" dirty="0">
                <a:latin typeface="Arial"/>
                <a:cs typeface="Arial"/>
              </a:rPr>
              <a:t> </a:t>
            </a:r>
            <a:r>
              <a:rPr sz="1400" b="1" spc="-25" dirty="0">
                <a:latin typeface="Arial"/>
                <a:cs typeface="Arial"/>
              </a:rPr>
              <a:t>therapy,</a:t>
            </a:r>
            <a:r>
              <a:rPr sz="1400" b="1" spc="20" dirty="0">
                <a:latin typeface="Arial"/>
                <a:cs typeface="Arial"/>
              </a:rPr>
              <a:t> </a:t>
            </a:r>
            <a:r>
              <a:rPr sz="1400" b="1" spc="-5" dirty="0">
                <a:latin typeface="Arial"/>
                <a:cs typeface="Arial"/>
              </a:rPr>
              <a:t>hence</a:t>
            </a:r>
            <a:r>
              <a:rPr sz="1400" b="1" spc="-20" dirty="0">
                <a:latin typeface="Arial"/>
                <a:cs typeface="Arial"/>
              </a:rPr>
              <a:t> </a:t>
            </a:r>
            <a:r>
              <a:rPr sz="1400" b="1" spc="-5" dirty="0">
                <a:latin typeface="Arial"/>
                <a:cs typeface="Arial"/>
              </a:rPr>
              <a:t>the</a:t>
            </a:r>
            <a:r>
              <a:rPr sz="1400" b="1" spc="-15" dirty="0">
                <a:latin typeface="Arial"/>
                <a:cs typeface="Arial"/>
              </a:rPr>
              <a:t> </a:t>
            </a:r>
            <a:r>
              <a:rPr sz="1400" b="1" dirty="0">
                <a:latin typeface="Arial"/>
                <a:cs typeface="Arial"/>
              </a:rPr>
              <a:t>term</a:t>
            </a:r>
            <a:endParaRPr sz="1400">
              <a:latin typeface="Arial"/>
              <a:cs typeface="Arial"/>
            </a:endParaRPr>
          </a:p>
          <a:p>
            <a:pPr marL="250190">
              <a:lnSpc>
                <a:spcPts val="1595"/>
              </a:lnSpc>
            </a:pPr>
            <a:r>
              <a:rPr sz="1400" b="1" spc="-5" dirty="0">
                <a:latin typeface="Arial"/>
                <a:cs typeface="Arial"/>
              </a:rPr>
              <a:t>«panacea»</a:t>
            </a:r>
            <a:r>
              <a:rPr sz="1400" b="1" spc="-45" dirty="0">
                <a:latin typeface="Arial"/>
                <a:cs typeface="Arial"/>
              </a:rPr>
              <a:t> </a:t>
            </a:r>
            <a:r>
              <a:rPr sz="1400" b="1" dirty="0">
                <a:latin typeface="Arial"/>
                <a:cs typeface="Arial"/>
              </a:rPr>
              <a:t>—</a:t>
            </a:r>
            <a:r>
              <a:rPr sz="1400" b="1" spc="-10" dirty="0">
                <a:latin typeface="Arial"/>
                <a:cs typeface="Arial"/>
              </a:rPr>
              <a:t> </a:t>
            </a:r>
            <a:r>
              <a:rPr sz="1400" b="1" dirty="0">
                <a:latin typeface="Arial"/>
                <a:cs typeface="Arial"/>
              </a:rPr>
              <a:t>a</a:t>
            </a:r>
            <a:r>
              <a:rPr sz="1400" b="1" spc="-15" dirty="0">
                <a:latin typeface="Arial"/>
                <a:cs typeface="Arial"/>
              </a:rPr>
              <a:t> </a:t>
            </a:r>
            <a:r>
              <a:rPr sz="1400" b="1" dirty="0">
                <a:latin typeface="Arial"/>
                <a:cs typeface="Arial"/>
              </a:rPr>
              <a:t>remedy</a:t>
            </a:r>
            <a:r>
              <a:rPr sz="1400" b="1" spc="-25" dirty="0">
                <a:latin typeface="Arial"/>
                <a:cs typeface="Arial"/>
              </a:rPr>
              <a:t> </a:t>
            </a:r>
            <a:r>
              <a:rPr sz="1400" b="1" spc="-5" dirty="0">
                <a:latin typeface="Arial"/>
                <a:cs typeface="Arial"/>
              </a:rPr>
              <a:t>for</a:t>
            </a:r>
            <a:r>
              <a:rPr sz="1400" b="1" spc="-20" dirty="0">
                <a:latin typeface="Arial"/>
                <a:cs typeface="Arial"/>
              </a:rPr>
              <a:t> </a:t>
            </a:r>
            <a:r>
              <a:rPr sz="1400" b="1" dirty="0">
                <a:latin typeface="Arial"/>
                <a:cs typeface="Arial"/>
              </a:rPr>
              <a:t>all</a:t>
            </a:r>
            <a:r>
              <a:rPr sz="1400" b="1" spc="-20" dirty="0">
                <a:latin typeface="Arial"/>
                <a:cs typeface="Arial"/>
              </a:rPr>
              <a:t> </a:t>
            </a:r>
            <a:r>
              <a:rPr sz="1400" b="1" spc="-5" dirty="0">
                <a:latin typeface="Arial"/>
                <a:cs typeface="Arial"/>
              </a:rPr>
              <a:t>illnesses.</a:t>
            </a:r>
            <a:endParaRPr sz="1400">
              <a:latin typeface="Arial"/>
              <a:cs typeface="Arial"/>
            </a:endParaRPr>
          </a:p>
        </p:txBody>
      </p:sp>
      <p:grpSp>
        <p:nvGrpSpPr>
          <p:cNvPr id="57" name="object 57"/>
          <p:cNvGrpSpPr/>
          <p:nvPr/>
        </p:nvGrpSpPr>
        <p:grpSpPr>
          <a:xfrm>
            <a:off x="132587" y="5390386"/>
            <a:ext cx="8689975" cy="1468120"/>
            <a:chOff x="132587" y="5390386"/>
            <a:chExt cx="8689975" cy="1468120"/>
          </a:xfrm>
        </p:grpSpPr>
        <p:pic>
          <p:nvPicPr>
            <p:cNvPr id="58" name="object 58"/>
            <p:cNvPicPr/>
            <p:nvPr/>
          </p:nvPicPr>
          <p:blipFill>
            <a:blip r:embed="rId15" cstate="print"/>
            <a:stretch>
              <a:fillRect/>
            </a:stretch>
          </p:blipFill>
          <p:spPr>
            <a:xfrm>
              <a:off x="7709916" y="5390386"/>
              <a:ext cx="1112520" cy="1357884"/>
            </a:xfrm>
            <a:prstGeom prst="rect">
              <a:avLst/>
            </a:prstGeom>
          </p:spPr>
        </p:pic>
        <p:pic>
          <p:nvPicPr>
            <p:cNvPr id="59" name="object 59"/>
            <p:cNvPicPr/>
            <p:nvPr/>
          </p:nvPicPr>
          <p:blipFill>
            <a:blip r:embed="rId16" cstate="print"/>
            <a:stretch>
              <a:fillRect/>
            </a:stretch>
          </p:blipFill>
          <p:spPr>
            <a:xfrm>
              <a:off x="132587" y="5568694"/>
              <a:ext cx="7534656" cy="1284732"/>
            </a:xfrm>
            <a:prstGeom prst="rect">
              <a:avLst/>
            </a:prstGeom>
          </p:spPr>
        </p:pic>
        <p:pic>
          <p:nvPicPr>
            <p:cNvPr id="60" name="object 60"/>
            <p:cNvPicPr/>
            <p:nvPr/>
          </p:nvPicPr>
          <p:blipFill>
            <a:blip r:embed="rId17" cstate="print"/>
            <a:stretch>
              <a:fillRect/>
            </a:stretch>
          </p:blipFill>
          <p:spPr>
            <a:xfrm>
              <a:off x="227075" y="5622034"/>
              <a:ext cx="7469124" cy="1235964"/>
            </a:xfrm>
            <a:prstGeom prst="rect">
              <a:avLst/>
            </a:prstGeom>
          </p:spPr>
        </p:pic>
        <p:pic>
          <p:nvPicPr>
            <p:cNvPr id="61" name="object 61"/>
            <p:cNvPicPr/>
            <p:nvPr/>
          </p:nvPicPr>
          <p:blipFill>
            <a:blip r:embed="rId18" cstate="print"/>
            <a:stretch>
              <a:fillRect/>
            </a:stretch>
          </p:blipFill>
          <p:spPr>
            <a:xfrm>
              <a:off x="179831" y="5596115"/>
              <a:ext cx="7440168" cy="1190256"/>
            </a:xfrm>
            <a:prstGeom prst="rect">
              <a:avLst/>
            </a:prstGeom>
          </p:spPr>
        </p:pic>
        <p:sp>
          <p:nvSpPr>
            <p:cNvPr id="62" name="object 62"/>
            <p:cNvSpPr/>
            <p:nvPr/>
          </p:nvSpPr>
          <p:spPr>
            <a:xfrm>
              <a:off x="179819" y="5596128"/>
              <a:ext cx="7440295" cy="1190625"/>
            </a:xfrm>
            <a:custGeom>
              <a:avLst/>
              <a:gdLst/>
              <a:ahLst/>
              <a:cxnLst/>
              <a:rect l="l" t="t" r="r" b="b"/>
              <a:pathLst>
                <a:path w="7440295" h="1190625">
                  <a:moveTo>
                    <a:pt x="12" y="223177"/>
                  </a:moveTo>
                  <a:lnTo>
                    <a:pt x="5859" y="194220"/>
                  </a:lnTo>
                  <a:lnTo>
                    <a:pt x="21804" y="170572"/>
                  </a:lnTo>
                  <a:lnTo>
                    <a:pt x="45452" y="154627"/>
                  </a:lnTo>
                  <a:lnTo>
                    <a:pt x="74409" y="148780"/>
                  </a:lnTo>
                  <a:lnTo>
                    <a:pt x="7291463" y="148780"/>
                  </a:lnTo>
                  <a:lnTo>
                    <a:pt x="7291463" y="74396"/>
                  </a:lnTo>
                  <a:lnTo>
                    <a:pt x="7297303" y="45439"/>
                  </a:lnTo>
                  <a:lnTo>
                    <a:pt x="7313228" y="21791"/>
                  </a:lnTo>
                  <a:lnTo>
                    <a:pt x="7336844" y="5846"/>
                  </a:lnTo>
                  <a:lnTo>
                    <a:pt x="7365758" y="0"/>
                  </a:lnTo>
                  <a:lnTo>
                    <a:pt x="7394746" y="5846"/>
                  </a:lnTo>
                  <a:lnTo>
                    <a:pt x="7418400" y="21791"/>
                  </a:lnTo>
                  <a:lnTo>
                    <a:pt x="7434338" y="45439"/>
                  </a:lnTo>
                  <a:lnTo>
                    <a:pt x="7440180" y="74396"/>
                  </a:lnTo>
                  <a:lnTo>
                    <a:pt x="7440180" y="967066"/>
                  </a:lnTo>
                  <a:lnTo>
                    <a:pt x="7434338" y="996023"/>
                  </a:lnTo>
                  <a:lnTo>
                    <a:pt x="7418400" y="1019671"/>
                  </a:lnTo>
                  <a:lnTo>
                    <a:pt x="7394746" y="1035616"/>
                  </a:lnTo>
                  <a:lnTo>
                    <a:pt x="7365758" y="1041463"/>
                  </a:lnTo>
                  <a:lnTo>
                    <a:pt x="148793" y="1041463"/>
                  </a:lnTo>
                  <a:lnTo>
                    <a:pt x="148793" y="1115847"/>
                  </a:lnTo>
                  <a:lnTo>
                    <a:pt x="142946" y="1144806"/>
                  </a:lnTo>
                  <a:lnTo>
                    <a:pt x="127001" y="1168454"/>
                  </a:lnTo>
                  <a:lnTo>
                    <a:pt x="103353" y="1184397"/>
                  </a:lnTo>
                  <a:lnTo>
                    <a:pt x="74396" y="1190244"/>
                  </a:lnTo>
                  <a:lnTo>
                    <a:pt x="45439" y="1184397"/>
                  </a:lnTo>
                  <a:lnTo>
                    <a:pt x="21791" y="1168454"/>
                  </a:lnTo>
                  <a:lnTo>
                    <a:pt x="5846" y="1144806"/>
                  </a:lnTo>
                  <a:lnTo>
                    <a:pt x="0" y="1115847"/>
                  </a:lnTo>
                  <a:lnTo>
                    <a:pt x="12" y="223177"/>
                  </a:lnTo>
                  <a:close/>
                </a:path>
              </a:pathLst>
            </a:custGeom>
            <a:ln w="9144">
              <a:solidFill>
                <a:srgbClr val="000000"/>
              </a:solidFill>
            </a:ln>
          </p:spPr>
          <p:txBody>
            <a:bodyPr wrap="square" lIns="0" tIns="0" rIns="0" bIns="0" rtlCol="0"/>
            <a:lstStyle/>
            <a:p>
              <a:endParaRPr/>
            </a:p>
          </p:txBody>
        </p:sp>
        <p:pic>
          <p:nvPicPr>
            <p:cNvPr id="63" name="object 63"/>
            <p:cNvPicPr/>
            <p:nvPr/>
          </p:nvPicPr>
          <p:blipFill>
            <a:blip r:embed="rId19" cstate="print"/>
            <a:stretch>
              <a:fillRect/>
            </a:stretch>
          </p:blipFill>
          <p:spPr>
            <a:xfrm>
              <a:off x="7466710" y="5665940"/>
              <a:ext cx="157861" cy="83540"/>
            </a:xfrm>
            <a:prstGeom prst="rect">
              <a:avLst/>
            </a:prstGeom>
          </p:spPr>
        </p:pic>
        <p:pic>
          <p:nvPicPr>
            <p:cNvPr id="64" name="object 64"/>
            <p:cNvPicPr/>
            <p:nvPr/>
          </p:nvPicPr>
          <p:blipFill>
            <a:blip r:embed="rId20" cstate="print"/>
            <a:stretch>
              <a:fillRect/>
            </a:stretch>
          </p:blipFill>
          <p:spPr>
            <a:xfrm>
              <a:off x="175247" y="5777534"/>
              <a:ext cx="157937" cy="120726"/>
            </a:xfrm>
            <a:prstGeom prst="rect">
              <a:avLst/>
            </a:prstGeom>
          </p:spPr>
        </p:pic>
        <p:sp>
          <p:nvSpPr>
            <p:cNvPr id="65" name="object 65"/>
            <p:cNvSpPr/>
            <p:nvPr/>
          </p:nvSpPr>
          <p:spPr>
            <a:xfrm>
              <a:off x="328612" y="5819305"/>
              <a:ext cx="0" cy="818515"/>
            </a:xfrm>
            <a:custGeom>
              <a:avLst/>
              <a:gdLst/>
              <a:ahLst/>
              <a:cxnLst/>
              <a:rect l="l" t="t" r="r" b="b"/>
              <a:pathLst>
                <a:path h="818515">
                  <a:moveTo>
                    <a:pt x="0" y="0"/>
                  </a:moveTo>
                  <a:lnTo>
                    <a:pt x="0" y="818286"/>
                  </a:lnTo>
                </a:path>
              </a:pathLst>
            </a:custGeom>
            <a:ln w="9144">
              <a:solidFill>
                <a:srgbClr val="000000"/>
              </a:solidFill>
            </a:ln>
          </p:spPr>
          <p:txBody>
            <a:bodyPr wrap="square" lIns="0" tIns="0" rIns="0" bIns="0" rtlCol="0"/>
            <a:lstStyle/>
            <a:p>
              <a:endParaRPr/>
            </a:p>
          </p:txBody>
        </p:sp>
      </p:grpSp>
      <p:sp>
        <p:nvSpPr>
          <p:cNvPr id="66" name="object 66"/>
          <p:cNvSpPr txBox="1"/>
          <p:nvPr/>
        </p:nvSpPr>
        <p:spPr>
          <a:xfrm>
            <a:off x="394512" y="5556910"/>
            <a:ext cx="7085330" cy="1110615"/>
          </a:xfrm>
          <a:prstGeom prst="rect">
            <a:avLst/>
          </a:prstGeom>
        </p:spPr>
        <p:txBody>
          <a:bodyPr vert="horz" wrap="square" lIns="0" tIns="143510" rIns="0" bIns="0" rtlCol="0">
            <a:spAutoFit/>
          </a:bodyPr>
          <a:lstStyle/>
          <a:p>
            <a:pPr algn="ctr">
              <a:lnSpc>
                <a:spcPct val="100000"/>
              </a:lnSpc>
              <a:spcBef>
                <a:spcPts val="1130"/>
              </a:spcBef>
            </a:pPr>
            <a:r>
              <a:rPr sz="1800" b="1" spc="-10" dirty="0">
                <a:solidFill>
                  <a:srgbClr val="0000CC"/>
                </a:solidFill>
                <a:latin typeface="Calibri"/>
                <a:cs typeface="Calibri"/>
              </a:rPr>
              <a:t>Image</a:t>
            </a:r>
            <a:r>
              <a:rPr sz="1800" b="1" spc="-15" dirty="0">
                <a:solidFill>
                  <a:srgbClr val="0000CC"/>
                </a:solidFill>
                <a:latin typeface="Calibri"/>
                <a:cs typeface="Calibri"/>
              </a:rPr>
              <a:t> </a:t>
            </a:r>
            <a:r>
              <a:rPr sz="1800" b="1" dirty="0">
                <a:solidFill>
                  <a:srgbClr val="0000CC"/>
                </a:solidFill>
                <a:latin typeface="Calibri"/>
                <a:cs typeface="Calibri"/>
              </a:rPr>
              <a:t>of a</a:t>
            </a:r>
            <a:r>
              <a:rPr sz="1800" b="1" spc="10" dirty="0">
                <a:solidFill>
                  <a:srgbClr val="0000CC"/>
                </a:solidFill>
                <a:latin typeface="Calibri"/>
                <a:cs typeface="Calibri"/>
              </a:rPr>
              <a:t> </a:t>
            </a:r>
            <a:r>
              <a:rPr sz="1800" b="1" dirty="0">
                <a:solidFill>
                  <a:srgbClr val="0000CC"/>
                </a:solidFill>
                <a:latin typeface="Calibri"/>
                <a:cs typeface="Calibri"/>
              </a:rPr>
              <a:t>bowl</a:t>
            </a:r>
            <a:r>
              <a:rPr sz="1800" b="1" spc="-40" dirty="0">
                <a:solidFill>
                  <a:srgbClr val="0000CC"/>
                </a:solidFill>
                <a:latin typeface="Calibri"/>
                <a:cs typeface="Calibri"/>
              </a:rPr>
              <a:t> </a:t>
            </a:r>
            <a:r>
              <a:rPr sz="1800" b="1" dirty="0">
                <a:solidFill>
                  <a:srgbClr val="0000CC"/>
                </a:solidFill>
                <a:latin typeface="Calibri"/>
                <a:cs typeface="Calibri"/>
              </a:rPr>
              <a:t>enlaced</a:t>
            </a:r>
            <a:r>
              <a:rPr sz="1800" b="1" spc="-30" dirty="0">
                <a:solidFill>
                  <a:srgbClr val="0000CC"/>
                </a:solidFill>
                <a:latin typeface="Calibri"/>
                <a:cs typeface="Calibri"/>
              </a:rPr>
              <a:t> </a:t>
            </a:r>
            <a:r>
              <a:rPr sz="1800" b="1" spc="-5" dirty="0">
                <a:solidFill>
                  <a:srgbClr val="0000CC"/>
                </a:solidFill>
                <a:latin typeface="Calibri"/>
                <a:cs typeface="Calibri"/>
              </a:rPr>
              <a:t>by</a:t>
            </a:r>
            <a:r>
              <a:rPr sz="1800" b="1" dirty="0">
                <a:solidFill>
                  <a:srgbClr val="0000CC"/>
                </a:solidFill>
                <a:latin typeface="Calibri"/>
                <a:cs typeface="Calibri"/>
              </a:rPr>
              <a:t> a</a:t>
            </a:r>
            <a:r>
              <a:rPr sz="1800" b="1" spc="-5" dirty="0">
                <a:solidFill>
                  <a:srgbClr val="0000CC"/>
                </a:solidFill>
                <a:latin typeface="Calibri"/>
                <a:cs typeface="Calibri"/>
              </a:rPr>
              <a:t> </a:t>
            </a:r>
            <a:r>
              <a:rPr sz="1800" b="1" spc="-10" dirty="0">
                <a:solidFill>
                  <a:srgbClr val="0000CC"/>
                </a:solidFill>
                <a:latin typeface="Calibri"/>
                <a:cs typeface="Calibri"/>
              </a:rPr>
              <a:t>snake</a:t>
            </a:r>
            <a:r>
              <a:rPr sz="1800" b="1" spc="-20" dirty="0">
                <a:solidFill>
                  <a:srgbClr val="0000CC"/>
                </a:solidFill>
                <a:latin typeface="Calibri"/>
                <a:cs typeface="Calibri"/>
              </a:rPr>
              <a:t> </a:t>
            </a:r>
            <a:r>
              <a:rPr sz="1800" b="1" spc="-10" dirty="0">
                <a:solidFill>
                  <a:srgbClr val="0000CC"/>
                </a:solidFill>
                <a:latin typeface="Calibri"/>
                <a:cs typeface="Calibri"/>
              </a:rPr>
              <a:t>later</a:t>
            </a:r>
            <a:r>
              <a:rPr sz="1800" b="1" spc="-30" dirty="0">
                <a:solidFill>
                  <a:srgbClr val="0000CC"/>
                </a:solidFill>
                <a:latin typeface="Calibri"/>
                <a:cs typeface="Calibri"/>
              </a:rPr>
              <a:t> </a:t>
            </a:r>
            <a:r>
              <a:rPr sz="1800" b="1" spc="-5" dirty="0">
                <a:solidFill>
                  <a:srgbClr val="0000CC"/>
                </a:solidFill>
                <a:latin typeface="Calibri"/>
                <a:cs typeface="Calibri"/>
              </a:rPr>
              <a:t>became</a:t>
            </a:r>
            <a:r>
              <a:rPr sz="1800" b="1" spc="-35" dirty="0">
                <a:solidFill>
                  <a:srgbClr val="0000CC"/>
                </a:solidFill>
                <a:latin typeface="Calibri"/>
                <a:cs typeface="Calibri"/>
              </a:rPr>
              <a:t> </a:t>
            </a:r>
            <a:r>
              <a:rPr sz="1800" b="1" dirty="0">
                <a:solidFill>
                  <a:srgbClr val="0000CC"/>
                </a:solidFill>
                <a:latin typeface="Calibri"/>
                <a:cs typeface="Calibri"/>
              </a:rPr>
              <a:t>the</a:t>
            </a:r>
            <a:r>
              <a:rPr sz="1800" b="1" spc="-10" dirty="0">
                <a:solidFill>
                  <a:srgbClr val="0000CC"/>
                </a:solidFill>
                <a:latin typeface="Calibri"/>
                <a:cs typeface="Calibri"/>
              </a:rPr>
              <a:t> </a:t>
            </a:r>
            <a:r>
              <a:rPr sz="1800" b="1" dirty="0">
                <a:solidFill>
                  <a:srgbClr val="0000CC"/>
                </a:solidFill>
                <a:latin typeface="Calibri"/>
                <a:cs typeface="Calibri"/>
              </a:rPr>
              <a:t>emblem</a:t>
            </a:r>
            <a:r>
              <a:rPr sz="1800" b="1" spc="-40" dirty="0">
                <a:solidFill>
                  <a:srgbClr val="0000CC"/>
                </a:solidFill>
                <a:latin typeface="Calibri"/>
                <a:cs typeface="Calibri"/>
              </a:rPr>
              <a:t> </a:t>
            </a:r>
            <a:r>
              <a:rPr sz="1800" b="1" dirty="0">
                <a:solidFill>
                  <a:srgbClr val="0000CC"/>
                </a:solidFill>
                <a:latin typeface="Calibri"/>
                <a:cs typeface="Calibri"/>
              </a:rPr>
              <a:t>of </a:t>
            </a:r>
            <a:r>
              <a:rPr sz="1800" b="1" spc="-5" dirty="0">
                <a:solidFill>
                  <a:srgbClr val="0000CC"/>
                </a:solidFill>
                <a:latin typeface="Calibri"/>
                <a:cs typeface="Calibri"/>
              </a:rPr>
              <a:t>medicine:</a:t>
            </a:r>
            <a:endParaRPr sz="1800">
              <a:latin typeface="Calibri"/>
              <a:cs typeface="Calibri"/>
            </a:endParaRPr>
          </a:p>
          <a:p>
            <a:pPr marL="156210" marR="149225" algn="ctr">
              <a:lnSpc>
                <a:spcPct val="100000"/>
              </a:lnSpc>
              <a:spcBef>
                <a:spcPts val="1030"/>
              </a:spcBef>
            </a:pPr>
            <a:r>
              <a:rPr sz="1800" b="1" i="1" spc="-70" dirty="0">
                <a:solidFill>
                  <a:srgbClr val="FF0000"/>
                </a:solidFill>
                <a:latin typeface="Calibri"/>
                <a:cs typeface="Calibri"/>
              </a:rPr>
              <a:t>“A</a:t>
            </a:r>
            <a:r>
              <a:rPr sz="1800" b="1" i="1" spc="5" dirty="0">
                <a:solidFill>
                  <a:srgbClr val="FF0000"/>
                </a:solidFill>
                <a:latin typeface="Calibri"/>
                <a:cs typeface="Calibri"/>
              </a:rPr>
              <a:t> </a:t>
            </a:r>
            <a:r>
              <a:rPr sz="1800" b="1" i="1" spc="-10" dirty="0">
                <a:solidFill>
                  <a:srgbClr val="FF0000"/>
                </a:solidFill>
                <a:latin typeface="Calibri"/>
                <a:cs typeface="Calibri"/>
              </a:rPr>
              <a:t>DOCTOR</a:t>
            </a:r>
            <a:r>
              <a:rPr sz="1800" b="1" i="1" spc="-15" dirty="0">
                <a:solidFill>
                  <a:srgbClr val="FF0000"/>
                </a:solidFill>
                <a:latin typeface="Calibri"/>
                <a:cs typeface="Calibri"/>
              </a:rPr>
              <a:t> </a:t>
            </a:r>
            <a:r>
              <a:rPr sz="1800" b="1" i="1" spc="-5" dirty="0">
                <a:solidFill>
                  <a:srgbClr val="FF0000"/>
                </a:solidFill>
                <a:latin typeface="Calibri"/>
                <a:cs typeface="Calibri"/>
              </a:rPr>
              <a:t>MUST</a:t>
            </a:r>
            <a:r>
              <a:rPr sz="1800" b="1" i="1" dirty="0">
                <a:solidFill>
                  <a:srgbClr val="FF0000"/>
                </a:solidFill>
                <a:latin typeface="Calibri"/>
                <a:cs typeface="Calibri"/>
              </a:rPr>
              <a:t> BE WISE</a:t>
            </a:r>
            <a:r>
              <a:rPr sz="1800" b="1" i="1" spc="-5" dirty="0">
                <a:solidFill>
                  <a:srgbClr val="FF0000"/>
                </a:solidFill>
                <a:latin typeface="Calibri"/>
                <a:cs typeface="Calibri"/>
              </a:rPr>
              <a:t> </a:t>
            </a:r>
            <a:r>
              <a:rPr sz="1800" b="1" i="1" dirty="0">
                <a:solidFill>
                  <a:srgbClr val="FF0000"/>
                </a:solidFill>
                <a:latin typeface="Calibri"/>
                <a:cs typeface="Calibri"/>
              </a:rPr>
              <a:t>AS A</a:t>
            </a:r>
            <a:r>
              <a:rPr sz="1800" b="1" i="1" spc="-5" dirty="0">
                <a:solidFill>
                  <a:srgbClr val="FF0000"/>
                </a:solidFill>
                <a:latin typeface="Calibri"/>
                <a:cs typeface="Calibri"/>
              </a:rPr>
              <a:t> SNAKE</a:t>
            </a:r>
            <a:r>
              <a:rPr sz="1800" b="1" i="1" dirty="0">
                <a:solidFill>
                  <a:srgbClr val="FF0000"/>
                </a:solidFill>
                <a:latin typeface="Calibri"/>
                <a:cs typeface="Calibri"/>
              </a:rPr>
              <a:t> AND</a:t>
            </a:r>
            <a:r>
              <a:rPr sz="1800" b="1" i="1" spc="-5" dirty="0">
                <a:solidFill>
                  <a:srgbClr val="FF0000"/>
                </a:solidFill>
                <a:latin typeface="Calibri"/>
                <a:cs typeface="Calibri"/>
              </a:rPr>
              <a:t> </a:t>
            </a:r>
            <a:r>
              <a:rPr sz="1800" b="1" i="1" spc="-20" dirty="0">
                <a:solidFill>
                  <a:srgbClr val="FF0000"/>
                </a:solidFill>
                <a:latin typeface="Calibri"/>
                <a:cs typeface="Calibri"/>
              </a:rPr>
              <a:t>TO</a:t>
            </a:r>
            <a:r>
              <a:rPr sz="1800" b="1" i="1" dirty="0">
                <a:solidFill>
                  <a:srgbClr val="FF0000"/>
                </a:solidFill>
                <a:latin typeface="Calibri"/>
                <a:cs typeface="Calibri"/>
              </a:rPr>
              <a:t> </a:t>
            </a:r>
            <a:r>
              <a:rPr sz="1800" b="1" i="1" spc="-35" dirty="0">
                <a:solidFill>
                  <a:srgbClr val="FF0000"/>
                </a:solidFill>
                <a:latin typeface="Calibri"/>
                <a:cs typeface="Calibri"/>
              </a:rPr>
              <a:t>TAKE</a:t>
            </a:r>
            <a:r>
              <a:rPr sz="1800" b="1" i="1" spc="-20" dirty="0">
                <a:solidFill>
                  <a:srgbClr val="FF0000"/>
                </a:solidFill>
                <a:latin typeface="Calibri"/>
                <a:cs typeface="Calibri"/>
              </a:rPr>
              <a:t> </a:t>
            </a:r>
            <a:r>
              <a:rPr sz="1800" b="1" i="1" dirty="0">
                <a:solidFill>
                  <a:srgbClr val="FF0000"/>
                </a:solidFill>
                <a:latin typeface="Calibri"/>
                <a:cs typeface="Calibri"/>
              </a:rPr>
              <a:t>A WISDOM </a:t>
            </a:r>
            <a:r>
              <a:rPr sz="1800" b="1" i="1" spc="-10" dirty="0">
                <a:solidFill>
                  <a:srgbClr val="FF0000"/>
                </a:solidFill>
                <a:latin typeface="Calibri"/>
                <a:cs typeface="Calibri"/>
              </a:rPr>
              <a:t>FROM </a:t>
            </a:r>
            <a:r>
              <a:rPr sz="1800" b="1" i="1" spc="-395" dirty="0">
                <a:solidFill>
                  <a:srgbClr val="FF0000"/>
                </a:solidFill>
                <a:latin typeface="Calibri"/>
                <a:cs typeface="Calibri"/>
              </a:rPr>
              <a:t> </a:t>
            </a:r>
            <a:r>
              <a:rPr sz="1800" b="1" i="1" spc="-5" dirty="0">
                <a:solidFill>
                  <a:srgbClr val="FF0000"/>
                </a:solidFill>
                <a:latin typeface="Calibri"/>
                <a:cs typeface="Calibri"/>
              </a:rPr>
              <a:t>THE</a:t>
            </a:r>
            <a:r>
              <a:rPr sz="1800" b="1" i="1" spc="-10" dirty="0">
                <a:solidFill>
                  <a:srgbClr val="FF0000"/>
                </a:solidFill>
                <a:latin typeface="Calibri"/>
                <a:cs typeface="Calibri"/>
              </a:rPr>
              <a:t> BOWL</a:t>
            </a:r>
            <a:r>
              <a:rPr sz="1800" b="1" i="1" spc="15" dirty="0">
                <a:solidFill>
                  <a:srgbClr val="FF0000"/>
                </a:solidFill>
                <a:latin typeface="Calibri"/>
                <a:cs typeface="Calibri"/>
              </a:rPr>
              <a:t> </a:t>
            </a:r>
            <a:r>
              <a:rPr sz="1800" b="1" i="1" spc="-5" dirty="0">
                <a:solidFill>
                  <a:srgbClr val="FF0000"/>
                </a:solidFill>
                <a:latin typeface="Calibri"/>
                <a:cs typeface="Calibri"/>
              </a:rPr>
              <a:t>OF THE </a:t>
            </a:r>
            <a:r>
              <a:rPr sz="1800" b="1" i="1" spc="-25" dirty="0">
                <a:solidFill>
                  <a:srgbClr val="FF0000"/>
                </a:solidFill>
                <a:latin typeface="Calibri"/>
                <a:cs typeface="Calibri"/>
              </a:rPr>
              <a:t>NATURAL</a:t>
            </a:r>
            <a:r>
              <a:rPr sz="1800" b="1" i="1" dirty="0">
                <a:solidFill>
                  <a:srgbClr val="FF0000"/>
                </a:solidFill>
                <a:latin typeface="Calibri"/>
                <a:cs typeface="Calibri"/>
              </a:rPr>
              <a:t> </a:t>
            </a:r>
            <a:r>
              <a:rPr sz="1800" b="1" i="1" spc="-5" dirty="0">
                <a:solidFill>
                  <a:srgbClr val="FF0000"/>
                </a:solidFill>
                <a:latin typeface="Calibri"/>
                <a:cs typeface="Calibri"/>
              </a:rPr>
              <a:t>KNOWLEDGE."</a:t>
            </a:r>
            <a:endParaRPr sz="18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689340" y="64100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15</a:t>
            </a:r>
            <a:endParaRPr sz="1400">
              <a:latin typeface="Arial MT"/>
              <a:cs typeface="Arial MT"/>
            </a:endParaRPr>
          </a:p>
        </p:txBody>
      </p:sp>
      <p:pic>
        <p:nvPicPr>
          <p:cNvPr id="3" name="object 3"/>
          <p:cNvPicPr/>
          <p:nvPr/>
        </p:nvPicPr>
        <p:blipFill>
          <a:blip r:embed="rId2" cstate="print"/>
          <a:stretch>
            <a:fillRect/>
          </a:stretch>
        </p:blipFill>
        <p:spPr>
          <a:xfrm>
            <a:off x="0" y="0"/>
            <a:ext cx="9144000" cy="746760"/>
          </a:xfrm>
          <a:prstGeom prst="rect">
            <a:avLst/>
          </a:prstGeom>
        </p:spPr>
      </p:pic>
      <p:sp>
        <p:nvSpPr>
          <p:cNvPr id="4" name="object 4"/>
          <p:cNvSpPr txBox="1">
            <a:spLocks noGrp="1"/>
          </p:cNvSpPr>
          <p:nvPr>
            <p:ph type="title"/>
          </p:nvPr>
        </p:nvSpPr>
        <p:spPr>
          <a:xfrm>
            <a:off x="2156841" y="101295"/>
            <a:ext cx="4832350" cy="391795"/>
          </a:xfrm>
          <a:prstGeom prst="rect">
            <a:avLst/>
          </a:prstGeom>
        </p:spPr>
        <p:txBody>
          <a:bodyPr vert="horz" wrap="square" lIns="0" tIns="12700" rIns="0" bIns="0" rtlCol="0">
            <a:spAutoFit/>
          </a:bodyPr>
          <a:lstStyle/>
          <a:p>
            <a:pPr marL="12700">
              <a:lnSpc>
                <a:spcPct val="100000"/>
              </a:lnSpc>
              <a:spcBef>
                <a:spcPts val="100"/>
              </a:spcBef>
            </a:pPr>
            <a:r>
              <a:rPr sz="2400" i="0" dirty="0">
                <a:solidFill>
                  <a:srgbClr val="000099"/>
                </a:solidFill>
                <a:latin typeface="Arial"/>
                <a:cs typeface="Arial"/>
              </a:rPr>
              <a:t>MEDICINE</a:t>
            </a:r>
            <a:r>
              <a:rPr sz="2400" i="0" spc="-35" dirty="0">
                <a:solidFill>
                  <a:srgbClr val="000099"/>
                </a:solidFill>
                <a:latin typeface="Arial"/>
                <a:cs typeface="Arial"/>
              </a:rPr>
              <a:t> </a:t>
            </a:r>
            <a:r>
              <a:rPr sz="2400" i="0" dirty="0">
                <a:solidFill>
                  <a:srgbClr val="000099"/>
                </a:solidFill>
                <a:latin typeface="Arial"/>
                <a:cs typeface="Arial"/>
              </a:rPr>
              <a:t>OF</a:t>
            </a:r>
            <a:r>
              <a:rPr sz="2400" i="0" spc="-30" dirty="0">
                <a:solidFill>
                  <a:srgbClr val="000099"/>
                </a:solidFill>
                <a:latin typeface="Arial"/>
                <a:cs typeface="Arial"/>
              </a:rPr>
              <a:t> </a:t>
            </a:r>
            <a:r>
              <a:rPr sz="2400" i="0" spc="-5" dirty="0">
                <a:solidFill>
                  <a:srgbClr val="000099"/>
                </a:solidFill>
                <a:latin typeface="Arial"/>
                <a:cs typeface="Arial"/>
              </a:rPr>
              <a:t>ANCIENT</a:t>
            </a:r>
            <a:r>
              <a:rPr sz="2400" i="0" spc="-15" dirty="0">
                <a:solidFill>
                  <a:srgbClr val="000099"/>
                </a:solidFill>
                <a:latin typeface="Arial"/>
                <a:cs typeface="Arial"/>
              </a:rPr>
              <a:t> </a:t>
            </a:r>
            <a:r>
              <a:rPr sz="2400" i="0" spc="-5" dirty="0">
                <a:solidFill>
                  <a:srgbClr val="000099"/>
                </a:solidFill>
                <a:latin typeface="Arial"/>
                <a:cs typeface="Arial"/>
              </a:rPr>
              <a:t>GREECE</a:t>
            </a:r>
            <a:endParaRPr sz="2400">
              <a:latin typeface="Arial"/>
              <a:cs typeface="Arial"/>
            </a:endParaRPr>
          </a:p>
        </p:txBody>
      </p:sp>
      <p:sp>
        <p:nvSpPr>
          <p:cNvPr id="5" name="object 5"/>
          <p:cNvSpPr txBox="1"/>
          <p:nvPr/>
        </p:nvSpPr>
        <p:spPr>
          <a:xfrm>
            <a:off x="381761" y="4267961"/>
            <a:ext cx="3962400" cy="914400"/>
          </a:xfrm>
          <a:prstGeom prst="rect">
            <a:avLst/>
          </a:prstGeom>
          <a:solidFill>
            <a:srgbClr val="FF6600">
              <a:alpha val="50195"/>
            </a:srgbClr>
          </a:solidFill>
          <a:ln w="25907">
            <a:solidFill>
              <a:srgbClr val="FF6600"/>
            </a:solidFill>
          </a:ln>
        </p:spPr>
        <p:txBody>
          <a:bodyPr vert="horz" wrap="square" lIns="0" tIns="0" rIns="0" bIns="0" rtlCol="0">
            <a:spAutoFit/>
          </a:bodyPr>
          <a:lstStyle/>
          <a:p>
            <a:pPr marL="257175">
              <a:lnSpc>
                <a:spcPts val="2275"/>
              </a:lnSpc>
            </a:pPr>
            <a:r>
              <a:rPr sz="2000" b="1" dirty="0">
                <a:solidFill>
                  <a:srgbClr val="000099"/>
                </a:solidFill>
                <a:latin typeface="Calibri"/>
                <a:cs typeface="Calibri"/>
              </a:rPr>
              <a:t>The</a:t>
            </a:r>
            <a:r>
              <a:rPr sz="2000" b="1" spc="-20" dirty="0">
                <a:solidFill>
                  <a:srgbClr val="000099"/>
                </a:solidFill>
                <a:latin typeface="Calibri"/>
                <a:cs typeface="Calibri"/>
              </a:rPr>
              <a:t> </a:t>
            </a:r>
            <a:r>
              <a:rPr sz="2000" b="1" spc="-5" dirty="0">
                <a:solidFill>
                  <a:srgbClr val="000099"/>
                </a:solidFill>
                <a:latin typeface="Calibri"/>
                <a:cs typeface="Calibri"/>
              </a:rPr>
              <a:t>main</a:t>
            </a:r>
            <a:r>
              <a:rPr sz="2000" b="1" spc="-30" dirty="0">
                <a:solidFill>
                  <a:srgbClr val="000099"/>
                </a:solidFill>
                <a:latin typeface="Calibri"/>
                <a:cs typeface="Calibri"/>
              </a:rPr>
              <a:t> </a:t>
            </a:r>
            <a:r>
              <a:rPr sz="2000" b="1" spc="-5" dirty="0">
                <a:solidFill>
                  <a:srgbClr val="000099"/>
                </a:solidFill>
                <a:latin typeface="Calibri"/>
                <a:cs typeface="Calibri"/>
              </a:rPr>
              <a:t>mean</a:t>
            </a:r>
            <a:r>
              <a:rPr sz="2000" b="1" spc="-15" dirty="0">
                <a:solidFill>
                  <a:srgbClr val="000099"/>
                </a:solidFill>
                <a:latin typeface="Calibri"/>
                <a:cs typeface="Calibri"/>
              </a:rPr>
              <a:t> </a:t>
            </a:r>
            <a:r>
              <a:rPr sz="2000" b="1" dirty="0">
                <a:solidFill>
                  <a:srgbClr val="000099"/>
                </a:solidFill>
                <a:latin typeface="Calibri"/>
                <a:cs typeface="Calibri"/>
              </a:rPr>
              <a:t>of the</a:t>
            </a:r>
            <a:r>
              <a:rPr sz="2000" b="1" spc="-25" dirty="0">
                <a:solidFill>
                  <a:srgbClr val="000099"/>
                </a:solidFill>
                <a:latin typeface="Calibri"/>
                <a:cs typeface="Calibri"/>
              </a:rPr>
              <a:t> </a:t>
            </a:r>
            <a:r>
              <a:rPr sz="2000" b="1" spc="-10" dirty="0">
                <a:solidFill>
                  <a:srgbClr val="000099"/>
                </a:solidFill>
                <a:latin typeface="Calibri"/>
                <a:cs typeface="Calibri"/>
              </a:rPr>
              <a:t>treatment</a:t>
            </a:r>
            <a:endParaRPr sz="2000">
              <a:latin typeface="Calibri"/>
              <a:cs typeface="Calibri"/>
            </a:endParaRPr>
          </a:p>
          <a:p>
            <a:pPr marL="926465" marR="222885" indent="-698500">
              <a:lnSpc>
                <a:spcPct val="100000"/>
              </a:lnSpc>
            </a:pPr>
            <a:r>
              <a:rPr sz="2000" b="1" spc="-10" dirty="0">
                <a:solidFill>
                  <a:srgbClr val="000099"/>
                </a:solidFill>
                <a:latin typeface="Calibri"/>
                <a:cs typeface="Calibri"/>
              </a:rPr>
              <a:t>was </a:t>
            </a:r>
            <a:r>
              <a:rPr sz="2000" b="1" spc="-5" dirty="0">
                <a:solidFill>
                  <a:srgbClr val="000099"/>
                </a:solidFill>
                <a:latin typeface="Calibri"/>
                <a:cs typeface="Calibri"/>
              </a:rPr>
              <a:t>incubation</a:t>
            </a:r>
            <a:r>
              <a:rPr sz="2000" b="1" spc="-45" dirty="0">
                <a:solidFill>
                  <a:srgbClr val="000099"/>
                </a:solidFill>
                <a:latin typeface="Calibri"/>
                <a:cs typeface="Calibri"/>
              </a:rPr>
              <a:t> </a:t>
            </a:r>
            <a:r>
              <a:rPr sz="2000" b="1" dirty="0">
                <a:solidFill>
                  <a:srgbClr val="000099"/>
                </a:solidFill>
                <a:latin typeface="Calibri"/>
                <a:cs typeface="Calibri"/>
              </a:rPr>
              <a:t>or</a:t>
            </a:r>
            <a:r>
              <a:rPr sz="2000" b="1" spc="-5" dirty="0">
                <a:solidFill>
                  <a:srgbClr val="000099"/>
                </a:solidFill>
                <a:latin typeface="Calibri"/>
                <a:cs typeface="Calibri"/>
              </a:rPr>
              <a:t> sacred</a:t>
            </a:r>
            <a:r>
              <a:rPr sz="2000" b="1" spc="-10" dirty="0">
                <a:solidFill>
                  <a:srgbClr val="000099"/>
                </a:solidFill>
                <a:latin typeface="Calibri"/>
                <a:cs typeface="Calibri"/>
              </a:rPr>
              <a:t> </a:t>
            </a:r>
            <a:r>
              <a:rPr sz="2000" b="1" dirty="0">
                <a:solidFill>
                  <a:srgbClr val="000099"/>
                </a:solidFill>
                <a:latin typeface="Calibri"/>
                <a:cs typeface="Calibri"/>
              </a:rPr>
              <a:t>sleep</a:t>
            </a:r>
            <a:r>
              <a:rPr sz="2000" b="1" spc="-10" dirty="0">
                <a:solidFill>
                  <a:srgbClr val="000099"/>
                </a:solidFill>
                <a:latin typeface="Calibri"/>
                <a:cs typeface="Calibri"/>
              </a:rPr>
              <a:t> </a:t>
            </a:r>
            <a:r>
              <a:rPr sz="2000" b="1" spc="-15" dirty="0">
                <a:solidFill>
                  <a:srgbClr val="000099"/>
                </a:solidFill>
                <a:latin typeface="Calibri"/>
                <a:cs typeface="Calibri"/>
              </a:rPr>
              <a:t>at </a:t>
            </a:r>
            <a:r>
              <a:rPr sz="2000" b="1" spc="-440" dirty="0">
                <a:solidFill>
                  <a:srgbClr val="000099"/>
                </a:solidFill>
                <a:latin typeface="Calibri"/>
                <a:cs typeface="Calibri"/>
              </a:rPr>
              <a:t> </a:t>
            </a:r>
            <a:r>
              <a:rPr sz="2000" b="1" dirty="0">
                <a:solidFill>
                  <a:srgbClr val="000099"/>
                </a:solidFill>
                <a:latin typeface="Calibri"/>
                <a:cs typeface="Calibri"/>
              </a:rPr>
              <a:t>the</a:t>
            </a:r>
            <a:r>
              <a:rPr sz="2000" b="1" spc="-5" dirty="0">
                <a:solidFill>
                  <a:srgbClr val="000099"/>
                </a:solidFill>
                <a:latin typeface="Calibri"/>
                <a:cs typeface="Calibri"/>
              </a:rPr>
              <a:t> </a:t>
            </a:r>
            <a:r>
              <a:rPr sz="2000" b="1" spc="-15" dirty="0">
                <a:solidFill>
                  <a:srgbClr val="000099"/>
                </a:solidFill>
                <a:latin typeface="Calibri"/>
                <a:cs typeface="Calibri"/>
              </a:rPr>
              <a:t>feet </a:t>
            </a:r>
            <a:r>
              <a:rPr sz="2000" b="1" dirty="0">
                <a:solidFill>
                  <a:srgbClr val="000099"/>
                </a:solidFill>
                <a:latin typeface="Calibri"/>
                <a:cs typeface="Calibri"/>
              </a:rPr>
              <a:t>of the</a:t>
            </a:r>
            <a:r>
              <a:rPr sz="2000" b="1" spc="-20" dirty="0">
                <a:solidFill>
                  <a:srgbClr val="000099"/>
                </a:solidFill>
                <a:latin typeface="Calibri"/>
                <a:cs typeface="Calibri"/>
              </a:rPr>
              <a:t> </a:t>
            </a:r>
            <a:r>
              <a:rPr sz="2000" b="1" dirty="0">
                <a:solidFill>
                  <a:srgbClr val="000099"/>
                </a:solidFill>
                <a:latin typeface="Calibri"/>
                <a:cs typeface="Calibri"/>
              </a:rPr>
              <a:t>deity</a:t>
            </a:r>
            <a:endParaRPr sz="2000">
              <a:latin typeface="Calibri"/>
              <a:cs typeface="Calibri"/>
            </a:endParaRPr>
          </a:p>
        </p:txBody>
      </p:sp>
      <p:sp>
        <p:nvSpPr>
          <p:cNvPr id="6" name="object 6"/>
          <p:cNvSpPr/>
          <p:nvPr/>
        </p:nvSpPr>
        <p:spPr>
          <a:xfrm>
            <a:off x="686562" y="1448561"/>
            <a:ext cx="3352800" cy="457200"/>
          </a:xfrm>
          <a:custGeom>
            <a:avLst/>
            <a:gdLst/>
            <a:ahLst/>
            <a:cxnLst/>
            <a:rect l="l" t="t" r="r" b="b"/>
            <a:pathLst>
              <a:path w="3352800" h="457200">
                <a:moveTo>
                  <a:pt x="0" y="457200"/>
                </a:moveTo>
                <a:lnTo>
                  <a:pt x="3352800" y="457200"/>
                </a:lnTo>
                <a:lnTo>
                  <a:pt x="3352800" y="0"/>
                </a:lnTo>
                <a:lnTo>
                  <a:pt x="0" y="0"/>
                </a:lnTo>
                <a:lnTo>
                  <a:pt x="0" y="457200"/>
                </a:lnTo>
                <a:close/>
              </a:path>
            </a:pathLst>
          </a:custGeom>
          <a:ln w="25908">
            <a:solidFill>
              <a:srgbClr val="88A3A7"/>
            </a:solidFill>
          </a:ln>
        </p:spPr>
        <p:txBody>
          <a:bodyPr wrap="square" lIns="0" tIns="0" rIns="0" bIns="0" rtlCol="0"/>
          <a:lstStyle/>
          <a:p>
            <a:endParaRPr/>
          </a:p>
        </p:txBody>
      </p:sp>
      <p:sp>
        <p:nvSpPr>
          <p:cNvPr id="7" name="object 7"/>
          <p:cNvSpPr txBox="1"/>
          <p:nvPr/>
        </p:nvSpPr>
        <p:spPr>
          <a:xfrm>
            <a:off x="699516" y="1461516"/>
            <a:ext cx="3327400" cy="431800"/>
          </a:xfrm>
          <a:prstGeom prst="rect">
            <a:avLst/>
          </a:prstGeom>
          <a:solidFill>
            <a:srgbClr val="BADFE2">
              <a:alpha val="70195"/>
            </a:srgbClr>
          </a:solidFill>
        </p:spPr>
        <p:txBody>
          <a:bodyPr vert="horz" wrap="square" lIns="0" tIns="12065" rIns="0" bIns="0" rtlCol="0">
            <a:spAutoFit/>
          </a:bodyPr>
          <a:lstStyle/>
          <a:p>
            <a:pPr marL="977265">
              <a:lnSpc>
                <a:spcPct val="100000"/>
              </a:lnSpc>
              <a:spcBef>
                <a:spcPts val="95"/>
              </a:spcBef>
            </a:pPr>
            <a:r>
              <a:rPr sz="2400" b="1" dirty="0">
                <a:solidFill>
                  <a:srgbClr val="214A50"/>
                </a:solidFill>
                <a:latin typeface="Calibri"/>
                <a:cs typeface="Calibri"/>
              </a:rPr>
              <a:t>Asklepions</a:t>
            </a:r>
            <a:endParaRPr sz="2400">
              <a:latin typeface="Calibri"/>
              <a:cs typeface="Calibri"/>
            </a:endParaRPr>
          </a:p>
        </p:txBody>
      </p:sp>
      <p:grpSp>
        <p:nvGrpSpPr>
          <p:cNvPr id="8" name="object 8"/>
          <p:cNvGrpSpPr/>
          <p:nvPr/>
        </p:nvGrpSpPr>
        <p:grpSpPr>
          <a:xfrm>
            <a:off x="673544" y="902144"/>
            <a:ext cx="3378835" cy="559435"/>
            <a:chOff x="673544" y="902144"/>
            <a:chExt cx="3378835" cy="559435"/>
          </a:xfrm>
        </p:grpSpPr>
        <p:sp>
          <p:nvSpPr>
            <p:cNvPr id="9" name="object 9"/>
            <p:cNvSpPr/>
            <p:nvPr/>
          </p:nvSpPr>
          <p:spPr>
            <a:xfrm>
              <a:off x="686561" y="915162"/>
              <a:ext cx="3352800" cy="533400"/>
            </a:xfrm>
            <a:custGeom>
              <a:avLst/>
              <a:gdLst/>
              <a:ahLst/>
              <a:cxnLst/>
              <a:rect l="l" t="t" r="r" b="b"/>
              <a:pathLst>
                <a:path w="3352800" h="533400">
                  <a:moveTo>
                    <a:pt x="3352800" y="0"/>
                  </a:moveTo>
                  <a:lnTo>
                    <a:pt x="0" y="0"/>
                  </a:lnTo>
                  <a:lnTo>
                    <a:pt x="0" y="533400"/>
                  </a:lnTo>
                  <a:lnTo>
                    <a:pt x="3352800" y="533400"/>
                  </a:lnTo>
                  <a:lnTo>
                    <a:pt x="3352800" y="0"/>
                  </a:lnTo>
                  <a:close/>
                </a:path>
              </a:pathLst>
            </a:custGeom>
            <a:solidFill>
              <a:srgbClr val="FFFFE6"/>
            </a:solidFill>
          </p:spPr>
          <p:txBody>
            <a:bodyPr wrap="square" lIns="0" tIns="0" rIns="0" bIns="0" rtlCol="0"/>
            <a:lstStyle/>
            <a:p>
              <a:endParaRPr/>
            </a:p>
          </p:txBody>
        </p:sp>
        <p:sp>
          <p:nvSpPr>
            <p:cNvPr id="10" name="object 10"/>
            <p:cNvSpPr/>
            <p:nvPr/>
          </p:nvSpPr>
          <p:spPr>
            <a:xfrm>
              <a:off x="686561" y="915162"/>
              <a:ext cx="3352800" cy="533400"/>
            </a:xfrm>
            <a:custGeom>
              <a:avLst/>
              <a:gdLst/>
              <a:ahLst/>
              <a:cxnLst/>
              <a:rect l="l" t="t" r="r" b="b"/>
              <a:pathLst>
                <a:path w="3352800" h="533400">
                  <a:moveTo>
                    <a:pt x="0" y="533400"/>
                  </a:moveTo>
                  <a:lnTo>
                    <a:pt x="3352800" y="533400"/>
                  </a:lnTo>
                  <a:lnTo>
                    <a:pt x="3352800" y="0"/>
                  </a:lnTo>
                  <a:lnTo>
                    <a:pt x="0" y="0"/>
                  </a:lnTo>
                  <a:lnTo>
                    <a:pt x="0" y="533400"/>
                  </a:lnTo>
                  <a:close/>
                </a:path>
              </a:pathLst>
            </a:custGeom>
            <a:ln w="25908">
              <a:solidFill>
                <a:srgbClr val="FFC000"/>
              </a:solidFill>
            </a:ln>
          </p:spPr>
          <p:txBody>
            <a:bodyPr wrap="square" lIns="0" tIns="0" rIns="0" bIns="0" rtlCol="0"/>
            <a:lstStyle/>
            <a:p>
              <a:endParaRPr/>
            </a:p>
          </p:txBody>
        </p:sp>
      </p:grpSp>
      <p:sp>
        <p:nvSpPr>
          <p:cNvPr id="11" name="object 11"/>
          <p:cNvSpPr txBox="1"/>
          <p:nvPr/>
        </p:nvSpPr>
        <p:spPr>
          <a:xfrm>
            <a:off x="686562" y="915161"/>
            <a:ext cx="3352800" cy="533400"/>
          </a:xfrm>
          <a:prstGeom prst="rect">
            <a:avLst/>
          </a:prstGeom>
          <a:ln w="25907">
            <a:solidFill>
              <a:srgbClr val="FFC000"/>
            </a:solidFill>
          </a:ln>
        </p:spPr>
        <p:txBody>
          <a:bodyPr vert="horz" wrap="square" lIns="0" tIns="98425" rIns="0" bIns="0" rtlCol="0">
            <a:spAutoFit/>
          </a:bodyPr>
          <a:lstStyle/>
          <a:p>
            <a:pPr marL="445134">
              <a:lnSpc>
                <a:spcPct val="100000"/>
              </a:lnSpc>
              <a:spcBef>
                <a:spcPts val="775"/>
              </a:spcBef>
            </a:pPr>
            <a:r>
              <a:rPr sz="2100" b="1" dirty="0">
                <a:solidFill>
                  <a:srgbClr val="C00000"/>
                </a:solidFill>
                <a:latin typeface="Arial"/>
                <a:cs typeface="Arial"/>
              </a:rPr>
              <a:t>TEMPLE</a:t>
            </a:r>
            <a:r>
              <a:rPr sz="2100" b="1" spc="-50" dirty="0">
                <a:solidFill>
                  <a:srgbClr val="C00000"/>
                </a:solidFill>
                <a:latin typeface="Arial"/>
                <a:cs typeface="Arial"/>
              </a:rPr>
              <a:t> </a:t>
            </a:r>
            <a:r>
              <a:rPr sz="2100" b="1" dirty="0">
                <a:solidFill>
                  <a:srgbClr val="C00000"/>
                </a:solidFill>
                <a:latin typeface="Arial"/>
                <a:cs typeface="Arial"/>
              </a:rPr>
              <a:t>MEDICINE</a:t>
            </a:r>
            <a:endParaRPr sz="2100">
              <a:latin typeface="Arial"/>
              <a:cs typeface="Arial"/>
            </a:endParaRPr>
          </a:p>
        </p:txBody>
      </p:sp>
      <p:sp>
        <p:nvSpPr>
          <p:cNvPr id="12" name="object 12"/>
          <p:cNvSpPr/>
          <p:nvPr/>
        </p:nvSpPr>
        <p:spPr>
          <a:xfrm>
            <a:off x="4877561" y="1724405"/>
            <a:ext cx="3657600" cy="914400"/>
          </a:xfrm>
          <a:custGeom>
            <a:avLst/>
            <a:gdLst/>
            <a:ahLst/>
            <a:cxnLst/>
            <a:rect l="l" t="t" r="r" b="b"/>
            <a:pathLst>
              <a:path w="3657600" h="914400">
                <a:moveTo>
                  <a:pt x="0" y="914400"/>
                </a:moveTo>
                <a:lnTo>
                  <a:pt x="3657599" y="914400"/>
                </a:lnTo>
                <a:lnTo>
                  <a:pt x="3657599" y="0"/>
                </a:lnTo>
                <a:lnTo>
                  <a:pt x="0" y="0"/>
                </a:lnTo>
                <a:lnTo>
                  <a:pt x="0" y="914400"/>
                </a:lnTo>
                <a:close/>
              </a:path>
            </a:pathLst>
          </a:custGeom>
          <a:ln w="25908">
            <a:solidFill>
              <a:srgbClr val="88A3A7"/>
            </a:solidFill>
          </a:ln>
        </p:spPr>
        <p:txBody>
          <a:bodyPr wrap="square" lIns="0" tIns="0" rIns="0" bIns="0" rtlCol="0"/>
          <a:lstStyle/>
          <a:p>
            <a:endParaRPr/>
          </a:p>
        </p:txBody>
      </p:sp>
      <p:sp>
        <p:nvSpPr>
          <p:cNvPr id="13" name="object 13"/>
          <p:cNvSpPr txBox="1"/>
          <p:nvPr/>
        </p:nvSpPr>
        <p:spPr>
          <a:xfrm>
            <a:off x="4896611" y="1751838"/>
            <a:ext cx="3625850" cy="874394"/>
          </a:xfrm>
          <a:prstGeom prst="rect">
            <a:avLst/>
          </a:prstGeom>
          <a:solidFill>
            <a:srgbClr val="BADFE2">
              <a:alpha val="70195"/>
            </a:srgbClr>
          </a:solidFill>
        </p:spPr>
        <p:txBody>
          <a:bodyPr vert="horz" wrap="square" lIns="0" tIns="28575" rIns="0" bIns="0" rtlCol="0">
            <a:spAutoFit/>
          </a:bodyPr>
          <a:lstStyle/>
          <a:p>
            <a:pPr marL="153670" marR="152400" indent="1905" algn="ctr">
              <a:lnSpc>
                <a:spcPts val="2039"/>
              </a:lnSpc>
              <a:spcBef>
                <a:spcPts val="225"/>
              </a:spcBef>
            </a:pPr>
            <a:r>
              <a:rPr sz="2000" b="1" spc="-10" dirty="0">
                <a:solidFill>
                  <a:srgbClr val="214A50"/>
                </a:solidFill>
                <a:latin typeface="Calibri"/>
                <a:cs typeface="Calibri"/>
              </a:rPr>
              <a:t>treatment was </a:t>
            </a:r>
            <a:r>
              <a:rPr sz="2000" b="1" dirty="0">
                <a:solidFill>
                  <a:srgbClr val="214A50"/>
                </a:solidFill>
                <a:latin typeface="Calibri"/>
                <a:cs typeface="Calibri"/>
              </a:rPr>
              <a:t>a </a:t>
            </a:r>
            <a:r>
              <a:rPr sz="2000" b="1" spc="-5" dirty="0">
                <a:solidFill>
                  <a:srgbClr val="214A50"/>
                </a:solidFill>
                <a:latin typeface="Calibri"/>
                <a:cs typeface="Calibri"/>
              </a:rPr>
              <a:t>family </a:t>
            </a:r>
            <a:r>
              <a:rPr sz="2000" b="1" dirty="0">
                <a:solidFill>
                  <a:srgbClr val="214A50"/>
                </a:solidFill>
                <a:latin typeface="Calibri"/>
                <a:cs typeface="Calibri"/>
              </a:rPr>
              <a:t> </a:t>
            </a:r>
            <a:r>
              <a:rPr sz="2000" b="1" spc="-5" dirty="0">
                <a:solidFill>
                  <a:srgbClr val="214A50"/>
                </a:solidFill>
                <a:latin typeface="Calibri"/>
                <a:cs typeface="Calibri"/>
              </a:rPr>
              <a:t>profession,</a:t>
            </a:r>
            <a:r>
              <a:rPr sz="2000" b="1" spc="-45" dirty="0">
                <a:solidFill>
                  <a:srgbClr val="214A50"/>
                </a:solidFill>
                <a:latin typeface="Calibri"/>
                <a:cs typeface="Calibri"/>
              </a:rPr>
              <a:t> </a:t>
            </a:r>
            <a:r>
              <a:rPr sz="2000" b="1" dirty="0">
                <a:solidFill>
                  <a:srgbClr val="214A50"/>
                </a:solidFill>
                <a:latin typeface="Calibri"/>
                <a:cs typeface="Calibri"/>
              </a:rPr>
              <a:t>and</a:t>
            </a:r>
            <a:r>
              <a:rPr sz="2000" b="1" spc="-25" dirty="0">
                <a:solidFill>
                  <a:srgbClr val="214A50"/>
                </a:solidFill>
                <a:latin typeface="Calibri"/>
                <a:cs typeface="Calibri"/>
              </a:rPr>
              <a:t> </a:t>
            </a:r>
            <a:r>
              <a:rPr sz="2000" b="1" dirty="0">
                <a:solidFill>
                  <a:srgbClr val="214A50"/>
                </a:solidFill>
                <a:latin typeface="Calibri"/>
                <a:cs typeface="Calibri"/>
              </a:rPr>
              <a:t>passed</a:t>
            </a:r>
            <a:r>
              <a:rPr sz="2000" b="1" spc="-20" dirty="0">
                <a:solidFill>
                  <a:srgbClr val="214A50"/>
                </a:solidFill>
                <a:latin typeface="Calibri"/>
                <a:cs typeface="Calibri"/>
              </a:rPr>
              <a:t> </a:t>
            </a:r>
            <a:r>
              <a:rPr sz="2000" b="1" dirty="0">
                <a:solidFill>
                  <a:srgbClr val="214A50"/>
                </a:solidFill>
                <a:latin typeface="Calibri"/>
                <a:cs typeface="Calibri"/>
              </a:rPr>
              <a:t>on</a:t>
            </a:r>
            <a:r>
              <a:rPr sz="2000" b="1" spc="-20" dirty="0">
                <a:solidFill>
                  <a:srgbClr val="214A50"/>
                </a:solidFill>
                <a:latin typeface="Calibri"/>
                <a:cs typeface="Calibri"/>
              </a:rPr>
              <a:t> </a:t>
            </a:r>
            <a:r>
              <a:rPr sz="2000" b="1" spc="-10" dirty="0">
                <a:solidFill>
                  <a:srgbClr val="214A50"/>
                </a:solidFill>
                <a:latin typeface="Calibri"/>
                <a:cs typeface="Calibri"/>
              </a:rPr>
              <a:t>from </a:t>
            </a:r>
            <a:r>
              <a:rPr sz="2000" b="1" spc="-440" dirty="0">
                <a:solidFill>
                  <a:srgbClr val="214A50"/>
                </a:solidFill>
                <a:latin typeface="Calibri"/>
                <a:cs typeface="Calibri"/>
              </a:rPr>
              <a:t> </a:t>
            </a:r>
            <a:r>
              <a:rPr sz="2000" b="1" dirty="0">
                <a:solidFill>
                  <a:srgbClr val="214A50"/>
                </a:solidFill>
                <a:latin typeface="Calibri"/>
                <a:cs typeface="Calibri"/>
              </a:rPr>
              <a:t>the</a:t>
            </a:r>
            <a:r>
              <a:rPr sz="2000" b="1" spc="-5" dirty="0">
                <a:solidFill>
                  <a:srgbClr val="214A50"/>
                </a:solidFill>
                <a:latin typeface="Calibri"/>
                <a:cs typeface="Calibri"/>
              </a:rPr>
              <a:t> </a:t>
            </a:r>
            <a:r>
              <a:rPr sz="2000" b="1" spc="-10" dirty="0">
                <a:solidFill>
                  <a:srgbClr val="214A50"/>
                </a:solidFill>
                <a:latin typeface="Calibri"/>
                <a:cs typeface="Calibri"/>
              </a:rPr>
              <a:t>father</a:t>
            </a:r>
            <a:r>
              <a:rPr sz="2000" b="1" spc="-5" dirty="0">
                <a:solidFill>
                  <a:srgbClr val="214A50"/>
                </a:solidFill>
                <a:latin typeface="Calibri"/>
                <a:cs typeface="Calibri"/>
              </a:rPr>
              <a:t> </a:t>
            </a:r>
            <a:r>
              <a:rPr sz="2000" b="1" spc="-10" dirty="0">
                <a:solidFill>
                  <a:srgbClr val="214A50"/>
                </a:solidFill>
                <a:latin typeface="Calibri"/>
                <a:cs typeface="Calibri"/>
              </a:rPr>
              <a:t>to </a:t>
            </a:r>
            <a:r>
              <a:rPr sz="2000" b="1" dirty="0">
                <a:solidFill>
                  <a:srgbClr val="214A50"/>
                </a:solidFill>
                <a:latin typeface="Calibri"/>
                <a:cs typeface="Calibri"/>
              </a:rPr>
              <a:t>the</a:t>
            </a:r>
            <a:r>
              <a:rPr sz="2000" b="1" spc="-5" dirty="0">
                <a:solidFill>
                  <a:srgbClr val="214A50"/>
                </a:solidFill>
                <a:latin typeface="Calibri"/>
                <a:cs typeface="Calibri"/>
              </a:rPr>
              <a:t> </a:t>
            </a:r>
            <a:r>
              <a:rPr sz="2000" b="1" dirty="0">
                <a:solidFill>
                  <a:srgbClr val="214A50"/>
                </a:solidFill>
                <a:latin typeface="Calibri"/>
                <a:cs typeface="Calibri"/>
              </a:rPr>
              <a:t>son</a:t>
            </a:r>
            <a:endParaRPr sz="2000">
              <a:latin typeface="Calibri"/>
              <a:cs typeface="Calibri"/>
            </a:endParaRPr>
          </a:p>
        </p:txBody>
      </p:sp>
      <p:grpSp>
        <p:nvGrpSpPr>
          <p:cNvPr id="14" name="object 14"/>
          <p:cNvGrpSpPr/>
          <p:nvPr/>
        </p:nvGrpSpPr>
        <p:grpSpPr>
          <a:xfrm>
            <a:off x="4876736" y="978344"/>
            <a:ext cx="3671570" cy="788035"/>
            <a:chOff x="4876736" y="978344"/>
            <a:chExt cx="3671570" cy="788035"/>
          </a:xfrm>
        </p:grpSpPr>
        <p:sp>
          <p:nvSpPr>
            <p:cNvPr id="15" name="object 15"/>
            <p:cNvSpPr/>
            <p:nvPr/>
          </p:nvSpPr>
          <p:spPr>
            <a:xfrm>
              <a:off x="4889753" y="991362"/>
              <a:ext cx="3645535" cy="762000"/>
            </a:xfrm>
            <a:custGeom>
              <a:avLst/>
              <a:gdLst/>
              <a:ahLst/>
              <a:cxnLst/>
              <a:rect l="l" t="t" r="r" b="b"/>
              <a:pathLst>
                <a:path w="3645534" h="762000">
                  <a:moveTo>
                    <a:pt x="3645407" y="0"/>
                  </a:moveTo>
                  <a:lnTo>
                    <a:pt x="0" y="0"/>
                  </a:lnTo>
                  <a:lnTo>
                    <a:pt x="0" y="762000"/>
                  </a:lnTo>
                  <a:lnTo>
                    <a:pt x="3645407" y="762000"/>
                  </a:lnTo>
                  <a:lnTo>
                    <a:pt x="3645407" y="0"/>
                  </a:lnTo>
                  <a:close/>
                </a:path>
              </a:pathLst>
            </a:custGeom>
            <a:solidFill>
              <a:srgbClr val="FFFFE6"/>
            </a:solidFill>
          </p:spPr>
          <p:txBody>
            <a:bodyPr wrap="square" lIns="0" tIns="0" rIns="0" bIns="0" rtlCol="0"/>
            <a:lstStyle/>
            <a:p>
              <a:endParaRPr/>
            </a:p>
          </p:txBody>
        </p:sp>
        <p:sp>
          <p:nvSpPr>
            <p:cNvPr id="16" name="object 16"/>
            <p:cNvSpPr/>
            <p:nvPr/>
          </p:nvSpPr>
          <p:spPr>
            <a:xfrm>
              <a:off x="4889753" y="991362"/>
              <a:ext cx="3645535" cy="762000"/>
            </a:xfrm>
            <a:custGeom>
              <a:avLst/>
              <a:gdLst/>
              <a:ahLst/>
              <a:cxnLst/>
              <a:rect l="l" t="t" r="r" b="b"/>
              <a:pathLst>
                <a:path w="3645534" h="762000">
                  <a:moveTo>
                    <a:pt x="0" y="762000"/>
                  </a:moveTo>
                  <a:lnTo>
                    <a:pt x="3645407" y="762000"/>
                  </a:lnTo>
                  <a:lnTo>
                    <a:pt x="3645407" y="0"/>
                  </a:lnTo>
                  <a:lnTo>
                    <a:pt x="0" y="0"/>
                  </a:lnTo>
                  <a:lnTo>
                    <a:pt x="0" y="762000"/>
                  </a:lnTo>
                  <a:close/>
                </a:path>
              </a:pathLst>
            </a:custGeom>
            <a:ln w="25908">
              <a:solidFill>
                <a:srgbClr val="FFC000"/>
              </a:solidFill>
            </a:ln>
          </p:spPr>
          <p:txBody>
            <a:bodyPr wrap="square" lIns="0" tIns="0" rIns="0" bIns="0" rtlCol="0"/>
            <a:lstStyle/>
            <a:p>
              <a:endParaRPr/>
            </a:p>
          </p:txBody>
        </p:sp>
      </p:grpSp>
      <p:sp>
        <p:nvSpPr>
          <p:cNvPr id="17" name="object 17"/>
          <p:cNvSpPr txBox="1"/>
          <p:nvPr/>
        </p:nvSpPr>
        <p:spPr>
          <a:xfrm>
            <a:off x="4896611" y="1039114"/>
            <a:ext cx="3625850" cy="650875"/>
          </a:xfrm>
          <a:prstGeom prst="rect">
            <a:avLst/>
          </a:prstGeom>
        </p:spPr>
        <p:txBody>
          <a:bodyPr vert="horz" wrap="square" lIns="0" tIns="12700" rIns="0" bIns="0" rtlCol="0">
            <a:spAutoFit/>
          </a:bodyPr>
          <a:lstStyle/>
          <a:p>
            <a:pPr marL="650875">
              <a:lnSpc>
                <a:spcPct val="100000"/>
              </a:lnSpc>
              <a:spcBef>
                <a:spcPts val="100"/>
              </a:spcBef>
            </a:pPr>
            <a:r>
              <a:rPr sz="2100" b="1" spc="-55" dirty="0">
                <a:solidFill>
                  <a:srgbClr val="C00000"/>
                </a:solidFill>
                <a:latin typeface="Arial"/>
                <a:cs typeface="Arial"/>
              </a:rPr>
              <a:t>FAMILY</a:t>
            </a:r>
            <a:r>
              <a:rPr sz="2100" b="1" spc="-70" dirty="0">
                <a:solidFill>
                  <a:srgbClr val="C00000"/>
                </a:solidFill>
                <a:latin typeface="Arial"/>
                <a:cs typeface="Arial"/>
              </a:rPr>
              <a:t> </a:t>
            </a:r>
            <a:r>
              <a:rPr sz="2100" b="1" dirty="0">
                <a:solidFill>
                  <a:srgbClr val="C00000"/>
                </a:solidFill>
                <a:latin typeface="Arial"/>
                <a:cs typeface="Arial"/>
              </a:rPr>
              <a:t>MEDICINE</a:t>
            </a:r>
            <a:endParaRPr sz="2100">
              <a:latin typeface="Arial"/>
              <a:cs typeface="Arial"/>
            </a:endParaRPr>
          </a:p>
          <a:p>
            <a:pPr marL="727075">
              <a:lnSpc>
                <a:spcPct val="100000"/>
              </a:lnSpc>
            </a:pPr>
            <a:r>
              <a:rPr sz="2000" b="1" dirty="0">
                <a:solidFill>
                  <a:srgbClr val="C00000"/>
                </a:solidFill>
                <a:latin typeface="Arial"/>
                <a:cs typeface="Arial"/>
              </a:rPr>
              <a:t>(PROFESSIONAL)</a:t>
            </a:r>
            <a:endParaRPr sz="2000">
              <a:latin typeface="Arial"/>
              <a:cs typeface="Arial"/>
            </a:endParaRPr>
          </a:p>
        </p:txBody>
      </p:sp>
      <p:pic>
        <p:nvPicPr>
          <p:cNvPr id="18" name="object 18"/>
          <p:cNvPicPr/>
          <p:nvPr/>
        </p:nvPicPr>
        <p:blipFill>
          <a:blip r:embed="rId3" cstate="print"/>
          <a:stretch>
            <a:fillRect/>
          </a:stretch>
        </p:blipFill>
        <p:spPr>
          <a:xfrm>
            <a:off x="612648" y="1955292"/>
            <a:ext cx="3480816" cy="2318004"/>
          </a:xfrm>
          <a:prstGeom prst="rect">
            <a:avLst/>
          </a:prstGeom>
        </p:spPr>
      </p:pic>
      <p:grpSp>
        <p:nvGrpSpPr>
          <p:cNvPr id="19" name="object 19"/>
          <p:cNvGrpSpPr/>
          <p:nvPr/>
        </p:nvGrpSpPr>
        <p:grpSpPr>
          <a:xfrm>
            <a:off x="4834128" y="2686811"/>
            <a:ext cx="3910965" cy="3808729"/>
            <a:chOff x="4834128" y="2686811"/>
            <a:chExt cx="3910965" cy="3808729"/>
          </a:xfrm>
        </p:grpSpPr>
        <p:pic>
          <p:nvPicPr>
            <p:cNvPr id="20" name="object 20"/>
            <p:cNvPicPr/>
            <p:nvPr/>
          </p:nvPicPr>
          <p:blipFill>
            <a:blip r:embed="rId4" cstate="print"/>
            <a:stretch>
              <a:fillRect/>
            </a:stretch>
          </p:blipFill>
          <p:spPr>
            <a:xfrm>
              <a:off x="4834128" y="2686811"/>
              <a:ext cx="3755135" cy="2424684"/>
            </a:xfrm>
            <a:prstGeom prst="rect">
              <a:avLst/>
            </a:prstGeom>
          </p:spPr>
        </p:pic>
        <p:sp>
          <p:nvSpPr>
            <p:cNvPr id="21" name="object 21"/>
            <p:cNvSpPr/>
            <p:nvPr/>
          </p:nvSpPr>
          <p:spPr>
            <a:xfrm>
              <a:off x="4921758" y="5496305"/>
              <a:ext cx="3810000" cy="838200"/>
            </a:xfrm>
            <a:custGeom>
              <a:avLst/>
              <a:gdLst/>
              <a:ahLst/>
              <a:cxnLst/>
              <a:rect l="l" t="t" r="r" b="b"/>
              <a:pathLst>
                <a:path w="3810000" h="838200">
                  <a:moveTo>
                    <a:pt x="3809999" y="0"/>
                  </a:moveTo>
                  <a:lnTo>
                    <a:pt x="0" y="0"/>
                  </a:lnTo>
                  <a:lnTo>
                    <a:pt x="0" y="838200"/>
                  </a:lnTo>
                  <a:lnTo>
                    <a:pt x="3809999" y="838200"/>
                  </a:lnTo>
                  <a:lnTo>
                    <a:pt x="3809999" y="0"/>
                  </a:lnTo>
                  <a:close/>
                </a:path>
              </a:pathLst>
            </a:custGeom>
            <a:solidFill>
              <a:srgbClr val="FF6600">
                <a:alpha val="50195"/>
              </a:srgbClr>
            </a:solidFill>
          </p:spPr>
          <p:txBody>
            <a:bodyPr wrap="square" lIns="0" tIns="0" rIns="0" bIns="0" rtlCol="0"/>
            <a:lstStyle/>
            <a:p>
              <a:endParaRPr/>
            </a:p>
          </p:txBody>
        </p:sp>
        <p:sp>
          <p:nvSpPr>
            <p:cNvPr id="22" name="object 22"/>
            <p:cNvSpPr/>
            <p:nvPr/>
          </p:nvSpPr>
          <p:spPr>
            <a:xfrm>
              <a:off x="4921758" y="5496305"/>
              <a:ext cx="3810000" cy="838200"/>
            </a:xfrm>
            <a:custGeom>
              <a:avLst/>
              <a:gdLst/>
              <a:ahLst/>
              <a:cxnLst/>
              <a:rect l="l" t="t" r="r" b="b"/>
              <a:pathLst>
                <a:path w="3810000" h="838200">
                  <a:moveTo>
                    <a:pt x="0" y="838200"/>
                  </a:moveTo>
                  <a:lnTo>
                    <a:pt x="3809999" y="838200"/>
                  </a:lnTo>
                  <a:lnTo>
                    <a:pt x="3809999" y="0"/>
                  </a:lnTo>
                  <a:lnTo>
                    <a:pt x="0" y="0"/>
                  </a:lnTo>
                  <a:lnTo>
                    <a:pt x="0" y="838200"/>
                  </a:lnTo>
                  <a:close/>
                </a:path>
              </a:pathLst>
            </a:custGeom>
            <a:ln w="25908">
              <a:solidFill>
                <a:srgbClr val="FF6600"/>
              </a:solidFill>
            </a:ln>
          </p:spPr>
          <p:txBody>
            <a:bodyPr wrap="square" lIns="0" tIns="0" rIns="0" bIns="0" rtlCol="0"/>
            <a:lstStyle/>
            <a:p>
              <a:endParaRPr/>
            </a:p>
          </p:txBody>
        </p:sp>
        <p:pic>
          <p:nvPicPr>
            <p:cNvPr id="23" name="object 23"/>
            <p:cNvPicPr/>
            <p:nvPr/>
          </p:nvPicPr>
          <p:blipFill>
            <a:blip r:embed="rId5" cstate="print"/>
            <a:stretch>
              <a:fillRect/>
            </a:stretch>
          </p:blipFill>
          <p:spPr>
            <a:xfrm>
              <a:off x="6240780" y="5815583"/>
              <a:ext cx="557783" cy="679704"/>
            </a:xfrm>
            <a:prstGeom prst="rect">
              <a:avLst/>
            </a:prstGeom>
          </p:spPr>
        </p:pic>
        <p:pic>
          <p:nvPicPr>
            <p:cNvPr id="24" name="object 24"/>
            <p:cNvPicPr/>
            <p:nvPr/>
          </p:nvPicPr>
          <p:blipFill>
            <a:blip r:embed="rId6" cstate="print"/>
            <a:stretch>
              <a:fillRect/>
            </a:stretch>
          </p:blipFill>
          <p:spPr>
            <a:xfrm>
              <a:off x="6393180" y="5815583"/>
              <a:ext cx="2046731" cy="679704"/>
            </a:xfrm>
            <a:prstGeom prst="rect">
              <a:avLst/>
            </a:prstGeom>
          </p:spPr>
        </p:pic>
        <p:pic>
          <p:nvPicPr>
            <p:cNvPr id="25" name="object 25"/>
            <p:cNvPicPr/>
            <p:nvPr/>
          </p:nvPicPr>
          <p:blipFill>
            <a:blip r:embed="rId7" cstate="print"/>
            <a:stretch>
              <a:fillRect/>
            </a:stretch>
          </p:blipFill>
          <p:spPr>
            <a:xfrm>
              <a:off x="8034528" y="5815583"/>
              <a:ext cx="550164" cy="679704"/>
            </a:xfrm>
            <a:prstGeom prst="rect">
              <a:avLst/>
            </a:prstGeom>
          </p:spPr>
        </p:pic>
      </p:grpSp>
      <p:sp>
        <p:nvSpPr>
          <p:cNvPr id="26" name="object 26"/>
          <p:cNvSpPr txBox="1"/>
          <p:nvPr/>
        </p:nvSpPr>
        <p:spPr>
          <a:xfrm>
            <a:off x="229361" y="5258561"/>
            <a:ext cx="4486910" cy="1371600"/>
          </a:xfrm>
          <a:prstGeom prst="rect">
            <a:avLst/>
          </a:prstGeom>
          <a:solidFill>
            <a:srgbClr val="BADFE2">
              <a:alpha val="70195"/>
            </a:srgbClr>
          </a:solidFill>
          <a:ln w="25907">
            <a:solidFill>
              <a:srgbClr val="88A3A7"/>
            </a:solidFill>
          </a:ln>
        </p:spPr>
        <p:txBody>
          <a:bodyPr vert="horz" wrap="square" lIns="0" tIns="60325" rIns="0" bIns="0" rtlCol="0">
            <a:spAutoFit/>
          </a:bodyPr>
          <a:lstStyle/>
          <a:p>
            <a:pPr marL="112395" marR="104775" algn="ctr">
              <a:lnSpc>
                <a:spcPct val="100000"/>
              </a:lnSpc>
              <a:spcBef>
                <a:spcPts val="475"/>
              </a:spcBef>
            </a:pPr>
            <a:r>
              <a:rPr sz="2000" b="1" spc="-5" dirty="0">
                <a:solidFill>
                  <a:srgbClr val="000099"/>
                </a:solidFill>
                <a:latin typeface="Calibri"/>
                <a:cs typeface="Calibri"/>
              </a:rPr>
              <a:t>After </a:t>
            </a:r>
            <a:r>
              <a:rPr sz="2000" b="1" spc="-25" dirty="0">
                <a:solidFill>
                  <a:srgbClr val="000099"/>
                </a:solidFill>
                <a:latin typeface="Calibri"/>
                <a:cs typeface="Calibri"/>
              </a:rPr>
              <a:t>recovery, </a:t>
            </a:r>
            <a:r>
              <a:rPr sz="2000" b="1" spc="-5" dirty="0">
                <a:solidFill>
                  <a:srgbClr val="000099"/>
                </a:solidFill>
                <a:latin typeface="Calibri"/>
                <a:cs typeface="Calibri"/>
              </a:rPr>
              <a:t>patients brought </a:t>
            </a:r>
            <a:r>
              <a:rPr sz="2000" b="1" spc="-15" dirty="0">
                <a:solidFill>
                  <a:srgbClr val="000099"/>
                </a:solidFill>
                <a:latin typeface="Calibri"/>
                <a:cs typeface="Calibri"/>
              </a:rPr>
              <a:t>into </a:t>
            </a:r>
            <a:r>
              <a:rPr sz="2000" b="1" dirty="0">
                <a:solidFill>
                  <a:srgbClr val="000099"/>
                </a:solidFill>
                <a:latin typeface="Calibri"/>
                <a:cs typeface="Calibri"/>
              </a:rPr>
              <a:t>the </a:t>
            </a:r>
            <a:r>
              <a:rPr sz="2000" b="1" spc="-440" dirty="0">
                <a:solidFill>
                  <a:srgbClr val="000099"/>
                </a:solidFill>
                <a:latin typeface="Calibri"/>
                <a:cs typeface="Calibri"/>
              </a:rPr>
              <a:t> </a:t>
            </a:r>
            <a:r>
              <a:rPr sz="2000" b="1" spc="-5" dirty="0">
                <a:solidFill>
                  <a:srgbClr val="000099"/>
                </a:solidFill>
                <a:latin typeface="Calibri"/>
                <a:cs typeface="Calibri"/>
              </a:rPr>
              <a:t>temple </a:t>
            </a:r>
            <a:r>
              <a:rPr sz="2000" b="1" spc="-10" dirty="0">
                <a:solidFill>
                  <a:srgbClr val="000099"/>
                </a:solidFill>
                <a:latin typeface="Calibri"/>
                <a:cs typeface="Calibri"/>
              </a:rPr>
              <a:t>organs’ casts </a:t>
            </a:r>
            <a:r>
              <a:rPr sz="2000" b="1" dirty="0">
                <a:solidFill>
                  <a:srgbClr val="000099"/>
                </a:solidFill>
                <a:latin typeface="Calibri"/>
                <a:cs typeface="Calibri"/>
              </a:rPr>
              <a:t>of </a:t>
            </a:r>
            <a:r>
              <a:rPr sz="2000" b="1" spc="-5" dirty="0">
                <a:solidFill>
                  <a:srgbClr val="000099"/>
                </a:solidFill>
                <a:latin typeface="Calibri"/>
                <a:cs typeface="Calibri"/>
              </a:rPr>
              <a:t>wood, </a:t>
            </a:r>
            <a:r>
              <a:rPr sz="2000" b="1" spc="-25" dirty="0">
                <a:solidFill>
                  <a:srgbClr val="000099"/>
                </a:solidFill>
                <a:latin typeface="Calibri"/>
                <a:cs typeface="Calibri"/>
              </a:rPr>
              <a:t>ivory, </a:t>
            </a:r>
            <a:r>
              <a:rPr sz="2000" b="1" spc="-20" dirty="0">
                <a:solidFill>
                  <a:srgbClr val="000099"/>
                </a:solidFill>
                <a:latin typeface="Calibri"/>
                <a:cs typeface="Calibri"/>
              </a:rPr>
              <a:t> </a:t>
            </a:r>
            <a:r>
              <a:rPr sz="2000" b="1" spc="-5" dirty="0">
                <a:solidFill>
                  <a:srgbClr val="000099"/>
                </a:solidFill>
                <a:latin typeface="Calibri"/>
                <a:cs typeface="Calibri"/>
              </a:rPr>
              <a:t>marble,</a:t>
            </a:r>
            <a:r>
              <a:rPr sz="2000" b="1" spc="-15" dirty="0">
                <a:solidFill>
                  <a:srgbClr val="000099"/>
                </a:solidFill>
                <a:latin typeface="Calibri"/>
                <a:cs typeface="Calibri"/>
              </a:rPr>
              <a:t> </a:t>
            </a:r>
            <a:r>
              <a:rPr sz="2000" b="1" spc="-10" dirty="0">
                <a:solidFill>
                  <a:srgbClr val="000099"/>
                </a:solidFill>
                <a:latin typeface="Calibri"/>
                <a:cs typeface="Calibri"/>
              </a:rPr>
              <a:t>bronze,</a:t>
            </a:r>
            <a:r>
              <a:rPr sz="2000" b="1" spc="-15" dirty="0">
                <a:solidFill>
                  <a:srgbClr val="000099"/>
                </a:solidFill>
                <a:latin typeface="Calibri"/>
                <a:cs typeface="Calibri"/>
              </a:rPr>
              <a:t> </a:t>
            </a:r>
            <a:r>
              <a:rPr sz="2000" b="1" spc="-10" dirty="0">
                <a:solidFill>
                  <a:srgbClr val="000099"/>
                </a:solidFill>
                <a:latin typeface="Calibri"/>
                <a:cs typeface="Calibri"/>
              </a:rPr>
              <a:t>gold</a:t>
            </a:r>
            <a:r>
              <a:rPr sz="2000" b="1" dirty="0">
                <a:solidFill>
                  <a:srgbClr val="000099"/>
                </a:solidFill>
                <a:latin typeface="Calibri"/>
                <a:cs typeface="Calibri"/>
              </a:rPr>
              <a:t> </a:t>
            </a:r>
            <a:r>
              <a:rPr sz="2000" b="1" spc="-5" dirty="0">
                <a:solidFill>
                  <a:srgbClr val="000099"/>
                </a:solidFill>
                <a:latin typeface="Calibri"/>
                <a:cs typeface="Calibri"/>
              </a:rPr>
              <a:t>and </a:t>
            </a:r>
            <a:r>
              <a:rPr sz="2000" b="1" spc="-25" dirty="0">
                <a:solidFill>
                  <a:srgbClr val="000099"/>
                </a:solidFill>
                <a:latin typeface="Calibri"/>
                <a:cs typeface="Calibri"/>
              </a:rPr>
              <a:t>silver,</a:t>
            </a:r>
            <a:r>
              <a:rPr sz="2000" b="1" spc="-15" dirty="0">
                <a:solidFill>
                  <a:srgbClr val="000099"/>
                </a:solidFill>
                <a:latin typeface="Calibri"/>
                <a:cs typeface="Calibri"/>
              </a:rPr>
              <a:t> </a:t>
            </a:r>
            <a:r>
              <a:rPr sz="2000" b="1" spc="-5" dirty="0">
                <a:solidFill>
                  <a:srgbClr val="000099"/>
                </a:solidFill>
                <a:latin typeface="Calibri"/>
                <a:cs typeface="Calibri"/>
              </a:rPr>
              <a:t>which </a:t>
            </a:r>
            <a:r>
              <a:rPr sz="2000" b="1" dirty="0">
                <a:solidFill>
                  <a:srgbClr val="000099"/>
                </a:solidFill>
                <a:latin typeface="Calibri"/>
                <a:cs typeface="Calibri"/>
              </a:rPr>
              <a:t> </a:t>
            </a:r>
            <a:r>
              <a:rPr sz="2000" b="1" spc="-15" dirty="0">
                <a:solidFill>
                  <a:srgbClr val="000099"/>
                </a:solidFill>
                <a:latin typeface="Calibri"/>
                <a:cs typeface="Calibri"/>
              </a:rPr>
              <a:t>were</a:t>
            </a:r>
            <a:r>
              <a:rPr sz="2000" b="1" spc="-10" dirty="0">
                <a:solidFill>
                  <a:srgbClr val="000099"/>
                </a:solidFill>
                <a:latin typeface="Calibri"/>
                <a:cs typeface="Calibri"/>
              </a:rPr>
              <a:t> </a:t>
            </a:r>
            <a:r>
              <a:rPr sz="2000" b="1" spc="-5" dirty="0">
                <a:solidFill>
                  <a:srgbClr val="000099"/>
                </a:solidFill>
                <a:latin typeface="Calibri"/>
                <a:cs typeface="Calibri"/>
              </a:rPr>
              <a:t>called</a:t>
            </a:r>
            <a:r>
              <a:rPr sz="2000" b="1" spc="-15" dirty="0">
                <a:solidFill>
                  <a:srgbClr val="000099"/>
                </a:solidFill>
                <a:latin typeface="Calibri"/>
                <a:cs typeface="Calibri"/>
              </a:rPr>
              <a:t> </a:t>
            </a:r>
            <a:r>
              <a:rPr sz="2000" b="1" i="1" spc="-5" dirty="0">
                <a:solidFill>
                  <a:srgbClr val="000099"/>
                </a:solidFill>
                <a:latin typeface="Calibri"/>
                <a:cs typeface="Calibri"/>
              </a:rPr>
              <a:t>votive</a:t>
            </a:r>
            <a:r>
              <a:rPr sz="2000" b="1" i="1" spc="-15" dirty="0">
                <a:solidFill>
                  <a:srgbClr val="000099"/>
                </a:solidFill>
                <a:latin typeface="Calibri"/>
                <a:cs typeface="Calibri"/>
              </a:rPr>
              <a:t> </a:t>
            </a:r>
            <a:r>
              <a:rPr sz="2000" b="1" i="1" dirty="0">
                <a:solidFill>
                  <a:srgbClr val="000099"/>
                </a:solidFill>
                <a:latin typeface="Calibri"/>
                <a:cs typeface="Calibri"/>
              </a:rPr>
              <a:t>gifts</a:t>
            </a:r>
            <a:r>
              <a:rPr sz="2000" b="1" i="1" spc="-15" dirty="0">
                <a:solidFill>
                  <a:srgbClr val="000099"/>
                </a:solidFill>
                <a:latin typeface="Calibri"/>
                <a:cs typeface="Calibri"/>
              </a:rPr>
              <a:t> </a:t>
            </a:r>
            <a:r>
              <a:rPr sz="2000" b="1" dirty="0">
                <a:solidFill>
                  <a:srgbClr val="000099"/>
                </a:solidFill>
                <a:latin typeface="Calibri"/>
                <a:cs typeface="Calibri"/>
              </a:rPr>
              <a:t>or</a:t>
            </a:r>
            <a:r>
              <a:rPr sz="2000" b="1" spc="-20" dirty="0">
                <a:solidFill>
                  <a:srgbClr val="000099"/>
                </a:solidFill>
                <a:latin typeface="Calibri"/>
                <a:cs typeface="Calibri"/>
              </a:rPr>
              <a:t> </a:t>
            </a:r>
            <a:r>
              <a:rPr sz="2000" b="1" spc="-15" dirty="0">
                <a:solidFill>
                  <a:srgbClr val="FF0000"/>
                </a:solidFill>
                <a:latin typeface="Calibri"/>
                <a:cs typeface="Calibri"/>
              </a:rPr>
              <a:t>"anatemata“</a:t>
            </a:r>
            <a:endParaRPr sz="2000">
              <a:latin typeface="Calibri"/>
              <a:cs typeface="Calibri"/>
            </a:endParaRPr>
          </a:p>
        </p:txBody>
      </p:sp>
      <p:sp>
        <p:nvSpPr>
          <p:cNvPr id="27" name="object 27"/>
          <p:cNvSpPr txBox="1"/>
          <p:nvPr/>
        </p:nvSpPr>
        <p:spPr>
          <a:xfrm>
            <a:off x="5268848" y="5529783"/>
            <a:ext cx="3115310" cy="757555"/>
          </a:xfrm>
          <a:prstGeom prst="rect">
            <a:avLst/>
          </a:prstGeom>
        </p:spPr>
        <p:txBody>
          <a:bodyPr vert="horz" wrap="square" lIns="0" tIns="12700" rIns="0" bIns="0" rtlCol="0">
            <a:spAutoFit/>
          </a:bodyPr>
          <a:lstStyle/>
          <a:p>
            <a:pPr marL="168275">
              <a:lnSpc>
                <a:spcPct val="100000"/>
              </a:lnSpc>
              <a:spcBef>
                <a:spcPts val="100"/>
              </a:spcBef>
            </a:pPr>
            <a:r>
              <a:rPr sz="2400" b="1" spc="-5" dirty="0">
                <a:solidFill>
                  <a:srgbClr val="000099"/>
                </a:solidFill>
                <a:latin typeface="Arial"/>
                <a:cs typeface="Arial"/>
              </a:rPr>
              <a:t>The</a:t>
            </a:r>
            <a:r>
              <a:rPr sz="2400" b="1" spc="-35" dirty="0">
                <a:solidFill>
                  <a:srgbClr val="000099"/>
                </a:solidFill>
                <a:latin typeface="Arial"/>
                <a:cs typeface="Arial"/>
              </a:rPr>
              <a:t> </a:t>
            </a:r>
            <a:r>
              <a:rPr sz="2400" b="1" dirty="0">
                <a:solidFill>
                  <a:srgbClr val="000099"/>
                </a:solidFill>
                <a:latin typeface="Arial"/>
                <a:cs typeface="Arial"/>
              </a:rPr>
              <a:t>Greek</a:t>
            </a:r>
            <a:r>
              <a:rPr sz="2400" b="1" spc="-20" dirty="0">
                <a:solidFill>
                  <a:srgbClr val="000099"/>
                </a:solidFill>
                <a:latin typeface="Arial"/>
                <a:cs typeface="Arial"/>
              </a:rPr>
              <a:t> </a:t>
            </a:r>
            <a:r>
              <a:rPr sz="2400" b="1" spc="-5" dirty="0">
                <a:solidFill>
                  <a:srgbClr val="000099"/>
                </a:solidFill>
                <a:latin typeface="Arial"/>
                <a:cs typeface="Arial"/>
              </a:rPr>
              <a:t>Name</a:t>
            </a:r>
            <a:r>
              <a:rPr sz="2400" b="1" dirty="0">
                <a:solidFill>
                  <a:srgbClr val="000099"/>
                </a:solidFill>
                <a:latin typeface="Arial"/>
                <a:cs typeface="Arial"/>
              </a:rPr>
              <a:t> of</a:t>
            </a:r>
            <a:endParaRPr sz="2400">
              <a:latin typeface="Arial"/>
              <a:cs typeface="Arial"/>
            </a:endParaRPr>
          </a:p>
          <a:p>
            <a:pPr marL="12700">
              <a:lnSpc>
                <a:spcPct val="100000"/>
              </a:lnSpc>
              <a:spcBef>
                <a:spcPts val="5"/>
              </a:spcBef>
            </a:pPr>
            <a:r>
              <a:rPr sz="2400" b="1" spc="-5" dirty="0">
                <a:solidFill>
                  <a:srgbClr val="000099"/>
                </a:solidFill>
                <a:latin typeface="Arial"/>
                <a:cs typeface="Arial"/>
              </a:rPr>
              <a:t>Drugs</a:t>
            </a:r>
            <a:r>
              <a:rPr sz="2400" b="1" spc="-25" dirty="0">
                <a:solidFill>
                  <a:srgbClr val="000099"/>
                </a:solidFill>
                <a:latin typeface="Arial"/>
                <a:cs typeface="Arial"/>
              </a:rPr>
              <a:t> </a:t>
            </a:r>
            <a:r>
              <a:rPr sz="2400" b="1" dirty="0">
                <a:solidFill>
                  <a:srgbClr val="000099"/>
                </a:solidFill>
                <a:latin typeface="Arial"/>
                <a:cs typeface="Arial"/>
              </a:rPr>
              <a:t>-</a:t>
            </a:r>
            <a:r>
              <a:rPr sz="2400" b="1" spc="-20" dirty="0">
                <a:solidFill>
                  <a:srgbClr val="000099"/>
                </a:solidFill>
                <a:latin typeface="Arial"/>
                <a:cs typeface="Arial"/>
              </a:rPr>
              <a:t> </a:t>
            </a:r>
            <a:r>
              <a:rPr sz="2400" b="1" spc="-5" dirty="0">
                <a:solidFill>
                  <a:srgbClr val="0D0D0D"/>
                </a:solidFill>
                <a:latin typeface="Arial"/>
                <a:cs typeface="Arial"/>
              </a:rPr>
              <a:t>“pharmakon"</a:t>
            </a:r>
            <a:endParaRPr sz="2400">
              <a:latin typeface="Arial"/>
              <a:cs typeface="Arial"/>
            </a:endParaRPr>
          </a:p>
        </p:txBody>
      </p:sp>
      <p:grpSp>
        <p:nvGrpSpPr>
          <p:cNvPr id="28" name="object 28"/>
          <p:cNvGrpSpPr/>
          <p:nvPr/>
        </p:nvGrpSpPr>
        <p:grpSpPr>
          <a:xfrm>
            <a:off x="6451091" y="5077967"/>
            <a:ext cx="510540" cy="422275"/>
            <a:chOff x="6451091" y="5077967"/>
            <a:chExt cx="510540" cy="422275"/>
          </a:xfrm>
        </p:grpSpPr>
        <p:sp>
          <p:nvSpPr>
            <p:cNvPr id="29" name="object 29"/>
            <p:cNvSpPr/>
            <p:nvPr/>
          </p:nvSpPr>
          <p:spPr>
            <a:xfrm>
              <a:off x="6464045" y="5090921"/>
              <a:ext cx="485140" cy="396240"/>
            </a:xfrm>
            <a:custGeom>
              <a:avLst/>
              <a:gdLst/>
              <a:ahLst/>
              <a:cxnLst/>
              <a:rect l="l" t="t" r="r" b="b"/>
              <a:pathLst>
                <a:path w="485140" h="396239">
                  <a:moveTo>
                    <a:pt x="363474" y="0"/>
                  </a:moveTo>
                  <a:lnTo>
                    <a:pt x="121157" y="0"/>
                  </a:lnTo>
                  <a:lnTo>
                    <a:pt x="121157" y="198119"/>
                  </a:lnTo>
                  <a:lnTo>
                    <a:pt x="0" y="198119"/>
                  </a:lnTo>
                  <a:lnTo>
                    <a:pt x="242315" y="396239"/>
                  </a:lnTo>
                  <a:lnTo>
                    <a:pt x="484631" y="198119"/>
                  </a:lnTo>
                  <a:lnTo>
                    <a:pt x="363474" y="198119"/>
                  </a:lnTo>
                  <a:lnTo>
                    <a:pt x="363474" y="0"/>
                  </a:lnTo>
                  <a:close/>
                </a:path>
              </a:pathLst>
            </a:custGeom>
            <a:solidFill>
              <a:srgbClr val="C00000"/>
            </a:solidFill>
          </p:spPr>
          <p:txBody>
            <a:bodyPr wrap="square" lIns="0" tIns="0" rIns="0" bIns="0" rtlCol="0"/>
            <a:lstStyle/>
            <a:p>
              <a:endParaRPr/>
            </a:p>
          </p:txBody>
        </p:sp>
        <p:sp>
          <p:nvSpPr>
            <p:cNvPr id="30" name="object 30"/>
            <p:cNvSpPr/>
            <p:nvPr/>
          </p:nvSpPr>
          <p:spPr>
            <a:xfrm>
              <a:off x="6464045" y="5090921"/>
              <a:ext cx="485140" cy="396240"/>
            </a:xfrm>
            <a:custGeom>
              <a:avLst/>
              <a:gdLst/>
              <a:ahLst/>
              <a:cxnLst/>
              <a:rect l="l" t="t" r="r" b="b"/>
              <a:pathLst>
                <a:path w="485140" h="396239">
                  <a:moveTo>
                    <a:pt x="0" y="198119"/>
                  </a:moveTo>
                  <a:lnTo>
                    <a:pt x="121157" y="198119"/>
                  </a:lnTo>
                  <a:lnTo>
                    <a:pt x="121157" y="0"/>
                  </a:lnTo>
                  <a:lnTo>
                    <a:pt x="363474" y="0"/>
                  </a:lnTo>
                  <a:lnTo>
                    <a:pt x="363474" y="198119"/>
                  </a:lnTo>
                  <a:lnTo>
                    <a:pt x="484631" y="198119"/>
                  </a:lnTo>
                  <a:lnTo>
                    <a:pt x="242315" y="396239"/>
                  </a:lnTo>
                  <a:lnTo>
                    <a:pt x="0" y="198119"/>
                  </a:lnTo>
                  <a:close/>
                </a:path>
              </a:pathLst>
            </a:custGeom>
            <a:ln w="25908">
              <a:solidFill>
                <a:srgbClr val="FF0000"/>
              </a:solidFill>
            </a:ln>
          </p:spPr>
          <p:txBody>
            <a:bodyPr wrap="square" lIns="0" tIns="0" rIns="0" bIns="0" rtlCol="0"/>
            <a:lstStyle/>
            <a:p>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66175" y="6495694"/>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16</a:t>
            </a:r>
            <a:endParaRPr sz="1400">
              <a:latin typeface="Arial MT"/>
              <a:cs typeface="Arial MT"/>
            </a:endParaRPr>
          </a:p>
        </p:txBody>
      </p:sp>
      <p:pic>
        <p:nvPicPr>
          <p:cNvPr id="3" name="object 3"/>
          <p:cNvPicPr/>
          <p:nvPr/>
        </p:nvPicPr>
        <p:blipFill>
          <a:blip r:embed="rId2" cstate="print"/>
          <a:stretch>
            <a:fillRect/>
          </a:stretch>
        </p:blipFill>
        <p:spPr>
          <a:xfrm>
            <a:off x="0" y="0"/>
            <a:ext cx="9144000" cy="743712"/>
          </a:xfrm>
          <a:prstGeom prst="rect">
            <a:avLst/>
          </a:prstGeom>
        </p:spPr>
      </p:pic>
      <p:sp>
        <p:nvSpPr>
          <p:cNvPr id="4" name="object 4"/>
          <p:cNvSpPr txBox="1">
            <a:spLocks noGrp="1"/>
          </p:cNvSpPr>
          <p:nvPr>
            <p:ph type="title"/>
          </p:nvPr>
        </p:nvSpPr>
        <p:spPr>
          <a:xfrm>
            <a:off x="1389380" y="99186"/>
            <a:ext cx="6322695" cy="391160"/>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0099"/>
                </a:solidFill>
                <a:latin typeface="Arial"/>
                <a:cs typeface="Arial"/>
              </a:rPr>
              <a:t>MEDICAL</a:t>
            </a:r>
            <a:r>
              <a:rPr sz="2400" i="0" dirty="0">
                <a:solidFill>
                  <a:srgbClr val="000099"/>
                </a:solidFill>
                <a:latin typeface="Arial"/>
                <a:cs typeface="Arial"/>
              </a:rPr>
              <a:t> </a:t>
            </a:r>
            <a:r>
              <a:rPr sz="2400" i="0" spc="-5" dirty="0">
                <a:solidFill>
                  <a:srgbClr val="000099"/>
                </a:solidFill>
                <a:latin typeface="Arial"/>
                <a:cs typeface="Arial"/>
              </a:rPr>
              <a:t>SCHOOLS</a:t>
            </a:r>
            <a:r>
              <a:rPr sz="2400" i="0" spc="-15" dirty="0">
                <a:solidFill>
                  <a:srgbClr val="000099"/>
                </a:solidFill>
                <a:latin typeface="Arial"/>
                <a:cs typeface="Arial"/>
              </a:rPr>
              <a:t> </a:t>
            </a:r>
            <a:r>
              <a:rPr sz="2400" i="0" dirty="0">
                <a:solidFill>
                  <a:srgbClr val="000099"/>
                </a:solidFill>
                <a:latin typeface="Arial"/>
                <a:cs typeface="Arial"/>
              </a:rPr>
              <a:t>OF</a:t>
            </a:r>
            <a:r>
              <a:rPr sz="2400" i="0" spc="-5" dirty="0">
                <a:solidFill>
                  <a:srgbClr val="000099"/>
                </a:solidFill>
                <a:latin typeface="Arial"/>
                <a:cs typeface="Arial"/>
              </a:rPr>
              <a:t> ANCIENT</a:t>
            </a:r>
            <a:r>
              <a:rPr sz="2400" i="0" spc="15" dirty="0">
                <a:solidFill>
                  <a:srgbClr val="000099"/>
                </a:solidFill>
                <a:latin typeface="Arial"/>
                <a:cs typeface="Arial"/>
              </a:rPr>
              <a:t> </a:t>
            </a:r>
            <a:r>
              <a:rPr sz="2400" i="0" spc="-5" dirty="0">
                <a:solidFill>
                  <a:srgbClr val="000099"/>
                </a:solidFill>
                <a:latin typeface="Arial"/>
                <a:cs typeface="Arial"/>
              </a:rPr>
              <a:t>GREECE</a:t>
            </a:r>
            <a:endParaRPr sz="2400">
              <a:latin typeface="Arial"/>
              <a:cs typeface="Arial"/>
            </a:endParaRPr>
          </a:p>
        </p:txBody>
      </p:sp>
      <p:grpSp>
        <p:nvGrpSpPr>
          <p:cNvPr id="5" name="object 5"/>
          <p:cNvGrpSpPr/>
          <p:nvPr/>
        </p:nvGrpSpPr>
        <p:grpSpPr>
          <a:xfrm>
            <a:off x="2433827" y="737616"/>
            <a:ext cx="4852670" cy="1620520"/>
            <a:chOff x="2433827" y="737616"/>
            <a:chExt cx="4852670" cy="1620520"/>
          </a:xfrm>
        </p:grpSpPr>
        <p:pic>
          <p:nvPicPr>
            <p:cNvPr id="6" name="object 6"/>
            <p:cNvPicPr/>
            <p:nvPr/>
          </p:nvPicPr>
          <p:blipFill>
            <a:blip r:embed="rId3" cstate="print"/>
            <a:stretch>
              <a:fillRect/>
            </a:stretch>
          </p:blipFill>
          <p:spPr>
            <a:xfrm>
              <a:off x="2467355" y="737616"/>
              <a:ext cx="4818888" cy="1600200"/>
            </a:xfrm>
            <a:prstGeom prst="rect">
              <a:avLst/>
            </a:prstGeom>
          </p:spPr>
        </p:pic>
        <p:pic>
          <p:nvPicPr>
            <p:cNvPr id="7" name="object 7"/>
            <p:cNvPicPr/>
            <p:nvPr/>
          </p:nvPicPr>
          <p:blipFill>
            <a:blip r:embed="rId4" cstate="print"/>
            <a:stretch>
              <a:fillRect/>
            </a:stretch>
          </p:blipFill>
          <p:spPr>
            <a:xfrm>
              <a:off x="2433827" y="783336"/>
              <a:ext cx="4841748" cy="1574291"/>
            </a:xfrm>
            <a:prstGeom prst="rect">
              <a:avLst/>
            </a:prstGeom>
          </p:spPr>
        </p:pic>
        <p:pic>
          <p:nvPicPr>
            <p:cNvPr id="8" name="object 8"/>
            <p:cNvPicPr/>
            <p:nvPr/>
          </p:nvPicPr>
          <p:blipFill>
            <a:blip r:embed="rId5" cstate="print"/>
            <a:stretch>
              <a:fillRect/>
            </a:stretch>
          </p:blipFill>
          <p:spPr>
            <a:xfrm>
              <a:off x="2514599" y="765048"/>
              <a:ext cx="4724400" cy="1505712"/>
            </a:xfrm>
            <a:prstGeom prst="rect">
              <a:avLst/>
            </a:prstGeom>
          </p:spPr>
        </p:pic>
        <p:sp>
          <p:nvSpPr>
            <p:cNvPr id="9" name="object 9"/>
            <p:cNvSpPr/>
            <p:nvPr/>
          </p:nvSpPr>
          <p:spPr>
            <a:xfrm>
              <a:off x="2514599" y="765048"/>
              <a:ext cx="4724400" cy="1506220"/>
            </a:xfrm>
            <a:custGeom>
              <a:avLst/>
              <a:gdLst/>
              <a:ahLst/>
              <a:cxnLst/>
              <a:rect l="l" t="t" r="r" b="b"/>
              <a:pathLst>
                <a:path w="4724400" h="1506220">
                  <a:moveTo>
                    <a:pt x="0" y="1505712"/>
                  </a:moveTo>
                  <a:lnTo>
                    <a:pt x="4724400" y="1505712"/>
                  </a:lnTo>
                  <a:lnTo>
                    <a:pt x="4724400" y="0"/>
                  </a:lnTo>
                  <a:lnTo>
                    <a:pt x="0" y="0"/>
                  </a:lnTo>
                  <a:lnTo>
                    <a:pt x="0" y="1505712"/>
                  </a:lnTo>
                  <a:close/>
                </a:path>
              </a:pathLst>
            </a:custGeom>
            <a:ln w="9144">
              <a:solidFill>
                <a:srgbClr val="B6DCDF"/>
              </a:solidFill>
            </a:ln>
          </p:spPr>
          <p:txBody>
            <a:bodyPr wrap="square" lIns="0" tIns="0" rIns="0" bIns="0" rtlCol="0"/>
            <a:lstStyle/>
            <a:p>
              <a:endParaRPr/>
            </a:p>
          </p:txBody>
        </p:sp>
      </p:grpSp>
      <p:sp>
        <p:nvSpPr>
          <p:cNvPr id="10" name="object 10"/>
          <p:cNvSpPr txBox="1"/>
          <p:nvPr/>
        </p:nvSpPr>
        <p:spPr>
          <a:xfrm>
            <a:off x="2519172" y="844041"/>
            <a:ext cx="4746625" cy="1322070"/>
          </a:xfrm>
          <a:prstGeom prst="rect">
            <a:avLst/>
          </a:prstGeom>
        </p:spPr>
        <p:txBody>
          <a:bodyPr vert="horz" wrap="square" lIns="0" tIns="13335" rIns="0" bIns="0" rtlCol="0">
            <a:spAutoFit/>
          </a:bodyPr>
          <a:lstStyle/>
          <a:p>
            <a:pPr marL="212090" indent="-125730">
              <a:lnSpc>
                <a:spcPct val="100000"/>
              </a:lnSpc>
              <a:spcBef>
                <a:spcPts val="105"/>
              </a:spcBef>
              <a:buClr>
                <a:srgbClr val="212168"/>
              </a:buClr>
              <a:buFont typeface="Arial MT"/>
              <a:buChar char="•"/>
              <a:tabLst>
                <a:tab pos="212725" algn="l"/>
              </a:tabLst>
            </a:pPr>
            <a:r>
              <a:rPr sz="1700" b="1" spc="-5" dirty="0">
                <a:solidFill>
                  <a:srgbClr val="214A50"/>
                </a:solidFill>
                <a:latin typeface="Calibri"/>
                <a:cs typeface="Calibri"/>
              </a:rPr>
              <a:t>the</a:t>
            </a:r>
            <a:r>
              <a:rPr sz="1700" b="1" spc="-10" dirty="0">
                <a:solidFill>
                  <a:srgbClr val="214A50"/>
                </a:solidFill>
                <a:latin typeface="Calibri"/>
                <a:cs typeface="Calibri"/>
              </a:rPr>
              <a:t> </a:t>
            </a:r>
            <a:r>
              <a:rPr sz="1700" b="1" spc="-5" dirty="0">
                <a:solidFill>
                  <a:srgbClr val="214A50"/>
                </a:solidFill>
                <a:latin typeface="Calibri"/>
                <a:cs typeface="Calibri"/>
              </a:rPr>
              <a:t>body</a:t>
            </a:r>
            <a:r>
              <a:rPr sz="1700" b="1" spc="-15" dirty="0">
                <a:solidFill>
                  <a:srgbClr val="214A50"/>
                </a:solidFill>
                <a:latin typeface="Calibri"/>
                <a:cs typeface="Calibri"/>
              </a:rPr>
              <a:t> </a:t>
            </a:r>
            <a:r>
              <a:rPr sz="1700" b="1" dirty="0">
                <a:solidFill>
                  <a:srgbClr val="214A50"/>
                </a:solidFill>
                <a:latin typeface="Calibri"/>
                <a:cs typeface="Calibri"/>
              </a:rPr>
              <a:t>is</a:t>
            </a:r>
            <a:r>
              <a:rPr sz="1700" b="1" spc="-15" dirty="0">
                <a:solidFill>
                  <a:srgbClr val="214A50"/>
                </a:solidFill>
                <a:latin typeface="Calibri"/>
                <a:cs typeface="Calibri"/>
              </a:rPr>
              <a:t> </a:t>
            </a:r>
            <a:r>
              <a:rPr sz="1700" b="1" dirty="0">
                <a:solidFill>
                  <a:srgbClr val="214A50"/>
                </a:solidFill>
                <a:latin typeface="Calibri"/>
                <a:cs typeface="Calibri"/>
              </a:rPr>
              <a:t>a </a:t>
            </a:r>
            <a:r>
              <a:rPr sz="1700" b="1" spc="-5" dirty="0">
                <a:solidFill>
                  <a:srgbClr val="214A50"/>
                </a:solidFill>
                <a:latin typeface="Calibri"/>
                <a:cs typeface="Calibri"/>
              </a:rPr>
              <a:t>unity of</a:t>
            </a:r>
            <a:r>
              <a:rPr sz="1700" b="1" spc="-10" dirty="0">
                <a:solidFill>
                  <a:srgbClr val="214A50"/>
                </a:solidFill>
                <a:latin typeface="Calibri"/>
                <a:cs typeface="Calibri"/>
              </a:rPr>
              <a:t> </a:t>
            </a:r>
            <a:r>
              <a:rPr sz="1700" b="1" spc="-5" dirty="0">
                <a:solidFill>
                  <a:srgbClr val="214A50"/>
                </a:solidFill>
                <a:latin typeface="Calibri"/>
                <a:cs typeface="Calibri"/>
              </a:rPr>
              <a:t>opposites;</a:t>
            </a:r>
            <a:endParaRPr sz="1700">
              <a:latin typeface="Calibri"/>
              <a:cs typeface="Calibri"/>
            </a:endParaRPr>
          </a:p>
          <a:p>
            <a:pPr marL="86995" marR="345440">
              <a:lnSpc>
                <a:spcPct val="100000"/>
              </a:lnSpc>
              <a:buClr>
                <a:srgbClr val="212168"/>
              </a:buClr>
              <a:buFont typeface="Arial MT"/>
              <a:buChar char="•"/>
              <a:tabLst>
                <a:tab pos="212725" algn="l"/>
              </a:tabLst>
            </a:pPr>
            <a:r>
              <a:rPr sz="1700" b="1" dirty="0">
                <a:solidFill>
                  <a:srgbClr val="214A50"/>
                </a:solidFill>
                <a:latin typeface="Calibri"/>
                <a:cs typeface="Calibri"/>
              </a:rPr>
              <a:t>a </a:t>
            </a:r>
            <a:r>
              <a:rPr sz="1700" b="1" spc="-10" dirty="0">
                <a:solidFill>
                  <a:srgbClr val="214A50"/>
                </a:solidFill>
                <a:latin typeface="Calibri"/>
                <a:cs typeface="Calibri"/>
              </a:rPr>
              <a:t>healthy </a:t>
            </a:r>
            <a:r>
              <a:rPr sz="1700" b="1" spc="-5" dirty="0">
                <a:solidFill>
                  <a:srgbClr val="214A50"/>
                </a:solidFill>
                <a:latin typeface="Calibri"/>
                <a:cs typeface="Calibri"/>
              </a:rPr>
              <a:t>body </a:t>
            </a:r>
            <a:r>
              <a:rPr sz="1700" b="1" dirty="0">
                <a:solidFill>
                  <a:srgbClr val="214A50"/>
                </a:solidFill>
                <a:latin typeface="Calibri"/>
                <a:cs typeface="Calibri"/>
              </a:rPr>
              <a:t>is </a:t>
            </a:r>
            <a:r>
              <a:rPr sz="1700" b="1" spc="-5" dirty="0">
                <a:solidFill>
                  <a:srgbClr val="214A50"/>
                </a:solidFill>
                <a:latin typeface="Calibri"/>
                <a:cs typeface="Calibri"/>
              </a:rPr>
              <a:t>the </a:t>
            </a:r>
            <a:r>
              <a:rPr sz="1700" b="1" spc="-10" dirty="0">
                <a:solidFill>
                  <a:srgbClr val="214A50"/>
                </a:solidFill>
                <a:latin typeface="Calibri"/>
                <a:cs typeface="Calibri"/>
              </a:rPr>
              <a:t>result </a:t>
            </a:r>
            <a:r>
              <a:rPr sz="1700" b="1" dirty="0">
                <a:solidFill>
                  <a:srgbClr val="214A50"/>
                </a:solidFill>
                <a:latin typeface="Calibri"/>
                <a:cs typeface="Calibri"/>
              </a:rPr>
              <a:t>of </a:t>
            </a:r>
            <a:r>
              <a:rPr sz="1700" b="1" spc="-5" dirty="0">
                <a:solidFill>
                  <a:srgbClr val="214A50"/>
                </a:solidFill>
                <a:latin typeface="Calibri"/>
                <a:cs typeface="Calibri"/>
              </a:rPr>
              <a:t>the balance </a:t>
            </a:r>
            <a:r>
              <a:rPr sz="1700" b="1" dirty="0">
                <a:solidFill>
                  <a:srgbClr val="214A50"/>
                </a:solidFill>
                <a:latin typeface="Calibri"/>
                <a:cs typeface="Calibri"/>
              </a:rPr>
              <a:t> </a:t>
            </a:r>
            <a:r>
              <a:rPr sz="1700" b="1" spc="-5" dirty="0">
                <a:solidFill>
                  <a:srgbClr val="214A50"/>
                </a:solidFill>
                <a:latin typeface="Calibri"/>
                <a:cs typeface="Calibri"/>
              </a:rPr>
              <a:t>between</a:t>
            </a:r>
            <a:r>
              <a:rPr sz="1700" b="1" spc="-20" dirty="0">
                <a:solidFill>
                  <a:srgbClr val="214A50"/>
                </a:solidFill>
                <a:latin typeface="Calibri"/>
                <a:cs typeface="Calibri"/>
              </a:rPr>
              <a:t> </a:t>
            </a:r>
            <a:r>
              <a:rPr sz="1700" b="1" dirty="0">
                <a:solidFill>
                  <a:srgbClr val="214A50"/>
                </a:solidFill>
                <a:latin typeface="Calibri"/>
                <a:cs typeface="Calibri"/>
              </a:rPr>
              <a:t>opposing</a:t>
            </a:r>
            <a:r>
              <a:rPr sz="1700" b="1" spc="-20" dirty="0">
                <a:solidFill>
                  <a:srgbClr val="214A50"/>
                </a:solidFill>
                <a:latin typeface="Calibri"/>
                <a:cs typeface="Calibri"/>
              </a:rPr>
              <a:t> </a:t>
            </a:r>
            <a:r>
              <a:rPr sz="1700" b="1" spc="-10" dirty="0">
                <a:solidFill>
                  <a:srgbClr val="214A50"/>
                </a:solidFill>
                <a:latin typeface="Calibri"/>
                <a:cs typeface="Calibri"/>
              </a:rPr>
              <a:t>forces:</a:t>
            </a:r>
            <a:r>
              <a:rPr sz="1700" b="1" spc="-5" dirty="0">
                <a:solidFill>
                  <a:srgbClr val="214A50"/>
                </a:solidFill>
                <a:latin typeface="Calibri"/>
                <a:cs typeface="Calibri"/>
              </a:rPr>
              <a:t> </a:t>
            </a:r>
            <a:r>
              <a:rPr sz="1700" b="1" spc="-30" dirty="0">
                <a:solidFill>
                  <a:srgbClr val="214A50"/>
                </a:solidFill>
                <a:latin typeface="Calibri"/>
                <a:cs typeface="Calibri"/>
              </a:rPr>
              <a:t>dry,</a:t>
            </a:r>
            <a:r>
              <a:rPr sz="1700" b="1" spc="-15" dirty="0">
                <a:solidFill>
                  <a:srgbClr val="214A50"/>
                </a:solidFill>
                <a:latin typeface="Calibri"/>
                <a:cs typeface="Calibri"/>
              </a:rPr>
              <a:t> </a:t>
            </a:r>
            <a:r>
              <a:rPr sz="1700" b="1" spc="-10" dirty="0">
                <a:solidFill>
                  <a:srgbClr val="214A50"/>
                </a:solidFill>
                <a:latin typeface="Calibri"/>
                <a:cs typeface="Calibri"/>
              </a:rPr>
              <a:t>wet,</a:t>
            </a:r>
            <a:r>
              <a:rPr sz="1700" b="1" spc="-20" dirty="0">
                <a:solidFill>
                  <a:srgbClr val="214A50"/>
                </a:solidFill>
                <a:latin typeface="Calibri"/>
                <a:cs typeface="Calibri"/>
              </a:rPr>
              <a:t> </a:t>
            </a:r>
            <a:r>
              <a:rPr sz="1700" b="1" dirty="0">
                <a:solidFill>
                  <a:srgbClr val="214A50"/>
                </a:solidFill>
                <a:latin typeface="Calibri"/>
                <a:cs typeface="Calibri"/>
              </a:rPr>
              <a:t>hot</a:t>
            </a:r>
            <a:r>
              <a:rPr sz="1700" b="1" spc="-15" dirty="0">
                <a:solidFill>
                  <a:srgbClr val="214A50"/>
                </a:solidFill>
                <a:latin typeface="Calibri"/>
                <a:cs typeface="Calibri"/>
              </a:rPr>
              <a:t> </a:t>
            </a:r>
            <a:r>
              <a:rPr sz="1700" b="1" dirty="0">
                <a:solidFill>
                  <a:srgbClr val="214A50"/>
                </a:solidFill>
                <a:latin typeface="Calibri"/>
                <a:cs typeface="Calibri"/>
              </a:rPr>
              <a:t>and</a:t>
            </a:r>
            <a:r>
              <a:rPr sz="1700" b="1" spc="-10" dirty="0">
                <a:solidFill>
                  <a:srgbClr val="214A50"/>
                </a:solidFill>
                <a:latin typeface="Calibri"/>
                <a:cs typeface="Calibri"/>
              </a:rPr>
              <a:t> </a:t>
            </a:r>
            <a:r>
              <a:rPr sz="1700" b="1" spc="-5" dirty="0">
                <a:solidFill>
                  <a:srgbClr val="214A50"/>
                </a:solidFill>
                <a:latin typeface="Calibri"/>
                <a:cs typeface="Calibri"/>
              </a:rPr>
              <a:t>cold</a:t>
            </a:r>
            <a:endParaRPr sz="1700">
              <a:latin typeface="Calibri"/>
              <a:cs typeface="Calibri"/>
            </a:endParaRPr>
          </a:p>
          <a:p>
            <a:pPr marL="262255" indent="-175895">
              <a:lnSpc>
                <a:spcPct val="100000"/>
              </a:lnSpc>
              <a:buClr>
                <a:srgbClr val="212168"/>
              </a:buClr>
              <a:buFont typeface="Arial MT"/>
              <a:buChar char="•"/>
              <a:tabLst>
                <a:tab pos="262890" algn="l"/>
              </a:tabLst>
            </a:pPr>
            <a:r>
              <a:rPr sz="1700" b="1" spc="-5" dirty="0">
                <a:solidFill>
                  <a:srgbClr val="214A50"/>
                </a:solidFill>
                <a:latin typeface="Calibri"/>
                <a:cs typeface="Calibri"/>
              </a:rPr>
              <a:t>the</a:t>
            </a:r>
            <a:r>
              <a:rPr sz="1700" b="1" spc="-15" dirty="0">
                <a:solidFill>
                  <a:srgbClr val="214A50"/>
                </a:solidFill>
                <a:latin typeface="Calibri"/>
                <a:cs typeface="Calibri"/>
              </a:rPr>
              <a:t> </a:t>
            </a:r>
            <a:r>
              <a:rPr sz="1700" b="1" spc="-5" dirty="0">
                <a:solidFill>
                  <a:srgbClr val="214A50"/>
                </a:solidFill>
                <a:latin typeface="Calibri"/>
                <a:cs typeface="Calibri"/>
              </a:rPr>
              <a:t>opposite</a:t>
            </a:r>
            <a:r>
              <a:rPr sz="1700" b="1" spc="-20" dirty="0">
                <a:solidFill>
                  <a:srgbClr val="214A50"/>
                </a:solidFill>
                <a:latin typeface="Calibri"/>
                <a:cs typeface="Calibri"/>
              </a:rPr>
              <a:t> </a:t>
            </a:r>
            <a:r>
              <a:rPr sz="1700" b="1" dirty="0">
                <a:solidFill>
                  <a:srgbClr val="214A50"/>
                </a:solidFill>
                <a:latin typeface="Calibri"/>
                <a:cs typeface="Calibri"/>
              </a:rPr>
              <a:t>is</a:t>
            </a:r>
            <a:r>
              <a:rPr sz="1700" b="1" spc="-15" dirty="0">
                <a:solidFill>
                  <a:srgbClr val="214A50"/>
                </a:solidFill>
                <a:latin typeface="Calibri"/>
                <a:cs typeface="Calibri"/>
              </a:rPr>
              <a:t> </a:t>
            </a:r>
            <a:r>
              <a:rPr sz="1700" b="1" spc="-10" dirty="0">
                <a:solidFill>
                  <a:srgbClr val="214A50"/>
                </a:solidFill>
                <a:latin typeface="Calibri"/>
                <a:cs typeface="Calibri"/>
              </a:rPr>
              <a:t>cured</a:t>
            </a:r>
            <a:r>
              <a:rPr sz="1700" b="1" spc="5" dirty="0">
                <a:solidFill>
                  <a:srgbClr val="214A50"/>
                </a:solidFill>
                <a:latin typeface="Calibri"/>
                <a:cs typeface="Calibri"/>
              </a:rPr>
              <a:t> </a:t>
            </a:r>
            <a:r>
              <a:rPr sz="1700" b="1" spc="-10" dirty="0">
                <a:solidFill>
                  <a:srgbClr val="214A50"/>
                </a:solidFill>
                <a:latin typeface="Calibri"/>
                <a:cs typeface="Calibri"/>
              </a:rPr>
              <a:t>by </a:t>
            </a:r>
            <a:r>
              <a:rPr sz="1700" b="1" spc="-5" dirty="0">
                <a:solidFill>
                  <a:srgbClr val="214A50"/>
                </a:solidFill>
                <a:latin typeface="Calibri"/>
                <a:cs typeface="Calibri"/>
              </a:rPr>
              <a:t>the</a:t>
            </a:r>
            <a:r>
              <a:rPr sz="1700" b="1" spc="-10" dirty="0">
                <a:solidFill>
                  <a:srgbClr val="214A50"/>
                </a:solidFill>
                <a:latin typeface="Calibri"/>
                <a:cs typeface="Calibri"/>
              </a:rPr>
              <a:t> </a:t>
            </a:r>
            <a:r>
              <a:rPr sz="1700" b="1" spc="-5" dirty="0">
                <a:solidFill>
                  <a:srgbClr val="214A50"/>
                </a:solidFill>
                <a:latin typeface="Calibri"/>
                <a:cs typeface="Calibri"/>
              </a:rPr>
              <a:t>opposite</a:t>
            </a:r>
            <a:r>
              <a:rPr sz="1700" b="1" spc="-25" dirty="0">
                <a:solidFill>
                  <a:srgbClr val="214A50"/>
                </a:solidFill>
                <a:latin typeface="Calibri"/>
                <a:cs typeface="Calibri"/>
              </a:rPr>
              <a:t> </a:t>
            </a:r>
            <a:r>
              <a:rPr sz="1700" b="1" spc="-15" dirty="0">
                <a:solidFill>
                  <a:srgbClr val="214A50"/>
                </a:solidFill>
                <a:latin typeface="Calibri"/>
                <a:cs typeface="Calibri"/>
              </a:rPr>
              <a:t>(“contraria</a:t>
            </a:r>
            <a:endParaRPr sz="1700">
              <a:latin typeface="Calibri"/>
              <a:cs typeface="Calibri"/>
            </a:endParaRPr>
          </a:p>
          <a:p>
            <a:pPr marL="86995">
              <a:lnSpc>
                <a:spcPct val="100000"/>
              </a:lnSpc>
            </a:pPr>
            <a:r>
              <a:rPr sz="1700" b="1" spc="-10" dirty="0">
                <a:solidFill>
                  <a:srgbClr val="214A50"/>
                </a:solidFill>
                <a:latin typeface="Calibri"/>
                <a:cs typeface="Calibri"/>
              </a:rPr>
              <a:t>contrariis</a:t>
            </a:r>
            <a:r>
              <a:rPr sz="1700" b="1" spc="-45" dirty="0">
                <a:solidFill>
                  <a:srgbClr val="214A50"/>
                </a:solidFill>
                <a:latin typeface="Calibri"/>
                <a:cs typeface="Calibri"/>
              </a:rPr>
              <a:t> </a:t>
            </a:r>
            <a:r>
              <a:rPr sz="1700" b="1" spc="-5" dirty="0">
                <a:solidFill>
                  <a:srgbClr val="214A50"/>
                </a:solidFill>
                <a:latin typeface="Calibri"/>
                <a:cs typeface="Calibri"/>
              </a:rPr>
              <a:t>curantur”).</a:t>
            </a:r>
            <a:endParaRPr sz="1700">
              <a:latin typeface="Calibri"/>
              <a:cs typeface="Calibri"/>
            </a:endParaRPr>
          </a:p>
        </p:txBody>
      </p:sp>
      <p:grpSp>
        <p:nvGrpSpPr>
          <p:cNvPr id="11" name="object 11"/>
          <p:cNvGrpSpPr/>
          <p:nvPr/>
        </p:nvGrpSpPr>
        <p:grpSpPr>
          <a:xfrm>
            <a:off x="12191" y="658368"/>
            <a:ext cx="9123045" cy="1641475"/>
            <a:chOff x="12191" y="658368"/>
            <a:chExt cx="9123045" cy="1641475"/>
          </a:xfrm>
        </p:grpSpPr>
        <p:pic>
          <p:nvPicPr>
            <p:cNvPr id="12" name="object 12"/>
            <p:cNvPicPr/>
            <p:nvPr/>
          </p:nvPicPr>
          <p:blipFill>
            <a:blip r:embed="rId6" cstate="print"/>
            <a:stretch>
              <a:fillRect/>
            </a:stretch>
          </p:blipFill>
          <p:spPr>
            <a:xfrm>
              <a:off x="12191" y="658368"/>
              <a:ext cx="2584704" cy="862584"/>
            </a:xfrm>
            <a:prstGeom prst="rect">
              <a:avLst/>
            </a:prstGeom>
          </p:spPr>
        </p:pic>
        <p:sp>
          <p:nvSpPr>
            <p:cNvPr id="13" name="object 13"/>
            <p:cNvSpPr/>
            <p:nvPr/>
          </p:nvSpPr>
          <p:spPr>
            <a:xfrm>
              <a:off x="7293101" y="1329690"/>
              <a:ext cx="1828800" cy="957580"/>
            </a:xfrm>
            <a:custGeom>
              <a:avLst/>
              <a:gdLst/>
              <a:ahLst/>
              <a:cxnLst/>
              <a:rect l="l" t="t" r="r" b="b"/>
              <a:pathLst>
                <a:path w="1828800" h="957580">
                  <a:moveTo>
                    <a:pt x="0" y="957072"/>
                  </a:moveTo>
                  <a:lnTo>
                    <a:pt x="1828800" y="957072"/>
                  </a:lnTo>
                  <a:lnTo>
                    <a:pt x="1828800" y="0"/>
                  </a:lnTo>
                  <a:lnTo>
                    <a:pt x="0" y="0"/>
                  </a:lnTo>
                  <a:lnTo>
                    <a:pt x="0" y="957072"/>
                  </a:lnTo>
                  <a:close/>
                </a:path>
              </a:pathLst>
            </a:custGeom>
            <a:ln w="25908">
              <a:solidFill>
                <a:srgbClr val="22226E"/>
              </a:solidFill>
            </a:ln>
          </p:spPr>
          <p:txBody>
            <a:bodyPr wrap="square" lIns="0" tIns="0" rIns="0" bIns="0" rtlCol="0"/>
            <a:lstStyle/>
            <a:p>
              <a:endParaRPr/>
            </a:p>
          </p:txBody>
        </p:sp>
      </p:grpSp>
      <p:sp>
        <p:nvSpPr>
          <p:cNvPr id="14" name="object 14"/>
          <p:cNvSpPr txBox="1"/>
          <p:nvPr/>
        </p:nvSpPr>
        <p:spPr>
          <a:xfrm>
            <a:off x="7274814" y="1342644"/>
            <a:ext cx="1834514" cy="915669"/>
          </a:xfrm>
          <a:prstGeom prst="rect">
            <a:avLst/>
          </a:prstGeom>
          <a:solidFill>
            <a:srgbClr val="333399"/>
          </a:solidFill>
        </p:spPr>
        <p:txBody>
          <a:bodyPr vert="horz" wrap="square" lIns="0" tIns="47625" rIns="0" bIns="0" rtlCol="0">
            <a:spAutoFit/>
          </a:bodyPr>
          <a:lstStyle/>
          <a:p>
            <a:pPr marL="192405" marR="150495" indent="-2540" algn="ctr">
              <a:lnSpc>
                <a:spcPct val="100000"/>
              </a:lnSpc>
              <a:spcBef>
                <a:spcPts val="375"/>
              </a:spcBef>
            </a:pPr>
            <a:r>
              <a:rPr sz="1800" b="1" spc="-10" dirty="0">
                <a:solidFill>
                  <a:srgbClr val="FFFFFF"/>
                </a:solidFill>
                <a:latin typeface="Arial"/>
                <a:cs typeface="Arial"/>
              </a:rPr>
              <a:t>Alcmaeon, </a:t>
            </a:r>
            <a:r>
              <a:rPr sz="1800" b="1" spc="-5" dirty="0">
                <a:solidFill>
                  <a:srgbClr val="FFFFFF"/>
                </a:solidFill>
                <a:latin typeface="Arial"/>
                <a:cs typeface="Arial"/>
              </a:rPr>
              <a:t> </a:t>
            </a:r>
            <a:r>
              <a:rPr sz="1800" spc="-5" dirty="0">
                <a:solidFill>
                  <a:srgbClr val="FFFFFF"/>
                </a:solidFill>
                <a:latin typeface="Arial MT"/>
                <a:cs typeface="Arial MT"/>
              </a:rPr>
              <a:t>mat</a:t>
            </a:r>
            <a:r>
              <a:rPr sz="1800" spc="-15" dirty="0">
                <a:solidFill>
                  <a:srgbClr val="FFFFFF"/>
                </a:solidFill>
                <a:latin typeface="Arial MT"/>
                <a:cs typeface="Arial MT"/>
              </a:rPr>
              <a:t>h</a:t>
            </a:r>
            <a:r>
              <a:rPr sz="1800" spc="-5" dirty="0">
                <a:solidFill>
                  <a:srgbClr val="FFFFFF"/>
                </a:solidFill>
                <a:latin typeface="Arial MT"/>
                <a:cs typeface="Arial MT"/>
              </a:rPr>
              <a:t>em</a:t>
            </a:r>
            <a:r>
              <a:rPr sz="1800" spc="-15" dirty="0">
                <a:solidFill>
                  <a:srgbClr val="FFFFFF"/>
                </a:solidFill>
                <a:latin typeface="Arial MT"/>
                <a:cs typeface="Arial MT"/>
              </a:rPr>
              <a:t>a</a:t>
            </a:r>
            <a:r>
              <a:rPr sz="1800" spc="-5" dirty="0">
                <a:solidFill>
                  <a:srgbClr val="FFFFFF"/>
                </a:solidFill>
                <a:latin typeface="Arial MT"/>
                <a:cs typeface="Arial MT"/>
              </a:rPr>
              <a:t>tici</a:t>
            </a:r>
            <a:r>
              <a:rPr sz="1800" spc="-15" dirty="0">
                <a:solidFill>
                  <a:srgbClr val="FFFFFF"/>
                </a:solidFill>
                <a:latin typeface="Arial MT"/>
                <a:cs typeface="Arial MT"/>
              </a:rPr>
              <a:t>a</a:t>
            </a:r>
            <a:r>
              <a:rPr sz="1800" spc="-5" dirty="0">
                <a:solidFill>
                  <a:srgbClr val="FFFFFF"/>
                </a:solidFill>
                <a:latin typeface="Arial MT"/>
                <a:cs typeface="Arial MT"/>
              </a:rPr>
              <a:t>n  </a:t>
            </a:r>
            <a:r>
              <a:rPr sz="1800" b="1" spc="-5" dirty="0">
                <a:solidFill>
                  <a:srgbClr val="FFFFFF"/>
                </a:solidFill>
                <a:latin typeface="Arial"/>
                <a:cs typeface="Arial"/>
              </a:rPr>
              <a:t>Pythagoras</a:t>
            </a:r>
            <a:endParaRPr sz="1800">
              <a:latin typeface="Arial"/>
              <a:cs typeface="Arial"/>
            </a:endParaRPr>
          </a:p>
        </p:txBody>
      </p:sp>
      <p:grpSp>
        <p:nvGrpSpPr>
          <p:cNvPr id="15" name="object 15"/>
          <p:cNvGrpSpPr/>
          <p:nvPr/>
        </p:nvGrpSpPr>
        <p:grpSpPr>
          <a:xfrm>
            <a:off x="2458211" y="2596895"/>
            <a:ext cx="4852670" cy="1979930"/>
            <a:chOff x="2458211" y="2596895"/>
            <a:chExt cx="4852670" cy="1979930"/>
          </a:xfrm>
        </p:grpSpPr>
        <p:pic>
          <p:nvPicPr>
            <p:cNvPr id="16" name="object 16"/>
            <p:cNvPicPr/>
            <p:nvPr/>
          </p:nvPicPr>
          <p:blipFill>
            <a:blip r:embed="rId7" cstate="print"/>
            <a:stretch>
              <a:fillRect/>
            </a:stretch>
          </p:blipFill>
          <p:spPr>
            <a:xfrm>
              <a:off x="2491739" y="2596895"/>
              <a:ext cx="4818888" cy="1979676"/>
            </a:xfrm>
            <a:prstGeom prst="rect">
              <a:avLst/>
            </a:prstGeom>
          </p:spPr>
        </p:pic>
        <p:pic>
          <p:nvPicPr>
            <p:cNvPr id="17" name="object 17"/>
            <p:cNvPicPr/>
            <p:nvPr/>
          </p:nvPicPr>
          <p:blipFill>
            <a:blip r:embed="rId8" cstate="print"/>
            <a:stretch>
              <a:fillRect/>
            </a:stretch>
          </p:blipFill>
          <p:spPr>
            <a:xfrm>
              <a:off x="2458211" y="2670047"/>
              <a:ext cx="4748784" cy="1860803"/>
            </a:xfrm>
            <a:prstGeom prst="rect">
              <a:avLst/>
            </a:prstGeom>
          </p:spPr>
        </p:pic>
        <p:pic>
          <p:nvPicPr>
            <p:cNvPr id="18" name="object 18"/>
            <p:cNvPicPr/>
            <p:nvPr/>
          </p:nvPicPr>
          <p:blipFill>
            <a:blip r:embed="rId9" cstate="print"/>
            <a:stretch>
              <a:fillRect/>
            </a:stretch>
          </p:blipFill>
          <p:spPr>
            <a:xfrm>
              <a:off x="2538983" y="2624327"/>
              <a:ext cx="4724400" cy="1885188"/>
            </a:xfrm>
            <a:prstGeom prst="rect">
              <a:avLst/>
            </a:prstGeom>
          </p:spPr>
        </p:pic>
        <p:sp>
          <p:nvSpPr>
            <p:cNvPr id="19" name="object 19"/>
            <p:cNvSpPr/>
            <p:nvPr/>
          </p:nvSpPr>
          <p:spPr>
            <a:xfrm>
              <a:off x="2538983" y="2624327"/>
              <a:ext cx="4724400" cy="1885314"/>
            </a:xfrm>
            <a:custGeom>
              <a:avLst/>
              <a:gdLst/>
              <a:ahLst/>
              <a:cxnLst/>
              <a:rect l="l" t="t" r="r" b="b"/>
              <a:pathLst>
                <a:path w="4724400" h="1885314">
                  <a:moveTo>
                    <a:pt x="0" y="1885188"/>
                  </a:moveTo>
                  <a:lnTo>
                    <a:pt x="4724400" y="1885188"/>
                  </a:lnTo>
                  <a:lnTo>
                    <a:pt x="4724400" y="0"/>
                  </a:lnTo>
                  <a:lnTo>
                    <a:pt x="0" y="0"/>
                  </a:lnTo>
                  <a:lnTo>
                    <a:pt x="0" y="1885188"/>
                  </a:lnTo>
                  <a:close/>
                </a:path>
              </a:pathLst>
            </a:custGeom>
            <a:ln w="9144">
              <a:solidFill>
                <a:srgbClr val="B6DCDF"/>
              </a:solidFill>
            </a:ln>
          </p:spPr>
          <p:txBody>
            <a:bodyPr wrap="square" lIns="0" tIns="0" rIns="0" bIns="0" rtlCol="0"/>
            <a:lstStyle/>
            <a:p>
              <a:endParaRPr/>
            </a:p>
          </p:txBody>
        </p:sp>
      </p:grpSp>
      <p:sp>
        <p:nvSpPr>
          <p:cNvPr id="20" name="object 20"/>
          <p:cNvSpPr txBox="1"/>
          <p:nvPr/>
        </p:nvSpPr>
        <p:spPr>
          <a:xfrm>
            <a:off x="2543555" y="2732277"/>
            <a:ext cx="4715510" cy="1606550"/>
          </a:xfrm>
          <a:prstGeom prst="rect">
            <a:avLst/>
          </a:prstGeom>
        </p:spPr>
        <p:txBody>
          <a:bodyPr vert="horz" wrap="square" lIns="0" tIns="52069" rIns="0" bIns="0" rtlCol="0">
            <a:spAutoFit/>
          </a:bodyPr>
          <a:lstStyle/>
          <a:p>
            <a:pPr marL="86360" marR="265430">
              <a:lnSpc>
                <a:spcPct val="85000"/>
              </a:lnSpc>
              <a:spcBef>
                <a:spcPts val="409"/>
              </a:spcBef>
              <a:buFont typeface="Arial MT"/>
              <a:buChar char="•"/>
              <a:tabLst>
                <a:tab pos="212090" algn="l"/>
              </a:tabLst>
            </a:pPr>
            <a:r>
              <a:rPr sz="1700" b="1" dirty="0">
                <a:solidFill>
                  <a:srgbClr val="252573"/>
                </a:solidFill>
                <a:latin typeface="Calibri"/>
                <a:cs typeface="Calibri"/>
              </a:rPr>
              <a:t>laid the </a:t>
            </a:r>
            <a:r>
              <a:rPr sz="1700" b="1" spc="-5" dirty="0">
                <a:solidFill>
                  <a:srgbClr val="252573"/>
                </a:solidFill>
                <a:latin typeface="Calibri"/>
                <a:cs typeface="Calibri"/>
              </a:rPr>
              <a:t>foundations </a:t>
            </a:r>
            <a:r>
              <a:rPr sz="1700" b="1" dirty="0">
                <a:solidFill>
                  <a:srgbClr val="252573"/>
                </a:solidFill>
                <a:latin typeface="Calibri"/>
                <a:cs typeface="Calibri"/>
              </a:rPr>
              <a:t>of the </a:t>
            </a:r>
            <a:r>
              <a:rPr sz="1700" b="1" spc="-5" dirty="0">
                <a:solidFill>
                  <a:srgbClr val="252573"/>
                </a:solidFill>
                <a:latin typeface="Calibri"/>
                <a:cs typeface="Calibri"/>
              </a:rPr>
              <a:t>humoral doctrine: </a:t>
            </a:r>
            <a:r>
              <a:rPr sz="1700" b="1" dirty="0">
                <a:solidFill>
                  <a:srgbClr val="252573"/>
                </a:solidFill>
                <a:latin typeface="Calibri"/>
                <a:cs typeface="Calibri"/>
              </a:rPr>
              <a:t> “</a:t>
            </a:r>
            <a:r>
              <a:rPr sz="1700" b="1" i="1" dirty="0">
                <a:solidFill>
                  <a:srgbClr val="252573"/>
                </a:solidFill>
                <a:latin typeface="Calibri"/>
                <a:cs typeface="Calibri"/>
              </a:rPr>
              <a:t>health is a </a:t>
            </a:r>
            <a:r>
              <a:rPr sz="1700" b="1" i="1" spc="-5" dirty="0">
                <a:solidFill>
                  <a:srgbClr val="252573"/>
                </a:solidFill>
                <a:latin typeface="Calibri"/>
                <a:cs typeface="Calibri"/>
              </a:rPr>
              <a:t>favorable combination of four </a:t>
            </a:r>
            <a:r>
              <a:rPr sz="1700" b="1" i="1" dirty="0">
                <a:solidFill>
                  <a:srgbClr val="252573"/>
                </a:solidFill>
                <a:latin typeface="Calibri"/>
                <a:cs typeface="Calibri"/>
              </a:rPr>
              <a:t>bodily </a:t>
            </a:r>
            <a:r>
              <a:rPr sz="1700" b="1" i="1" spc="-370" dirty="0">
                <a:solidFill>
                  <a:srgbClr val="252573"/>
                </a:solidFill>
                <a:latin typeface="Calibri"/>
                <a:cs typeface="Calibri"/>
              </a:rPr>
              <a:t> </a:t>
            </a:r>
            <a:r>
              <a:rPr sz="1700" b="1" i="1" spc="-5" dirty="0">
                <a:solidFill>
                  <a:srgbClr val="252573"/>
                </a:solidFill>
                <a:latin typeface="Calibri"/>
                <a:cs typeface="Calibri"/>
              </a:rPr>
              <a:t>fluids” </a:t>
            </a:r>
            <a:r>
              <a:rPr sz="1700" b="1" spc="-5" dirty="0">
                <a:solidFill>
                  <a:srgbClr val="252573"/>
                </a:solidFill>
                <a:latin typeface="Calibri"/>
                <a:cs typeface="Calibri"/>
              </a:rPr>
              <a:t>(blood, phlegm, light </a:t>
            </a:r>
            <a:r>
              <a:rPr sz="1700" b="1" dirty="0">
                <a:solidFill>
                  <a:srgbClr val="252573"/>
                </a:solidFill>
                <a:latin typeface="Calibri"/>
                <a:cs typeface="Calibri"/>
              </a:rPr>
              <a:t>bile and </a:t>
            </a:r>
            <a:r>
              <a:rPr sz="1700" b="1" spc="-5" dirty="0">
                <a:solidFill>
                  <a:srgbClr val="252573"/>
                </a:solidFill>
                <a:latin typeface="Calibri"/>
                <a:cs typeface="Calibri"/>
              </a:rPr>
              <a:t>black bile), </a:t>
            </a:r>
            <a:r>
              <a:rPr sz="1700" b="1" dirty="0">
                <a:solidFill>
                  <a:srgbClr val="252573"/>
                </a:solidFill>
                <a:latin typeface="Calibri"/>
                <a:cs typeface="Calibri"/>
              </a:rPr>
              <a:t> and </a:t>
            </a:r>
            <a:r>
              <a:rPr sz="1700" b="1" spc="-15" dirty="0">
                <a:solidFill>
                  <a:srgbClr val="252573"/>
                </a:solidFill>
                <a:latin typeface="Calibri"/>
                <a:cs typeface="Calibri"/>
              </a:rPr>
              <a:t>unfavorable </a:t>
            </a:r>
            <a:r>
              <a:rPr sz="1700" b="1" dirty="0">
                <a:solidFill>
                  <a:srgbClr val="252573"/>
                </a:solidFill>
                <a:latin typeface="Calibri"/>
                <a:cs typeface="Calibri"/>
              </a:rPr>
              <a:t>mixing of </a:t>
            </a:r>
            <a:r>
              <a:rPr sz="1700" b="1" spc="-5" dirty="0">
                <a:solidFill>
                  <a:srgbClr val="252573"/>
                </a:solidFill>
                <a:latin typeface="Calibri"/>
                <a:cs typeface="Calibri"/>
              </a:rPr>
              <a:t>them </a:t>
            </a:r>
            <a:r>
              <a:rPr sz="1700" b="1" dirty="0">
                <a:solidFill>
                  <a:srgbClr val="252573"/>
                </a:solidFill>
                <a:latin typeface="Calibri"/>
                <a:cs typeface="Calibri"/>
              </a:rPr>
              <a:t>is </a:t>
            </a:r>
            <a:r>
              <a:rPr sz="1700" b="1" spc="-5" dirty="0">
                <a:solidFill>
                  <a:srgbClr val="252573"/>
                </a:solidFill>
                <a:latin typeface="Calibri"/>
                <a:cs typeface="Calibri"/>
              </a:rPr>
              <a:t>the cause of </a:t>
            </a:r>
            <a:r>
              <a:rPr sz="1700" b="1" dirty="0">
                <a:solidFill>
                  <a:srgbClr val="252573"/>
                </a:solidFill>
                <a:latin typeface="Calibri"/>
                <a:cs typeface="Calibri"/>
              </a:rPr>
              <a:t> </a:t>
            </a:r>
            <a:r>
              <a:rPr sz="1700" b="1" spc="-5" dirty="0">
                <a:solidFill>
                  <a:srgbClr val="252573"/>
                </a:solidFill>
                <a:latin typeface="Calibri"/>
                <a:cs typeface="Calibri"/>
              </a:rPr>
              <a:t>most diseases;</a:t>
            </a:r>
            <a:endParaRPr sz="1700">
              <a:latin typeface="Calibri"/>
              <a:cs typeface="Calibri"/>
            </a:endParaRPr>
          </a:p>
          <a:p>
            <a:pPr marL="162560" indent="-76835">
              <a:lnSpc>
                <a:spcPts val="1585"/>
              </a:lnSpc>
              <a:buFont typeface="Arial MT"/>
              <a:buChar char="•"/>
              <a:tabLst>
                <a:tab pos="163195" algn="l"/>
              </a:tabLst>
            </a:pPr>
            <a:r>
              <a:rPr sz="1700" b="1" spc="-10" dirty="0">
                <a:solidFill>
                  <a:srgbClr val="252573"/>
                </a:solidFill>
                <a:latin typeface="Calibri"/>
                <a:cs typeface="Calibri"/>
              </a:rPr>
              <a:t>developed</a:t>
            </a:r>
            <a:r>
              <a:rPr sz="1700" b="1" spc="-15" dirty="0">
                <a:solidFill>
                  <a:srgbClr val="252573"/>
                </a:solidFill>
                <a:latin typeface="Calibri"/>
                <a:cs typeface="Calibri"/>
              </a:rPr>
              <a:t> </a:t>
            </a:r>
            <a:r>
              <a:rPr sz="1700" b="1" spc="-5" dirty="0">
                <a:solidFill>
                  <a:srgbClr val="252573"/>
                </a:solidFill>
                <a:latin typeface="Calibri"/>
                <a:cs typeface="Calibri"/>
              </a:rPr>
              <a:t>the doctrine</a:t>
            </a:r>
            <a:r>
              <a:rPr sz="1700" b="1" dirty="0">
                <a:solidFill>
                  <a:srgbClr val="252573"/>
                </a:solidFill>
                <a:latin typeface="Calibri"/>
                <a:cs typeface="Calibri"/>
              </a:rPr>
              <a:t> </a:t>
            </a:r>
            <a:r>
              <a:rPr sz="1700" b="1" spc="-5" dirty="0">
                <a:solidFill>
                  <a:srgbClr val="252573"/>
                </a:solidFill>
                <a:latin typeface="Calibri"/>
                <a:cs typeface="Calibri"/>
              </a:rPr>
              <a:t>about</a:t>
            </a:r>
            <a:r>
              <a:rPr sz="1700" b="1" dirty="0">
                <a:solidFill>
                  <a:srgbClr val="252573"/>
                </a:solidFill>
                <a:latin typeface="Calibri"/>
                <a:cs typeface="Calibri"/>
              </a:rPr>
              <a:t> </a:t>
            </a:r>
            <a:r>
              <a:rPr sz="1700" b="1" spc="-5" dirty="0">
                <a:solidFill>
                  <a:srgbClr val="252573"/>
                </a:solidFill>
                <a:latin typeface="Calibri"/>
                <a:cs typeface="Calibri"/>
              </a:rPr>
              <a:t>the</a:t>
            </a:r>
            <a:r>
              <a:rPr sz="1700" b="1" spc="-10" dirty="0">
                <a:solidFill>
                  <a:srgbClr val="252573"/>
                </a:solidFill>
                <a:latin typeface="Calibri"/>
                <a:cs typeface="Calibri"/>
              </a:rPr>
              <a:t> </a:t>
            </a:r>
            <a:r>
              <a:rPr sz="1700" b="1" dirty="0">
                <a:solidFill>
                  <a:srgbClr val="252573"/>
                </a:solidFill>
                <a:latin typeface="Calibri"/>
                <a:cs typeface="Calibri"/>
              </a:rPr>
              <a:t>signs</a:t>
            </a:r>
            <a:r>
              <a:rPr sz="1700" b="1" spc="-20" dirty="0">
                <a:solidFill>
                  <a:srgbClr val="252573"/>
                </a:solidFill>
                <a:latin typeface="Calibri"/>
                <a:cs typeface="Calibri"/>
              </a:rPr>
              <a:t> </a:t>
            </a:r>
            <a:r>
              <a:rPr sz="1700" b="1" dirty="0">
                <a:solidFill>
                  <a:srgbClr val="252573"/>
                </a:solidFill>
                <a:latin typeface="Calibri"/>
                <a:cs typeface="Calibri"/>
              </a:rPr>
              <a:t>of </a:t>
            </a:r>
            <a:r>
              <a:rPr sz="1700" b="1" spc="-5" dirty="0">
                <a:solidFill>
                  <a:srgbClr val="252573"/>
                </a:solidFill>
                <a:latin typeface="Calibri"/>
                <a:cs typeface="Calibri"/>
              </a:rPr>
              <a:t>the</a:t>
            </a:r>
            <a:endParaRPr sz="1700">
              <a:latin typeface="Calibri"/>
              <a:cs typeface="Calibri"/>
            </a:endParaRPr>
          </a:p>
          <a:p>
            <a:pPr marL="86360">
              <a:lnSpc>
                <a:spcPts val="1885"/>
              </a:lnSpc>
            </a:pPr>
            <a:r>
              <a:rPr sz="1700" b="1" dirty="0">
                <a:solidFill>
                  <a:srgbClr val="252573"/>
                </a:solidFill>
                <a:latin typeface="Calibri"/>
                <a:cs typeface="Calibri"/>
              </a:rPr>
              <a:t>diseases</a:t>
            </a:r>
            <a:r>
              <a:rPr sz="1700" b="1" spc="-50" dirty="0">
                <a:solidFill>
                  <a:srgbClr val="252573"/>
                </a:solidFill>
                <a:latin typeface="Calibri"/>
                <a:cs typeface="Calibri"/>
              </a:rPr>
              <a:t> </a:t>
            </a:r>
            <a:r>
              <a:rPr sz="1700" b="1" spc="-5" dirty="0">
                <a:solidFill>
                  <a:srgbClr val="252573"/>
                </a:solidFill>
                <a:latin typeface="Calibri"/>
                <a:cs typeface="Calibri"/>
              </a:rPr>
              <a:t>(symptoms)</a:t>
            </a:r>
            <a:r>
              <a:rPr sz="1700" b="1" spc="-55" dirty="0">
                <a:solidFill>
                  <a:srgbClr val="252573"/>
                </a:solidFill>
                <a:latin typeface="Calibri"/>
                <a:cs typeface="Calibri"/>
              </a:rPr>
              <a:t> </a:t>
            </a:r>
            <a:r>
              <a:rPr sz="1700" b="1" dirty="0">
                <a:solidFill>
                  <a:srgbClr val="252573"/>
                </a:solidFill>
                <a:latin typeface="Calibri"/>
                <a:cs typeface="Calibri"/>
              </a:rPr>
              <a:t>and</a:t>
            </a:r>
            <a:r>
              <a:rPr sz="1700" b="1" spc="-20" dirty="0">
                <a:solidFill>
                  <a:srgbClr val="252573"/>
                </a:solidFill>
                <a:latin typeface="Calibri"/>
                <a:cs typeface="Calibri"/>
              </a:rPr>
              <a:t> </a:t>
            </a:r>
            <a:r>
              <a:rPr sz="1700" b="1" spc="-5" dirty="0">
                <a:solidFill>
                  <a:srgbClr val="252573"/>
                </a:solidFill>
                <a:latin typeface="Calibri"/>
                <a:cs typeface="Calibri"/>
              </a:rPr>
              <a:t>diagnostics.</a:t>
            </a:r>
            <a:endParaRPr sz="1700">
              <a:latin typeface="Calibri"/>
              <a:cs typeface="Calibri"/>
            </a:endParaRPr>
          </a:p>
        </p:txBody>
      </p:sp>
      <p:pic>
        <p:nvPicPr>
          <p:cNvPr id="21" name="object 21"/>
          <p:cNvPicPr/>
          <p:nvPr/>
        </p:nvPicPr>
        <p:blipFill>
          <a:blip r:embed="rId10" cstate="print"/>
          <a:stretch>
            <a:fillRect/>
          </a:stretch>
        </p:blipFill>
        <p:spPr>
          <a:xfrm>
            <a:off x="0" y="2529839"/>
            <a:ext cx="2566416" cy="864108"/>
          </a:xfrm>
          <a:prstGeom prst="rect">
            <a:avLst/>
          </a:prstGeom>
        </p:spPr>
      </p:pic>
      <p:sp>
        <p:nvSpPr>
          <p:cNvPr id="22" name="object 22"/>
          <p:cNvSpPr txBox="1"/>
          <p:nvPr/>
        </p:nvSpPr>
        <p:spPr>
          <a:xfrm>
            <a:off x="678891" y="2700604"/>
            <a:ext cx="1192530"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1F5F"/>
                </a:solidFill>
                <a:latin typeface="Arial"/>
                <a:cs typeface="Arial"/>
              </a:rPr>
              <a:t>C</a:t>
            </a:r>
            <a:r>
              <a:rPr sz="2400" b="1" spc="-15" dirty="0">
                <a:solidFill>
                  <a:srgbClr val="001F5F"/>
                </a:solidFill>
                <a:latin typeface="Arial"/>
                <a:cs typeface="Arial"/>
              </a:rPr>
              <a:t>N</a:t>
            </a:r>
            <a:r>
              <a:rPr sz="2400" b="1" dirty="0">
                <a:solidFill>
                  <a:srgbClr val="001F5F"/>
                </a:solidFill>
                <a:latin typeface="Arial"/>
                <a:cs typeface="Arial"/>
              </a:rPr>
              <a:t>ID</a:t>
            </a:r>
            <a:r>
              <a:rPr sz="2400" b="1" spc="-10" dirty="0">
                <a:solidFill>
                  <a:srgbClr val="001F5F"/>
                </a:solidFill>
                <a:latin typeface="Arial"/>
                <a:cs typeface="Arial"/>
              </a:rPr>
              <a:t>U</a:t>
            </a:r>
            <a:r>
              <a:rPr sz="2400" b="1" dirty="0">
                <a:solidFill>
                  <a:srgbClr val="001F5F"/>
                </a:solidFill>
                <a:latin typeface="Arial"/>
                <a:cs typeface="Arial"/>
              </a:rPr>
              <a:t>S</a:t>
            </a:r>
            <a:endParaRPr sz="2400">
              <a:latin typeface="Arial"/>
              <a:cs typeface="Arial"/>
            </a:endParaRPr>
          </a:p>
        </p:txBody>
      </p:sp>
      <p:grpSp>
        <p:nvGrpSpPr>
          <p:cNvPr id="23" name="object 23"/>
          <p:cNvGrpSpPr/>
          <p:nvPr/>
        </p:nvGrpSpPr>
        <p:grpSpPr>
          <a:xfrm>
            <a:off x="7286243" y="3704844"/>
            <a:ext cx="1854835" cy="800100"/>
            <a:chOff x="7286243" y="3704844"/>
            <a:chExt cx="1854835" cy="800100"/>
          </a:xfrm>
        </p:grpSpPr>
        <p:sp>
          <p:nvSpPr>
            <p:cNvPr id="24" name="object 24"/>
            <p:cNvSpPr/>
            <p:nvPr/>
          </p:nvSpPr>
          <p:spPr>
            <a:xfrm>
              <a:off x="7299197" y="3717798"/>
              <a:ext cx="1828800" cy="774700"/>
            </a:xfrm>
            <a:custGeom>
              <a:avLst/>
              <a:gdLst/>
              <a:ahLst/>
              <a:cxnLst/>
              <a:rect l="l" t="t" r="r" b="b"/>
              <a:pathLst>
                <a:path w="1828800" h="774700">
                  <a:moveTo>
                    <a:pt x="1828800" y="0"/>
                  </a:moveTo>
                  <a:lnTo>
                    <a:pt x="0" y="0"/>
                  </a:lnTo>
                  <a:lnTo>
                    <a:pt x="0" y="774191"/>
                  </a:lnTo>
                  <a:lnTo>
                    <a:pt x="1828800" y="774191"/>
                  </a:lnTo>
                  <a:lnTo>
                    <a:pt x="1828800" y="0"/>
                  </a:lnTo>
                  <a:close/>
                </a:path>
              </a:pathLst>
            </a:custGeom>
            <a:solidFill>
              <a:srgbClr val="333399"/>
            </a:solidFill>
          </p:spPr>
          <p:txBody>
            <a:bodyPr wrap="square" lIns="0" tIns="0" rIns="0" bIns="0" rtlCol="0"/>
            <a:lstStyle/>
            <a:p>
              <a:endParaRPr/>
            </a:p>
          </p:txBody>
        </p:sp>
        <p:sp>
          <p:nvSpPr>
            <p:cNvPr id="25" name="object 25"/>
            <p:cNvSpPr/>
            <p:nvPr/>
          </p:nvSpPr>
          <p:spPr>
            <a:xfrm>
              <a:off x="7299197" y="3717798"/>
              <a:ext cx="1828800" cy="774700"/>
            </a:xfrm>
            <a:custGeom>
              <a:avLst/>
              <a:gdLst/>
              <a:ahLst/>
              <a:cxnLst/>
              <a:rect l="l" t="t" r="r" b="b"/>
              <a:pathLst>
                <a:path w="1828800" h="774700">
                  <a:moveTo>
                    <a:pt x="0" y="774191"/>
                  </a:moveTo>
                  <a:lnTo>
                    <a:pt x="1828800" y="774191"/>
                  </a:lnTo>
                  <a:lnTo>
                    <a:pt x="1828800" y="0"/>
                  </a:lnTo>
                  <a:lnTo>
                    <a:pt x="0" y="0"/>
                  </a:lnTo>
                  <a:lnTo>
                    <a:pt x="0" y="774191"/>
                  </a:lnTo>
                  <a:close/>
                </a:path>
              </a:pathLst>
            </a:custGeom>
            <a:ln w="25907">
              <a:solidFill>
                <a:srgbClr val="22226E"/>
              </a:solidFill>
            </a:ln>
          </p:spPr>
          <p:txBody>
            <a:bodyPr wrap="square" lIns="0" tIns="0" rIns="0" bIns="0" rtlCol="0"/>
            <a:lstStyle/>
            <a:p>
              <a:endParaRPr/>
            </a:p>
          </p:txBody>
        </p:sp>
      </p:grpSp>
      <p:sp>
        <p:nvSpPr>
          <p:cNvPr id="26" name="object 26"/>
          <p:cNvSpPr txBox="1"/>
          <p:nvPr/>
        </p:nvSpPr>
        <p:spPr>
          <a:xfrm>
            <a:off x="7267956" y="3901566"/>
            <a:ext cx="1847214" cy="330835"/>
          </a:xfrm>
          <a:prstGeom prst="rect">
            <a:avLst/>
          </a:prstGeom>
        </p:spPr>
        <p:txBody>
          <a:bodyPr vert="horz" wrap="square" lIns="0" tIns="12700" rIns="0" bIns="0" rtlCol="0">
            <a:spAutoFit/>
          </a:bodyPr>
          <a:lstStyle/>
          <a:p>
            <a:pPr marL="509270">
              <a:lnSpc>
                <a:spcPct val="100000"/>
              </a:lnSpc>
              <a:spcBef>
                <a:spcPts val="100"/>
              </a:spcBef>
            </a:pPr>
            <a:r>
              <a:rPr sz="2000" b="1" spc="-5" dirty="0">
                <a:solidFill>
                  <a:srgbClr val="FFFFFF"/>
                </a:solidFill>
                <a:latin typeface="Arial"/>
                <a:cs typeface="Arial"/>
              </a:rPr>
              <a:t>Evrifon</a:t>
            </a:r>
            <a:endParaRPr sz="2000">
              <a:latin typeface="Arial"/>
              <a:cs typeface="Arial"/>
            </a:endParaRPr>
          </a:p>
        </p:txBody>
      </p:sp>
      <p:grpSp>
        <p:nvGrpSpPr>
          <p:cNvPr id="27" name="object 27"/>
          <p:cNvGrpSpPr/>
          <p:nvPr/>
        </p:nvGrpSpPr>
        <p:grpSpPr>
          <a:xfrm>
            <a:off x="2433827" y="4948428"/>
            <a:ext cx="4860290" cy="1466215"/>
            <a:chOff x="2433827" y="4948428"/>
            <a:chExt cx="4860290" cy="1466215"/>
          </a:xfrm>
        </p:grpSpPr>
        <p:pic>
          <p:nvPicPr>
            <p:cNvPr id="28" name="object 28"/>
            <p:cNvPicPr/>
            <p:nvPr/>
          </p:nvPicPr>
          <p:blipFill>
            <a:blip r:embed="rId11" cstate="print"/>
            <a:stretch>
              <a:fillRect/>
            </a:stretch>
          </p:blipFill>
          <p:spPr>
            <a:xfrm>
              <a:off x="2467355" y="4948428"/>
              <a:ext cx="4818888" cy="1466088"/>
            </a:xfrm>
            <a:prstGeom prst="rect">
              <a:avLst/>
            </a:prstGeom>
          </p:spPr>
        </p:pic>
        <p:pic>
          <p:nvPicPr>
            <p:cNvPr id="29" name="object 29"/>
            <p:cNvPicPr/>
            <p:nvPr/>
          </p:nvPicPr>
          <p:blipFill>
            <a:blip r:embed="rId12" cstate="print"/>
            <a:stretch>
              <a:fillRect/>
            </a:stretch>
          </p:blipFill>
          <p:spPr>
            <a:xfrm>
              <a:off x="2433827" y="4985004"/>
              <a:ext cx="4860035" cy="1420368"/>
            </a:xfrm>
            <a:prstGeom prst="rect">
              <a:avLst/>
            </a:prstGeom>
          </p:spPr>
        </p:pic>
        <p:pic>
          <p:nvPicPr>
            <p:cNvPr id="30" name="object 30"/>
            <p:cNvPicPr/>
            <p:nvPr/>
          </p:nvPicPr>
          <p:blipFill>
            <a:blip r:embed="rId13" cstate="print"/>
            <a:stretch>
              <a:fillRect/>
            </a:stretch>
          </p:blipFill>
          <p:spPr>
            <a:xfrm>
              <a:off x="2514599" y="4975860"/>
              <a:ext cx="4724400" cy="1371599"/>
            </a:xfrm>
            <a:prstGeom prst="rect">
              <a:avLst/>
            </a:prstGeom>
          </p:spPr>
        </p:pic>
        <p:sp>
          <p:nvSpPr>
            <p:cNvPr id="31" name="object 31"/>
            <p:cNvSpPr/>
            <p:nvPr/>
          </p:nvSpPr>
          <p:spPr>
            <a:xfrm>
              <a:off x="2514599" y="4975860"/>
              <a:ext cx="4724400" cy="1371600"/>
            </a:xfrm>
            <a:custGeom>
              <a:avLst/>
              <a:gdLst/>
              <a:ahLst/>
              <a:cxnLst/>
              <a:rect l="l" t="t" r="r" b="b"/>
              <a:pathLst>
                <a:path w="4724400" h="1371600">
                  <a:moveTo>
                    <a:pt x="0" y="1371599"/>
                  </a:moveTo>
                  <a:lnTo>
                    <a:pt x="4724400" y="1371599"/>
                  </a:lnTo>
                  <a:lnTo>
                    <a:pt x="4724400" y="0"/>
                  </a:lnTo>
                  <a:lnTo>
                    <a:pt x="0" y="0"/>
                  </a:lnTo>
                  <a:lnTo>
                    <a:pt x="0" y="1371599"/>
                  </a:lnTo>
                  <a:close/>
                </a:path>
              </a:pathLst>
            </a:custGeom>
            <a:ln w="9143">
              <a:solidFill>
                <a:srgbClr val="B6DCDF"/>
              </a:solidFill>
            </a:ln>
          </p:spPr>
          <p:txBody>
            <a:bodyPr wrap="square" lIns="0" tIns="0" rIns="0" bIns="0" rtlCol="0"/>
            <a:lstStyle/>
            <a:p>
              <a:endParaRPr/>
            </a:p>
          </p:txBody>
        </p:sp>
      </p:grpSp>
      <p:sp>
        <p:nvSpPr>
          <p:cNvPr id="32" name="object 32"/>
          <p:cNvSpPr txBox="1"/>
          <p:nvPr/>
        </p:nvSpPr>
        <p:spPr>
          <a:xfrm>
            <a:off x="2519172" y="5047615"/>
            <a:ext cx="4738370" cy="1166495"/>
          </a:xfrm>
          <a:prstGeom prst="rect">
            <a:avLst/>
          </a:prstGeom>
        </p:spPr>
        <p:txBody>
          <a:bodyPr vert="horz" wrap="square" lIns="0" tIns="52069" rIns="0" bIns="0" rtlCol="0">
            <a:spAutoFit/>
          </a:bodyPr>
          <a:lstStyle/>
          <a:p>
            <a:pPr marL="86995" marR="167005">
              <a:lnSpc>
                <a:spcPts val="1739"/>
              </a:lnSpc>
              <a:spcBef>
                <a:spcPts val="409"/>
              </a:spcBef>
              <a:buSzPct val="94117"/>
              <a:buFont typeface="Arial MT"/>
              <a:buChar char="•"/>
              <a:tabLst>
                <a:tab pos="163830" algn="l"/>
              </a:tabLst>
            </a:pPr>
            <a:r>
              <a:rPr sz="1700" b="1" spc="-5" dirty="0">
                <a:latin typeface="Calibri"/>
                <a:cs typeface="Calibri"/>
              </a:rPr>
              <a:t>considered </a:t>
            </a:r>
            <a:r>
              <a:rPr sz="1700" b="1" dirty="0">
                <a:latin typeface="Calibri"/>
                <a:cs typeface="Calibri"/>
              </a:rPr>
              <a:t>the body in the </a:t>
            </a:r>
            <a:r>
              <a:rPr sz="1700" b="1" spc="-5" dirty="0">
                <a:latin typeface="Calibri"/>
                <a:cs typeface="Calibri"/>
              </a:rPr>
              <a:t>close connection </a:t>
            </a:r>
            <a:r>
              <a:rPr sz="1700" b="1" dirty="0">
                <a:latin typeface="Calibri"/>
                <a:cs typeface="Calibri"/>
              </a:rPr>
              <a:t>with </a:t>
            </a:r>
            <a:r>
              <a:rPr sz="1700" b="1" spc="-370" dirty="0">
                <a:latin typeface="Calibri"/>
                <a:cs typeface="Calibri"/>
              </a:rPr>
              <a:t> </a:t>
            </a:r>
            <a:r>
              <a:rPr sz="1700" b="1" dirty="0">
                <a:latin typeface="Calibri"/>
                <a:cs typeface="Calibri"/>
              </a:rPr>
              <a:t>the</a:t>
            </a:r>
            <a:r>
              <a:rPr sz="1700" b="1" spc="-15" dirty="0">
                <a:latin typeface="Calibri"/>
                <a:cs typeface="Calibri"/>
              </a:rPr>
              <a:t> </a:t>
            </a:r>
            <a:r>
              <a:rPr sz="1700" b="1" spc="-10" dirty="0">
                <a:latin typeface="Calibri"/>
                <a:cs typeface="Calibri"/>
              </a:rPr>
              <a:t>natural</a:t>
            </a:r>
            <a:r>
              <a:rPr sz="1700" b="1" spc="-15" dirty="0">
                <a:latin typeface="Calibri"/>
                <a:cs typeface="Calibri"/>
              </a:rPr>
              <a:t> </a:t>
            </a:r>
            <a:r>
              <a:rPr sz="1700" b="1" spc="-10" dirty="0">
                <a:latin typeface="Calibri"/>
                <a:cs typeface="Calibri"/>
              </a:rPr>
              <a:t>environment;</a:t>
            </a:r>
            <a:endParaRPr sz="1700">
              <a:latin typeface="Calibri"/>
              <a:cs typeface="Calibri"/>
            </a:endParaRPr>
          </a:p>
          <a:p>
            <a:pPr marL="163195" indent="-76835">
              <a:lnSpc>
                <a:spcPts val="1570"/>
              </a:lnSpc>
              <a:buSzPct val="94117"/>
              <a:buFont typeface="Arial MT"/>
              <a:buChar char="•"/>
              <a:tabLst>
                <a:tab pos="163830" algn="l"/>
              </a:tabLst>
            </a:pPr>
            <a:r>
              <a:rPr sz="1700" b="1" spc="-5" dirty="0">
                <a:latin typeface="Calibri"/>
                <a:cs typeface="Calibri"/>
              </a:rPr>
              <a:t>developed</a:t>
            </a:r>
            <a:r>
              <a:rPr sz="1700" b="1" spc="-20" dirty="0">
                <a:latin typeface="Calibri"/>
                <a:cs typeface="Calibri"/>
              </a:rPr>
              <a:t> </a:t>
            </a:r>
            <a:r>
              <a:rPr sz="1700" b="1" spc="-5" dirty="0">
                <a:latin typeface="Calibri"/>
                <a:cs typeface="Calibri"/>
              </a:rPr>
              <a:t>the</a:t>
            </a:r>
            <a:r>
              <a:rPr sz="1700" b="1" spc="-10" dirty="0">
                <a:latin typeface="Calibri"/>
                <a:cs typeface="Calibri"/>
              </a:rPr>
              <a:t> </a:t>
            </a:r>
            <a:r>
              <a:rPr sz="1700" b="1" dirty="0">
                <a:latin typeface="Calibri"/>
                <a:cs typeface="Calibri"/>
              </a:rPr>
              <a:t>principle</a:t>
            </a:r>
            <a:r>
              <a:rPr sz="1700" b="1" spc="-25" dirty="0">
                <a:latin typeface="Calibri"/>
                <a:cs typeface="Calibri"/>
              </a:rPr>
              <a:t> </a:t>
            </a:r>
            <a:r>
              <a:rPr sz="1700" b="1" dirty="0">
                <a:latin typeface="Calibri"/>
                <a:cs typeface="Calibri"/>
              </a:rPr>
              <a:t>of </a:t>
            </a:r>
            <a:r>
              <a:rPr sz="1700" b="1" spc="-15" dirty="0">
                <a:latin typeface="Calibri"/>
                <a:cs typeface="Calibri"/>
              </a:rPr>
              <a:t>care</a:t>
            </a:r>
            <a:r>
              <a:rPr sz="1700" b="1" spc="-5" dirty="0">
                <a:latin typeface="Calibri"/>
                <a:cs typeface="Calibri"/>
              </a:rPr>
              <a:t> </a:t>
            </a:r>
            <a:r>
              <a:rPr sz="1700" b="1" dirty="0">
                <a:latin typeface="Calibri"/>
                <a:cs typeface="Calibri"/>
              </a:rPr>
              <a:t>and</a:t>
            </a:r>
            <a:r>
              <a:rPr sz="1700" b="1" spc="-5" dirty="0">
                <a:latin typeface="Calibri"/>
                <a:cs typeface="Calibri"/>
              </a:rPr>
              <a:t> </a:t>
            </a:r>
            <a:r>
              <a:rPr sz="1700" b="1" spc="-10" dirty="0">
                <a:latin typeface="Calibri"/>
                <a:cs typeface="Calibri"/>
              </a:rPr>
              <a:t>treatment</a:t>
            </a:r>
            <a:r>
              <a:rPr sz="1700" b="1" spc="-15" dirty="0">
                <a:latin typeface="Calibri"/>
                <a:cs typeface="Calibri"/>
              </a:rPr>
              <a:t> </a:t>
            </a:r>
            <a:r>
              <a:rPr sz="1700" b="1" spc="-5" dirty="0">
                <a:latin typeface="Calibri"/>
                <a:cs typeface="Calibri"/>
              </a:rPr>
              <a:t>at</a:t>
            </a:r>
            <a:endParaRPr sz="1700">
              <a:latin typeface="Calibri"/>
              <a:cs typeface="Calibri"/>
            </a:endParaRPr>
          </a:p>
          <a:p>
            <a:pPr marL="86995">
              <a:lnSpc>
                <a:spcPts val="1735"/>
              </a:lnSpc>
            </a:pPr>
            <a:r>
              <a:rPr sz="1700" b="1" dirty="0">
                <a:latin typeface="Calibri"/>
                <a:cs typeface="Calibri"/>
              </a:rPr>
              <a:t>the</a:t>
            </a:r>
            <a:r>
              <a:rPr sz="1700" b="1" spc="-35" dirty="0">
                <a:latin typeface="Calibri"/>
                <a:cs typeface="Calibri"/>
              </a:rPr>
              <a:t> </a:t>
            </a:r>
            <a:r>
              <a:rPr sz="1700" b="1" dirty="0">
                <a:latin typeface="Calibri"/>
                <a:cs typeface="Calibri"/>
              </a:rPr>
              <a:t>sick</a:t>
            </a:r>
            <a:r>
              <a:rPr sz="1700" b="1" spc="-40" dirty="0">
                <a:latin typeface="Calibri"/>
                <a:cs typeface="Calibri"/>
              </a:rPr>
              <a:t> </a:t>
            </a:r>
            <a:r>
              <a:rPr sz="1700" b="1" dirty="0">
                <a:latin typeface="Calibri"/>
                <a:cs typeface="Calibri"/>
              </a:rPr>
              <a:t>bed;</a:t>
            </a:r>
            <a:endParaRPr sz="1700">
              <a:latin typeface="Calibri"/>
              <a:cs typeface="Calibri"/>
            </a:endParaRPr>
          </a:p>
          <a:p>
            <a:pPr marL="163195" indent="-76835">
              <a:lnSpc>
                <a:spcPts val="1885"/>
              </a:lnSpc>
              <a:buSzPct val="94117"/>
              <a:buFont typeface="Arial MT"/>
              <a:buChar char="•"/>
              <a:tabLst>
                <a:tab pos="163830" algn="l"/>
              </a:tabLst>
            </a:pPr>
            <a:r>
              <a:rPr sz="1700" b="1" spc="-5" dirty="0">
                <a:latin typeface="Calibri"/>
                <a:cs typeface="Calibri"/>
              </a:rPr>
              <a:t>developed</a:t>
            </a:r>
            <a:r>
              <a:rPr sz="1700" b="1" spc="-20" dirty="0">
                <a:latin typeface="Calibri"/>
                <a:cs typeface="Calibri"/>
              </a:rPr>
              <a:t> </a:t>
            </a:r>
            <a:r>
              <a:rPr sz="1700" b="1" dirty="0">
                <a:latin typeface="Calibri"/>
                <a:cs typeface="Calibri"/>
              </a:rPr>
              <a:t>the</a:t>
            </a:r>
            <a:r>
              <a:rPr sz="1700" b="1" spc="-10" dirty="0">
                <a:latin typeface="Calibri"/>
                <a:cs typeface="Calibri"/>
              </a:rPr>
              <a:t> </a:t>
            </a:r>
            <a:r>
              <a:rPr sz="1700" b="1" spc="-5" dirty="0">
                <a:latin typeface="Calibri"/>
                <a:cs typeface="Calibri"/>
              </a:rPr>
              <a:t>foundations</a:t>
            </a:r>
            <a:r>
              <a:rPr sz="1700" b="1" spc="-25" dirty="0">
                <a:latin typeface="Calibri"/>
                <a:cs typeface="Calibri"/>
              </a:rPr>
              <a:t> </a:t>
            </a:r>
            <a:r>
              <a:rPr sz="1700" b="1" dirty="0">
                <a:latin typeface="Calibri"/>
                <a:cs typeface="Calibri"/>
              </a:rPr>
              <a:t>of the </a:t>
            </a:r>
            <a:r>
              <a:rPr sz="1700" b="1" spc="-5" dirty="0">
                <a:latin typeface="Calibri"/>
                <a:cs typeface="Calibri"/>
              </a:rPr>
              <a:t>medical</a:t>
            </a:r>
            <a:r>
              <a:rPr sz="1700" b="1" spc="-30" dirty="0">
                <a:latin typeface="Calibri"/>
                <a:cs typeface="Calibri"/>
              </a:rPr>
              <a:t> </a:t>
            </a:r>
            <a:r>
              <a:rPr sz="1700" b="1" spc="-5" dirty="0">
                <a:latin typeface="Calibri"/>
                <a:cs typeface="Calibri"/>
              </a:rPr>
              <a:t>ethics.</a:t>
            </a:r>
            <a:endParaRPr sz="1700">
              <a:latin typeface="Calibri"/>
              <a:cs typeface="Calibri"/>
            </a:endParaRPr>
          </a:p>
        </p:txBody>
      </p:sp>
      <p:pic>
        <p:nvPicPr>
          <p:cNvPr id="33" name="object 33"/>
          <p:cNvPicPr/>
          <p:nvPr/>
        </p:nvPicPr>
        <p:blipFill>
          <a:blip r:embed="rId14" cstate="print"/>
          <a:stretch>
            <a:fillRect/>
          </a:stretch>
        </p:blipFill>
        <p:spPr>
          <a:xfrm>
            <a:off x="25907" y="4869179"/>
            <a:ext cx="2584704" cy="864108"/>
          </a:xfrm>
          <a:prstGeom prst="rect">
            <a:avLst/>
          </a:prstGeom>
        </p:spPr>
      </p:pic>
      <p:sp>
        <p:nvSpPr>
          <p:cNvPr id="34" name="object 34"/>
          <p:cNvSpPr txBox="1"/>
          <p:nvPr/>
        </p:nvSpPr>
        <p:spPr>
          <a:xfrm>
            <a:off x="976071" y="5039944"/>
            <a:ext cx="687070"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1F5F"/>
                </a:solidFill>
                <a:latin typeface="Arial"/>
                <a:cs typeface="Arial"/>
              </a:rPr>
              <a:t>KOS</a:t>
            </a:r>
            <a:endParaRPr sz="2400">
              <a:latin typeface="Arial"/>
              <a:cs typeface="Arial"/>
            </a:endParaRPr>
          </a:p>
        </p:txBody>
      </p:sp>
      <p:grpSp>
        <p:nvGrpSpPr>
          <p:cNvPr id="35" name="object 35"/>
          <p:cNvGrpSpPr/>
          <p:nvPr/>
        </p:nvGrpSpPr>
        <p:grpSpPr>
          <a:xfrm>
            <a:off x="7280147" y="4963667"/>
            <a:ext cx="1864360" cy="1397635"/>
            <a:chOff x="7280147" y="4963667"/>
            <a:chExt cx="1864360" cy="1397635"/>
          </a:xfrm>
        </p:grpSpPr>
        <p:sp>
          <p:nvSpPr>
            <p:cNvPr id="36" name="object 36"/>
            <p:cNvSpPr/>
            <p:nvPr/>
          </p:nvSpPr>
          <p:spPr>
            <a:xfrm>
              <a:off x="7293101" y="4976621"/>
              <a:ext cx="1828800" cy="1371600"/>
            </a:xfrm>
            <a:custGeom>
              <a:avLst/>
              <a:gdLst/>
              <a:ahLst/>
              <a:cxnLst/>
              <a:rect l="l" t="t" r="r" b="b"/>
              <a:pathLst>
                <a:path w="1828800" h="1371600">
                  <a:moveTo>
                    <a:pt x="1828800" y="0"/>
                  </a:moveTo>
                  <a:lnTo>
                    <a:pt x="0" y="0"/>
                  </a:lnTo>
                  <a:lnTo>
                    <a:pt x="0" y="1371599"/>
                  </a:lnTo>
                  <a:lnTo>
                    <a:pt x="1828800" y="1371599"/>
                  </a:lnTo>
                  <a:lnTo>
                    <a:pt x="1828800" y="0"/>
                  </a:lnTo>
                  <a:close/>
                </a:path>
              </a:pathLst>
            </a:custGeom>
            <a:solidFill>
              <a:srgbClr val="333399"/>
            </a:solidFill>
          </p:spPr>
          <p:txBody>
            <a:bodyPr wrap="square" lIns="0" tIns="0" rIns="0" bIns="0" rtlCol="0"/>
            <a:lstStyle/>
            <a:p>
              <a:endParaRPr/>
            </a:p>
          </p:txBody>
        </p:sp>
        <p:sp>
          <p:nvSpPr>
            <p:cNvPr id="37" name="object 37"/>
            <p:cNvSpPr/>
            <p:nvPr/>
          </p:nvSpPr>
          <p:spPr>
            <a:xfrm>
              <a:off x="7293101" y="4976621"/>
              <a:ext cx="1828800" cy="1371600"/>
            </a:xfrm>
            <a:custGeom>
              <a:avLst/>
              <a:gdLst/>
              <a:ahLst/>
              <a:cxnLst/>
              <a:rect l="l" t="t" r="r" b="b"/>
              <a:pathLst>
                <a:path w="1828800" h="1371600">
                  <a:moveTo>
                    <a:pt x="0" y="1371599"/>
                  </a:moveTo>
                  <a:lnTo>
                    <a:pt x="1828800" y="1371599"/>
                  </a:lnTo>
                  <a:lnTo>
                    <a:pt x="1828800" y="0"/>
                  </a:lnTo>
                  <a:lnTo>
                    <a:pt x="0" y="0"/>
                  </a:lnTo>
                  <a:lnTo>
                    <a:pt x="0" y="1371599"/>
                  </a:lnTo>
                  <a:close/>
                </a:path>
              </a:pathLst>
            </a:custGeom>
            <a:ln w="25908">
              <a:solidFill>
                <a:srgbClr val="22226E"/>
              </a:solidFill>
            </a:ln>
          </p:spPr>
          <p:txBody>
            <a:bodyPr wrap="square" lIns="0" tIns="0" rIns="0" bIns="0" rtlCol="0"/>
            <a:lstStyle/>
            <a:p>
              <a:endParaRPr/>
            </a:p>
          </p:txBody>
        </p:sp>
        <p:pic>
          <p:nvPicPr>
            <p:cNvPr id="38" name="object 38"/>
            <p:cNvPicPr/>
            <p:nvPr/>
          </p:nvPicPr>
          <p:blipFill>
            <a:blip r:embed="rId15" cstate="print"/>
            <a:stretch>
              <a:fillRect/>
            </a:stretch>
          </p:blipFill>
          <p:spPr>
            <a:xfrm>
              <a:off x="8203691" y="5521451"/>
              <a:ext cx="940307" cy="457200"/>
            </a:xfrm>
            <a:prstGeom prst="rect">
              <a:avLst/>
            </a:prstGeom>
          </p:spPr>
        </p:pic>
        <p:pic>
          <p:nvPicPr>
            <p:cNvPr id="39" name="object 39"/>
            <p:cNvPicPr/>
            <p:nvPr/>
          </p:nvPicPr>
          <p:blipFill>
            <a:blip r:embed="rId16" cstate="print"/>
            <a:stretch>
              <a:fillRect/>
            </a:stretch>
          </p:blipFill>
          <p:spPr>
            <a:xfrm>
              <a:off x="7327391" y="5716523"/>
              <a:ext cx="1574292" cy="457199"/>
            </a:xfrm>
            <a:prstGeom prst="rect">
              <a:avLst/>
            </a:prstGeom>
          </p:spPr>
        </p:pic>
      </p:grpSp>
      <p:sp>
        <p:nvSpPr>
          <p:cNvPr id="40" name="object 40"/>
          <p:cNvSpPr txBox="1"/>
          <p:nvPr/>
        </p:nvSpPr>
        <p:spPr>
          <a:xfrm>
            <a:off x="7283195" y="4986909"/>
            <a:ext cx="1826260" cy="1291590"/>
          </a:xfrm>
          <a:prstGeom prst="rect">
            <a:avLst/>
          </a:prstGeom>
        </p:spPr>
        <p:txBody>
          <a:bodyPr vert="horz" wrap="square" lIns="0" tIns="60960" rIns="0" bIns="0" rtlCol="0">
            <a:spAutoFit/>
          </a:bodyPr>
          <a:lstStyle/>
          <a:p>
            <a:pPr marL="124460" marR="92710" indent="-635" algn="ctr">
              <a:lnSpc>
                <a:spcPct val="80000"/>
              </a:lnSpc>
              <a:spcBef>
                <a:spcPts val="480"/>
              </a:spcBef>
            </a:pPr>
            <a:r>
              <a:rPr sz="1600" spc="-5" dirty="0">
                <a:solidFill>
                  <a:srgbClr val="FFFFFF"/>
                </a:solidFill>
                <a:latin typeface="Arial MT"/>
                <a:cs typeface="Arial MT"/>
              </a:rPr>
              <a:t>the</a:t>
            </a:r>
            <a:r>
              <a:rPr sz="1600" dirty="0">
                <a:solidFill>
                  <a:srgbClr val="FFFFFF"/>
                </a:solidFill>
                <a:latin typeface="Arial MT"/>
                <a:cs typeface="Arial MT"/>
              </a:rPr>
              <a:t> </a:t>
            </a:r>
            <a:r>
              <a:rPr sz="1600" spc="-5" dirty="0">
                <a:solidFill>
                  <a:srgbClr val="FFFFFF"/>
                </a:solidFill>
                <a:latin typeface="Arial MT"/>
                <a:cs typeface="Arial MT"/>
              </a:rPr>
              <a:t>greatest </a:t>
            </a:r>
            <a:r>
              <a:rPr sz="1600" dirty="0">
                <a:solidFill>
                  <a:srgbClr val="FFFFFF"/>
                </a:solidFill>
                <a:latin typeface="Arial MT"/>
                <a:cs typeface="Arial MT"/>
              </a:rPr>
              <a:t> </a:t>
            </a:r>
            <a:r>
              <a:rPr sz="1600" spc="-5" dirty="0">
                <a:solidFill>
                  <a:srgbClr val="FFFFFF"/>
                </a:solidFill>
                <a:latin typeface="Arial MT"/>
                <a:cs typeface="Arial MT"/>
              </a:rPr>
              <a:t>physician of </a:t>
            </a:r>
            <a:r>
              <a:rPr sz="1600" dirty="0">
                <a:solidFill>
                  <a:srgbClr val="FFFFFF"/>
                </a:solidFill>
                <a:latin typeface="Arial MT"/>
                <a:cs typeface="Arial MT"/>
              </a:rPr>
              <a:t> </a:t>
            </a:r>
            <a:r>
              <a:rPr sz="1600" spc="-20" dirty="0">
                <a:solidFill>
                  <a:srgbClr val="FFFFFF"/>
                </a:solidFill>
                <a:latin typeface="Arial MT"/>
                <a:cs typeface="Arial MT"/>
              </a:rPr>
              <a:t>antiquity,</a:t>
            </a:r>
            <a:r>
              <a:rPr sz="1600" spc="10" dirty="0">
                <a:solidFill>
                  <a:srgbClr val="FFFFFF"/>
                </a:solidFill>
                <a:latin typeface="Arial MT"/>
                <a:cs typeface="Arial MT"/>
              </a:rPr>
              <a:t> </a:t>
            </a:r>
            <a:r>
              <a:rPr sz="1600" spc="-5" dirty="0">
                <a:solidFill>
                  <a:srgbClr val="FFFFFF"/>
                </a:solidFill>
                <a:latin typeface="Arial MT"/>
                <a:cs typeface="Arial MT"/>
              </a:rPr>
              <a:t>rightly </a:t>
            </a:r>
            <a:r>
              <a:rPr sz="1600" dirty="0">
                <a:solidFill>
                  <a:srgbClr val="FFFFFF"/>
                </a:solidFill>
                <a:latin typeface="Arial MT"/>
                <a:cs typeface="Arial MT"/>
              </a:rPr>
              <a:t> </a:t>
            </a:r>
            <a:r>
              <a:rPr sz="1600" spc="-5" dirty="0">
                <a:solidFill>
                  <a:srgbClr val="FFFFFF"/>
                </a:solidFill>
                <a:latin typeface="Arial MT"/>
                <a:cs typeface="Arial MT"/>
              </a:rPr>
              <a:t>called the </a:t>
            </a:r>
            <a:r>
              <a:rPr sz="1600" b="1" spc="-10" dirty="0">
                <a:solidFill>
                  <a:srgbClr val="FFFFFF"/>
                </a:solidFill>
                <a:latin typeface="Arial"/>
                <a:cs typeface="Arial"/>
              </a:rPr>
              <a:t>«father </a:t>
            </a:r>
            <a:r>
              <a:rPr sz="1600" b="1" spc="-430" dirty="0">
                <a:solidFill>
                  <a:srgbClr val="FFFFFF"/>
                </a:solidFill>
                <a:latin typeface="Arial"/>
                <a:cs typeface="Arial"/>
              </a:rPr>
              <a:t> </a:t>
            </a:r>
            <a:r>
              <a:rPr sz="1600" b="1" spc="-5" dirty="0">
                <a:solidFill>
                  <a:srgbClr val="FFFFFF"/>
                </a:solidFill>
                <a:latin typeface="Arial"/>
                <a:cs typeface="Arial"/>
              </a:rPr>
              <a:t>of</a:t>
            </a:r>
            <a:r>
              <a:rPr sz="1600" b="1" spc="-10" dirty="0">
                <a:solidFill>
                  <a:srgbClr val="FFFFFF"/>
                </a:solidFill>
                <a:latin typeface="Arial"/>
                <a:cs typeface="Arial"/>
              </a:rPr>
              <a:t> </a:t>
            </a:r>
            <a:r>
              <a:rPr sz="1600" b="1" spc="-5" dirty="0">
                <a:solidFill>
                  <a:srgbClr val="FFFFFF"/>
                </a:solidFill>
                <a:latin typeface="Arial"/>
                <a:cs typeface="Arial"/>
              </a:rPr>
              <a:t>medicine»</a:t>
            </a:r>
            <a:r>
              <a:rPr sz="1600" b="1" dirty="0">
                <a:solidFill>
                  <a:srgbClr val="FFFFFF"/>
                </a:solidFill>
                <a:latin typeface="Arial"/>
                <a:cs typeface="Arial"/>
              </a:rPr>
              <a:t> </a:t>
            </a:r>
            <a:r>
              <a:rPr sz="1600" spc="-5" dirty="0">
                <a:solidFill>
                  <a:srgbClr val="FFFFFF"/>
                </a:solidFill>
                <a:latin typeface="Arial MT"/>
                <a:cs typeface="Arial MT"/>
              </a:rPr>
              <a:t>—</a:t>
            </a:r>
            <a:endParaRPr sz="1600">
              <a:latin typeface="Arial MT"/>
              <a:cs typeface="Arial MT"/>
            </a:endParaRPr>
          </a:p>
          <a:p>
            <a:pPr marL="22860" algn="ctr">
              <a:lnSpc>
                <a:spcPts val="1905"/>
              </a:lnSpc>
            </a:pPr>
            <a:r>
              <a:rPr sz="2000" b="1" dirty="0">
                <a:solidFill>
                  <a:srgbClr val="FFFFFF"/>
                </a:solidFill>
                <a:latin typeface="Arial"/>
                <a:cs typeface="Arial"/>
              </a:rPr>
              <a:t>Hippocrates</a:t>
            </a:r>
            <a:endParaRPr sz="2000">
              <a:latin typeface="Arial"/>
              <a:cs typeface="Arial"/>
            </a:endParaRPr>
          </a:p>
        </p:txBody>
      </p:sp>
      <p:sp>
        <p:nvSpPr>
          <p:cNvPr id="41" name="object 41"/>
          <p:cNvSpPr txBox="1"/>
          <p:nvPr/>
        </p:nvSpPr>
        <p:spPr>
          <a:xfrm>
            <a:off x="221081" y="828547"/>
            <a:ext cx="2110740" cy="1407795"/>
          </a:xfrm>
          <a:prstGeom prst="rect">
            <a:avLst/>
          </a:prstGeom>
        </p:spPr>
        <p:txBody>
          <a:bodyPr vert="horz" wrap="square" lIns="0" tIns="12700" rIns="0" bIns="0" rtlCol="0">
            <a:spAutoFit/>
          </a:bodyPr>
          <a:lstStyle/>
          <a:p>
            <a:pPr marL="53975" algn="ctr">
              <a:lnSpc>
                <a:spcPct val="100000"/>
              </a:lnSpc>
              <a:spcBef>
                <a:spcPts val="100"/>
              </a:spcBef>
            </a:pPr>
            <a:r>
              <a:rPr sz="2400" b="1" spc="-10" dirty="0">
                <a:solidFill>
                  <a:srgbClr val="001F5F"/>
                </a:solidFill>
                <a:latin typeface="Arial"/>
                <a:cs typeface="Arial"/>
              </a:rPr>
              <a:t>CROTON</a:t>
            </a:r>
            <a:endParaRPr sz="2400">
              <a:latin typeface="Arial"/>
              <a:cs typeface="Arial"/>
            </a:endParaRPr>
          </a:p>
          <a:p>
            <a:pPr marL="12700" marR="5080" indent="3175" algn="ctr">
              <a:lnSpc>
                <a:spcPct val="100000"/>
              </a:lnSpc>
              <a:spcBef>
                <a:spcPts val="1275"/>
              </a:spcBef>
            </a:pPr>
            <a:r>
              <a:rPr sz="1400" spc="-20" dirty="0">
                <a:latin typeface="Arial MT"/>
                <a:cs typeface="Arial MT"/>
              </a:rPr>
              <a:t>w</a:t>
            </a:r>
            <a:r>
              <a:rPr sz="1400" dirty="0">
                <a:latin typeface="Arial MT"/>
                <a:cs typeface="Arial MT"/>
              </a:rPr>
              <a:t>as</a:t>
            </a:r>
            <a:r>
              <a:rPr sz="1400" spc="5" dirty="0">
                <a:latin typeface="Arial MT"/>
                <a:cs typeface="Arial MT"/>
              </a:rPr>
              <a:t> </a:t>
            </a:r>
            <a:r>
              <a:rPr sz="1400" dirty="0">
                <a:latin typeface="Arial MT"/>
                <a:cs typeface="Arial MT"/>
              </a:rPr>
              <a:t>fou</a:t>
            </a:r>
            <a:r>
              <a:rPr sz="1400" spc="-10" dirty="0">
                <a:latin typeface="Arial MT"/>
                <a:cs typeface="Arial MT"/>
              </a:rPr>
              <a:t>n</a:t>
            </a:r>
            <a:r>
              <a:rPr sz="1400" dirty="0">
                <a:latin typeface="Arial MT"/>
                <a:cs typeface="Arial MT"/>
              </a:rPr>
              <a:t>ded</a:t>
            </a:r>
            <a:r>
              <a:rPr sz="1400" spc="-50" dirty="0">
                <a:latin typeface="Arial MT"/>
                <a:cs typeface="Arial MT"/>
              </a:rPr>
              <a:t> </a:t>
            </a:r>
            <a:r>
              <a:rPr sz="1400" dirty="0">
                <a:latin typeface="Arial MT"/>
                <a:cs typeface="Arial MT"/>
              </a:rPr>
              <a:t>by</a:t>
            </a:r>
            <a:r>
              <a:rPr sz="1400" spc="-95" dirty="0">
                <a:latin typeface="Arial MT"/>
                <a:cs typeface="Arial MT"/>
              </a:rPr>
              <a:t> </a:t>
            </a:r>
            <a:r>
              <a:rPr sz="1400" dirty="0">
                <a:latin typeface="Arial MT"/>
                <a:cs typeface="Arial MT"/>
              </a:rPr>
              <a:t>Alc</a:t>
            </a:r>
            <a:r>
              <a:rPr sz="1400" spc="-5" dirty="0">
                <a:latin typeface="Arial MT"/>
                <a:cs typeface="Arial MT"/>
              </a:rPr>
              <a:t>m</a:t>
            </a:r>
            <a:r>
              <a:rPr sz="1400" dirty="0">
                <a:latin typeface="Arial MT"/>
                <a:cs typeface="Arial MT"/>
              </a:rPr>
              <a:t>ae</a:t>
            </a:r>
            <a:r>
              <a:rPr sz="1400" spc="-10" dirty="0">
                <a:latin typeface="Arial MT"/>
                <a:cs typeface="Arial MT"/>
              </a:rPr>
              <a:t>o</a:t>
            </a:r>
            <a:r>
              <a:rPr sz="1400" dirty="0">
                <a:latin typeface="Arial MT"/>
                <a:cs typeface="Arial MT"/>
              </a:rPr>
              <a:t>n  Croton in Crotone </a:t>
            </a:r>
            <a:r>
              <a:rPr sz="1400" spc="5" dirty="0">
                <a:latin typeface="Arial MT"/>
                <a:cs typeface="Arial MT"/>
              </a:rPr>
              <a:t> </a:t>
            </a:r>
            <a:r>
              <a:rPr sz="1400" dirty="0">
                <a:latin typeface="Arial MT"/>
                <a:cs typeface="Arial MT"/>
              </a:rPr>
              <a:t>(southern</a:t>
            </a:r>
            <a:r>
              <a:rPr sz="1400" spc="-55" dirty="0">
                <a:latin typeface="Arial MT"/>
                <a:cs typeface="Arial MT"/>
              </a:rPr>
              <a:t> </a:t>
            </a:r>
            <a:r>
              <a:rPr sz="1400" spc="-25" dirty="0">
                <a:latin typeface="Arial MT"/>
                <a:cs typeface="Arial MT"/>
              </a:rPr>
              <a:t>Italy, </a:t>
            </a:r>
            <a:r>
              <a:rPr sz="1400" dirty="0">
                <a:latin typeface="Arial MT"/>
                <a:cs typeface="Arial MT"/>
              </a:rPr>
              <a:t>at</a:t>
            </a:r>
            <a:r>
              <a:rPr sz="1400" spc="-15" dirty="0">
                <a:latin typeface="Arial MT"/>
                <a:cs typeface="Arial MT"/>
              </a:rPr>
              <a:t> </a:t>
            </a:r>
            <a:r>
              <a:rPr sz="1400" dirty="0">
                <a:latin typeface="Arial MT"/>
                <a:cs typeface="Arial MT"/>
              </a:rPr>
              <a:t>that</a:t>
            </a:r>
            <a:r>
              <a:rPr sz="1400" spc="-40" dirty="0">
                <a:latin typeface="Arial MT"/>
                <a:cs typeface="Arial MT"/>
              </a:rPr>
              <a:t> </a:t>
            </a:r>
            <a:r>
              <a:rPr sz="1400" spc="-5" dirty="0">
                <a:latin typeface="Arial MT"/>
                <a:cs typeface="Arial MT"/>
              </a:rPr>
              <a:t>time </a:t>
            </a:r>
            <a:r>
              <a:rPr sz="1400" spc="-375" dirty="0">
                <a:latin typeface="Arial MT"/>
                <a:cs typeface="Arial MT"/>
              </a:rPr>
              <a:t> </a:t>
            </a:r>
            <a:r>
              <a:rPr sz="1400" dirty="0">
                <a:latin typeface="Arial MT"/>
                <a:cs typeface="Arial MT"/>
              </a:rPr>
              <a:t>being</a:t>
            </a:r>
            <a:r>
              <a:rPr sz="1400" spc="-25" dirty="0">
                <a:latin typeface="Arial MT"/>
                <a:cs typeface="Arial MT"/>
              </a:rPr>
              <a:t> </a:t>
            </a:r>
            <a:r>
              <a:rPr sz="1400" dirty="0">
                <a:latin typeface="Arial MT"/>
                <a:cs typeface="Arial MT"/>
              </a:rPr>
              <a:t>a</a:t>
            </a:r>
            <a:r>
              <a:rPr sz="1400" spc="-15" dirty="0">
                <a:latin typeface="Arial MT"/>
                <a:cs typeface="Arial MT"/>
              </a:rPr>
              <a:t> </a:t>
            </a:r>
            <a:r>
              <a:rPr sz="1400" dirty="0">
                <a:latin typeface="Arial MT"/>
                <a:cs typeface="Arial MT"/>
              </a:rPr>
              <a:t>Greek</a:t>
            </a:r>
            <a:r>
              <a:rPr sz="1400" spc="-45" dirty="0">
                <a:latin typeface="Arial MT"/>
                <a:cs typeface="Arial MT"/>
              </a:rPr>
              <a:t> </a:t>
            </a:r>
            <a:r>
              <a:rPr sz="1400" spc="-5" dirty="0">
                <a:latin typeface="Arial MT"/>
                <a:cs typeface="Arial MT"/>
              </a:rPr>
              <a:t>colony)</a:t>
            </a:r>
            <a:endParaRPr sz="1400">
              <a:latin typeface="Arial MT"/>
              <a:cs typeface="Arial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540" y="627349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17</a:t>
            </a:r>
            <a:endParaRPr sz="1400">
              <a:latin typeface="Arial MT"/>
              <a:cs typeface="Arial MT"/>
            </a:endParaRPr>
          </a:p>
        </p:txBody>
      </p:sp>
      <p:grpSp>
        <p:nvGrpSpPr>
          <p:cNvPr id="3" name="object 3"/>
          <p:cNvGrpSpPr/>
          <p:nvPr/>
        </p:nvGrpSpPr>
        <p:grpSpPr>
          <a:xfrm>
            <a:off x="216408" y="1892807"/>
            <a:ext cx="8636635" cy="2054860"/>
            <a:chOff x="216408" y="1892807"/>
            <a:chExt cx="8636635" cy="2054860"/>
          </a:xfrm>
        </p:grpSpPr>
        <p:sp>
          <p:nvSpPr>
            <p:cNvPr id="4" name="object 4"/>
            <p:cNvSpPr/>
            <p:nvPr/>
          </p:nvSpPr>
          <p:spPr>
            <a:xfrm>
              <a:off x="229362" y="1905761"/>
              <a:ext cx="8610600" cy="2028825"/>
            </a:xfrm>
            <a:custGeom>
              <a:avLst/>
              <a:gdLst/>
              <a:ahLst/>
              <a:cxnLst/>
              <a:rect l="l" t="t" r="r" b="b"/>
              <a:pathLst>
                <a:path w="8610600" h="2028825">
                  <a:moveTo>
                    <a:pt x="8272526" y="0"/>
                  </a:moveTo>
                  <a:lnTo>
                    <a:pt x="338074" y="0"/>
                  </a:lnTo>
                  <a:lnTo>
                    <a:pt x="334987" y="45869"/>
                  </a:lnTo>
                  <a:lnTo>
                    <a:pt x="325997" y="89865"/>
                  </a:lnTo>
                  <a:lnTo>
                    <a:pt x="311506" y="131583"/>
                  </a:lnTo>
                  <a:lnTo>
                    <a:pt x="291917" y="170622"/>
                  </a:lnTo>
                  <a:lnTo>
                    <a:pt x="267632" y="206577"/>
                  </a:lnTo>
                  <a:lnTo>
                    <a:pt x="239055" y="239045"/>
                  </a:lnTo>
                  <a:lnTo>
                    <a:pt x="206587" y="267625"/>
                  </a:lnTo>
                  <a:lnTo>
                    <a:pt x="170633" y="291911"/>
                  </a:lnTo>
                  <a:lnTo>
                    <a:pt x="131594" y="311503"/>
                  </a:lnTo>
                  <a:lnTo>
                    <a:pt x="89874" y="325996"/>
                  </a:lnTo>
                  <a:lnTo>
                    <a:pt x="45875" y="334987"/>
                  </a:lnTo>
                  <a:lnTo>
                    <a:pt x="0" y="338074"/>
                  </a:lnTo>
                  <a:lnTo>
                    <a:pt x="0" y="1690370"/>
                  </a:lnTo>
                  <a:lnTo>
                    <a:pt x="45875" y="1693456"/>
                  </a:lnTo>
                  <a:lnTo>
                    <a:pt x="89874" y="1702447"/>
                  </a:lnTo>
                  <a:lnTo>
                    <a:pt x="131594" y="1716940"/>
                  </a:lnTo>
                  <a:lnTo>
                    <a:pt x="170633" y="1736532"/>
                  </a:lnTo>
                  <a:lnTo>
                    <a:pt x="206587" y="1760818"/>
                  </a:lnTo>
                  <a:lnTo>
                    <a:pt x="239055" y="1789398"/>
                  </a:lnTo>
                  <a:lnTo>
                    <a:pt x="267632" y="1821866"/>
                  </a:lnTo>
                  <a:lnTo>
                    <a:pt x="291917" y="1857821"/>
                  </a:lnTo>
                  <a:lnTo>
                    <a:pt x="311506" y="1896860"/>
                  </a:lnTo>
                  <a:lnTo>
                    <a:pt x="325997" y="1938578"/>
                  </a:lnTo>
                  <a:lnTo>
                    <a:pt x="334987" y="1982574"/>
                  </a:lnTo>
                  <a:lnTo>
                    <a:pt x="338074" y="2028444"/>
                  </a:lnTo>
                  <a:lnTo>
                    <a:pt x="8272526" y="2028444"/>
                  </a:lnTo>
                  <a:lnTo>
                    <a:pt x="8275612" y="1982574"/>
                  </a:lnTo>
                  <a:lnTo>
                    <a:pt x="8284603" y="1938578"/>
                  </a:lnTo>
                  <a:lnTo>
                    <a:pt x="8299096" y="1896860"/>
                  </a:lnTo>
                  <a:lnTo>
                    <a:pt x="8318688" y="1857821"/>
                  </a:lnTo>
                  <a:lnTo>
                    <a:pt x="8342974" y="1821866"/>
                  </a:lnTo>
                  <a:lnTo>
                    <a:pt x="8371554" y="1789398"/>
                  </a:lnTo>
                  <a:lnTo>
                    <a:pt x="8404022" y="1760818"/>
                  </a:lnTo>
                  <a:lnTo>
                    <a:pt x="8439977" y="1736532"/>
                  </a:lnTo>
                  <a:lnTo>
                    <a:pt x="8479016" y="1716940"/>
                  </a:lnTo>
                  <a:lnTo>
                    <a:pt x="8520734" y="1702447"/>
                  </a:lnTo>
                  <a:lnTo>
                    <a:pt x="8564730" y="1693456"/>
                  </a:lnTo>
                  <a:lnTo>
                    <a:pt x="8610600" y="1690370"/>
                  </a:lnTo>
                  <a:lnTo>
                    <a:pt x="8610600" y="338074"/>
                  </a:lnTo>
                  <a:lnTo>
                    <a:pt x="8564730" y="334987"/>
                  </a:lnTo>
                  <a:lnTo>
                    <a:pt x="8520734" y="325996"/>
                  </a:lnTo>
                  <a:lnTo>
                    <a:pt x="8479016" y="311503"/>
                  </a:lnTo>
                  <a:lnTo>
                    <a:pt x="8439977" y="291911"/>
                  </a:lnTo>
                  <a:lnTo>
                    <a:pt x="8404022" y="267625"/>
                  </a:lnTo>
                  <a:lnTo>
                    <a:pt x="8371554" y="239045"/>
                  </a:lnTo>
                  <a:lnTo>
                    <a:pt x="8342974" y="206577"/>
                  </a:lnTo>
                  <a:lnTo>
                    <a:pt x="8318688" y="170622"/>
                  </a:lnTo>
                  <a:lnTo>
                    <a:pt x="8299096" y="131583"/>
                  </a:lnTo>
                  <a:lnTo>
                    <a:pt x="8284603" y="89865"/>
                  </a:lnTo>
                  <a:lnTo>
                    <a:pt x="8275612" y="45869"/>
                  </a:lnTo>
                  <a:lnTo>
                    <a:pt x="8272526" y="0"/>
                  </a:lnTo>
                  <a:close/>
                </a:path>
              </a:pathLst>
            </a:custGeom>
            <a:solidFill>
              <a:srgbClr val="FFFFFF">
                <a:alpha val="85096"/>
              </a:srgbClr>
            </a:solidFill>
          </p:spPr>
          <p:txBody>
            <a:bodyPr wrap="square" lIns="0" tIns="0" rIns="0" bIns="0" rtlCol="0"/>
            <a:lstStyle/>
            <a:p>
              <a:endParaRPr/>
            </a:p>
          </p:txBody>
        </p:sp>
        <p:sp>
          <p:nvSpPr>
            <p:cNvPr id="5" name="object 5"/>
            <p:cNvSpPr/>
            <p:nvPr/>
          </p:nvSpPr>
          <p:spPr>
            <a:xfrm>
              <a:off x="229362" y="1905761"/>
              <a:ext cx="8610600" cy="2028825"/>
            </a:xfrm>
            <a:custGeom>
              <a:avLst/>
              <a:gdLst/>
              <a:ahLst/>
              <a:cxnLst/>
              <a:rect l="l" t="t" r="r" b="b"/>
              <a:pathLst>
                <a:path w="8610600" h="2028825">
                  <a:moveTo>
                    <a:pt x="0" y="338074"/>
                  </a:moveTo>
                  <a:lnTo>
                    <a:pt x="45875" y="334987"/>
                  </a:lnTo>
                  <a:lnTo>
                    <a:pt x="89874" y="325996"/>
                  </a:lnTo>
                  <a:lnTo>
                    <a:pt x="131594" y="311503"/>
                  </a:lnTo>
                  <a:lnTo>
                    <a:pt x="170633" y="291911"/>
                  </a:lnTo>
                  <a:lnTo>
                    <a:pt x="206587" y="267625"/>
                  </a:lnTo>
                  <a:lnTo>
                    <a:pt x="239055" y="239045"/>
                  </a:lnTo>
                  <a:lnTo>
                    <a:pt x="267632" y="206577"/>
                  </a:lnTo>
                  <a:lnTo>
                    <a:pt x="291917" y="170622"/>
                  </a:lnTo>
                  <a:lnTo>
                    <a:pt x="311506" y="131583"/>
                  </a:lnTo>
                  <a:lnTo>
                    <a:pt x="325997" y="89865"/>
                  </a:lnTo>
                  <a:lnTo>
                    <a:pt x="334987" y="45869"/>
                  </a:lnTo>
                  <a:lnTo>
                    <a:pt x="338074" y="0"/>
                  </a:lnTo>
                  <a:lnTo>
                    <a:pt x="8272526" y="0"/>
                  </a:lnTo>
                  <a:lnTo>
                    <a:pt x="8275612" y="45869"/>
                  </a:lnTo>
                  <a:lnTo>
                    <a:pt x="8284603" y="89865"/>
                  </a:lnTo>
                  <a:lnTo>
                    <a:pt x="8299096" y="131583"/>
                  </a:lnTo>
                  <a:lnTo>
                    <a:pt x="8318688" y="170622"/>
                  </a:lnTo>
                  <a:lnTo>
                    <a:pt x="8342974" y="206577"/>
                  </a:lnTo>
                  <a:lnTo>
                    <a:pt x="8371554" y="239045"/>
                  </a:lnTo>
                  <a:lnTo>
                    <a:pt x="8404022" y="267625"/>
                  </a:lnTo>
                  <a:lnTo>
                    <a:pt x="8439977" y="291911"/>
                  </a:lnTo>
                  <a:lnTo>
                    <a:pt x="8479016" y="311503"/>
                  </a:lnTo>
                  <a:lnTo>
                    <a:pt x="8520734" y="325996"/>
                  </a:lnTo>
                  <a:lnTo>
                    <a:pt x="8564730" y="334987"/>
                  </a:lnTo>
                  <a:lnTo>
                    <a:pt x="8610600" y="338074"/>
                  </a:lnTo>
                  <a:lnTo>
                    <a:pt x="8610600" y="1690370"/>
                  </a:lnTo>
                  <a:lnTo>
                    <a:pt x="8564730" y="1693456"/>
                  </a:lnTo>
                  <a:lnTo>
                    <a:pt x="8520734" y="1702447"/>
                  </a:lnTo>
                  <a:lnTo>
                    <a:pt x="8479016" y="1716940"/>
                  </a:lnTo>
                  <a:lnTo>
                    <a:pt x="8439977" y="1736532"/>
                  </a:lnTo>
                  <a:lnTo>
                    <a:pt x="8404022" y="1760818"/>
                  </a:lnTo>
                  <a:lnTo>
                    <a:pt x="8371554" y="1789398"/>
                  </a:lnTo>
                  <a:lnTo>
                    <a:pt x="8342974" y="1821866"/>
                  </a:lnTo>
                  <a:lnTo>
                    <a:pt x="8318688" y="1857821"/>
                  </a:lnTo>
                  <a:lnTo>
                    <a:pt x="8299096" y="1896860"/>
                  </a:lnTo>
                  <a:lnTo>
                    <a:pt x="8284603" y="1938578"/>
                  </a:lnTo>
                  <a:lnTo>
                    <a:pt x="8275612" y="1982574"/>
                  </a:lnTo>
                  <a:lnTo>
                    <a:pt x="8272526" y="2028444"/>
                  </a:lnTo>
                  <a:lnTo>
                    <a:pt x="338074" y="2028444"/>
                  </a:lnTo>
                  <a:lnTo>
                    <a:pt x="334987" y="1982574"/>
                  </a:lnTo>
                  <a:lnTo>
                    <a:pt x="325997" y="1938578"/>
                  </a:lnTo>
                  <a:lnTo>
                    <a:pt x="311506" y="1896860"/>
                  </a:lnTo>
                  <a:lnTo>
                    <a:pt x="291917" y="1857821"/>
                  </a:lnTo>
                  <a:lnTo>
                    <a:pt x="267632" y="1821866"/>
                  </a:lnTo>
                  <a:lnTo>
                    <a:pt x="239055" y="1789398"/>
                  </a:lnTo>
                  <a:lnTo>
                    <a:pt x="206587" y="1760818"/>
                  </a:lnTo>
                  <a:lnTo>
                    <a:pt x="170633" y="1736532"/>
                  </a:lnTo>
                  <a:lnTo>
                    <a:pt x="131594" y="1716940"/>
                  </a:lnTo>
                  <a:lnTo>
                    <a:pt x="89874" y="1702447"/>
                  </a:lnTo>
                  <a:lnTo>
                    <a:pt x="45875" y="1693456"/>
                  </a:lnTo>
                  <a:lnTo>
                    <a:pt x="0" y="1690370"/>
                  </a:lnTo>
                  <a:lnTo>
                    <a:pt x="0" y="338074"/>
                  </a:lnTo>
                  <a:close/>
                </a:path>
              </a:pathLst>
            </a:custGeom>
            <a:ln w="25908">
              <a:solidFill>
                <a:srgbClr val="88A3A7"/>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334010" rIns="0" bIns="0" rtlCol="0">
            <a:spAutoFit/>
          </a:bodyPr>
          <a:lstStyle/>
          <a:p>
            <a:pPr marL="2038985" marR="5080" indent="-1445260">
              <a:lnSpc>
                <a:spcPct val="100000"/>
              </a:lnSpc>
              <a:spcBef>
                <a:spcPts val="105"/>
              </a:spcBef>
            </a:pPr>
            <a:r>
              <a:rPr spc="-5" dirty="0"/>
              <a:t>THE</a:t>
            </a:r>
            <a:r>
              <a:rPr spc="-20" dirty="0"/>
              <a:t> </a:t>
            </a:r>
            <a:r>
              <a:rPr dirty="0"/>
              <a:t>LIFE</a:t>
            </a:r>
            <a:r>
              <a:rPr spc="-15" dirty="0"/>
              <a:t> </a:t>
            </a:r>
            <a:r>
              <a:rPr dirty="0"/>
              <a:t>AND</a:t>
            </a:r>
            <a:r>
              <a:rPr spc="-15" dirty="0"/>
              <a:t> </a:t>
            </a:r>
            <a:r>
              <a:rPr spc="-5" dirty="0"/>
              <a:t>ACTIVITY</a:t>
            </a:r>
            <a:r>
              <a:rPr spc="-15" dirty="0"/>
              <a:t> </a:t>
            </a:r>
            <a:r>
              <a:rPr spc="-5" dirty="0"/>
              <a:t>OF </a:t>
            </a:r>
            <a:r>
              <a:rPr spc="-980" dirty="0"/>
              <a:t> </a:t>
            </a:r>
            <a:r>
              <a:rPr dirty="0"/>
              <a:t>HIPPOCRATES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65540" y="64100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18</a:t>
            </a:r>
            <a:endParaRPr sz="1400">
              <a:latin typeface="Arial MT"/>
              <a:cs typeface="Arial MT"/>
            </a:endParaRPr>
          </a:p>
        </p:txBody>
      </p:sp>
      <p:pic>
        <p:nvPicPr>
          <p:cNvPr id="3" name="object 3"/>
          <p:cNvPicPr/>
          <p:nvPr/>
        </p:nvPicPr>
        <p:blipFill>
          <a:blip r:embed="rId2" cstate="print"/>
          <a:stretch>
            <a:fillRect/>
          </a:stretch>
        </p:blipFill>
        <p:spPr>
          <a:xfrm>
            <a:off x="0" y="0"/>
            <a:ext cx="9144000" cy="746760"/>
          </a:xfrm>
          <a:prstGeom prst="rect">
            <a:avLst/>
          </a:prstGeom>
        </p:spPr>
      </p:pic>
      <p:sp>
        <p:nvSpPr>
          <p:cNvPr id="4" name="object 4"/>
          <p:cNvSpPr txBox="1">
            <a:spLocks noGrp="1"/>
          </p:cNvSpPr>
          <p:nvPr>
            <p:ph type="title"/>
          </p:nvPr>
        </p:nvSpPr>
        <p:spPr>
          <a:xfrm>
            <a:off x="2097404" y="101295"/>
            <a:ext cx="4951095" cy="391795"/>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1F5F"/>
                </a:solidFill>
                <a:latin typeface="Arial"/>
                <a:cs typeface="Arial"/>
              </a:rPr>
              <a:t>HIPPOCRATES’S</a:t>
            </a:r>
            <a:r>
              <a:rPr sz="2400" i="0" dirty="0">
                <a:solidFill>
                  <a:srgbClr val="001F5F"/>
                </a:solidFill>
                <a:latin typeface="Arial"/>
                <a:cs typeface="Arial"/>
              </a:rPr>
              <a:t> </a:t>
            </a:r>
            <a:r>
              <a:rPr sz="2400" i="0" spc="-5" dirty="0">
                <a:solidFill>
                  <a:srgbClr val="001F5F"/>
                </a:solidFill>
                <a:latin typeface="Arial"/>
                <a:cs typeface="Arial"/>
              </a:rPr>
              <a:t>VITAL</a:t>
            </a:r>
            <a:r>
              <a:rPr sz="2400" i="0" spc="-25" dirty="0">
                <a:solidFill>
                  <a:srgbClr val="001F5F"/>
                </a:solidFill>
                <a:latin typeface="Arial"/>
                <a:cs typeface="Arial"/>
              </a:rPr>
              <a:t> </a:t>
            </a:r>
            <a:r>
              <a:rPr sz="2400" i="0" spc="-5" dirty="0">
                <a:solidFill>
                  <a:srgbClr val="001F5F"/>
                </a:solidFill>
                <a:latin typeface="Arial"/>
                <a:cs typeface="Arial"/>
              </a:rPr>
              <a:t>ACTIVITY</a:t>
            </a:r>
            <a:endParaRPr sz="2400">
              <a:latin typeface="Arial"/>
              <a:cs typeface="Arial"/>
            </a:endParaRPr>
          </a:p>
        </p:txBody>
      </p:sp>
      <p:sp>
        <p:nvSpPr>
          <p:cNvPr id="5" name="object 5"/>
          <p:cNvSpPr/>
          <p:nvPr/>
        </p:nvSpPr>
        <p:spPr>
          <a:xfrm>
            <a:off x="2667761" y="762762"/>
            <a:ext cx="6172200" cy="867410"/>
          </a:xfrm>
          <a:custGeom>
            <a:avLst/>
            <a:gdLst/>
            <a:ahLst/>
            <a:cxnLst/>
            <a:rect l="l" t="t" r="r" b="b"/>
            <a:pathLst>
              <a:path w="6172200" h="867410">
                <a:moveTo>
                  <a:pt x="6172199" y="0"/>
                </a:moveTo>
                <a:lnTo>
                  <a:pt x="0" y="0"/>
                </a:lnTo>
                <a:lnTo>
                  <a:pt x="0" y="867156"/>
                </a:lnTo>
                <a:lnTo>
                  <a:pt x="6172199" y="867156"/>
                </a:lnTo>
                <a:lnTo>
                  <a:pt x="6172199" y="0"/>
                </a:lnTo>
                <a:close/>
              </a:path>
            </a:pathLst>
          </a:custGeom>
          <a:solidFill>
            <a:srgbClr val="BADFE2">
              <a:alpha val="70195"/>
            </a:srgbClr>
          </a:solidFill>
        </p:spPr>
        <p:txBody>
          <a:bodyPr wrap="square" lIns="0" tIns="0" rIns="0" bIns="0" rtlCol="0"/>
          <a:lstStyle/>
          <a:p>
            <a:endParaRPr/>
          </a:p>
        </p:txBody>
      </p:sp>
      <p:sp>
        <p:nvSpPr>
          <p:cNvPr id="6" name="object 6"/>
          <p:cNvSpPr txBox="1"/>
          <p:nvPr/>
        </p:nvSpPr>
        <p:spPr>
          <a:xfrm>
            <a:off x="2667761" y="762762"/>
            <a:ext cx="6172200" cy="867410"/>
          </a:xfrm>
          <a:prstGeom prst="rect">
            <a:avLst/>
          </a:prstGeom>
          <a:ln w="25907">
            <a:solidFill>
              <a:srgbClr val="88A3A7"/>
            </a:solidFill>
          </a:ln>
        </p:spPr>
        <p:txBody>
          <a:bodyPr vert="horz" wrap="square" lIns="0" tIns="137160" rIns="0" bIns="0" rtlCol="0">
            <a:spAutoFit/>
          </a:bodyPr>
          <a:lstStyle/>
          <a:p>
            <a:pPr marL="1172210" marR="311150" indent="-855344">
              <a:lnSpc>
                <a:spcPts val="2340"/>
              </a:lnSpc>
              <a:spcBef>
                <a:spcPts val="1080"/>
              </a:spcBef>
            </a:pPr>
            <a:r>
              <a:rPr sz="2000" b="1" i="1" dirty="0">
                <a:solidFill>
                  <a:srgbClr val="004B00"/>
                </a:solidFill>
                <a:latin typeface="Arial"/>
                <a:cs typeface="Arial"/>
              </a:rPr>
              <a:t>born</a:t>
            </a:r>
            <a:r>
              <a:rPr sz="2000" b="1" i="1" spc="-5" dirty="0">
                <a:solidFill>
                  <a:srgbClr val="004B00"/>
                </a:solidFill>
                <a:latin typeface="Arial"/>
                <a:cs typeface="Arial"/>
              </a:rPr>
              <a:t> </a:t>
            </a:r>
            <a:r>
              <a:rPr sz="2000" b="1" i="1" spc="-10" dirty="0">
                <a:solidFill>
                  <a:srgbClr val="004B00"/>
                </a:solidFill>
                <a:latin typeface="Arial"/>
                <a:cs typeface="Arial"/>
              </a:rPr>
              <a:t>in</a:t>
            </a:r>
            <a:r>
              <a:rPr sz="2000" b="1" i="1" spc="-20" dirty="0">
                <a:solidFill>
                  <a:srgbClr val="004B00"/>
                </a:solidFill>
                <a:latin typeface="Arial"/>
                <a:cs typeface="Arial"/>
              </a:rPr>
              <a:t> </a:t>
            </a:r>
            <a:r>
              <a:rPr sz="2000" b="1" i="1" dirty="0">
                <a:solidFill>
                  <a:srgbClr val="004B00"/>
                </a:solidFill>
                <a:latin typeface="Arial"/>
                <a:cs typeface="Arial"/>
              </a:rPr>
              <a:t>the</a:t>
            </a:r>
            <a:r>
              <a:rPr sz="2000" b="1" i="1" spc="-15" dirty="0">
                <a:solidFill>
                  <a:srgbClr val="004B00"/>
                </a:solidFill>
                <a:latin typeface="Arial"/>
                <a:cs typeface="Arial"/>
              </a:rPr>
              <a:t> </a:t>
            </a:r>
            <a:r>
              <a:rPr sz="2000" b="1" i="1" spc="5" dirty="0">
                <a:solidFill>
                  <a:srgbClr val="004B00"/>
                </a:solidFill>
                <a:latin typeface="Arial"/>
                <a:cs typeface="Arial"/>
              </a:rPr>
              <a:t>doctor’s</a:t>
            </a:r>
            <a:r>
              <a:rPr sz="2000" b="1" i="1" spc="-20" dirty="0">
                <a:solidFill>
                  <a:srgbClr val="004B00"/>
                </a:solidFill>
                <a:latin typeface="Arial"/>
                <a:cs typeface="Arial"/>
              </a:rPr>
              <a:t> </a:t>
            </a:r>
            <a:r>
              <a:rPr sz="2000" b="1" i="1" spc="-15" dirty="0">
                <a:solidFill>
                  <a:srgbClr val="004B00"/>
                </a:solidFill>
                <a:latin typeface="Arial"/>
                <a:cs typeface="Arial"/>
              </a:rPr>
              <a:t>family,</a:t>
            </a:r>
            <a:r>
              <a:rPr sz="2000" b="1" i="1" spc="-45" dirty="0">
                <a:solidFill>
                  <a:srgbClr val="004B00"/>
                </a:solidFill>
                <a:latin typeface="Arial"/>
                <a:cs typeface="Arial"/>
              </a:rPr>
              <a:t> </a:t>
            </a:r>
            <a:r>
              <a:rPr sz="2000" b="1" i="1" dirty="0">
                <a:solidFill>
                  <a:srgbClr val="004B00"/>
                </a:solidFill>
                <a:latin typeface="Arial"/>
                <a:cs typeface="Arial"/>
              </a:rPr>
              <a:t>his</a:t>
            </a:r>
            <a:r>
              <a:rPr sz="2000" b="1" i="1" spc="-10" dirty="0">
                <a:solidFill>
                  <a:srgbClr val="004B00"/>
                </a:solidFill>
                <a:latin typeface="Arial"/>
                <a:cs typeface="Arial"/>
              </a:rPr>
              <a:t> </a:t>
            </a:r>
            <a:r>
              <a:rPr sz="2000" b="1" i="1" spc="-5" dirty="0">
                <a:solidFill>
                  <a:srgbClr val="004B00"/>
                </a:solidFill>
                <a:latin typeface="Arial"/>
                <a:cs typeface="Arial"/>
              </a:rPr>
              <a:t>family</a:t>
            </a:r>
            <a:r>
              <a:rPr sz="2000" b="1" i="1" spc="-35" dirty="0">
                <a:solidFill>
                  <a:srgbClr val="004B00"/>
                </a:solidFill>
                <a:latin typeface="Arial"/>
                <a:cs typeface="Arial"/>
              </a:rPr>
              <a:t> </a:t>
            </a:r>
            <a:r>
              <a:rPr sz="2000" b="1" i="1" dirty="0">
                <a:solidFill>
                  <a:srgbClr val="004B00"/>
                </a:solidFill>
                <a:latin typeface="Arial"/>
                <a:cs typeface="Arial"/>
              </a:rPr>
              <a:t>practice </a:t>
            </a:r>
            <a:r>
              <a:rPr sz="2000" b="1" i="1" spc="-540" dirty="0">
                <a:solidFill>
                  <a:srgbClr val="004B00"/>
                </a:solidFill>
                <a:latin typeface="Arial"/>
                <a:cs typeface="Arial"/>
              </a:rPr>
              <a:t> </a:t>
            </a:r>
            <a:r>
              <a:rPr sz="2000" b="1" i="1" dirty="0">
                <a:solidFill>
                  <a:srgbClr val="004B00"/>
                </a:solidFill>
                <a:latin typeface="Arial"/>
                <a:cs typeface="Arial"/>
              </a:rPr>
              <a:t>medicine</a:t>
            </a:r>
            <a:r>
              <a:rPr sz="2000" b="1" i="1" spc="-25" dirty="0">
                <a:solidFill>
                  <a:srgbClr val="004B00"/>
                </a:solidFill>
                <a:latin typeface="Arial"/>
                <a:cs typeface="Arial"/>
              </a:rPr>
              <a:t> </a:t>
            </a:r>
            <a:r>
              <a:rPr sz="2000" b="1" i="1" dirty="0">
                <a:solidFill>
                  <a:srgbClr val="004B00"/>
                </a:solidFill>
                <a:latin typeface="Arial"/>
                <a:cs typeface="Arial"/>
              </a:rPr>
              <a:t>during</a:t>
            </a:r>
            <a:r>
              <a:rPr sz="2000" b="1" i="1" spc="-30" dirty="0">
                <a:solidFill>
                  <a:srgbClr val="004B00"/>
                </a:solidFill>
                <a:latin typeface="Arial"/>
                <a:cs typeface="Arial"/>
              </a:rPr>
              <a:t> </a:t>
            </a:r>
            <a:r>
              <a:rPr sz="2000" b="1" i="1" dirty="0">
                <a:solidFill>
                  <a:srgbClr val="004B00"/>
                </a:solidFill>
                <a:latin typeface="Arial"/>
                <a:cs typeface="Arial"/>
              </a:rPr>
              <a:t>18</a:t>
            </a:r>
            <a:r>
              <a:rPr sz="2000" b="1" i="1" spc="5" dirty="0">
                <a:solidFill>
                  <a:srgbClr val="004B00"/>
                </a:solidFill>
                <a:latin typeface="Arial"/>
                <a:cs typeface="Arial"/>
              </a:rPr>
              <a:t> </a:t>
            </a:r>
            <a:r>
              <a:rPr sz="2000" b="1" i="1" dirty="0">
                <a:solidFill>
                  <a:srgbClr val="004B00"/>
                </a:solidFill>
                <a:latin typeface="Arial"/>
                <a:cs typeface="Arial"/>
              </a:rPr>
              <a:t>generations</a:t>
            </a:r>
            <a:endParaRPr sz="2000">
              <a:latin typeface="Arial"/>
              <a:cs typeface="Arial"/>
            </a:endParaRPr>
          </a:p>
        </p:txBody>
      </p:sp>
      <p:grpSp>
        <p:nvGrpSpPr>
          <p:cNvPr id="7" name="object 7"/>
          <p:cNvGrpSpPr/>
          <p:nvPr/>
        </p:nvGrpSpPr>
        <p:grpSpPr>
          <a:xfrm>
            <a:off x="2644076" y="1833308"/>
            <a:ext cx="6198235" cy="711835"/>
            <a:chOff x="2644076" y="1833308"/>
            <a:chExt cx="6198235" cy="711835"/>
          </a:xfrm>
        </p:grpSpPr>
        <p:sp>
          <p:nvSpPr>
            <p:cNvPr id="8" name="object 8"/>
            <p:cNvSpPr/>
            <p:nvPr/>
          </p:nvSpPr>
          <p:spPr>
            <a:xfrm>
              <a:off x="2657094" y="1846325"/>
              <a:ext cx="6172200" cy="685800"/>
            </a:xfrm>
            <a:custGeom>
              <a:avLst/>
              <a:gdLst/>
              <a:ahLst/>
              <a:cxnLst/>
              <a:rect l="l" t="t" r="r" b="b"/>
              <a:pathLst>
                <a:path w="6172200" h="685800">
                  <a:moveTo>
                    <a:pt x="6172200" y="0"/>
                  </a:moveTo>
                  <a:lnTo>
                    <a:pt x="0" y="0"/>
                  </a:lnTo>
                  <a:lnTo>
                    <a:pt x="0" y="685800"/>
                  </a:lnTo>
                  <a:lnTo>
                    <a:pt x="6172200" y="685800"/>
                  </a:lnTo>
                  <a:lnTo>
                    <a:pt x="6172200" y="0"/>
                  </a:lnTo>
                  <a:close/>
                </a:path>
              </a:pathLst>
            </a:custGeom>
            <a:solidFill>
              <a:srgbClr val="FFFFE6"/>
            </a:solidFill>
          </p:spPr>
          <p:txBody>
            <a:bodyPr wrap="square" lIns="0" tIns="0" rIns="0" bIns="0" rtlCol="0"/>
            <a:lstStyle/>
            <a:p>
              <a:endParaRPr/>
            </a:p>
          </p:txBody>
        </p:sp>
        <p:sp>
          <p:nvSpPr>
            <p:cNvPr id="9" name="object 9"/>
            <p:cNvSpPr/>
            <p:nvPr/>
          </p:nvSpPr>
          <p:spPr>
            <a:xfrm>
              <a:off x="2657094" y="1846325"/>
              <a:ext cx="6172200" cy="685800"/>
            </a:xfrm>
            <a:custGeom>
              <a:avLst/>
              <a:gdLst/>
              <a:ahLst/>
              <a:cxnLst/>
              <a:rect l="l" t="t" r="r" b="b"/>
              <a:pathLst>
                <a:path w="6172200" h="685800">
                  <a:moveTo>
                    <a:pt x="0" y="685800"/>
                  </a:moveTo>
                  <a:lnTo>
                    <a:pt x="6172200" y="685800"/>
                  </a:lnTo>
                  <a:lnTo>
                    <a:pt x="6172200" y="0"/>
                  </a:lnTo>
                  <a:lnTo>
                    <a:pt x="0" y="0"/>
                  </a:lnTo>
                  <a:lnTo>
                    <a:pt x="0" y="685800"/>
                  </a:lnTo>
                  <a:close/>
                </a:path>
              </a:pathLst>
            </a:custGeom>
            <a:ln w="25908">
              <a:solidFill>
                <a:srgbClr val="FFC000"/>
              </a:solidFill>
            </a:ln>
          </p:spPr>
          <p:txBody>
            <a:bodyPr wrap="square" lIns="0" tIns="0" rIns="0" bIns="0" rtlCol="0"/>
            <a:lstStyle/>
            <a:p>
              <a:endParaRPr/>
            </a:p>
          </p:txBody>
        </p:sp>
      </p:grpSp>
      <p:sp>
        <p:nvSpPr>
          <p:cNvPr id="10" name="object 10"/>
          <p:cNvSpPr txBox="1"/>
          <p:nvPr/>
        </p:nvSpPr>
        <p:spPr>
          <a:xfrm>
            <a:off x="3176142" y="1863089"/>
            <a:ext cx="5131435" cy="584200"/>
          </a:xfrm>
          <a:prstGeom prst="rect">
            <a:avLst/>
          </a:prstGeom>
        </p:spPr>
        <p:txBody>
          <a:bodyPr vert="horz" wrap="square" lIns="0" tIns="64769" rIns="0" bIns="0" rtlCol="0">
            <a:spAutoFit/>
          </a:bodyPr>
          <a:lstStyle/>
          <a:p>
            <a:pPr marL="676910" marR="5080" indent="-664845">
              <a:lnSpc>
                <a:spcPts val="1989"/>
              </a:lnSpc>
              <a:spcBef>
                <a:spcPts val="509"/>
              </a:spcBef>
            </a:pPr>
            <a:r>
              <a:rPr sz="2000" b="1" dirty="0">
                <a:solidFill>
                  <a:srgbClr val="000099"/>
                </a:solidFill>
                <a:latin typeface="Arial"/>
                <a:cs typeface="Arial"/>
              </a:rPr>
              <a:t>attached</a:t>
            </a:r>
            <a:r>
              <a:rPr sz="2000" b="1" spc="-50" dirty="0">
                <a:solidFill>
                  <a:srgbClr val="000099"/>
                </a:solidFill>
                <a:latin typeface="Arial"/>
                <a:cs typeface="Arial"/>
              </a:rPr>
              <a:t> </a:t>
            </a:r>
            <a:r>
              <a:rPr sz="2000" b="1" dirty="0">
                <a:solidFill>
                  <a:srgbClr val="000099"/>
                </a:solidFill>
                <a:latin typeface="Arial"/>
                <a:cs typeface="Arial"/>
              </a:rPr>
              <a:t>great</a:t>
            </a:r>
            <a:r>
              <a:rPr sz="2000" b="1" spc="-30" dirty="0">
                <a:solidFill>
                  <a:srgbClr val="000099"/>
                </a:solidFill>
                <a:latin typeface="Arial"/>
                <a:cs typeface="Arial"/>
              </a:rPr>
              <a:t> </a:t>
            </a:r>
            <a:r>
              <a:rPr sz="2000" b="1" dirty="0">
                <a:solidFill>
                  <a:srgbClr val="000099"/>
                </a:solidFill>
                <a:latin typeface="Arial"/>
                <a:cs typeface="Arial"/>
              </a:rPr>
              <a:t>importance</a:t>
            </a:r>
            <a:r>
              <a:rPr sz="2000" b="1" spc="-35" dirty="0">
                <a:solidFill>
                  <a:srgbClr val="000099"/>
                </a:solidFill>
                <a:latin typeface="Arial"/>
                <a:cs typeface="Arial"/>
              </a:rPr>
              <a:t> </a:t>
            </a:r>
            <a:r>
              <a:rPr sz="2000" b="1" dirty="0">
                <a:solidFill>
                  <a:srgbClr val="000099"/>
                </a:solidFill>
                <a:latin typeface="Arial"/>
                <a:cs typeface="Arial"/>
              </a:rPr>
              <a:t>to</a:t>
            </a:r>
            <a:r>
              <a:rPr sz="2000" b="1" spc="-20" dirty="0">
                <a:solidFill>
                  <a:srgbClr val="000099"/>
                </a:solidFill>
                <a:latin typeface="Arial"/>
                <a:cs typeface="Arial"/>
              </a:rPr>
              <a:t> </a:t>
            </a:r>
            <a:r>
              <a:rPr sz="2000" b="1" dirty="0">
                <a:solidFill>
                  <a:srgbClr val="000099"/>
                </a:solidFill>
                <a:latin typeface="Arial"/>
                <a:cs typeface="Arial"/>
              </a:rPr>
              <a:t>the</a:t>
            </a:r>
            <a:r>
              <a:rPr sz="2000" b="1" spc="-20" dirty="0">
                <a:solidFill>
                  <a:srgbClr val="000099"/>
                </a:solidFill>
                <a:latin typeface="Arial"/>
                <a:cs typeface="Arial"/>
              </a:rPr>
              <a:t> </a:t>
            </a:r>
            <a:r>
              <a:rPr sz="2000" b="1" dirty="0">
                <a:solidFill>
                  <a:srgbClr val="000099"/>
                </a:solidFill>
                <a:latin typeface="Arial"/>
                <a:cs typeface="Arial"/>
              </a:rPr>
              <a:t>issues</a:t>
            </a:r>
            <a:r>
              <a:rPr sz="2000" b="1" spc="-5" dirty="0">
                <a:solidFill>
                  <a:srgbClr val="000099"/>
                </a:solidFill>
                <a:latin typeface="Arial"/>
                <a:cs typeface="Arial"/>
              </a:rPr>
              <a:t> </a:t>
            </a:r>
            <a:r>
              <a:rPr sz="2000" b="1" dirty="0">
                <a:solidFill>
                  <a:srgbClr val="000099"/>
                </a:solidFill>
                <a:latin typeface="Arial"/>
                <a:cs typeface="Arial"/>
              </a:rPr>
              <a:t>of </a:t>
            </a:r>
            <a:r>
              <a:rPr sz="2000" b="1" spc="-540" dirty="0">
                <a:solidFill>
                  <a:srgbClr val="000099"/>
                </a:solidFill>
                <a:latin typeface="Arial"/>
                <a:cs typeface="Arial"/>
              </a:rPr>
              <a:t> </a:t>
            </a:r>
            <a:r>
              <a:rPr sz="2000" b="1" dirty="0">
                <a:solidFill>
                  <a:srgbClr val="000099"/>
                </a:solidFill>
                <a:latin typeface="Arial"/>
                <a:cs typeface="Arial"/>
              </a:rPr>
              <a:t>health,</a:t>
            </a:r>
            <a:r>
              <a:rPr sz="2000" b="1" spc="-40" dirty="0">
                <a:solidFill>
                  <a:srgbClr val="000099"/>
                </a:solidFill>
                <a:latin typeface="Arial"/>
                <a:cs typeface="Arial"/>
              </a:rPr>
              <a:t> </a:t>
            </a:r>
            <a:r>
              <a:rPr sz="2000" b="1" dirty="0">
                <a:solidFill>
                  <a:srgbClr val="000099"/>
                </a:solidFill>
                <a:latin typeface="Arial"/>
                <a:cs typeface="Arial"/>
              </a:rPr>
              <a:t>welfare,</a:t>
            </a:r>
            <a:r>
              <a:rPr sz="2000" b="1" spc="-50" dirty="0">
                <a:solidFill>
                  <a:srgbClr val="000099"/>
                </a:solidFill>
                <a:latin typeface="Arial"/>
                <a:cs typeface="Arial"/>
              </a:rPr>
              <a:t> </a:t>
            </a:r>
            <a:r>
              <a:rPr sz="2000" b="1" dirty="0">
                <a:solidFill>
                  <a:srgbClr val="000099"/>
                </a:solidFill>
                <a:latin typeface="Arial"/>
                <a:cs typeface="Arial"/>
              </a:rPr>
              <a:t>regime</a:t>
            </a:r>
            <a:r>
              <a:rPr sz="2000" b="1" spc="-20" dirty="0">
                <a:solidFill>
                  <a:srgbClr val="000099"/>
                </a:solidFill>
                <a:latin typeface="Arial"/>
                <a:cs typeface="Arial"/>
              </a:rPr>
              <a:t> </a:t>
            </a:r>
            <a:r>
              <a:rPr sz="2000" b="1" dirty="0">
                <a:solidFill>
                  <a:srgbClr val="000099"/>
                </a:solidFill>
                <a:latin typeface="Arial"/>
                <a:cs typeface="Arial"/>
              </a:rPr>
              <a:t>and</a:t>
            </a:r>
            <a:r>
              <a:rPr sz="2000" b="1" spc="-15" dirty="0">
                <a:solidFill>
                  <a:srgbClr val="000099"/>
                </a:solidFill>
                <a:latin typeface="Arial"/>
                <a:cs typeface="Arial"/>
              </a:rPr>
              <a:t> </a:t>
            </a:r>
            <a:r>
              <a:rPr sz="2000" b="1" dirty="0">
                <a:solidFill>
                  <a:srgbClr val="000099"/>
                </a:solidFill>
                <a:latin typeface="Arial"/>
                <a:cs typeface="Arial"/>
              </a:rPr>
              <a:t>diet</a:t>
            </a:r>
            <a:endParaRPr sz="2000">
              <a:latin typeface="Arial"/>
              <a:cs typeface="Arial"/>
            </a:endParaRPr>
          </a:p>
        </p:txBody>
      </p:sp>
      <p:grpSp>
        <p:nvGrpSpPr>
          <p:cNvPr id="11" name="object 11"/>
          <p:cNvGrpSpPr/>
          <p:nvPr/>
        </p:nvGrpSpPr>
        <p:grpSpPr>
          <a:xfrm>
            <a:off x="0" y="586740"/>
            <a:ext cx="8940165" cy="4733925"/>
            <a:chOff x="0" y="586740"/>
            <a:chExt cx="8940165" cy="4733925"/>
          </a:xfrm>
        </p:grpSpPr>
        <p:pic>
          <p:nvPicPr>
            <p:cNvPr id="12" name="object 12"/>
            <p:cNvPicPr/>
            <p:nvPr/>
          </p:nvPicPr>
          <p:blipFill>
            <a:blip r:embed="rId3" cstate="print"/>
            <a:stretch>
              <a:fillRect/>
            </a:stretch>
          </p:blipFill>
          <p:spPr>
            <a:xfrm>
              <a:off x="41147" y="586740"/>
              <a:ext cx="2660904" cy="3653028"/>
            </a:xfrm>
            <a:prstGeom prst="rect">
              <a:avLst/>
            </a:prstGeom>
          </p:spPr>
        </p:pic>
        <p:pic>
          <p:nvPicPr>
            <p:cNvPr id="13" name="object 13"/>
            <p:cNvPicPr/>
            <p:nvPr/>
          </p:nvPicPr>
          <p:blipFill>
            <a:blip r:embed="rId4" cstate="print"/>
            <a:stretch>
              <a:fillRect/>
            </a:stretch>
          </p:blipFill>
          <p:spPr>
            <a:xfrm>
              <a:off x="0" y="4069080"/>
              <a:ext cx="2714244" cy="704088"/>
            </a:xfrm>
            <a:prstGeom prst="rect">
              <a:avLst/>
            </a:prstGeom>
          </p:spPr>
        </p:pic>
        <p:pic>
          <p:nvPicPr>
            <p:cNvPr id="14" name="object 14"/>
            <p:cNvPicPr/>
            <p:nvPr/>
          </p:nvPicPr>
          <p:blipFill>
            <a:blip r:embed="rId5" cstate="print"/>
            <a:stretch>
              <a:fillRect/>
            </a:stretch>
          </p:blipFill>
          <p:spPr>
            <a:xfrm>
              <a:off x="2558795" y="3558540"/>
              <a:ext cx="6380987" cy="1761744"/>
            </a:xfrm>
            <a:prstGeom prst="rect">
              <a:avLst/>
            </a:prstGeom>
          </p:spPr>
        </p:pic>
      </p:grpSp>
      <p:sp>
        <p:nvSpPr>
          <p:cNvPr id="15" name="object 15"/>
          <p:cNvSpPr txBox="1"/>
          <p:nvPr/>
        </p:nvSpPr>
        <p:spPr>
          <a:xfrm>
            <a:off x="2904235" y="3638143"/>
            <a:ext cx="5687695" cy="1412240"/>
          </a:xfrm>
          <a:prstGeom prst="rect">
            <a:avLst/>
          </a:prstGeom>
        </p:spPr>
        <p:txBody>
          <a:bodyPr vert="horz" wrap="square" lIns="0" tIns="88900" rIns="0" bIns="0" rtlCol="0">
            <a:spAutoFit/>
          </a:bodyPr>
          <a:lstStyle/>
          <a:p>
            <a:pPr marL="12700">
              <a:lnSpc>
                <a:spcPct val="100000"/>
              </a:lnSpc>
              <a:spcBef>
                <a:spcPts val="700"/>
              </a:spcBef>
            </a:pPr>
            <a:r>
              <a:rPr sz="2000" b="1" dirty="0">
                <a:solidFill>
                  <a:srgbClr val="004B00"/>
                </a:solidFill>
                <a:latin typeface="Arial"/>
                <a:cs typeface="Arial"/>
              </a:rPr>
              <a:t>The</a:t>
            </a:r>
            <a:r>
              <a:rPr sz="2000" b="1" spc="-5" dirty="0">
                <a:solidFill>
                  <a:srgbClr val="004B00"/>
                </a:solidFill>
                <a:latin typeface="Arial"/>
                <a:cs typeface="Arial"/>
              </a:rPr>
              <a:t> </a:t>
            </a:r>
            <a:r>
              <a:rPr sz="2000" b="1" dirty="0">
                <a:solidFill>
                  <a:srgbClr val="004B00"/>
                </a:solidFill>
                <a:latin typeface="Arial"/>
                <a:cs typeface="Arial"/>
              </a:rPr>
              <a:t>basic</a:t>
            </a:r>
            <a:r>
              <a:rPr sz="2000" b="1" spc="-20" dirty="0">
                <a:solidFill>
                  <a:srgbClr val="004B00"/>
                </a:solidFill>
                <a:latin typeface="Arial"/>
                <a:cs typeface="Arial"/>
              </a:rPr>
              <a:t> </a:t>
            </a:r>
            <a:r>
              <a:rPr sz="2000" b="1" dirty="0">
                <a:solidFill>
                  <a:srgbClr val="004B00"/>
                </a:solidFill>
                <a:latin typeface="Arial"/>
                <a:cs typeface="Arial"/>
              </a:rPr>
              <a:t>principle</a:t>
            </a:r>
            <a:r>
              <a:rPr sz="2000" b="1" spc="-35" dirty="0">
                <a:solidFill>
                  <a:srgbClr val="004B00"/>
                </a:solidFill>
                <a:latin typeface="Arial"/>
                <a:cs typeface="Arial"/>
              </a:rPr>
              <a:t> </a:t>
            </a:r>
            <a:r>
              <a:rPr sz="2000" b="1" dirty="0">
                <a:solidFill>
                  <a:srgbClr val="004B00"/>
                </a:solidFill>
                <a:latin typeface="Arial"/>
                <a:cs typeface="Arial"/>
              </a:rPr>
              <a:t>of</a:t>
            </a:r>
            <a:r>
              <a:rPr sz="2000" b="1" spc="-10" dirty="0">
                <a:solidFill>
                  <a:srgbClr val="004B00"/>
                </a:solidFill>
                <a:latin typeface="Arial"/>
                <a:cs typeface="Arial"/>
              </a:rPr>
              <a:t> Hippocrates’s</a:t>
            </a:r>
            <a:r>
              <a:rPr sz="2000" b="1" spc="-45" dirty="0">
                <a:solidFill>
                  <a:srgbClr val="004B00"/>
                </a:solidFill>
                <a:latin typeface="Arial"/>
                <a:cs typeface="Arial"/>
              </a:rPr>
              <a:t> </a:t>
            </a:r>
            <a:r>
              <a:rPr sz="2000" b="1" spc="-5" dirty="0">
                <a:solidFill>
                  <a:srgbClr val="004B00"/>
                </a:solidFill>
                <a:latin typeface="Arial"/>
                <a:cs typeface="Arial"/>
              </a:rPr>
              <a:t>treatment:</a:t>
            </a:r>
            <a:endParaRPr sz="2000">
              <a:latin typeface="Arial"/>
              <a:cs typeface="Arial"/>
            </a:endParaRPr>
          </a:p>
          <a:p>
            <a:pPr marL="974090">
              <a:lnSpc>
                <a:spcPct val="100000"/>
              </a:lnSpc>
              <a:spcBef>
                <a:spcPts val="600"/>
              </a:spcBef>
            </a:pPr>
            <a:r>
              <a:rPr sz="2000" b="1" dirty="0">
                <a:solidFill>
                  <a:srgbClr val="000099"/>
                </a:solidFill>
                <a:latin typeface="Arial"/>
                <a:cs typeface="Arial"/>
              </a:rPr>
              <a:t>«Non</a:t>
            </a:r>
            <a:r>
              <a:rPr sz="2000" b="1" spc="-15" dirty="0">
                <a:solidFill>
                  <a:srgbClr val="000099"/>
                </a:solidFill>
                <a:latin typeface="Arial"/>
                <a:cs typeface="Arial"/>
              </a:rPr>
              <a:t> </a:t>
            </a:r>
            <a:r>
              <a:rPr sz="2000" b="1" dirty="0">
                <a:solidFill>
                  <a:srgbClr val="000099"/>
                </a:solidFill>
                <a:latin typeface="Arial"/>
                <a:cs typeface="Arial"/>
              </a:rPr>
              <a:t>nocere»</a:t>
            </a:r>
            <a:r>
              <a:rPr sz="2000" b="1" spc="-35" dirty="0">
                <a:solidFill>
                  <a:srgbClr val="000099"/>
                </a:solidFill>
                <a:latin typeface="Arial"/>
                <a:cs typeface="Arial"/>
              </a:rPr>
              <a:t> </a:t>
            </a:r>
            <a:r>
              <a:rPr sz="2000" b="1" dirty="0">
                <a:solidFill>
                  <a:srgbClr val="000099"/>
                </a:solidFill>
                <a:latin typeface="Arial"/>
                <a:cs typeface="Arial"/>
              </a:rPr>
              <a:t>–</a:t>
            </a:r>
            <a:r>
              <a:rPr sz="2000" b="1" spc="-15" dirty="0">
                <a:solidFill>
                  <a:srgbClr val="000099"/>
                </a:solidFill>
                <a:latin typeface="Arial"/>
                <a:cs typeface="Arial"/>
              </a:rPr>
              <a:t> </a:t>
            </a:r>
            <a:r>
              <a:rPr sz="2000" b="1" dirty="0">
                <a:solidFill>
                  <a:srgbClr val="000099"/>
                </a:solidFill>
                <a:latin typeface="Arial"/>
                <a:cs typeface="Arial"/>
              </a:rPr>
              <a:t>«Do</a:t>
            </a:r>
            <a:r>
              <a:rPr sz="2000" b="1" spc="-25" dirty="0">
                <a:solidFill>
                  <a:srgbClr val="000099"/>
                </a:solidFill>
                <a:latin typeface="Arial"/>
                <a:cs typeface="Arial"/>
              </a:rPr>
              <a:t> </a:t>
            </a:r>
            <a:r>
              <a:rPr sz="2000" b="1" dirty="0">
                <a:solidFill>
                  <a:srgbClr val="000099"/>
                </a:solidFill>
                <a:latin typeface="Arial"/>
                <a:cs typeface="Arial"/>
              </a:rPr>
              <a:t>not</a:t>
            </a:r>
            <a:r>
              <a:rPr sz="2000" b="1" spc="-20" dirty="0">
                <a:solidFill>
                  <a:srgbClr val="000099"/>
                </a:solidFill>
                <a:latin typeface="Arial"/>
                <a:cs typeface="Arial"/>
              </a:rPr>
              <a:t> </a:t>
            </a:r>
            <a:r>
              <a:rPr sz="2000" b="1" dirty="0">
                <a:solidFill>
                  <a:srgbClr val="000099"/>
                </a:solidFill>
                <a:latin typeface="Arial"/>
                <a:cs typeface="Arial"/>
              </a:rPr>
              <a:t>harm»</a:t>
            </a:r>
            <a:endParaRPr sz="2000">
              <a:latin typeface="Arial"/>
              <a:cs typeface="Arial"/>
            </a:endParaRPr>
          </a:p>
          <a:p>
            <a:pPr marL="1318895" marR="77470" indent="-1233170">
              <a:lnSpc>
                <a:spcPct val="80000"/>
              </a:lnSpc>
              <a:spcBef>
                <a:spcPts val="1080"/>
              </a:spcBef>
            </a:pPr>
            <a:r>
              <a:rPr sz="2000" b="1" spc="-5" dirty="0">
                <a:solidFill>
                  <a:srgbClr val="000099"/>
                </a:solidFill>
                <a:latin typeface="Arial"/>
                <a:cs typeface="Arial"/>
              </a:rPr>
              <a:t>Physician</a:t>
            </a:r>
            <a:r>
              <a:rPr sz="2000" b="1" spc="5" dirty="0">
                <a:solidFill>
                  <a:srgbClr val="000099"/>
                </a:solidFill>
                <a:latin typeface="Arial"/>
                <a:cs typeface="Arial"/>
              </a:rPr>
              <a:t> </a:t>
            </a:r>
            <a:r>
              <a:rPr sz="2000" b="1" dirty="0">
                <a:solidFill>
                  <a:srgbClr val="000099"/>
                </a:solidFill>
                <a:latin typeface="Arial"/>
                <a:cs typeface="Arial"/>
              </a:rPr>
              <a:t>could</a:t>
            </a:r>
            <a:r>
              <a:rPr sz="2000" b="1" spc="-15" dirty="0">
                <a:solidFill>
                  <a:srgbClr val="000099"/>
                </a:solidFill>
                <a:latin typeface="Arial"/>
                <a:cs typeface="Arial"/>
              </a:rPr>
              <a:t> </a:t>
            </a:r>
            <a:r>
              <a:rPr sz="2000" b="1" dirty="0">
                <a:solidFill>
                  <a:srgbClr val="000099"/>
                </a:solidFill>
                <a:latin typeface="Arial"/>
                <a:cs typeface="Arial"/>
              </a:rPr>
              <a:t>predict</a:t>
            </a:r>
            <a:r>
              <a:rPr sz="2000" b="1" spc="-25" dirty="0">
                <a:solidFill>
                  <a:srgbClr val="000099"/>
                </a:solidFill>
                <a:latin typeface="Arial"/>
                <a:cs typeface="Arial"/>
              </a:rPr>
              <a:t> </a:t>
            </a:r>
            <a:r>
              <a:rPr sz="2000" b="1" dirty="0">
                <a:solidFill>
                  <a:srgbClr val="000099"/>
                </a:solidFill>
                <a:latin typeface="Arial"/>
                <a:cs typeface="Arial"/>
              </a:rPr>
              <a:t>the</a:t>
            </a:r>
            <a:r>
              <a:rPr sz="2000" b="1" spc="-30" dirty="0">
                <a:solidFill>
                  <a:srgbClr val="000099"/>
                </a:solidFill>
                <a:latin typeface="Arial"/>
                <a:cs typeface="Arial"/>
              </a:rPr>
              <a:t> </a:t>
            </a:r>
            <a:r>
              <a:rPr sz="2000" b="1" dirty="0">
                <a:solidFill>
                  <a:srgbClr val="000099"/>
                </a:solidFill>
                <a:latin typeface="Arial"/>
                <a:cs typeface="Arial"/>
              </a:rPr>
              <a:t>course</a:t>
            </a:r>
            <a:r>
              <a:rPr sz="2000" b="1" spc="-20" dirty="0">
                <a:solidFill>
                  <a:srgbClr val="000099"/>
                </a:solidFill>
                <a:latin typeface="Arial"/>
                <a:cs typeface="Arial"/>
              </a:rPr>
              <a:t> </a:t>
            </a:r>
            <a:r>
              <a:rPr sz="2000" b="1" dirty="0">
                <a:solidFill>
                  <a:srgbClr val="000099"/>
                </a:solidFill>
                <a:latin typeface="Arial"/>
                <a:cs typeface="Arial"/>
              </a:rPr>
              <a:t>of</a:t>
            </a:r>
            <a:r>
              <a:rPr sz="2000" b="1" spc="-20" dirty="0">
                <a:solidFill>
                  <a:srgbClr val="000099"/>
                </a:solidFill>
                <a:latin typeface="Arial"/>
                <a:cs typeface="Arial"/>
              </a:rPr>
              <a:t> </a:t>
            </a:r>
            <a:r>
              <a:rPr sz="2000" b="1" dirty="0">
                <a:solidFill>
                  <a:srgbClr val="000099"/>
                </a:solidFill>
                <a:latin typeface="Arial"/>
                <a:cs typeface="Arial"/>
              </a:rPr>
              <a:t>disease </a:t>
            </a:r>
            <a:r>
              <a:rPr sz="2000" b="1" spc="-545" dirty="0">
                <a:solidFill>
                  <a:srgbClr val="000099"/>
                </a:solidFill>
                <a:latin typeface="Arial"/>
                <a:cs typeface="Arial"/>
              </a:rPr>
              <a:t> </a:t>
            </a:r>
            <a:r>
              <a:rPr sz="2000" b="1" spc="-5" dirty="0">
                <a:solidFill>
                  <a:srgbClr val="000099"/>
                </a:solidFill>
                <a:latin typeface="Arial"/>
                <a:cs typeface="Arial"/>
              </a:rPr>
              <a:t>observing </a:t>
            </a:r>
            <a:r>
              <a:rPr sz="2000" b="1" dirty="0">
                <a:solidFill>
                  <a:srgbClr val="000099"/>
                </a:solidFill>
                <a:latin typeface="Arial"/>
                <a:cs typeface="Arial"/>
              </a:rPr>
              <a:t>enough cases.</a:t>
            </a:r>
            <a:endParaRPr sz="2000">
              <a:latin typeface="Arial"/>
              <a:cs typeface="Arial"/>
            </a:endParaRPr>
          </a:p>
        </p:txBody>
      </p:sp>
      <p:sp>
        <p:nvSpPr>
          <p:cNvPr id="16" name="object 16"/>
          <p:cNvSpPr/>
          <p:nvPr/>
        </p:nvSpPr>
        <p:spPr>
          <a:xfrm>
            <a:off x="2657094" y="2734817"/>
            <a:ext cx="6172200" cy="864235"/>
          </a:xfrm>
          <a:custGeom>
            <a:avLst/>
            <a:gdLst/>
            <a:ahLst/>
            <a:cxnLst/>
            <a:rect l="l" t="t" r="r" b="b"/>
            <a:pathLst>
              <a:path w="6172200" h="864235">
                <a:moveTo>
                  <a:pt x="6172200" y="0"/>
                </a:moveTo>
                <a:lnTo>
                  <a:pt x="0" y="0"/>
                </a:lnTo>
                <a:lnTo>
                  <a:pt x="0" y="864108"/>
                </a:lnTo>
                <a:lnTo>
                  <a:pt x="6172200" y="864108"/>
                </a:lnTo>
                <a:lnTo>
                  <a:pt x="6172200" y="0"/>
                </a:lnTo>
                <a:close/>
              </a:path>
            </a:pathLst>
          </a:custGeom>
          <a:solidFill>
            <a:srgbClr val="FFFFE6"/>
          </a:solidFill>
        </p:spPr>
        <p:txBody>
          <a:bodyPr wrap="square" lIns="0" tIns="0" rIns="0" bIns="0" rtlCol="0"/>
          <a:lstStyle/>
          <a:p>
            <a:endParaRPr/>
          </a:p>
        </p:txBody>
      </p:sp>
      <p:sp>
        <p:nvSpPr>
          <p:cNvPr id="17" name="object 17"/>
          <p:cNvSpPr txBox="1"/>
          <p:nvPr/>
        </p:nvSpPr>
        <p:spPr>
          <a:xfrm>
            <a:off x="2657094" y="2734817"/>
            <a:ext cx="6172200" cy="864235"/>
          </a:xfrm>
          <a:prstGeom prst="rect">
            <a:avLst/>
          </a:prstGeom>
          <a:ln w="25907">
            <a:solidFill>
              <a:srgbClr val="FFC000"/>
            </a:solidFill>
          </a:ln>
        </p:spPr>
        <p:txBody>
          <a:bodyPr vert="horz" wrap="square" lIns="0" tIns="13335" rIns="0" bIns="0" rtlCol="0">
            <a:spAutoFit/>
          </a:bodyPr>
          <a:lstStyle/>
          <a:p>
            <a:pPr marL="182245" marR="179705" indent="-1270" algn="ctr">
              <a:lnSpc>
                <a:spcPct val="100000"/>
              </a:lnSpc>
              <a:spcBef>
                <a:spcPts val="105"/>
              </a:spcBef>
            </a:pPr>
            <a:r>
              <a:rPr sz="1800" b="1" i="1" dirty="0">
                <a:solidFill>
                  <a:srgbClr val="FF0000"/>
                </a:solidFill>
                <a:latin typeface="Arial"/>
                <a:cs typeface="Arial"/>
              </a:rPr>
              <a:t>“The </a:t>
            </a:r>
            <a:r>
              <a:rPr sz="1800" b="1" i="1" spc="-5" dirty="0">
                <a:solidFill>
                  <a:srgbClr val="FF0000"/>
                </a:solidFill>
                <a:latin typeface="Arial"/>
                <a:cs typeface="Arial"/>
              </a:rPr>
              <a:t>social factors are influenced </a:t>
            </a:r>
            <a:r>
              <a:rPr sz="1800" b="1" i="1" dirty="0">
                <a:solidFill>
                  <a:srgbClr val="FF0000"/>
                </a:solidFill>
                <a:latin typeface="Arial"/>
                <a:cs typeface="Arial"/>
              </a:rPr>
              <a:t>on the </a:t>
            </a:r>
            <a:r>
              <a:rPr sz="1800" b="1" i="1" spc="-5" dirty="0">
                <a:solidFill>
                  <a:srgbClr val="FF0000"/>
                </a:solidFill>
                <a:latin typeface="Arial"/>
                <a:cs typeface="Arial"/>
              </a:rPr>
              <a:t>nature </a:t>
            </a:r>
            <a:r>
              <a:rPr sz="1800" b="1" i="1" dirty="0">
                <a:solidFill>
                  <a:srgbClr val="FF0000"/>
                </a:solidFill>
                <a:latin typeface="Arial"/>
                <a:cs typeface="Arial"/>
              </a:rPr>
              <a:t>of </a:t>
            </a:r>
            <a:r>
              <a:rPr sz="1800" b="1" i="1" spc="5" dirty="0">
                <a:solidFill>
                  <a:srgbClr val="FF0000"/>
                </a:solidFill>
                <a:latin typeface="Arial"/>
                <a:cs typeface="Arial"/>
              </a:rPr>
              <a:t> </a:t>
            </a:r>
            <a:r>
              <a:rPr sz="1800" b="1" i="1" spc="-5" dirty="0">
                <a:solidFill>
                  <a:srgbClr val="FF0000"/>
                </a:solidFill>
                <a:latin typeface="Arial"/>
                <a:cs typeface="Arial"/>
              </a:rPr>
              <a:t>man: </a:t>
            </a:r>
            <a:r>
              <a:rPr sz="1800" b="1" i="1" dirty="0">
                <a:solidFill>
                  <a:srgbClr val="FF0000"/>
                </a:solidFill>
                <a:latin typeface="Arial"/>
                <a:cs typeface="Arial"/>
              </a:rPr>
              <a:t>the political </a:t>
            </a:r>
            <a:r>
              <a:rPr sz="1800" b="1" i="1" spc="-5" dirty="0">
                <a:solidFill>
                  <a:srgbClr val="FF0000"/>
                </a:solidFill>
                <a:latin typeface="Arial"/>
                <a:cs typeface="Arial"/>
              </a:rPr>
              <a:t>system (freedom </a:t>
            </a:r>
            <a:r>
              <a:rPr sz="1800" b="1" i="1" dirty="0">
                <a:solidFill>
                  <a:srgbClr val="FF0000"/>
                </a:solidFill>
                <a:latin typeface="Arial"/>
                <a:cs typeface="Arial"/>
              </a:rPr>
              <a:t>and </a:t>
            </a:r>
            <a:r>
              <a:rPr sz="1800" b="1" i="1" spc="-5" dirty="0">
                <a:solidFill>
                  <a:srgbClr val="FF0000"/>
                </a:solidFill>
                <a:latin typeface="Arial"/>
                <a:cs typeface="Arial"/>
              </a:rPr>
              <a:t>democracy </a:t>
            </a:r>
            <a:r>
              <a:rPr sz="1800" b="1" i="1" dirty="0">
                <a:solidFill>
                  <a:srgbClr val="FF0000"/>
                </a:solidFill>
                <a:latin typeface="Arial"/>
                <a:cs typeface="Arial"/>
              </a:rPr>
              <a:t>or </a:t>
            </a:r>
            <a:r>
              <a:rPr sz="1800" b="1" i="1" spc="-490" dirty="0">
                <a:solidFill>
                  <a:srgbClr val="FF0000"/>
                </a:solidFill>
                <a:latin typeface="Arial"/>
                <a:cs typeface="Arial"/>
              </a:rPr>
              <a:t> </a:t>
            </a:r>
            <a:r>
              <a:rPr sz="1800" b="1" i="1" spc="-10" dirty="0">
                <a:solidFill>
                  <a:srgbClr val="FF0000"/>
                </a:solidFill>
                <a:latin typeface="Arial"/>
                <a:cs typeface="Arial"/>
              </a:rPr>
              <a:t>slavery),</a:t>
            </a:r>
            <a:r>
              <a:rPr sz="1800" b="1" i="1" spc="10" dirty="0">
                <a:solidFill>
                  <a:srgbClr val="FF0000"/>
                </a:solidFill>
                <a:latin typeface="Arial"/>
                <a:cs typeface="Arial"/>
              </a:rPr>
              <a:t> </a:t>
            </a:r>
            <a:r>
              <a:rPr sz="1800" b="1" i="1" spc="-5" dirty="0">
                <a:solidFill>
                  <a:srgbClr val="FF0000"/>
                </a:solidFill>
                <a:latin typeface="Arial"/>
                <a:cs typeface="Arial"/>
              </a:rPr>
              <a:t>lifestyle,</a:t>
            </a:r>
            <a:r>
              <a:rPr sz="1800" b="1" i="1" spc="5" dirty="0">
                <a:solidFill>
                  <a:srgbClr val="FF0000"/>
                </a:solidFill>
                <a:latin typeface="Arial"/>
                <a:cs typeface="Arial"/>
              </a:rPr>
              <a:t> </a:t>
            </a:r>
            <a:r>
              <a:rPr sz="1800" b="1" i="1" spc="-5" dirty="0">
                <a:solidFill>
                  <a:srgbClr val="FF0000"/>
                </a:solidFill>
                <a:latin typeface="Arial"/>
                <a:cs typeface="Arial"/>
              </a:rPr>
              <a:t>customs”</a:t>
            </a:r>
            <a:endParaRPr sz="1800">
              <a:latin typeface="Arial"/>
              <a:cs typeface="Arial"/>
            </a:endParaRPr>
          </a:p>
        </p:txBody>
      </p:sp>
      <p:sp>
        <p:nvSpPr>
          <p:cNvPr id="18" name="object 18"/>
          <p:cNvSpPr txBox="1"/>
          <p:nvPr/>
        </p:nvSpPr>
        <p:spPr>
          <a:xfrm>
            <a:off x="231140" y="4097782"/>
            <a:ext cx="2247900" cy="1165860"/>
          </a:xfrm>
          <a:prstGeom prst="rect">
            <a:avLst/>
          </a:prstGeom>
        </p:spPr>
        <p:txBody>
          <a:bodyPr vert="horz" wrap="square" lIns="0" tIns="133350" rIns="0" bIns="0" rtlCol="0">
            <a:spAutoFit/>
          </a:bodyPr>
          <a:lstStyle/>
          <a:p>
            <a:pPr algn="ctr">
              <a:lnSpc>
                <a:spcPct val="100000"/>
              </a:lnSpc>
              <a:spcBef>
                <a:spcPts val="1050"/>
              </a:spcBef>
            </a:pPr>
            <a:r>
              <a:rPr sz="1800" b="1" spc="-5" dirty="0">
                <a:solidFill>
                  <a:srgbClr val="212168"/>
                </a:solidFill>
                <a:latin typeface="Arial"/>
                <a:cs typeface="Arial"/>
              </a:rPr>
              <a:t>(460 </a:t>
            </a:r>
            <a:r>
              <a:rPr sz="1800" b="1" dirty="0">
                <a:solidFill>
                  <a:srgbClr val="212168"/>
                </a:solidFill>
                <a:latin typeface="Arial"/>
                <a:cs typeface="Arial"/>
              </a:rPr>
              <a:t>–</a:t>
            </a:r>
            <a:r>
              <a:rPr sz="1800" b="1" spc="-15" dirty="0">
                <a:solidFill>
                  <a:srgbClr val="212168"/>
                </a:solidFill>
                <a:latin typeface="Arial"/>
                <a:cs typeface="Arial"/>
              </a:rPr>
              <a:t> </a:t>
            </a:r>
            <a:r>
              <a:rPr sz="1800" b="1" spc="-5" dirty="0">
                <a:solidFill>
                  <a:srgbClr val="212168"/>
                </a:solidFill>
                <a:latin typeface="Arial"/>
                <a:cs typeface="Arial"/>
              </a:rPr>
              <a:t>372</a:t>
            </a:r>
            <a:r>
              <a:rPr sz="1800" b="1" spc="-20" dirty="0">
                <a:solidFill>
                  <a:srgbClr val="212168"/>
                </a:solidFill>
                <a:latin typeface="Arial"/>
                <a:cs typeface="Arial"/>
              </a:rPr>
              <a:t> </a:t>
            </a:r>
            <a:r>
              <a:rPr sz="1800" b="1" spc="-10" dirty="0">
                <a:solidFill>
                  <a:srgbClr val="212168"/>
                </a:solidFill>
                <a:latin typeface="Arial"/>
                <a:cs typeface="Arial"/>
              </a:rPr>
              <a:t>years</a:t>
            </a:r>
            <a:r>
              <a:rPr sz="1800" b="1" spc="10" dirty="0">
                <a:solidFill>
                  <a:srgbClr val="212168"/>
                </a:solidFill>
                <a:latin typeface="Arial"/>
                <a:cs typeface="Arial"/>
              </a:rPr>
              <a:t> </a:t>
            </a:r>
            <a:r>
              <a:rPr sz="1800" b="1" spc="-5" dirty="0">
                <a:solidFill>
                  <a:srgbClr val="212168"/>
                </a:solidFill>
                <a:latin typeface="Arial"/>
                <a:cs typeface="Arial"/>
              </a:rPr>
              <a:t>BC)</a:t>
            </a:r>
            <a:endParaRPr sz="1800">
              <a:latin typeface="Arial"/>
              <a:cs typeface="Arial"/>
            </a:endParaRPr>
          </a:p>
          <a:p>
            <a:pPr marL="354330" marR="319405" algn="ctr">
              <a:lnSpc>
                <a:spcPct val="100000"/>
              </a:lnSpc>
              <a:spcBef>
                <a:spcPts val="1065"/>
              </a:spcBef>
            </a:pPr>
            <a:r>
              <a:rPr sz="2000" b="1" i="1" spc="-35" dirty="0">
                <a:solidFill>
                  <a:srgbClr val="C00000"/>
                </a:solidFill>
                <a:latin typeface="Arial"/>
                <a:cs typeface="Arial"/>
              </a:rPr>
              <a:t>«FATHER</a:t>
            </a:r>
            <a:r>
              <a:rPr sz="2000" b="1" i="1" spc="-95" dirty="0">
                <a:solidFill>
                  <a:srgbClr val="C00000"/>
                </a:solidFill>
                <a:latin typeface="Arial"/>
                <a:cs typeface="Arial"/>
              </a:rPr>
              <a:t> </a:t>
            </a:r>
            <a:r>
              <a:rPr sz="2000" b="1" i="1" dirty="0">
                <a:solidFill>
                  <a:srgbClr val="C00000"/>
                </a:solidFill>
                <a:latin typeface="Arial"/>
                <a:cs typeface="Arial"/>
              </a:rPr>
              <a:t>OF </a:t>
            </a:r>
            <a:r>
              <a:rPr sz="2000" b="1" i="1" spc="-540" dirty="0">
                <a:solidFill>
                  <a:srgbClr val="C00000"/>
                </a:solidFill>
                <a:latin typeface="Arial"/>
                <a:cs typeface="Arial"/>
              </a:rPr>
              <a:t> </a:t>
            </a:r>
            <a:r>
              <a:rPr sz="2000" b="1" i="1" dirty="0">
                <a:solidFill>
                  <a:srgbClr val="C00000"/>
                </a:solidFill>
                <a:latin typeface="Arial"/>
                <a:cs typeface="Arial"/>
              </a:rPr>
              <a:t>MEDICINE»</a:t>
            </a:r>
            <a:endParaRPr sz="2000">
              <a:latin typeface="Arial"/>
              <a:cs typeface="Arial"/>
            </a:endParaRPr>
          </a:p>
        </p:txBody>
      </p:sp>
      <p:grpSp>
        <p:nvGrpSpPr>
          <p:cNvPr id="19" name="object 19"/>
          <p:cNvGrpSpPr/>
          <p:nvPr/>
        </p:nvGrpSpPr>
        <p:grpSpPr>
          <a:xfrm>
            <a:off x="195071" y="5757671"/>
            <a:ext cx="8755380" cy="940435"/>
            <a:chOff x="195071" y="5757671"/>
            <a:chExt cx="8755380" cy="940435"/>
          </a:xfrm>
        </p:grpSpPr>
        <p:sp>
          <p:nvSpPr>
            <p:cNvPr id="20" name="object 20"/>
            <p:cNvSpPr/>
            <p:nvPr/>
          </p:nvSpPr>
          <p:spPr>
            <a:xfrm>
              <a:off x="208025" y="5770625"/>
              <a:ext cx="8729980" cy="914400"/>
            </a:xfrm>
            <a:custGeom>
              <a:avLst/>
              <a:gdLst/>
              <a:ahLst/>
              <a:cxnLst/>
              <a:rect l="l" t="t" r="r" b="b"/>
              <a:pathLst>
                <a:path w="8729980" h="914400">
                  <a:moveTo>
                    <a:pt x="8729472" y="0"/>
                  </a:moveTo>
                  <a:lnTo>
                    <a:pt x="0" y="0"/>
                  </a:lnTo>
                  <a:lnTo>
                    <a:pt x="0" y="914400"/>
                  </a:lnTo>
                  <a:lnTo>
                    <a:pt x="8729472" y="914400"/>
                  </a:lnTo>
                  <a:lnTo>
                    <a:pt x="8729472" y="0"/>
                  </a:lnTo>
                  <a:close/>
                </a:path>
              </a:pathLst>
            </a:custGeom>
            <a:solidFill>
              <a:srgbClr val="FFB98A">
                <a:alpha val="49803"/>
              </a:srgbClr>
            </a:solidFill>
          </p:spPr>
          <p:txBody>
            <a:bodyPr wrap="square" lIns="0" tIns="0" rIns="0" bIns="0" rtlCol="0"/>
            <a:lstStyle/>
            <a:p>
              <a:endParaRPr/>
            </a:p>
          </p:txBody>
        </p:sp>
        <p:sp>
          <p:nvSpPr>
            <p:cNvPr id="21" name="object 21"/>
            <p:cNvSpPr/>
            <p:nvPr/>
          </p:nvSpPr>
          <p:spPr>
            <a:xfrm>
              <a:off x="208025" y="5770625"/>
              <a:ext cx="8729980" cy="914400"/>
            </a:xfrm>
            <a:custGeom>
              <a:avLst/>
              <a:gdLst/>
              <a:ahLst/>
              <a:cxnLst/>
              <a:rect l="l" t="t" r="r" b="b"/>
              <a:pathLst>
                <a:path w="8729980" h="914400">
                  <a:moveTo>
                    <a:pt x="0" y="914400"/>
                  </a:moveTo>
                  <a:lnTo>
                    <a:pt x="8729472" y="914400"/>
                  </a:lnTo>
                  <a:lnTo>
                    <a:pt x="8729472" y="0"/>
                  </a:lnTo>
                  <a:lnTo>
                    <a:pt x="0" y="0"/>
                  </a:lnTo>
                  <a:lnTo>
                    <a:pt x="0" y="914400"/>
                  </a:lnTo>
                  <a:close/>
                </a:path>
              </a:pathLst>
            </a:custGeom>
            <a:ln w="25908">
              <a:solidFill>
                <a:srgbClr val="FF6600"/>
              </a:solidFill>
            </a:ln>
          </p:spPr>
          <p:txBody>
            <a:bodyPr wrap="square" lIns="0" tIns="0" rIns="0" bIns="0" rtlCol="0"/>
            <a:lstStyle/>
            <a:p>
              <a:endParaRPr/>
            </a:p>
          </p:txBody>
        </p:sp>
      </p:grpSp>
      <p:sp>
        <p:nvSpPr>
          <p:cNvPr id="22" name="object 22"/>
          <p:cNvSpPr txBox="1"/>
          <p:nvPr/>
        </p:nvSpPr>
        <p:spPr>
          <a:xfrm>
            <a:off x="514299" y="5797092"/>
            <a:ext cx="8128000" cy="848994"/>
          </a:xfrm>
          <a:prstGeom prst="rect">
            <a:avLst/>
          </a:prstGeom>
        </p:spPr>
        <p:txBody>
          <a:bodyPr vert="horz" wrap="square" lIns="0" tIns="12700" rIns="0" bIns="0" rtlCol="0">
            <a:spAutoFit/>
          </a:bodyPr>
          <a:lstStyle/>
          <a:p>
            <a:pPr marL="12700">
              <a:lnSpc>
                <a:spcPct val="100000"/>
              </a:lnSpc>
              <a:spcBef>
                <a:spcPts val="100"/>
              </a:spcBef>
            </a:pPr>
            <a:r>
              <a:rPr sz="1800" b="1" i="1" dirty="0">
                <a:solidFill>
                  <a:srgbClr val="FF0000"/>
                </a:solidFill>
                <a:latin typeface="Arial"/>
                <a:cs typeface="Arial"/>
              </a:rPr>
              <a:t>Hippocrates</a:t>
            </a:r>
            <a:r>
              <a:rPr sz="1800" b="1" i="1" spc="-15" dirty="0">
                <a:solidFill>
                  <a:srgbClr val="FF0000"/>
                </a:solidFill>
                <a:latin typeface="Arial"/>
                <a:cs typeface="Arial"/>
              </a:rPr>
              <a:t> </a:t>
            </a:r>
            <a:r>
              <a:rPr sz="1800" b="1" i="1" dirty="0">
                <a:solidFill>
                  <a:srgbClr val="FF0000"/>
                </a:solidFill>
                <a:latin typeface="Arial"/>
                <a:cs typeface="Arial"/>
              </a:rPr>
              <a:t>suggested</a:t>
            </a:r>
            <a:r>
              <a:rPr sz="1800" b="1" i="1" spc="5" dirty="0">
                <a:solidFill>
                  <a:srgbClr val="FF0000"/>
                </a:solidFill>
                <a:latin typeface="Arial"/>
                <a:cs typeface="Arial"/>
              </a:rPr>
              <a:t> </a:t>
            </a:r>
            <a:r>
              <a:rPr sz="1800" b="1" i="1" dirty="0">
                <a:solidFill>
                  <a:srgbClr val="FF0000"/>
                </a:solidFill>
                <a:latin typeface="Arial"/>
                <a:cs typeface="Arial"/>
              </a:rPr>
              <a:t>a</a:t>
            </a:r>
            <a:r>
              <a:rPr sz="1800" b="1" i="1" spc="-5" dirty="0">
                <a:solidFill>
                  <a:srgbClr val="FF0000"/>
                </a:solidFill>
                <a:latin typeface="Arial"/>
                <a:cs typeface="Arial"/>
              </a:rPr>
              <a:t> </a:t>
            </a:r>
            <a:r>
              <a:rPr sz="1800" b="1" i="1" dirty="0">
                <a:solidFill>
                  <a:srgbClr val="FF0000"/>
                </a:solidFill>
                <a:latin typeface="Arial"/>
                <a:cs typeface="Arial"/>
              </a:rPr>
              <a:t>method of</a:t>
            </a:r>
            <a:r>
              <a:rPr sz="1800" b="1" i="1" spc="-5" dirty="0">
                <a:solidFill>
                  <a:srgbClr val="FF0000"/>
                </a:solidFill>
                <a:latin typeface="Arial"/>
                <a:cs typeface="Arial"/>
              </a:rPr>
              <a:t> </a:t>
            </a:r>
            <a:r>
              <a:rPr sz="1800" b="1" i="1" dirty="0">
                <a:solidFill>
                  <a:srgbClr val="FF0000"/>
                </a:solidFill>
                <a:latin typeface="Arial"/>
                <a:cs typeface="Arial"/>
              </a:rPr>
              <a:t>medical supervision</a:t>
            </a:r>
            <a:r>
              <a:rPr sz="1800" b="1" i="1" spc="-10" dirty="0">
                <a:solidFill>
                  <a:srgbClr val="FF0000"/>
                </a:solidFill>
                <a:latin typeface="Arial"/>
                <a:cs typeface="Arial"/>
              </a:rPr>
              <a:t> </a:t>
            </a:r>
            <a:r>
              <a:rPr sz="1800" b="1" i="1" dirty="0">
                <a:solidFill>
                  <a:srgbClr val="FF0000"/>
                </a:solidFill>
                <a:latin typeface="Arial"/>
                <a:cs typeface="Arial"/>
              </a:rPr>
              <a:t>near</a:t>
            </a:r>
            <a:r>
              <a:rPr sz="1800" b="1" i="1" spc="-10" dirty="0">
                <a:solidFill>
                  <a:srgbClr val="FF0000"/>
                </a:solidFill>
                <a:latin typeface="Arial"/>
                <a:cs typeface="Arial"/>
              </a:rPr>
              <a:t> </a:t>
            </a:r>
            <a:r>
              <a:rPr sz="1800" b="1" i="1" dirty="0">
                <a:solidFill>
                  <a:srgbClr val="FF0000"/>
                </a:solidFill>
                <a:latin typeface="Arial"/>
                <a:cs typeface="Arial"/>
              </a:rPr>
              <a:t>the</a:t>
            </a:r>
            <a:r>
              <a:rPr sz="1800" b="1" i="1" spc="-5" dirty="0">
                <a:solidFill>
                  <a:srgbClr val="FF0000"/>
                </a:solidFill>
                <a:latin typeface="Arial"/>
                <a:cs typeface="Arial"/>
              </a:rPr>
              <a:t> patient's</a:t>
            </a:r>
            <a:endParaRPr sz="1800">
              <a:latin typeface="Arial"/>
              <a:cs typeface="Arial"/>
            </a:endParaRPr>
          </a:p>
          <a:p>
            <a:pPr marL="1989455" marR="1994535" indent="665480">
              <a:lnSpc>
                <a:spcPct val="100000"/>
              </a:lnSpc>
              <a:spcBef>
                <a:spcPts val="5"/>
              </a:spcBef>
            </a:pPr>
            <a:r>
              <a:rPr sz="1800" b="1" i="1" dirty="0">
                <a:solidFill>
                  <a:srgbClr val="FF0000"/>
                </a:solidFill>
                <a:latin typeface="Arial"/>
                <a:cs typeface="Arial"/>
              </a:rPr>
              <a:t>bedside in </a:t>
            </a:r>
            <a:r>
              <a:rPr sz="1800" b="1" i="1" spc="-5" dirty="0">
                <a:solidFill>
                  <a:srgbClr val="FF0000"/>
                </a:solidFill>
                <a:latin typeface="Arial"/>
                <a:cs typeface="Arial"/>
              </a:rPr>
              <a:t>various states: </a:t>
            </a:r>
            <a:r>
              <a:rPr sz="1800" b="1" i="1" dirty="0">
                <a:solidFill>
                  <a:srgbClr val="FF0000"/>
                </a:solidFill>
                <a:latin typeface="Arial"/>
                <a:cs typeface="Arial"/>
              </a:rPr>
              <a:t> </a:t>
            </a:r>
            <a:r>
              <a:rPr sz="1800" b="1" i="1" spc="-5" dirty="0">
                <a:solidFill>
                  <a:srgbClr val="FF0000"/>
                </a:solidFill>
                <a:latin typeface="Arial"/>
                <a:cs typeface="Arial"/>
              </a:rPr>
              <a:t>D</a:t>
            </a:r>
            <a:r>
              <a:rPr sz="1800" b="1" i="1" spc="-15" dirty="0">
                <a:solidFill>
                  <a:srgbClr val="FF0000"/>
                </a:solidFill>
                <a:latin typeface="Arial"/>
                <a:cs typeface="Arial"/>
              </a:rPr>
              <a:t>U</a:t>
            </a:r>
            <a:r>
              <a:rPr sz="1800" b="1" i="1" dirty="0">
                <a:solidFill>
                  <a:srgbClr val="FF0000"/>
                </a:solidFill>
                <a:latin typeface="Arial"/>
                <a:cs typeface="Arial"/>
              </a:rPr>
              <a:t>RING S</a:t>
            </a:r>
            <a:r>
              <a:rPr sz="1800" b="1" i="1" spc="5" dirty="0">
                <a:solidFill>
                  <a:srgbClr val="FF0000"/>
                </a:solidFill>
                <a:latin typeface="Arial"/>
                <a:cs typeface="Arial"/>
              </a:rPr>
              <a:t>L</a:t>
            </a:r>
            <a:r>
              <a:rPr sz="1800" b="1" i="1" dirty="0">
                <a:solidFill>
                  <a:srgbClr val="FF0000"/>
                </a:solidFill>
                <a:latin typeface="Arial"/>
                <a:cs typeface="Arial"/>
              </a:rPr>
              <a:t>EEP</a:t>
            </a:r>
            <a:r>
              <a:rPr sz="1800" b="1" i="1" spc="-130" dirty="0">
                <a:solidFill>
                  <a:srgbClr val="FF0000"/>
                </a:solidFill>
                <a:latin typeface="Arial"/>
                <a:cs typeface="Arial"/>
              </a:rPr>
              <a:t> </a:t>
            </a:r>
            <a:r>
              <a:rPr sz="1800" b="1" i="1" spc="-5" dirty="0">
                <a:solidFill>
                  <a:srgbClr val="FF0000"/>
                </a:solidFill>
                <a:latin typeface="Arial"/>
                <a:cs typeface="Arial"/>
              </a:rPr>
              <a:t>A</a:t>
            </a:r>
            <a:r>
              <a:rPr sz="1800" b="1" i="1" spc="-15" dirty="0">
                <a:solidFill>
                  <a:srgbClr val="FF0000"/>
                </a:solidFill>
                <a:latin typeface="Arial"/>
                <a:cs typeface="Arial"/>
              </a:rPr>
              <a:t>N</a:t>
            </a:r>
            <a:r>
              <a:rPr sz="1800" b="1" i="1" spc="-5" dirty="0">
                <a:solidFill>
                  <a:srgbClr val="FF0000"/>
                </a:solidFill>
                <a:latin typeface="Arial"/>
                <a:cs typeface="Arial"/>
              </a:rPr>
              <a:t>D</a:t>
            </a:r>
            <a:r>
              <a:rPr sz="1800" b="1" i="1" dirty="0">
                <a:solidFill>
                  <a:srgbClr val="FF0000"/>
                </a:solidFill>
                <a:latin typeface="Arial"/>
                <a:cs typeface="Arial"/>
              </a:rPr>
              <a:t> </a:t>
            </a:r>
            <a:r>
              <a:rPr sz="1800" b="1" i="1" spc="-95" dirty="0">
                <a:solidFill>
                  <a:srgbClr val="FF0000"/>
                </a:solidFill>
                <a:latin typeface="Arial"/>
                <a:cs typeface="Arial"/>
              </a:rPr>
              <a:t>W</a:t>
            </a:r>
            <a:r>
              <a:rPr sz="1800" b="1" i="1" spc="-5" dirty="0">
                <a:solidFill>
                  <a:srgbClr val="FF0000"/>
                </a:solidFill>
                <a:latin typeface="Arial"/>
                <a:cs typeface="Arial"/>
              </a:rPr>
              <a:t>A</a:t>
            </a:r>
            <a:r>
              <a:rPr sz="1800" b="1" i="1" spc="-15" dirty="0">
                <a:solidFill>
                  <a:srgbClr val="FF0000"/>
                </a:solidFill>
                <a:latin typeface="Arial"/>
                <a:cs typeface="Arial"/>
              </a:rPr>
              <a:t>K</a:t>
            </a:r>
            <a:r>
              <a:rPr sz="1800" b="1" i="1" dirty="0">
                <a:solidFill>
                  <a:srgbClr val="FF0000"/>
                </a:solidFill>
                <a:latin typeface="Arial"/>
                <a:cs typeface="Arial"/>
              </a:rPr>
              <a:t>EFULNESS.</a:t>
            </a:r>
            <a:endParaRPr sz="18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746760"/>
          </a:xfrm>
          <a:prstGeom prst="rect">
            <a:avLst/>
          </a:prstGeom>
        </p:spPr>
      </p:pic>
      <p:sp>
        <p:nvSpPr>
          <p:cNvPr id="3" name="object 3"/>
          <p:cNvSpPr txBox="1">
            <a:spLocks noGrp="1"/>
          </p:cNvSpPr>
          <p:nvPr>
            <p:ph type="title"/>
          </p:nvPr>
        </p:nvSpPr>
        <p:spPr>
          <a:xfrm>
            <a:off x="1800225" y="101295"/>
            <a:ext cx="5544185" cy="391795"/>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1F5F"/>
                </a:solidFill>
                <a:latin typeface="Arial"/>
                <a:cs typeface="Arial"/>
              </a:rPr>
              <a:t>HIPPOCRATES’S</a:t>
            </a:r>
            <a:r>
              <a:rPr sz="2400" i="0" spc="15" dirty="0">
                <a:solidFill>
                  <a:srgbClr val="001F5F"/>
                </a:solidFill>
                <a:latin typeface="Arial"/>
                <a:cs typeface="Arial"/>
              </a:rPr>
              <a:t> </a:t>
            </a:r>
            <a:r>
              <a:rPr sz="2400" i="0" spc="-5" dirty="0">
                <a:solidFill>
                  <a:srgbClr val="001F5F"/>
                </a:solidFill>
                <a:latin typeface="Arial"/>
                <a:cs typeface="Arial"/>
              </a:rPr>
              <a:t>SCIENTIFIC</a:t>
            </a:r>
            <a:r>
              <a:rPr sz="2400" i="0" spc="-20" dirty="0">
                <a:solidFill>
                  <a:srgbClr val="001F5F"/>
                </a:solidFill>
                <a:latin typeface="Arial"/>
                <a:cs typeface="Arial"/>
              </a:rPr>
              <a:t> </a:t>
            </a:r>
            <a:r>
              <a:rPr sz="2400" i="0" spc="-5" dirty="0">
                <a:solidFill>
                  <a:srgbClr val="001F5F"/>
                </a:solidFill>
                <a:latin typeface="Arial"/>
                <a:cs typeface="Arial"/>
              </a:rPr>
              <a:t>WORKS</a:t>
            </a:r>
            <a:endParaRPr sz="2400">
              <a:latin typeface="Arial"/>
              <a:cs typeface="Arial"/>
            </a:endParaRPr>
          </a:p>
        </p:txBody>
      </p:sp>
      <p:grpSp>
        <p:nvGrpSpPr>
          <p:cNvPr id="4" name="object 4"/>
          <p:cNvGrpSpPr/>
          <p:nvPr/>
        </p:nvGrpSpPr>
        <p:grpSpPr>
          <a:xfrm>
            <a:off x="141731" y="121920"/>
            <a:ext cx="8832215" cy="3573779"/>
            <a:chOff x="141731" y="121920"/>
            <a:chExt cx="8832215" cy="3573779"/>
          </a:xfrm>
        </p:grpSpPr>
        <p:sp>
          <p:nvSpPr>
            <p:cNvPr id="5" name="object 5"/>
            <p:cNvSpPr/>
            <p:nvPr/>
          </p:nvSpPr>
          <p:spPr>
            <a:xfrm>
              <a:off x="2268474" y="701802"/>
              <a:ext cx="3816350" cy="457200"/>
            </a:xfrm>
            <a:custGeom>
              <a:avLst/>
              <a:gdLst/>
              <a:ahLst/>
              <a:cxnLst/>
              <a:rect l="l" t="t" r="r" b="b"/>
              <a:pathLst>
                <a:path w="3816350" h="457200">
                  <a:moveTo>
                    <a:pt x="3816096" y="0"/>
                  </a:moveTo>
                  <a:lnTo>
                    <a:pt x="0" y="0"/>
                  </a:lnTo>
                  <a:lnTo>
                    <a:pt x="0" y="457200"/>
                  </a:lnTo>
                  <a:lnTo>
                    <a:pt x="3816096" y="457200"/>
                  </a:lnTo>
                  <a:lnTo>
                    <a:pt x="3816096" y="0"/>
                  </a:lnTo>
                  <a:close/>
                </a:path>
              </a:pathLst>
            </a:custGeom>
            <a:solidFill>
              <a:srgbClr val="BADFE2">
                <a:alpha val="70195"/>
              </a:srgbClr>
            </a:solidFill>
          </p:spPr>
          <p:txBody>
            <a:bodyPr wrap="square" lIns="0" tIns="0" rIns="0" bIns="0" rtlCol="0"/>
            <a:lstStyle/>
            <a:p>
              <a:endParaRPr/>
            </a:p>
          </p:txBody>
        </p:sp>
        <p:sp>
          <p:nvSpPr>
            <p:cNvPr id="6" name="object 6"/>
            <p:cNvSpPr/>
            <p:nvPr/>
          </p:nvSpPr>
          <p:spPr>
            <a:xfrm>
              <a:off x="2268474" y="701802"/>
              <a:ext cx="3816350" cy="457200"/>
            </a:xfrm>
            <a:custGeom>
              <a:avLst/>
              <a:gdLst/>
              <a:ahLst/>
              <a:cxnLst/>
              <a:rect l="l" t="t" r="r" b="b"/>
              <a:pathLst>
                <a:path w="3816350" h="457200">
                  <a:moveTo>
                    <a:pt x="0" y="457200"/>
                  </a:moveTo>
                  <a:lnTo>
                    <a:pt x="3816096" y="457200"/>
                  </a:lnTo>
                  <a:lnTo>
                    <a:pt x="3816096" y="0"/>
                  </a:lnTo>
                  <a:lnTo>
                    <a:pt x="0" y="0"/>
                  </a:lnTo>
                  <a:lnTo>
                    <a:pt x="0" y="457200"/>
                  </a:lnTo>
                  <a:close/>
                </a:path>
              </a:pathLst>
            </a:custGeom>
            <a:ln w="25908">
              <a:solidFill>
                <a:srgbClr val="001F5F"/>
              </a:solidFill>
            </a:ln>
          </p:spPr>
          <p:txBody>
            <a:bodyPr wrap="square" lIns="0" tIns="0" rIns="0" bIns="0" rtlCol="0"/>
            <a:lstStyle/>
            <a:p>
              <a:endParaRPr/>
            </a:p>
          </p:txBody>
        </p:sp>
        <p:pic>
          <p:nvPicPr>
            <p:cNvPr id="7" name="object 7"/>
            <p:cNvPicPr/>
            <p:nvPr/>
          </p:nvPicPr>
          <p:blipFill>
            <a:blip r:embed="rId3" cstate="print"/>
            <a:stretch>
              <a:fillRect/>
            </a:stretch>
          </p:blipFill>
          <p:spPr>
            <a:xfrm>
              <a:off x="2200655" y="687324"/>
              <a:ext cx="1647444" cy="566927"/>
            </a:xfrm>
            <a:prstGeom prst="rect">
              <a:avLst/>
            </a:prstGeom>
          </p:spPr>
        </p:pic>
        <p:pic>
          <p:nvPicPr>
            <p:cNvPr id="8" name="object 8"/>
            <p:cNvPicPr/>
            <p:nvPr/>
          </p:nvPicPr>
          <p:blipFill>
            <a:blip r:embed="rId4" cstate="print"/>
            <a:stretch>
              <a:fillRect/>
            </a:stretch>
          </p:blipFill>
          <p:spPr>
            <a:xfrm>
              <a:off x="3509772" y="687324"/>
              <a:ext cx="2435352" cy="566927"/>
            </a:xfrm>
            <a:prstGeom prst="rect">
              <a:avLst/>
            </a:prstGeom>
          </p:spPr>
        </p:pic>
        <p:sp>
          <p:nvSpPr>
            <p:cNvPr id="9" name="object 9"/>
            <p:cNvSpPr/>
            <p:nvPr/>
          </p:nvSpPr>
          <p:spPr>
            <a:xfrm>
              <a:off x="2992374" y="1186434"/>
              <a:ext cx="5968365" cy="1379220"/>
            </a:xfrm>
            <a:custGeom>
              <a:avLst/>
              <a:gdLst/>
              <a:ahLst/>
              <a:cxnLst/>
              <a:rect l="l" t="t" r="r" b="b"/>
              <a:pathLst>
                <a:path w="5968365" h="1379220">
                  <a:moveTo>
                    <a:pt x="5967983" y="0"/>
                  </a:moveTo>
                  <a:lnTo>
                    <a:pt x="0" y="0"/>
                  </a:lnTo>
                  <a:lnTo>
                    <a:pt x="0" y="1379220"/>
                  </a:lnTo>
                  <a:lnTo>
                    <a:pt x="5967983" y="1379220"/>
                  </a:lnTo>
                  <a:lnTo>
                    <a:pt x="5967983" y="0"/>
                  </a:lnTo>
                  <a:close/>
                </a:path>
              </a:pathLst>
            </a:custGeom>
            <a:solidFill>
              <a:srgbClr val="FFFFE6"/>
            </a:solidFill>
          </p:spPr>
          <p:txBody>
            <a:bodyPr wrap="square" lIns="0" tIns="0" rIns="0" bIns="0" rtlCol="0"/>
            <a:lstStyle/>
            <a:p>
              <a:endParaRPr/>
            </a:p>
          </p:txBody>
        </p:sp>
        <p:sp>
          <p:nvSpPr>
            <p:cNvPr id="10" name="object 10"/>
            <p:cNvSpPr/>
            <p:nvPr/>
          </p:nvSpPr>
          <p:spPr>
            <a:xfrm>
              <a:off x="2992374" y="1186434"/>
              <a:ext cx="5968365" cy="1379220"/>
            </a:xfrm>
            <a:custGeom>
              <a:avLst/>
              <a:gdLst/>
              <a:ahLst/>
              <a:cxnLst/>
              <a:rect l="l" t="t" r="r" b="b"/>
              <a:pathLst>
                <a:path w="5968365" h="1379220">
                  <a:moveTo>
                    <a:pt x="0" y="1379220"/>
                  </a:moveTo>
                  <a:lnTo>
                    <a:pt x="5967983" y="1379220"/>
                  </a:lnTo>
                  <a:lnTo>
                    <a:pt x="5967983" y="0"/>
                  </a:lnTo>
                  <a:lnTo>
                    <a:pt x="0" y="0"/>
                  </a:lnTo>
                  <a:lnTo>
                    <a:pt x="0" y="1379220"/>
                  </a:lnTo>
                  <a:close/>
                </a:path>
              </a:pathLst>
            </a:custGeom>
            <a:ln w="25908">
              <a:solidFill>
                <a:srgbClr val="001F5F"/>
              </a:solidFill>
            </a:ln>
          </p:spPr>
          <p:txBody>
            <a:bodyPr wrap="square" lIns="0" tIns="0" rIns="0" bIns="0" rtlCol="0"/>
            <a:lstStyle/>
            <a:p>
              <a:endParaRPr/>
            </a:p>
          </p:txBody>
        </p:sp>
        <p:pic>
          <p:nvPicPr>
            <p:cNvPr id="11" name="object 11"/>
            <p:cNvPicPr/>
            <p:nvPr/>
          </p:nvPicPr>
          <p:blipFill>
            <a:blip r:embed="rId5" cstate="print"/>
            <a:stretch>
              <a:fillRect/>
            </a:stretch>
          </p:blipFill>
          <p:spPr>
            <a:xfrm>
              <a:off x="141731" y="121920"/>
              <a:ext cx="1546860" cy="2115312"/>
            </a:xfrm>
            <a:prstGeom prst="rect">
              <a:avLst/>
            </a:prstGeom>
          </p:spPr>
        </p:pic>
        <p:sp>
          <p:nvSpPr>
            <p:cNvPr id="12" name="object 12"/>
            <p:cNvSpPr/>
            <p:nvPr/>
          </p:nvSpPr>
          <p:spPr>
            <a:xfrm>
              <a:off x="2263902" y="2683002"/>
              <a:ext cx="4671060" cy="901065"/>
            </a:xfrm>
            <a:custGeom>
              <a:avLst/>
              <a:gdLst/>
              <a:ahLst/>
              <a:cxnLst/>
              <a:rect l="l" t="t" r="r" b="b"/>
              <a:pathLst>
                <a:path w="4671059" h="901064">
                  <a:moveTo>
                    <a:pt x="4671059" y="0"/>
                  </a:moveTo>
                  <a:lnTo>
                    <a:pt x="0" y="0"/>
                  </a:lnTo>
                  <a:lnTo>
                    <a:pt x="0" y="900684"/>
                  </a:lnTo>
                  <a:lnTo>
                    <a:pt x="4671059" y="900684"/>
                  </a:lnTo>
                  <a:lnTo>
                    <a:pt x="4671059" y="0"/>
                  </a:lnTo>
                  <a:close/>
                </a:path>
              </a:pathLst>
            </a:custGeom>
            <a:solidFill>
              <a:srgbClr val="BADFE2">
                <a:alpha val="70195"/>
              </a:srgbClr>
            </a:solidFill>
          </p:spPr>
          <p:txBody>
            <a:bodyPr wrap="square" lIns="0" tIns="0" rIns="0" bIns="0" rtlCol="0"/>
            <a:lstStyle/>
            <a:p>
              <a:endParaRPr/>
            </a:p>
          </p:txBody>
        </p:sp>
        <p:sp>
          <p:nvSpPr>
            <p:cNvPr id="13" name="object 13"/>
            <p:cNvSpPr/>
            <p:nvPr/>
          </p:nvSpPr>
          <p:spPr>
            <a:xfrm>
              <a:off x="2263902" y="2683002"/>
              <a:ext cx="4671060" cy="901065"/>
            </a:xfrm>
            <a:custGeom>
              <a:avLst/>
              <a:gdLst/>
              <a:ahLst/>
              <a:cxnLst/>
              <a:rect l="l" t="t" r="r" b="b"/>
              <a:pathLst>
                <a:path w="4671059" h="901064">
                  <a:moveTo>
                    <a:pt x="0" y="900684"/>
                  </a:moveTo>
                  <a:lnTo>
                    <a:pt x="4671059" y="900684"/>
                  </a:lnTo>
                  <a:lnTo>
                    <a:pt x="4671059" y="0"/>
                  </a:lnTo>
                  <a:lnTo>
                    <a:pt x="0" y="0"/>
                  </a:lnTo>
                  <a:lnTo>
                    <a:pt x="0" y="900684"/>
                  </a:lnTo>
                  <a:close/>
                </a:path>
              </a:pathLst>
            </a:custGeom>
            <a:ln w="25908">
              <a:solidFill>
                <a:srgbClr val="001F5F"/>
              </a:solidFill>
            </a:ln>
          </p:spPr>
          <p:txBody>
            <a:bodyPr wrap="square" lIns="0" tIns="0" rIns="0" bIns="0" rtlCol="0"/>
            <a:lstStyle/>
            <a:p>
              <a:endParaRPr/>
            </a:p>
          </p:txBody>
        </p:sp>
        <p:pic>
          <p:nvPicPr>
            <p:cNvPr id="14" name="object 14"/>
            <p:cNvPicPr/>
            <p:nvPr/>
          </p:nvPicPr>
          <p:blipFill>
            <a:blip r:embed="rId6" cstate="print"/>
            <a:stretch>
              <a:fillRect/>
            </a:stretch>
          </p:blipFill>
          <p:spPr>
            <a:xfrm>
              <a:off x="2194559" y="2615184"/>
              <a:ext cx="1821180" cy="569976"/>
            </a:xfrm>
            <a:prstGeom prst="rect">
              <a:avLst/>
            </a:prstGeom>
          </p:spPr>
        </p:pic>
        <p:pic>
          <p:nvPicPr>
            <p:cNvPr id="15" name="object 15"/>
            <p:cNvPicPr/>
            <p:nvPr/>
          </p:nvPicPr>
          <p:blipFill>
            <a:blip r:embed="rId7" cstate="print"/>
            <a:stretch>
              <a:fillRect/>
            </a:stretch>
          </p:blipFill>
          <p:spPr>
            <a:xfrm>
              <a:off x="2194559" y="2874264"/>
              <a:ext cx="469392" cy="569976"/>
            </a:xfrm>
            <a:prstGeom prst="rect">
              <a:avLst/>
            </a:prstGeom>
          </p:spPr>
        </p:pic>
        <p:pic>
          <p:nvPicPr>
            <p:cNvPr id="16" name="object 16"/>
            <p:cNvPicPr/>
            <p:nvPr/>
          </p:nvPicPr>
          <p:blipFill>
            <a:blip r:embed="rId8" cstate="print"/>
            <a:stretch>
              <a:fillRect/>
            </a:stretch>
          </p:blipFill>
          <p:spPr>
            <a:xfrm>
              <a:off x="2322576" y="2874264"/>
              <a:ext cx="790956" cy="569976"/>
            </a:xfrm>
            <a:prstGeom prst="rect">
              <a:avLst/>
            </a:prstGeom>
          </p:spPr>
        </p:pic>
        <p:pic>
          <p:nvPicPr>
            <p:cNvPr id="17" name="object 17"/>
            <p:cNvPicPr/>
            <p:nvPr/>
          </p:nvPicPr>
          <p:blipFill>
            <a:blip r:embed="rId9" cstate="print"/>
            <a:stretch>
              <a:fillRect/>
            </a:stretch>
          </p:blipFill>
          <p:spPr>
            <a:xfrm>
              <a:off x="2772155" y="2874264"/>
              <a:ext cx="1894332" cy="569976"/>
            </a:xfrm>
            <a:prstGeom prst="rect">
              <a:avLst/>
            </a:prstGeom>
          </p:spPr>
        </p:pic>
        <p:pic>
          <p:nvPicPr>
            <p:cNvPr id="18" name="object 18"/>
            <p:cNvPicPr/>
            <p:nvPr/>
          </p:nvPicPr>
          <p:blipFill>
            <a:blip r:embed="rId10" cstate="print"/>
            <a:stretch>
              <a:fillRect/>
            </a:stretch>
          </p:blipFill>
          <p:spPr>
            <a:xfrm>
              <a:off x="4325111" y="2874264"/>
              <a:ext cx="1909572" cy="569976"/>
            </a:xfrm>
            <a:prstGeom prst="rect">
              <a:avLst/>
            </a:prstGeom>
          </p:spPr>
        </p:pic>
        <p:pic>
          <p:nvPicPr>
            <p:cNvPr id="19" name="object 19"/>
            <p:cNvPicPr/>
            <p:nvPr/>
          </p:nvPicPr>
          <p:blipFill>
            <a:blip r:embed="rId11" cstate="print"/>
            <a:stretch>
              <a:fillRect/>
            </a:stretch>
          </p:blipFill>
          <p:spPr>
            <a:xfrm>
              <a:off x="2196083" y="3128771"/>
              <a:ext cx="466344" cy="566927"/>
            </a:xfrm>
            <a:prstGeom prst="rect">
              <a:avLst/>
            </a:prstGeom>
          </p:spPr>
        </p:pic>
        <p:pic>
          <p:nvPicPr>
            <p:cNvPr id="20" name="object 20"/>
            <p:cNvPicPr/>
            <p:nvPr/>
          </p:nvPicPr>
          <p:blipFill>
            <a:blip r:embed="rId12" cstate="print"/>
            <a:stretch>
              <a:fillRect/>
            </a:stretch>
          </p:blipFill>
          <p:spPr>
            <a:xfrm>
              <a:off x="2324099" y="3128771"/>
              <a:ext cx="3011424" cy="566927"/>
            </a:xfrm>
            <a:prstGeom prst="rect">
              <a:avLst/>
            </a:prstGeom>
          </p:spPr>
        </p:pic>
      </p:grpSp>
      <p:sp>
        <p:nvSpPr>
          <p:cNvPr id="21" name="object 21"/>
          <p:cNvSpPr txBox="1"/>
          <p:nvPr/>
        </p:nvSpPr>
        <p:spPr>
          <a:xfrm>
            <a:off x="2281427" y="620661"/>
            <a:ext cx="6666230" cy="2901315"/>
          </a:xfrm>
          <a:prstGeom prst="rect">
            <a:avLst/>
          </a:prstGeom>
        </p:spPr>
        <p:txBody>
          <a:bodyPr vert="horz" wrap="square" lIns="0" tIns="141605" rIns="0" bIns="0" rtlCol="0">
            <a:spAutoFit/>
          </a:bodyPr>
          <a:lstStyle/>
          <a:p>
            <a:pPr marL="77470">
              <a:lnSpc>
                <a:spcPct val="100000"/>
              </a:lnSpc>
              <a:spcBef>
                <a:spcPts val="1115"/>
              </a:spcBef>
            </a:pPr>
            <a:r>
              <a:rPr sz="2000" b="1" spc="-20" dirty="0">
                <a:solidFill>
                  <a:srgbClr val="161645"/>
                </a:solidFill>
                <a:latin typeface="Arial"/>
                <a:cs typeface="Arial"/>
              </a:rPr>
              <a:t>TREATISE </a:t>
            </a:r>
            <a:r>
              <a:rPr sz="2000" b="1" dirty="0">
                <a:solidFill>
                  <a:srgbClr val="161645"/>
                </a:solidFill>
                <a:latin typeface="Arial"/>
                <a:cs typeface="Arial"/>
              </a:rPr>
              <a:t>“ON</a:t>
            </a:r>
            <a:r>
              <a:rPr sz="2000" b="1" spc="-25" dirty="0">
                <a:solidFill>
                  <a:srgbClr val="161645"/>
                </a:solidFill>
                <a:latin typeface="Arial"/>
                <a:cs typeface="Arial"/>
              </a:rPr>
              <a:t> </a:t>
            </a:r>
            <a:r>
              <a:rPr sz="2000" b="1" spc="-5" dirty="0">
                <a:solidFill>
                  <a:srgbClr val="161645"/>
                </a:solidFill>
                <a:latin typeface="Arial"/>
                <a:cs typeface="Arial"/>
              </a:rPr>
              <a:t>EPIDEMICS"</a:t>
            </a:r>
            <a:endParaRPr sz="2000">
              <a:latin typeface="Arial"/>
              <a:cs typeface="Arial"/>
            </a:endParaRPr>
          </a:p>
          <a:p>
            <a:pPr marL="1144905" indent="-343535">
              <a:lnSpc>
                <a:spcPct val="100000"/>
              </a:lnSpc>
              <a:spcBef>
                <a:spcPts val="920"/>
              </a:spcBef>
              <a:buClr>
                <a:srgbClr val="993300"/>
              </a:buClr>
              <a:buFont typeface="Wingdings"/>
              <a:buChar char=""/>
              <a:tabLst>
                <a:tab pos="1144905" algn="l"/>
                <a:tab pos="1145540" algn="l"/>
              </a:tabLst>
            </a:pPr>
            <a:r>
              <a:rPr sz="1800" spc="-5" dirty="0">
                <a:solidFill>
                  <a:srgbClr val="161645"/>
                </a:solidFill>
                <a:latin typeface="Arial MT"/>
                <a:cs typeface="Arial MT"/>
              </a:rPr>
              <a:t>described</a:t>
            </a:r>
            <a:r>
              <a:rPr sz="1800" spc="10" dirty="0">
                <a:solidFill>
                  <a:srgbClr val="161645"/>
                </a:solidFill>
                <a:latin typeface="Arial MT"/>
                <a:cs typeface="Arial MT"/>
              </a:rPr>
              <a:t> </a:t>
            </a:r>
            <a:r>
              <a:rPr sz="1800" spc="-5" dirty="0">
                <a:solidFill>
                  <a:srgbClr val="161645"/>
                </a:solidFill>
                <a:latin typeface="Arial MT"/>
                <a:cs typeface="Arial MT"/>
              </a:rPr>
              <a:t>his observations</a:t>
            </a:r>
            <a:r>
              <a:rPr sz="1800" spc="15" dirty="0">
                <a:solidFill>
                  <a:srgbClr val="161645"/>
                </a:solidFill>
                <a:latin typeface="Arial MT"/>
                <a:cs typeface="Arial MT"/>
              </a:rPr>
              <a:t> </a:t>
            </a:r>
            <a:r>
              <a:rPr sz="1800" spc="-5" dirty="0">
                <a:solidFill>
                  <a:srgbClr val="161645"/>
                </a:solidFill>
                <a:latin typeface="Arial MT"/>
                <a:cs typeface="Arial MT"/>
              </a:rPr>
              <a:t>of</a:t>
            </a:r>
            <a:r>
              <a:rPr sz="1800" spc="-10" dirty="0">
                <a:solidFill>
                  <a:srgbClr val="161645"/>
                </a:solidFill>
                <a:latin typeface="Arial MT"/>
                <a:cs typeface="Arial MT"/>
              </a:rPr>
              <a:t> </a:t>
            </a:r>
            <a:r>
              <a:rPr sz="1800" spc="-5" dirty="0">
                <a:solidFill>
                  <a:srgbClr val="161645"/>
                </a:solidFill>
                <a:latin typeface="Arial MT"/>
                <a:cs typeface="Arial MT"/>
              </a:rPr>
              <a:t>various</a:t>
            </a:r>
            <a:r>
              <a:rPr sz="1800" spc="5" dirty="0">
                <a:solidFill>
                  <a:srgbClr val="161645"/>
                </a:solidFill>
                <a:latin typeface="Arial MT"/>
                <a:cs typeface="Arial MT"/>
              </a:rPr>
              <a:t> </a:t>
            </a:r>
            <a:r>
              <a:rPr sz="1800" spc="-10" dirty="0">
                <a:solidFill>
                  <a:srgbClr val="161645"/>
                </a:solidFill>
                <a:latin typeface="Arial MT"/>
                <a:cs typeface="Arial MT"/>
              </a:rPr>
              <a:t>epidemic</a:t>
            </a:r>
            <a:endParaRPr sz="1800">
              <a:latin typeface="Arial MT"/>
              <a:cs typeface="Arial MT"/>
            </a:endParaRPr>
          </a:p>
          <a:p>
            <a:pPr marL="1144905">
              <a:lnSpc>
                <a:spcPct val="100000"/>
              </a:lnSpc>
            </a:pPr>
            <a:r>
              <a:rPr sz="1800" spc="-5" dirty="0">
                <a:solidFill>
                  <a:srgbClr val="161645"/>
                </a:solidFill>
                <a:latin typeface="Arial MT"/>
                <a:cs typeface="Arial MT"/>
              </a:rPr>
              <a:t>diseases</a:t>
            </a:r>
            <a:r>
              <a:rPr sz="1800" dirty="0">
                <a:solidFill>
                  <a:srgbClr val="161645"/>
                </a:solidFill>
                <a:latin typeface="Arial MT"/>
                <a:cs typeface="Arial MT"/>
              </a:rPr>
              <a:t> </a:t>
            </a:r>
            <a:r>
              <a:rPr sz="1800" spc="-5" dirty="0">
                <a:solidFill>
                  <a:srgbClr val="161645"/>
                </a:solidFill>
                <a:latin typeface="Arial MT"/>
                <a:cs typeface="Arial MT"/>
              </a:rPr>
              <a:t>in</a:t>
            </a:r>
            <a:r>
              <a:rPr sz="1800" dirty="0">
                <a:solidFill>
                  <a:srgbClr val="161645"/>
                </a:solidFill>
                <a:latin typeface="Arial MT"/>
                <a:cs typeface="Arial MT"/>
              </a:rPr>
              <a:t> the</a:t>
            </a:r>
            <a:r>
              <a:rPr sz="1800" spc="-10" dirty="0">
                <a:solidFill>
                  <a:srgbClr val="161645"/>
                </a:solidFill>
                <a:latin typeface="Arial MT"/>
                <a:cs typeface="Arial MT"/>
              </a:rPr>
              <a:t> </a:t>
            </a:r>
            <a:r>
              <a:rPr sz="1800" spc="-5" dirty="0">
                <a:solidFill>
                  <a:srgbClr val="161645"/>
                </a:solidFill>
                <a:latin typeface="Arial MT"/>
                <a:cs typeface="Arial MT"/>
              </a:rPr>
              <a:t>cities of</a:t>
            </a:r>
            <a:r>
              <a:rPr sz="1800" spc="5" dirty="0">
                <a:solidFill>
                  <a:srgbClr val="161645"/>
                </a:solidFill>
                <a:latin typeface="Arial MT"/>
                <a:cs typeface="Arial MT"/>
              </a:rPr>
              <a:t> </a:t>
            </a:r>
            <a:r>
              <a:rPr sz="1800" spc="-5" dirty="0">
                <a:solidFill>
                  <a:srgbClr val="161645"/>
                </a:solidFill>
                <a:latin typeface="Arial MT"/>
                <a:cs typeface="Arial MT"/>
              </a:rPr>
              <a:t>Greece;</a:t>
            </a:r>
            <a:endParaRPr sz="1800">
              <a:latin typeface="Arial MT"/>
              <a:cs typeface="Arial MT"/>
            </a:endParaRPr>
          </a:p>
          <a:p>
            <a:pPr marL="1144905" indent="-343535">
              <a:lnSpc>
                <a:spcPct val="100000"/>
              </a:lnSpc>
              <a:buClr>
                <a:srgbClr val="993300"/>
              </a:buClr>
              <a:buFont typeface="Wingdings"/>
              <a:buChar char=""/>
              <a:tabLst>
                <a:tab pos="1144905" algn="l"/>
                <a:tab pos="1145540" algn="l"/>
              </a:tabLst>
            </a:pPr>
            <a:r>
              <a:rPr sz="1800" spc="-5" dirty="0">
                <a:solidFill>
                  <a:srgbClr val="161645"/>
                </a:solidFill>
                <a:latin typeface="Arial MT"/>
                <a:cs typeface="Arial MT"/>
              </a:rPr>
              <a:t>led</a:t>
            </a:r>
            <a:r>
              <a:rPr sz="1800" dirty="0">
                <a:solidFill>
                  <a:srgbClr val="161645"/>
                </a:solidFill>
                <a:latin typeface="Arial MT"/>
                <a:cs typeface="Arial MT"/>
              </a:rPr>
              <a:t> the</a:t>
            </a:r>
            <a:r>
              <a:rPr sz="1800" spc="-15" dirty="0">
                <a:solidFill>
                  <a:srgbClr val="161645"/>
                </a:solidFill>
                <a:latin typeface="Arial MT"/>
                <a:cs typeface="Arial MT"/>
              </a:rPr>
              <a:t> </a:t>
            </a:r>
            <a:r>
              <a:rPr sz="1800" dirty="0">
                <a:solidFill>
                  <a:srgbClr val="161645"/>
                </a:solidFill>
                <a:latin typeface="Arial MT"/>
                <a:cs typeface="Arial MT"/>
              </a:rPr>
              <a:t>first</a:t>
            </a:r>
            <a:r>
              <a:rPr sz="1800" spc="-15" dirty="0">
                <a:solidFill>
                  <a:srgbClr val="161645"/>
                </a:solidFill>
                <a:latin typeface="Arial MT"/>
                <a:cs typeface="Arial MT"/>
              </a:rPr>
              <a:t> </a:t>
            </a:r>
            <a:r>
              <a:rPr sz="1800" spc="-5" dirty="0">
                <a:solidFill>
                  <a:srgbClr val="161645"/>
                </a:solidFill>
                <a:latin typeface="Arial MT"/>
                <a:cs typeface="Arial MT"/>
              </a:rPr>
              <a:t>histories</a:t>
            </a:r>
            <a:r>
              <a:rPr sz="1800" spc="5" dirty="0">
                <a:solidFill>
                  <a:srgbClr val="161645"/>
                </a:solidFill>
                <a:latin typeface="Arial MT"/>
                <a:cs typeface="Arial MT"/>
              </a:rPr>
              <a:t> </a:t>
            </a:r>
            <a:r>
              <a:rPr sz="1800" dirty="0">
                <a:solidFill>
                  <a:srgbClr val="161645"/>
                </a:solidFill>
                <a:latin typeface="Arial MT"/>
                <a:cs typeface="Arial MT"/>
              </a:rPr>
              <a:t>of </a:t>
            </a:r>
            <a:r>
              <a:rPr sz="1800" spc="-5" dirty="0">
                <a:solidFill>
                  <a:srgbClr val="161645"/>
                </a:solidFill>
                <a:latin typeface="Arial MT"/>
                <a:cs typeface="Arial MT"/>
              </a:rPr>
              <a:t>the</a:t>
            </a:r>
            <a:r>
              <a:rPr sz="1800" spc="-15" dirty="0">
                <a:solidFill>
                  <a:srgbClr val="161645"/>
                </a:solidFill>
                <a:latin typeface="Arial MT"/>
                <a:cs typeface="Arial MT"/>
              </a:rPr>
              <a:t> </a:t>
            </a:r>
            <a:r>
              <a:rPr sz="1800" spc="-5" dirty="0">
                <a:solidFill>
                  <a:srgbClr val="161645"/>
                </a:solidFill>
                <a:latin typeface="Arial MT"/>
                <a:cs typeface="Arial MT"/>
              </a:rPr>
              <a:t>diseases;</a:t>
            </a:r>
            <a:endParaRPr sz="1800">
              <a:latin typeface="Arial MT"/>
              <a:cs typeface="Arial MT"/>
            </a:endParaRPr>
          </a:p>
          <a:p>
            <a:pPr marL="1144905" marR="155575" indent="-343535">
              <a:lnSpc>
                <a:spcPts val="2110"/>
              </a:lnSpc>
              <a:spcBef>
                <a:spcPts val="110"/>
              </a:spcBef>
              <a:buClr>
                <a:srgbClr val="993300"/>
              </a:buClr>
              <a:buFont typeface="Wingdings"/>
              <a:buChar char=""/>
              <a:tabLst>
                <a:tab pos="1144905" algn="l"/>
                <a:tab pos="1145540" algn="l"/>
              </a:tabLst>
            </a:pPr>
            <a:r>
              <a:rPr sz="1800" spc="-5" dirty="0">
                <a:solidFill>
                  <a:srgbClr val="161645"/>
                </a:solidFill>
                <a:latin typeface="Arial MT"/>
                <a:cs typeface="Arial MT"/>
              </a:rPr>
              <a:t>developed</a:t>
            </a:r>
            <a:r>
              <a:rPr sz="1800" spc="10" dirty="0">
                <a:solidFill>
                  <a:srgbClr val="161645"/>
                </a:solidFill>
                <a:latin typeface="Arial MT"/>
                <a:cs typeface="Arial MT"/>
              </a:rPr>
              <a:t> </a:t>
            </a:r>
            <a:r>
              <a:rPr sz="1800" spc="-5" dirty="0">
                <a:solidFill>
                  <a:srgbClr val="161645"/>
                </a:solidFill>
                <a:latin typeface="Arial MT"/>
                <a:cs typeface="Arial MT"/>
              </a:rPr>
              <a:t>disease</a:t>
            </a:r>
            <a:r>
              <a:rPr sz="1800" spc="20" dirty="0">
                <a:solidFill>
                  <a:srgbClr val="161645"/>
                </a:solidFill>
                <a:latin typeface="Arial MT"/>
                <a:cs typeface="Arial MT"/>
              </a:rPr>
              <a:t> </a:t>
            </a:r>
            <a:r>
              <a:rPr sz="1800" spc="-5" dirty="0">
                <a:solidFill>
                  <a:srgbClr val="161645"/>
                </a:solidFill>
                <a:latin typeface="Arial MT"/>
                <a:cs typeface="Arial MT"/>
              </a:rPr>
              <a:t>diagnosis</a:t>
            </a:r>
            <a:r>
              <a:rPr sz="1800" spc="20" dirty="0">
                <a:solidFill>
                  <a:srgbClr val="161645"/>
                </a:solidFill>
                <a:latin typeface="Arial MT"/>
                <a:cs typeface="Arial MT"/>
              </a:rPr>
              <a:t> </a:t>
            </a:r>
            <a:r>
              <a:rPr sz="1800" spc="-5" dirty="0">
                <a:solidFill>
                  <a:srgbClr val="161645"/>
                </a:solidFill>
                <a:latin typeface="Arial MT"/>
                <a:cs typeface="Arial MT"/>
              </a:rPr>
              <a:t>based</a:t>
            </a:r>
            <a:r>
              <a:rPr sz="1800" dirty="0">
                <a:solidFill>
                  <a:srgbClr val="161645"/>
                </a:solidFill>
                <a:latin typeface="Arial MT"/>
                <a:cs typeface="Arial MT"/>
              </a:rPr>
              <a:t> </a:t>
            </a:r>
            <a:r>
              <a:rPr sz="1800" spc="-5" dirty="0">
                <a:solidFill>
                  <a:srgbClr val="161645"/>
                </a:solidFill>
                <a:latin typeface="Arial MT"/>
                <a:cs typeface="Arial MT"/>
              </a:rPr>
              <a:t>on</a:t>
            </a:r>
            <a:r>
              <a:rPr sz="1800" spc="-10" dirty="0">
                <a:solidFill>
                  <a:srgbClr val="161645"/>
                </a:solidFill>
                <a:latin typeface="Arial MT"/>
                <a:cs typeface="Arial MT"/>
              </a:rPr>
              <a:t> </a:t>
            </a:r>
            <a:r>
              <a:rPr sz="1800" dirty="0">
                <a:solidFill>
                  <a:srgbClr val="161645"/>
                </a:solidFill>
                <a:latin typeface="Arial MT"/>
                <a:cs typeface="Arial MT"/>
              </a:rPr>
              <a:t>the </a:t>
            </a:r>
            <a:r>
              <a:rPr sz="1800" spc="5" dirty="0">
                <a:solidFill>
                  <a:srgbClr val="161645"/>
                </a:solidFill>
                <a:latin typeface="Arial MT"/>
                <a:cs typeface="Arial MT"/>
              </a:rPr>
              <a:t> </a:t>
            </a:r>
            <a:r>
              <a:rPr sz="1800" spc="-5" dirty="0">
                <a:solidFill>
                  <a:srgbClr val="161645"/>
                </a:solidFill>
                <a:latin typeface="Arial MT"/>
                <a:cs typeface="Arial MT"/>
              </a:rPr>
              <a:t>localization</a:t>
            </a:r>
            <a:r>
              <a:rPr sz="1800" spc="10" dirty="0">
                <a:solidFill>
                  <a:srgbClr val="161645"/>
                </a:solidFill>
                <a:latin typeface="Arial MT"/>
                <a:cs typeface="Arial MT"/>
              </a:rPr>
              <a:t> </a:t>
            </a:r>
            <a:r>
              <a:rPr sz="1800" dirty="0">
                <a:solidFill>
                  <a:srgbClr val="161645"/>
                </a:solidFill>
                <a:latin typeface="Arial MT"/>
                <a:cs typeface="Arial MT"/>
              </a:rPr>
              <a:t>of</a:t>
            </a:r>
            <a:r>
              <a:rPr sz="1800" spc="-5" dirty="0">
                <a:solidFill>
                  <a:srgbClr val="161645"/>
                </a:solidFill>
                <a:latin typeface="Arial MT"/>
                <a:cs typeface="Arial MT"/>
              </a:rPr>
              <a:t> pain,</a:t>
            </a:r>
            <a:r>
              <a:rPr sz="1800" spc="15" dirty="0">
                <a:solidFill>
                  <a:srgbClr val="161645"/>
                </a:solidFill>
                <a:latin typeface="Arial MT"/>
                <a:cs typeface="Arial MT"/>
              </a:rPr>
              <a:t> </a:t>
            </a:r>
            <a:r>
              <a:rPr sz="1800" spc="-5" dirty="0">
                <a:solidFill>
                  <a:srgbClr val="161645"/>
                </a:solidFill>
                <a:latin typeface="Arial MT"/>
                <a:cs typeface="Arial MT"/>
              </a:rPr>
              <a:t>appearance</a:t>
            </a:r>
            <a:r>
              <a:rPr sz="1800" spc="10" dirty="0">
                <a:solidFill>
                  <a:srgbClr val="161645"/>
                </a:solidFill>
                <a:latin typeface="Arial MT"/>
                <a:cs typeface="Arial MT"/>
              </a:rPr>
              <a:t> </a:t>
            </a:r>
            <a:r>
              <a:rPr sz="1800" dirty="0">
                <a:solidFill>
                  <a:srgbClr val="161645"/>
                </a:solidFill>
                <a:latin typeface="Arial MT"/>
                <a:cs typeface="Arial MT"/>
              </a:rPr>
              <a:t>of </a:t>
            </a:r>
            <a:r>
              <a:rPr sz="1800" spc="-5" dirty="0">
                <a:solidFill>
                  <a:srgbClr val="161645"/>
                </a:solidFill>
                <a:latin typeface="Arial MT"/>
                <a:cs typeface="Arial MT"/>
              </a:rPr>
              <a:t>sputum and</a:t>
            </a:r>
            <a:r>
              <a:rPr sz="1800" spc="5" dirty="0">
                <a:solidFill>
                  <a:srgbClr val="161645"/>
                </a:solidFill>
                <a:latin typeface="Arial MT"/>
                <a:cs typeface="Arial MT"/>
              </a:rPr>
              <a:t> </a:t>
            </a:r>
            <a:r>
              <a:rPr sz="1800" spc="-5" dirty="0">
                <a:solidFill>
                  <a:srgbClr val="161645"/>
                </a:solidFill>
                <a:latin typeface="Arial MT"/>
                <a:cs typeface="Arial MT"/>
              </a:rPr>
              <a:t>urine.</a:t>
            </a:r>
            <a:endParaRPr sz="1800">
              <a:latin typeface="Arial MT"/>
              <a:cs typeface="Arial MT"/>
            </a:endParaRPr>
          </a:p>
          <a:p>
            <a:pPr marL="73660">
              <a:lnSpc>
                <a:spcPts val="2220"/>
              </a:lnSpc>
              <a:spcBef>
                <a:spcPts val="1060"/>
              </a:spcBef>
            </a:pPr>
            <a:r>
              <a:rPr sz="2000" b="1" spc="-15" dirty="0">
                <a:solidFill>
                  <a:srgbClr val="161645"/>
                </a:solidFill>
                <a:latin typeface="Arial"/>
                <a:cs typeface="Arial"/>
              </a:rPr>
              <a:t>TREATISES</a:t>
            </a:r>
            <a:endParaRPr sz="2000">
              <a:latin typeface="Arial"/>
              <a:cs typeface="Arial"/>
            </a:endParaRPr>
          </a:p>
          <a:p>
            <a:pPr marL="73660" marR="2953385">
              <a:lnSpc>
                <a:spcPts val="1989"/>
              </a:lnSpc>
              <a:spcBef>
                <a:spcPts val="229"/>
              </a:spcBef>
            </a:pPr>
            <a:r>
              <a:rPr sz="2000" b="1" dirty="0">
                <a:solidFill>
                  <a:srgbClr val="161645"/>
                </a:solidFill>
                <a:latin typeface="Arial"/>
                <a:cs typeface="Arial"/>
              </a:rPr>
              <a:t>“ON</a:t>
            </a:r>
            <a:r>
              <a:rPr sz="2000" b="1" spc="-25" dirty="0">
                <a:solidFill>
                  <a:srgbClr val="161645"/>
                </a:solidFill>
                <a:latin typeface="Arial"/>
                <a:cs typeface="Arial"/>
              </a:rPr>
              <a:t> </a:t>
            </a:r>
            <a:r>
              <a:rPr sz="2000" b="1" dirty="0">
                <a:solidFill>
                  <a:srgbClr val="161645"/>
                </a:solidFill>
                <a:latin typeface="Arial"/>
                <a:cs typeface="Arial"/>
              </a:rPr>
              <a:t>WOUNDS</a:t>
            </a:r>
            <a:r>
              <a:rPr sz="2000" b="1" spc="-40" dirty="0">
                <a:solidFill>
                  <a:srgbClr val="161645"/>
                </a:solidFill>
                <a:latin typeface="Arial"/>
                <a:cs typeface="Arial"/>
              </a:rPr>
              <a:t> </a:t>
            </a:r>
            <a:r>
              <a:rPr sz="2000" b="1" dirty="0">
                <a:solidFill>
                  <a:srgbClr val="161645"/>
                </a:solidFill>
                <a:latin typeface="Arial"/>
                <a:cs typeface="Arial"/>
              </a:rPr>
              <a:t>IN</a:t>
            </a:r>
            <a:r>
              <a:rPr sz="2000" b="1" spc="-5" dirty="0">
                <a:solidFill>
                  <a:srgbClr val="161645"/>
                </a:solidFill>
                <a:latin typeface="Arial"/>
                <a:cs typeface="Arial"/>
              </a:rPr>
              <a:t> </a:t>
            </a:r>
            <a:r>
              <a:rPr sz="2000" b="1" dirty="0">
                <a:solidFill>
                  <a:srgbClr val="161645"/>
                </a:solidFill>
                <a:latin typeface="Arial"/>
                <a:cs typeface="Arial"/>
              </a:rPr>
              <a:t>THE</a:t>
            </a:r>
            <a:r>
              <a:rPr sz="2000" b="1" spc="-5" dirty="0">
                <a:solidFill>
                  <a:srgbClr val="161645"/>
                </a:solidFill>
                <a:latin typeface="Arial"/>
                <a:cs typeface="Arial"/>
              </a:rPr>
              <a:t> HEAD“, </a:t>
            </a:r>
            <a:r>
              <a:rPr sz="2000" b="1" spc="-540" dirty="0">
                <a:solidFill>
                  <a:srgbClr val="161645"/>
                </a:solidFill>
                <a:latin typeface="Arial"/>
                <a:cs typeface="Arial"/>
              </a:rPr>
              <a:t> </a:t>
            </a:r>
            <a:r>
              <a:rPr sz="2000" b="1" dirty="0">
                <a:solidFill>
                  <a:srgbClr val="161645"/>
                </a:solidFill>
                <a:latin typeface="Arial"/>
                <a:cs typeface="Arial"/>
              </a:rPr>
              <a:t>“ABOUT</a:t>
            </a:r>
            <a:r>
              <a:rPr sz="2000" b="1" spc="-35" dirty="0">
                <a:solidFill>
                  <a:srgbClr val="161645"/>
                </a:solidFill>
                <a:latin typeface="Arial"/>
                <a:cs typeface="Arial"/>
              </a:rPr>
              <a:t> </a:t>
            </a:r>
            <a:r>
              <a:rPr sz="2000" b="1" dirty="0">
                <a:solidFill>
                  <a:srgbClr val="161645"/>
                </a:solidFill>
                <a:latin typeface="Arial"/>
                <a:cs typeface="Arial"/>
              </a:rPr>
              <a:t>FRACTURES”</a:t>
            </a:r>
            <a:endParaRPr sz="2000">
              <a:latin typeface="Arial"/>
              <a:cs typeface="Arial"/>
            </a:endParaRPr>
          </a:p>
        </p:txBody>
      </p:sp>
      <p:sp>
        <p:nvSpPr>
          <p:cNvPr id="22" name="object 22"/>
          <p:cNvSpPr/>
          <p:nvPr/>
        </p:nvSpPr>
        <p:spPr>
          <a:xfrm>
            <a:off x="3420617" y="3701034"/>
            <a:ext cx="5539740" cy="1546860"/>
          </a:xfrm>
          <a:custGeom>
            <a:avLst/>
            <a:gdLst/>
            <a:ahLst/>
            <a:cxnLst/>
            <a:rect l="l" t="t" r="r" b="b"/>
            <a:pathLst>
              <a:path w="5539740" h="1546860">
                <a:moveTo>
                  <a:pt x="5539740" y="0"/>
                </a:moveTo>
                <a:lnTo>
                  <a:pt x="0" y="0"/>
                </a:lnTo>
                <a:lnTo>
                  <a:pt x="0" y="1546859"/>
                </a:lnTo>
                <a:lnTo>
                  <a:pt x="5539740" y="1546859"/>
                </a:lnTo>
                <a:lnTo>
                  <a:pt x="5539740" y="0"/>
                </a:lnTo>
                <a:close/>
              </a:path>
            </a:pathLst>
          </a:custGeom>
          <a:solidFill>
            <a:srgbClr val="FFFFE6"/>
          </a:solidFill>
        </p:spPr>
        <p:txBody>
          <a:bodyPr wrap="square" lIns="0" tIns="0" rIns="0" bIns="0" rtlCol="0"/>
          <a:lstStyle/>
          <a:p>
            <a:endParaRPr/>
          </a:p>
        </p:txBody>
      </p:sp>
      <p:sp>
        <p:nvSpPr>
          <p:cNvPr id="23" name="object 23"/>
          <p:cNvSpPr txBox="1"/>
          <p:nvPr/>
        </p:nvSpPr>
        <p:spPr>
          <a:xfrm>
            <a:off x="3420617" y="3701034"/>
            <a:ext cx="5539740" cy="1546860"/>
          </a:xfrm>
          <a:prstGeom prst="rect">
            <a:avLst/>
          </a:prstGeom>
          <a:ln w="25907">
            <a:solidFill>
              <a:srgbClr val="001F5F"/>
            </a:solidFill>
          </a:ln>
        </p:spPr>
        <p:txBody>
          <a:bodyPr vert="horz" wrap="square" lIns="0" tIns="81280" rIns="0" bIns="0" rtlCol="0">
            <a:spAutoFit/>
          </a:bodyPr>
          <a:lstStyle/>
          <a:p>
            <a:pPr marL="446405" marR="323215" indent="-355600">
              <a:lnSpc>
                <a:spcPct val="100000"/>
              </a:lnSpc>
              <a:spcBef>
                <a:spcPts val="640"/>
              </a:spcBef>
              <a:buClr>
                <a:srgbClr val="993300"/>
              </a:buClr>
              <a:buFont typeface="Wingdings"/>
              <a:buChar char=""/>
              <a:tabLst>
                <a:tab pos="445770" algn="l"/>
                <a:tab pos="446405" algn="l"/>
              </a:tabLst>
            </a:pPr>
            <a:r>
              <a:rPr sz="1800" spc="-5" dirty="0">
                <a:solidFill>
                  <a:srgbClr val="161645"/>
                </a:solidFill>
                <a:latin typeface="Arial MT"/>
                <a:cs typeface="Arial MT"/>
              </a:rPr>
              <a:t>described</a:t>
            </a:r>
            <a:r>
              <a:rPr sz="1800" spc="10" dirty="0">
                <a:solidFill>
                  <a:srgbClr val="161645"/>
                </a:solidFill>
                <a:latin typeface="Arial MT"/>
                <a:cs typeface="Arial MT"/>
              </a:rPr>
              <a:t> </a:t>
            </a:r>
            <a:r>
              <a:rPr sz="1800" spc="-5" dirty="0">
                <a:solidFill>
                  <a:srgbClr val="161645"/>
                </a:solidFill>
                <a:latin typeface="Arial MT"/>
                <a:cs typeface="Arial MT"/>
              </a:rPr>
              <a:t>a methods </a:t>
            </a:r>
            <a:r>
              <a:rPr sz="1800" dirty="0">
                <a:solidFill>
                  <a:srgbClr val="161645"/>
                </a:solidFill>
                <a:latin typeface="Arial MT"/>
                <a:cs typeface="Arial MT"/>
              </a:rPr>
              <a:t>for</a:t>
            </a:r>
            <a:r>
              <a:rPr sz="1800" spc="-5" dirty="0">
                <a:solidFill>
                  <a:srgbClr val="161645"/>
                </a:solidFill>
                <a:latin typeface="Arial MT"/>
                <a:cs typeface="Arial MT"/>
              </a:rPr>
              <a:t> </a:t>
            </a:r>
            <a:r>
              <a:rPr sz="1800" spc="-10" dirty="0">
                <a:solidFill>
                  <a:srgbClr val="161645"/>
                </a:solidFill>
                <a:latin typeface="Arial MT"/>
                <a:cs typeface="Arial MT"/>
              </a:rPr>
              <a:t>applying</a:t>
            </a:r>
            <a:r>
              <a:rPr sz="1800" spc="40" dirty="0">
                <a:solidFill>
                  <a:srgbClr val="161645"/>
                </a:solidFill>
                <a:latin typeface="Arial MT"/>
                <a:cs typeface="Arial MT"/>
              </a:rPr>
              <a:t> </a:t>
            </a:r>
            <a:r>
              <a:rPr sz="1800" spc="-5" dirty="0">
                <a:solidFill>
                  <a:srgbClr val="161645"/>
                </a:solidFill>
                <a:latin typeface="Arial MT"/>
                <a:cs typeface="Arial MT"/>
              </a:rPr>
              <a:t>bandages</a:t>
            </a:r>
            <a:r>
              <a:rPr sz="1800" spc="15" dirty="0">
                <a:solidFill>
                  <a:srgbClr val="161645"/>
                </a:solidFill>
                <a:latin typeface="Arial MT"/>
                <a:cs typeface="Arial MT"/>
              </a:rPr>
              <a:t> </a:t>
            </a:r>
            <a:r>
              <a:rPr sz="1800" dirty="0">
                <a:solidFill>
                  <a:srgbClr val="161645"/>
                </a:solidFill>
                <a:latin typeface="Arial MT"/>
                <a:cs typeface="Arial MT"/>
              </a:rPr>
              <a:t>for </a:t>
            </a:r>
            <a:r>
              <a:rPr sz="1800" spc="-484" dirty="0">
                <a:solidFill>
                  <a:srgbClr val="161645"/>
                </a:solidFill>
                <a:latin typeface="Arial MT"/>
                <a:cs typeface="Arial MT"/>
              </a:rPr>
              <a:t> </a:t>
            </a:r>
            <a:r>
              <a:rPr sz="1800" spc="-5" dirty="0">
                <a:solidFill>
                  <a:srgbClr val="161645"/>
                </a:solidFill>
                <a:latin typeface="Arial MT"/>
                <a:cs typeface="Arial MT"/>
              </a:rPr>
              <a:t>fractures,</a:t>
            </a:r>
            <a:r>
              <a:rPr sz="1800" dirty="0">
                <a:solidFill>
                  <a:srgbClr val="161645"/>
                </a:solidFill>
                <a:latin typeface="Arial MT"/>
                <a:cs typeface="Arial MT"/>
              </a:rPr>
              <a:t> </a:t>
            </a:r>
            <a:r>
              <a:rPr sz="1800" spc="-5" dirty="0">
                <a:solidFill>
                  <a:srgbClr val="161645"/>
                </a:solidFill>
                <a:latin typeface="Arial MT"/>
                <a:cs typeface="Arial MT"/>
              </a:rPr>
              <a:t>sprains,</a:t>
            </a:r>
            <a:r>
              <a:rPr sz="1800" spc="5" dirty="0">
                <a:solidFill>
                  <a:srgbClr val="161645"/>
                </a:solidFill>
                <a:latin typeface="Arial MT"/>
                <a:cs typeface="Arial MT"/>
              </a:rPr>
              <a:t> </a:t>
            </a:r>
            <a:r>
              <a:rPr sz="1800" spc="-5" dirty="0">
                <a:solidFill>
                  <a:srgbClr val="161645"/>
                </a:solidFill>
                <a:latin typeface="Arial MT"/>
                <a:cs typeface="Arial MT"/>
              </a:rPr>
              <a:t>dislocations;</a:t>
            </a:r>
            <a:endParaRPr sz="1800">
              <a:latin typeface="Arial MT"/>
              <a:cs typeface="Arial MT"/>
            </a:endParaRPr>
          </a:p>
          <a:p>
            <a:pPr marL="446405" indent="-355600">
              <a:lnSpc>
                <a:spcPct val="100000"/>
              </a:lnSpc>
              <a:buClr>
                <a:srgbClr val="993300"/>
              </a:buClr>
              <a:buFont typeface="Wingdings"/>
              <a:buChar char=""/>
              <a:tabLst>
                <a:tab pos="445770" algn="l"/>
                <a:tab pos="446405" algn="l"/>
              </a:tabLst>
            </a:pPr>
            <a:r>
              <a:rPr sz="1800" spc="-15" dirty="0">
                <a:solidFill>
                  <a:srgbClr val="161645"/>
                </a:solidFill>
                <a:latin typeface="Arial MT"/>
                <a:cs typeface="Arial MT"/>
              </a:rPr>
              <a:t>nowadays</a:t>
            </a:r>
            <a:r>
              <a:rPr sz="1800" spc="55" dirty="0">
                <a:solidFill>
                  <a:srgbClr val="161645"/>
                </a:solidFill>
                <a:latin typeface="Arial MT"/>
                <a:cs typeface="Arial MT"/>
              </a:rPr>
              <a:t> </a:t>
            </a:r>
            <a:r>
              <a:rPr sz="1800" dirty="0">
                <a:solidFill>
                  <a:srgbClr val="161645"/>
                </a:solidFill>
                <a:latin typeface="Arial MT"/>
                <a:cs typeface="Arial MT"/>
              </a:rPr>
              <a:t>in</a:t>
            </a:r>
            <a:r>
              <a:rPr sz="1800" spc="-10" dirty="0">
                <a:solidFill>
                  <a:srgbClr val="161645"/>
                </a:solidFill>
                <a:latin typeface="Arial MT"/>
                <a:cs typeface="Arial MT"/>
              </a:rPr>
              <a:t> </a:t>
            </a:r>
            <a:r>
              <a:rPr sz="1800" spc="-5" dirty="0">
                <a:solidFill>
                  <a:srgbClr val="161645"/>
                </a:solidFill>
                <a:latin typeface="Arial MT"/>
                <a:cs typeface="Arial MT"/>
              </a:rPr>
              <a:t>surgery</a:t>
            </a:r>
            <a:r>
              <a:rPr sz="1800" spc="5" dirty="0">
                <a:solidFill>
                  <a:srgbClr val="161645"/>
                </a:solidFill>
                <a:latin typeface="Arial MT"/>
                <a:cs typeface="Arial MT"/>
              </a:rPr>
              <a:t> </a:t>
            </a:r>
            <a:r>
              <a:rPr sz="1800" spc="-5" dirty="0">
                <a:solidFill>
                  <a:srgbClr val="161645"/>
                </a:solidFill>
                <a:latin typeface="Arial MT"/>
                <a:cs typeface="Arial MT"/>
              </a:rPr>
              <a:t>used </a:t>
            </a:r>
            <a:r>
              <a:rPr sz="1800" dirty="0">
                <a:solidFill>
                  <a:srgbClr val="161645"/>
                </a:solidFill>
                <a:latin typeface="Arial MT"/>
                <a:cs typeface="Arial MT"/>
              </a:rPr>
              <a:t>a </a:t>
            </a:r>
            <a:r>
              <a:rPr sz="1800" spc="-10" dirty="0">
                <a:solidFill>
                  <a:srgbClr val="161645"/>
                </a:solidFill>
                <a:latin typeface="Arial MT"/>
                <a:cs typeface="Arial MT"/>
              </a:rPr>
              <a:t>bandage</a:t>
            </a:r>
            <a:r>
              <a:rPr sz="1800" spc="15" dirty="0">
                <a:solidFill>
                  <a:srgbClr val="161645"/>
                </a:solidFill>
                <a:latin typeface="Arial MT"/>
                <a:cs typeface="Arial MT"/>
              </a:rPr>
              <a:t> </a:t>
            </a:r>
            <a:r>
              <a:rPr sz="1800" dirty="0">
                <a:solidFill>
                  <a:srgbClr val="161645"/>
                </a:solidFill>
                <a:latin typeface="Arial MT"/>
                <a:cs typeface="Arial MT"/>
              </a:rPr>
              <a:t>–</a:t>
            </a:r>
            <a:r>
              <a:rPr sz="1800" spc="-5" dirty="0">
                <a:solidFill>
                  <a:srgbClr val="161645"/>
                </a:solidFill>
                <a:latin typeface="Arial MT"/>
                <a:cs typeface="Arial MT"/>
              </a:rPr>
              <a:t> “</a:t>
            </a:r>
            <a:r>
              <a:rPr sz="1800" b="1" spc="-5" dirty="0">
                <a:solidFill>
                  <a:srgbClr val="161645"/>
                </a:solidFill>
                <a:latin typeface="Arial"/>
                <a:cs typeface="Arial"/>
              </a:rPr>
              <a:t>cap</a:t>
            </a:r>
            <a:r>
              <a:rPr sz="1800" b="1" spc="5" dirty="0">
                <a:solidFill>
                  <a:srgbClr val="161645"/>
                </a:solidFill>
                <a:latin typeface="Arial"/>
                <a:cs typeface="Arial"/>
              </a:rPr>
              <a:t> </a:t>
            </a:r>
            <a:r>
              <a:rPr sz="1800" b="1" dirty="0">
                <a:solidFill>
                  <a:srgbClr val="161645"/>
                </a:solidFill>
                <a:latin typeface="Arial"/>
                <a:cs typeface="Arial"/>
              </a:rPr>
              <a:t>of</a:t>
            </a:r>
            <a:endParaRPr sz="1800">
              <a:latin typeface="Arial"/>
              <a:cs typeface="Arial"/>
            </a:endParaRPr>
          </a:p>
          <a:p>
            <a:pPr marL="446405">
              <a:lnSpc>
                <a:spcPts val="2135"/>
              </a:lnSpc>
            </a:pPr>
            <a:r>
              <a:rPr sz="1800" b="1" spc="-5" dirty="0">
                <a:solidFill>
                  <a:srgbClr val="161645"/>
                </a:solidFill>
                <a:latin typeface="Arial"/>
                <a:cs typeface="Arial"/>
              </a:rPr>
              <a:t>Hippocrates</a:t>
            </a:r>
            <a:r>
              <a:rPr sz="1800" spc="-5" dirty="0">
                <a:solidFill>
                  <a:srgbClr val="161645"/>
                </a:solidFill>
                <a:latin typeface="Arial MT"/>
                <a:cs typeface="Arial MT"/>
              </a:rPr>
              <a:t>” and</a:t>
            </a:r>
            <a:r>
              <a:rPr sz="1800" dirty="0">
                <a:solidFill>
                  <a:srgbClr val="161645"/>
                </a:solidFill>
                <a:latin typeface="Arial MT"/>
                <a:cs typeface="Arial MT"/>
              </a:rPr>
              <a:t> the</a:t>
            </a:r>
            <a:r>
              <a:rPr sz="1800" spc="-5" dirty="0">
                <a:solidFill>
                  <a:srgbClr val="161645"/>
                </a:solidFill>
                <a:latin typeface="Arial MT"/>
                <a:cs typeface="Arial MT"/>
              </a:rPr>
              <a:t> machine</a:t>
            </a:r>
            <a:r>
              <a:rPr sz="1800" dirty="0">
                <a:solidFill>
                  <a:srgbClr val="161645"/>
                </a:solidFill>
                <a:latin typeface="Arial MT"/>
                <a:cs typeface="Arial MT"/>
              </a:rPr>
              <a:t> </a:t>
            </a:r>
            <a:r>
              <a:rPr sz="1800" spc="-5" dirty="0">
                <a:solidFill>
                  <a:srgbClr val="161645"/>
                </a:solidFill>
                <a:latin typeface="Arial MT"/>
                <a:cs typeface="Arial MT"/>
              </a:rPr>
              <a:t>tool</a:t>
            </a:r>
            <a:r>
              <a:rPr sz="1800" spc="5" dirty="0">
                <a:solidFill>
                  <a:srgbClr val="161645"/>
                </a:solidFill>
                <a:latin typeface="Arial MT"/>
                <a:cs typeface="Arial MT"/>
              </a:rPr>
              <a:t> </a:t>
            </a:r>
            <a:r>
              <a:rPr sz="1800" dirty="0">
                <a:solidFill>
                  <a:srgbClr val="161645"/>
                </a:solidFill>
                <a:latin typeface="Arial MT"/>
                <a:cs typeface="Arial MT"/>
              </a:rPr>
              <a:t>to</a:t>
            </a:r>
            <a:r>
              <a:rPr sz="1800" spc="-10" dirty="0">
                <a:solidFill>
                  <a:srgbClr val="161645"/>
                </a:solidFill>
                <a:latin typeface="Arial MT"/>
                <a:cs typeface="Arial MT"/>
              </a:rPr>
              <a:t> </a:t>
            </a:r>
            <a:r>
              <a:rPr sz="1800" spc="-5" dirty="0">
                <a:solidFill>
                  <a:srgbClr val="161645"/>
                </a:solidFill>
                <a:latin typeface="Arial MT"/>
                <a:cs typeface="Arial MT"/>
              </a:rPr>
              <a:t>extract</a:t>
            </a:r>
            <a:r>
              <a:rPr sz="1800" spc="15" dirty="0">
                <a:solidFill>
                  <a:srgbClr val="161645"/>
                </a:solidFill>
                <a:latin typeface="Arial MT"/>
                <a:cs typeface="Arial MT"/>
              </a:rPr>
              <a:t> </a:t>
            </a:r>
            <a:r>
              <a:rPr sz="1800" dirty="0">
                <a:solidFill>
                  <a:srgbClr val="161645"/>
                </a:solidFill>
                <a:latin typeface="Arial MT"/>
                <a:cs typeface="Arial MT"/>
              </a:rPr>
              <a:t>–</a:t>
            </a:r>
            <a:endParaRPr sz="1800">
              <a:latin typeface="Arial MT"/>
              <a:cs typeface="Arial MT"/>
            </a:endParaRPr>
          </a:p>
          <a:p>
            <a:pPr marL="446405">
              <a:lnSpc>
                <a:spcPts val="2135"/>
              </a:lnSpc>
            </a:pPr>
            <a:r>
              <a:rPr sz="1800" spc="-5" dirty="0">
                <a:solidFill>
                  <a:srgbClr val="161645"/>
                </a:solidFill>
                <a:latin typeface="Arial MT"/>
                <a:cs typeface="Arial MT"/>
              </a:rPr>
              <a:t>«</a:t>
            </a:r>
            <a:r>
              <a:rPr sz="1800" b="1" spc="-5" dirty="0">
                <a:solidFill>
                  <a:srgbClr val="161645"/>
                </a:solidFill>
                <a:latin typeface="Arial"/>
                <a:cs typeface="Arial"/>
              </a:rPr>
              <a:t>bench</a:t>
            </a:r>
            <a:r>
              <a:rPr sz="1800" b="1" spc="-15" dirty="0">
                <a:solidFill>
                  <a:srgbClr val="161645"/>
                </a:solidFill>
                <a:latin typeface="Arial"/>
                <a:cs typeface="Arial"/>
              </a:rPr>
              <a:t> </a:t>
            </a:r>
            <a:r>
              <a:rPr sz="1800" b="1" dirty="0">
                <a:solidFill>
                  <a:srgbClr val="161645"/>
                </a:solidFill>
                <a:latin typeface="Arial"/>
                <a:cs typeface="Arial"/>
              </a:rPr>
              <a:t>of</a:t>
            </a:r>
            <a:r>
              <a:rPr sz="1800" b="1" spc="-15" dirty="0">
                <a:solidFill>
                  <a:srgbClr val="161645"/>
                </a:solidFill>
                <a:latin typeface="Arial"/>
                <a:cs typeface="Arial"/>
              </a:rPr>
              <a:t> </a:t>
            </a:r>
            <a:r>
              <a:rPr sz="1800" b="1" spc="-5" dirty="0">
                <a:solidFill>
                  <a:srgbClr val="161645"/>
                </a:solidFill>
                <a:latin typeface="Arial"/>
                <a:cs typeface="Arial"/>
              </a:rPr>
              <a:t>Hippocrates</a:t>
            </a:r>
            <a:r>
              <a:rPr sz="1800" spc="-5" dirty="0">
                <a:solidFill>
                  <a:srgbClr val="161645"/>
                </a:solidFill>
                <a:latin typeface="Arial MT"/>
                <a:cs typeface="Arial MT"/>
              </a:rPr>
              <a:t>».</a:t>
            </a:r>
            <a:endParaRPr sz="1800">
              <a:latin typeface="Arial MT"/>
              <a:cs typeface="Arial MT"/>
            </a:endParaRPr>
          </a:p>
        </p:txBody>
      </p:sp>
      <p:sp>
        <p:nvSpPr>
          <p:cNvPr id="24" name="object 24"/>
          <p:cNvSpPr txBox="1"/>
          <p:nvPr/>
        </p:nvSpPr>
        <p:spPr>
          <a:xfrm>
            <a:off x="8765540" y="64100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16</a:t>
            </a:r>
            <a:endParaRPr sz="1400">
              <a:latin typeface="Arial MT"/>
              <a:cs typeface="Arial MT"/>
            </a:endParaRPr>
          </a:p>
        </p:txBody>
      </p:sp>
      <p:grpSp>
        <p:nvGrpSpPr>
          <p:cNvPr id="25" name="object 25"/>
          <p:cNvGrpSpPr/>
          <p:nvPr/>
        </p:nvGrpSpPr>
        <p:grpSpPr>
          <a:xfrm>
            <a:off x="36576" y="5900928"/>
            <a:ext cx="2004060" cy="864235"/>
            <a:chOff x="36576" y="5900928"/>
            <a:chExt cx="2004060" cy="864235"/>
          </a:xfrm>
        </p:grpSpPr>
        <p:sp>
          <p:nvSpPr>
            <p:cNvPr id="26" name="object 26"/>
            <p:cNvSpPr/>
            <p:nvPr/>
          </p:nvSpPr>
          <p:spPr>
            <a:xfrm>
              <a:off x="104394" y="5956554"/>
              <a:ext cx="1781810" cy="664845"/>
            </a:xfrm>
            <a:custGeom>
              <a:avLst/>
              <a:gdLst/>
              <a:ahLst/>
              <a:cxnLst/>
              <a:rect l="l" t="t" r="r" b="b"/>
              <a:pathLst>
                <a:path w="1781810" h="664845">
                  <a:moveTo>
                    <a:pt x="1781556" y="0"/>
                  </a:moveTo>
                  <a:lnTo>
                    <a:pt x="0" y="0"/>
                  </a:lnTo>
                  <a:lnTo>
                    <a:pt x="0" y="664464"/>
                  </a:lnTo>
                  <a:lnTo>
                    <a:pt x="1781556" y="664464"/>
                  </a:lnTo>
                  <a:lnTo>
                    <a:pt x="1781556" y="0"/>
                  </a:lnTo>
                  <a:close/>
                </a:path>
              </a:pathLst>
            </a:custGeom>
            <a:solidFill>
              <a:srgbClr val="BADFE2">
                <a:alpha val="70195"/>
              </a:srgbClr>
            </a:solidFill>
          </p:spPr>
          <p:txBody>
            <a:bodyPr wrap="square" lIns="0" tIns="0" rIns="0" bIns="0" rtlCol="0"/>
            <a:lstStyle/>
            <a:p>
              <a:endParaRPr/>
            </a:p>
          </p:txBody>
        </p:sp>
        <p:sp>
          <p:nvSpPr>
            <p:cNvPr id="27" name="object 27"/>
            <p:cNvSpPr/>
            <p:nvPr/>
          </p:nvSpPr>
          <p:spPr>
            <a:xfrm>
              <a:off x="104394" y="5956554"/>
              <a:ext cx="1781810" cy="664845"/>
            </a:xfrm>
            <a:custGeom>
              <a:avLst/>
              <a:gdLst/>
              <a:ahLst/>
              <a:cxnLst/>
              <a:rect l="l" t="t" r="r" b="b"/>
              <a:pathLst>
                <a:path w="1781810" h="664845">
                  <a:moveTo>
                    <a:pt x="0" y="664464"/>
                  </a:moveTo>
                  <a:lnTo>
                    <a:pt x="1781556" y="664464"/>
                  </a:lnTo>
                  <a:lnTo>
                    <a:pt x="1781556" y="0"/>
                  </a:lnTo>
                  <a:lnTo>
                    <a:pt x="0" y="0"/>
                  </a:lnTo>
                  <a:lnTo>
                    <a:pt x="0" y="664464"/>
                  </a:lnTo>
                  <a:close/>
                </a:path>
              </a:pathLst>
            </a:custGeom>
            <a:ln w="25908">
              <a:solidFill>
                <a:srgbClr val="001F5F"/>
              </a:solidFill>
            </a:ln>
          </p:spPr>
          <p:txBody>
            <a:bodyPr wrap="square" lIns="0" tIns="0" rIns="0" bIns="0" rtlCol="0"/>
            <a:lstStyle/>
            <a:p>
              <a:endParaRPr/>
            </a:p>
          </p:txBody>
        </p:sp>
        <p:pic>
          <p:nvPicPr>
            <p:cNvPr id="28" name="object 28"/>
            <p:cNvPicPr/>
            <p:nvPr/>
          </p:nvPicPr>
          <p:blipFill>
            <a:blip r:embed="rId13" cstate="print"/>
            <a:stretch>
              <a:fillRect/>
            </a:stretch>
          </p:blipFill>
          <p:spPr>
            <a:xfrm>
              <a:off x="36576" y="5900928"/>
              <a:ext cx="2004060" cy="566928"/>
            </a:xfrm>
            <a:prstGeom prst="rect">
              <a:avLst/>
            </a:prstGeom>
          </p:spPr>
        </p:pic>
        <p:pic>
          <p:nvPicPr>
            <p:cNvPr id="29" name="object 29"/>
            <p:cNvPicPr/>
            <p:nvPr/>
          </p:nvPicPr>
          <p:blipFill>
            <a:blip r:embed="rId14" cstate="print"/>
            <a:stretch>
              <a:fillRect/>
            </a:stretch>
          </p:blipFill>
          <p:spPr>
            <a:xfrm>
              <a:off x="36576" y="6198106"/>
              <a:ext cx="1930908" cy="566928"/>
            </a:xfrm>
            <a:prstGeom prst="rect">
              <a:avLst/>
            </a:prstGeom>
          </p:spPr>
        </p:pic>
      </p:grpSp>
      <p:sp>
        <p:nvSpPr>
          <p:cNvPr id="30" name="object 30"/>
          <p:cNvSpPr txBox="1"/>
          <p:nvPr/>
        </p:nvSpPr>
        <p:spPr>
          <a:xfrm>
            <a:off x="117347" y="5963818"/>
            <a:ext cx="1755775" cy="628650"/>
          </a:xfrm>
          <a:prstGeom prst="rect">
            <a:avLst/>
          </a:prstGeom>
        </p:spPr>
        <p:txBody>
          <a:bodyPr vert="horz" wrap="square" lIns="0" tIns="29209" rIns="0" bIns="0" rtlCol="0">
            <a:spAutoFit/>
          </a:bodyPr>
          <a:lstStyle/>
          <a:p>
            <a:pPr marL="76835" marR="74295">
              <a:lnSpc>
                <a:spcPts val="2340"/>
              </a:lnSpc>
              <a:spcBef>
                <a:spcPts val="229"/>
              </a:spcBef>
            </a:pPr>
            <a:r>
              <a:rPr sz="2000" b="1" dirty="0">
                <a:solidFill>
                  <a:srgbClr val="161645"/>
                </a:solidFill>
                <a:latin typeface="Arial"/>
                <a:cs typeface="Arial"/>
              </a:rPr>
              <a:t>“The</a:t>
            </a:r>
            <a:r>
              <a:rPr sz="2000" b="1" spc="-50" dirty="0">
                <a:solidFill>
                  <a:srgbClr val="161645"/>
                </a:solidFill>
                <a:latin typeface="Arial"/>
                <a:cs typeface="Arial"/>
              </a:rPr>
              <a:t> </a:t>
            </a:r>
            <a:r>
              <a:rPr sz="2000" b="1" spc="-5" dirty="0">
                <a:solidFill>
                  <a:srgbClr val="161645"/>
                </a:solidFill>
                <a:latin typeface="Arial"/>
                <a:cs typeface="Arial"/>
              </a:rPr>
              <a:t>Code</a:t>
            </a:r>
            <a:r>
              <a:rPr sz="2000" b="1" spc="-35" dirty="0">
                <a:solidFill>
                  <a:srgbClr val="161645"/>
                </a:solidFill>
                <a:latin typeface="Arial"/>
                <a:cs typeface="Arial"/>
              </a:rPr>
              <a:t> </a:t>
            </a:r>
            <a:r>
              <a:rPr sz="2000" b="1" dirty="0">
                <a:solidFill>
                  <a:srgbClr val="161645"/>
                </a:solidFill>
                <a:latin typeface="Arial"/>
                <a:cs typeface="Arial"/>
              </a:rPr>
              <a:t>of </a:t>
            </a:r>
            <a:r>
              <a:rPr sz="2000" b="1" spc="-545" dirty="0">
                <a:solidFill>
                  <a:srgbClr val="161645"/>
                </a:solidFill>
                <a:latin typeface="Arial"/>
                <a:cs typeface="Arial"/>
              </a:rPr>
              <a:t> </a:t>
            </a:r>
            <a:r>
              <a:rPr sz="2000" b="1" dirty="0">
                <a:solidFill>
                  <a:srgbClr val="161645"/>
                </a:solidFill>
                <a:latin typeface="Arial"/>
                <a:cs typeface="Arial"/>
              </a:rPr>
              <a:t>Hippocra</a:t>
            </a:r>
            <a:r>
              <a:rPr sz="2000" b="1" spc="5" dirty="0">
                <a:solidFill>
                  <a:srgbClr val="161645"/>
                </a:solidFill>
                <a:latin typeface="Arial"/>
                <a:cs typeface="Arial"/>
              </a:rPr>
              <a:t>t</a:t>
            </a:r>
            <a:r>
              <a:rPr sz="2000" b="1" dirty="0">
                <a:solidFill>
                  <a:srgbClr val="161645"/>
                </a:solidFill>
                <a:latin typeface="Arial"/>
                <a:cs typeface="Arial"/>
              </a:rPr>
              <a:t>es"</a:t>
            </a:r>
            <a:endParaRPr sz="2000">
              <a:latin typeface="Arial"/>
              <a:cs typeface="Arial"/>
            </a:endParaRPr>
          </a:p>
        </p:txBody>
      </p:sp>
      <p:grpSp>
        <p:nvGrpSpPr>
          <p:cNvPr id="31" name="object 31"/>
          <p:cNvGrpSpPr/>
          <p:nvPr/>
        </p:nvGrpSpPr>
        <p:grpSpPr>
          <a:xfrm>
            <a:off x="1895855" y="5803391"/>
            <a:ext cx="6830695" cy="875030"/>
            <a:chOff x="1895855" y="5803391"/>
            <a:chExt cx="6830695" cy="875030"/>
          </a:xfrm>
        </p:grpSpPr>
        <p:sp>
          <p:nvSpPr>
            <p:cNvPr id="32" name="object 32"/>
            <p:cNvSpPr/>
            <p:nvPr/>
          </p:nvSpPr>
          <p:spPr>
            <a:xfrm>
              <a:off x="1908809" y="5816345"/>
              <a:ext cx="6804659" cy="848994"/>
            </a:xfrm>
            <a:custGeom>
              <a:avLst/>
              <a:gdLst/>
              <a:ahLst/>
              <a:cxnLst/>
              <a:rect l="l" t="t" r="r" b="b"/>
              <a:pathLst>
                <a:path w="6804659" h="848995">
                  <a:moveTo>
                    <a:pt x="6804659" y="0"/>
                  </a:moveTo>
                  <a:lnTo>
                    <a:pt x="0" y="0"/>
                  </a:lnTo>
                  <a:lnTo>
                    <a:pt x="0" y="848867"/>
                  </a:lnTo>
                  <a:lnTo>
                    <a:pt x="6804659" y="848867"/>
                  </a:lnTo>
                  <a:lnTo>
                    <a:pt x="6804659" y="0"/>
                  </a:lnTo>
                  <a:close/>
                </a:path>
              </a:pathLst>
            </a:custGeom>
            <a:solidFill>
              <a:srgbClr val="FFFFE6"/>
            </a:solidFill>
          </p:spPr>
          <p:txBody>
            <a:bodyPr wrap="square" lIns="0" tIns="0" rIns="0" bIns="0" rtlCol="0"/>
            <a:lstStyle/>
            <a:p>
              <a:endParaRPr/>
            </a:p>
          </p:txBody>
        </p:sp>
        <p:sp>
          <p:nvSpPr>
            <p:cNvPr id="33" name="object 33"/>
            <p:cNvSpPr/>
            <p:nvPr/>
          </p:nvSpPr>
          <p:spPr>
            <a:xfrm>
              <a:off x="1908809" y="5816345"/>
              <a:ext cx="6804659" cy="848994"/>
            </a:xfrm>
            <a:custGeom>
              <a:avLst/>
              <a:gdLst/>
              <a:ahLst/>
              <a:cxnLst/>
              <a:rect l="l" t="t" r="r" b="b"/>
              <a:pathLst>
                <a:path w="6804659" h="848995">
                  <a:moveTo>
                    <a:pt x="0" y="848867"/>
                  </a:moveTo>
                  <a:lnTo>
                    <a:pt x="6804659" y="848867"/>
                  </a:lnTo>
                  <a:lnTo>
                    <a:pt x="6804659" y="0"/>
                  </a:lnTo>
                  <a:lnTo>
                    <a:pt x="0" y="0"/>
                  </a:lnTo>
                  <a:lnTo>
                    <a:pt x="0" y="848867"/>
                  </a:lnTo>
                  <a:close/>
                </a:path>
              </a:pathLst>
            </a:custGeom>
            <a:ln w="25908">
              <a:solidFill>
                <a:srgbClr val="001F5F"/>
              </a:solidFill>
            </a:ln>
          </p:spPr>
          <p:txBody>
            <a:bodyPr wrap="square" lIns="0" tIns="0" rIns="0" bIns="0" rtlCol="0"/>
            <a:lstStyle/>
            <a:p>
              <a:endParaRPr/>
            </a:p>
          </p:txBody>
        </p:sp>
      </p:grpSp>
      <p:sp>
        <p:nvSpPr>
          <p:cNvPr id="34" name="object 34"/>
          <p:cNvSpPr txBox="1"/>
          <p:nvPr/>
        </p:nvSpPr>
        <p:spPr>
          <a:xfrm>
            <a:off x="1921764" y="5858662"/>
            <a:ext cx="6779259" cy="750570"/>
          </a:xfrm>
          <a:prstGeom prst="rect">
            <a:avLst/>
          </a:prstGeom>
        </p:spPr>
        <p:txBody>
          <a:bodyPr vert="horz" wrap="square" lIns="0" tIns="12065" rIns="0" bIns="0" rtlCol="0">
            <a:spAutoFit/>
          </a:bodyPr>
          <a:lstStyle/>
          <a:p>
            <a:pPr marL="432434" marR="438784" indent="-355600">
              <a:lnSpc>
                <a:spcPct val="100000"/>
              </a:lnSpc>
              <a:spcBef>
                <a:spcPts val="95"/>
              </a:spcBef>
              <a:buClr>
                <a:srgbClr val="993300"/>
              </a:buClr>
              <a:buFont typeface="Wingdings"/>
              <a:buChar char=""/>
              <a:tabLst>
                <a:tab pos="432434" algn="l"/>
                <a:tab pos="433070" algn="l"/>
              </a:tabLst>
            </a:pPr>
            <a:r>
              <a:rPr sz="1600" spc="-5" dirty="0">
                <a:solidFill>
                  <a:srgbClr val="161645"/>
                </a:solidFill>
                <a:latin typeface="Arial MT"/>
                <a:cs typeface="Arial MT"/>
              </a:rPr>
              <a:t>Consisted</a:t>
            </a:r>
            <a:r>
              <a:rPr sz="1600" spc="-15" dirty="0">
                <a:solidFill>
                  <a:srgbClr val="161645"/>
                </a:solidFill>
                <a:latin typeface="Arial MT"/>
                <a:cs typeface="Arial MT"/>
              </a:rPr>
              <a:t> </a:t>
            </a:r>
            <a:r>
              <a:rPr sz="1600" spc="-5" dirty="0">
                <a:solidFill>
                  <a:srgbClr val="161645"/>
                </a:solidFill>
                <a:latin typeface="Arial MT"/>
                <a:cs typeface="Arial MT"/>
              </a:rPr>
              <a:t>of</a:t>
            </a:r>
            <a:r>
              <a:rPr sz="1600" spc="15" dirty="0">
                <a:solidFill>
                  <a:srgbClr val="161645"/>
                </a:solidFill>
                <a:latin typeface="Arial MT"/>
                <a:cs typeface="Arial MT"/>
              </a:rPr>
              <a:t> </a:t>
            </a:r>
            <a:r>
              <a:rPr sz="1600" spc="-5" dirty="0">
                <a:solidFill>
                  <a:srgbClr val="161645"/>
                </a:solidFill>
                <a:latin typeface="Arial MT"/>
                <a:cs typeface="Arial MT"/>
              </a:rPr>
              <a:t>17</a:t>
            </a:r>
            <a:r>
              <a:rPr sz="1600" spc="15" dirty="0">
                <a:solidFill>
                  <a:srgbClr val="161645"/>
                </a:solidFill>
                <a:latin typeface="Arial MT"/>
                <a:cs typeface="Arial MT"/>
              </a:rPr>
              <a:t> </a:t>
            </a:r>
            <a:r>
              <a:rPr sz="1600" spc="-5" dirty="0">
                <a:solidFill>
                  <a:srgbClr val="161645"/>
                </a:solidFill>
                <a:latin typeface="Arial MT"/>
                <a:cs typeface="Arial MT"/>
              </a:rPr>
              <a:t>books on</a:t>
            </a:r>
            <a:r>
              <a:rPr sz="1600" spc="10" dirty="0">
                <a:solidFill>
                  <a:srgbClr val="161645"/>
                </a:solidFill>
                <a:latin typeface="Arial MT"/>
                <a:cs typeface="Arial MT"/>
              </a:rPr>
              <a:t> </a:t>
            </a:r>
            <a:r>
              <a:rPr sz="1600" spc="-5" dirty="0">
                <a:solidFill>
                  <a:srgbClr val="161645"/>
                </a:solidFill>
                <a:latin typeface="Arial MT"/>
                <a:cs typeface="Arial MT"/>
              </a:rPr>
              <a:t>internal</a:t>
            </a:r>
            <a:r>
              <a:rPr sz="1600" spc="5" dirty="0">
                <a:solidFill>
                  <a:srgbClr val="161645"/>
                </a:solidFill>
                <a:latin typeface="Arial MT"/>
                <a:cs typeface="Arial MT"/>
              </a:rPr>
              <a:t> </a:t>
            </a:r>
            <a:r>
              <a:rPr sz="1600" spc="-5" dirty="0">
                <a:solidFill>
                  <a:srgbClr val="161645"/>
                </a:solidFill>
                <a:latin typeface="Arial MT"/>
                <a:cs typeface="Arial MT"/>
              </a:rPr>
              <a:t>illnesses:</a:t>
            </a:r>
            <a:r>
              <a:rPr sz="1600" spc="-20" dirty="0">
                <a:solidFill>
                  <a:srgbClr val="161645"/>
                </a:solidFill>
                <a:latin typeface="Arial MT"/>
                <a:cs typeface="Arial MT"/>
              </a:rPr>
              <a:t> </a:t>
            </a:r>
            <a:r>
              <a:rPr sz="1600" spc="-5" dirty="0">
                <a:solidFill>
                  <a:srgbClr val="161645"/>
                </a:solidFill>
                <a:latin typeface="Arial MT"/>
                <a:cs typeface="Arial MT"/>
              </a:rPr>
              <a:t>8</a:t>
            </a:r>
            <a:r>
              <a:rPr sz="1600" dirty="0">
                <a:solidFill>
                  <a:srgbClr val="161645"/>
                </a:solidFill>
                <a:latin typeface="Arial MT"/>
                <a:cs typeface="Arial MT"/>
              </a:rPr>
              <a:t> </a:t>
            </a:r>
            <a:r>
              <a:rPr sz="1600" spc="-5" dirty="0">
                <a:solidFill>
                  <a:srgbClr val="161645"/>
                </a:solidFill>
                <a:latin typeface="Arial MT"/>
                <a:cs typeface="Arial MT"/>
              </a:rPr>
              <a:t>books</a:t>
            </a:r>
            <a:r>
              <a:rPr sz="1600" dirty="0">
                <a:solidFill>
                  <a:srgbClr val="161645"/>
                </a:solidFill>
                <a:latin typeface="Arial MT"/>
                <a:cs typeface="Arial MT"/>
              </a:rPr>
              <a:t> </a:t>
            </a:r>
            <a:r>
              <a:rPr sz="1600" spc="-5" dirty="0">
                <a:solidFill>
                  <a:srgbClr val="161645"/>
                </a:solidFill>
                <a:latin typeface="Arial MT"/>
                <a:cs typeface="Arial MT"/>
              </a:rPr>
              <a:t>on</a:t>
            </a:r>
            <a:r>
              <a:rPr sz="1600" spc="15" dirty="0">
                <a:solidFill>
                  <a:srgbClr val="161645"/>
                </a:solidFill>
                <a:latin typeface="Arial MT"/>
                <a:cs typeface="Arial MT"/>
              </a:rPr>
              <a:t> </a:t>
            </a:r>
            <a:r>
              <a:rPr sz="1600" spc="-20" dirty="0">
                <a:solidFill>
                  <a:srgbClr val="161645"/>
                </a:solidFill>
                <a:latin typeface="Arial MT"/>
                <a:cs typeface="Arial MT"/>
              </a:rPr>
              <a:t>surgery,</a:t>
            </a:r>
            <a:r>
              <a:rPr sz="1600" spc="35" dirty="0">
                <a:solidFill>
                  <a:srgbClr val="161645"/>
                </a:solidFill>
                <a:latin typeface="Arial MT"/>
                <a:cs typeface="Arial MT"/>
              </a:rPr>
              <a:t> </a:t>
            </a:r>
            <a:r>
              <a:rPr sz="1600" spc="-5" dirty="0">
                <a:solidFill>
                  <a:srgbClr val="161645"/>
                </a:solidFill>
                <a:latin typeface="Arial MT"/>
                <a:cs typeface="Arial MT"/>
              </a:rPr>
              <a:t>9 </a:t>
            </a:r>
            <a:r>
              <a:rPr sz="1600" spc="-430" dirty="0">
                <a:solidFill>
                  <a:srgbClr val="161645"/>
                </a:solidFill>
                <a:latin typeface="Arial MT"/>
                <a:cs typeface="Arial MT"/>
              </a:rPr>
              <a:t> </a:t>
            </a:r>
            <a:r>
              <a:rPr sz="1600" spc="-5" dirty="0">
                <a:solidFill>
                  <a:srgbClr val="161645"/>
                </a:solidFill>
                <a:latin typeface="Arial MT"/>
                <a:cs typeface="Arial MT"/>
              </a:rPr>
              <a:t>books on female</a:t>
            </a:r>
            <a:r>
              <a:rPr sz="1600" spc="10" dirty="0">
                <a:solidFill>
                  <a:srgbClr val="161645"/>
                </a:solidFill>
                <a:latin typeface="Arial MT"/>
                <a:cs typeface="Arial MT"/>
              </a:rPr>
              <a:t> </a:t>
            </a:r>
            <a:r>
              <a:rPr sz="1600" spc="-5" dirty="0">
                <a:solidFill>
                  <a:srgbClr val="161645"/>
                </a:solidFill>
                <a:latin typeface="Arial MT"/>
                <a:cs typeface="Arial MT"/>
              </a:rPr>
              <a:t>illnesses;</a:t>
            </a:r>
            <a:endParaRPr sz="1600">
              <a:latin typeface="Arial MT"/>
              <a:cs typeface="Arial MT"/>
            </a:endParaRPr>
          </a:p>
          <a:p>
            <a:pPr marL="432434" indent="-355600">
              <a:lnSpc>
                <a:spcPts val="1870"/>
              </a:lnSpc>
              <a:buClr>
                <a:srgbClr val="993300"/>
              </a:buClr>
              <a:buFont typeface="Wingdings"/>
              <a:buChar char=""/>
              <a:tabLst>
                <a:tab pos="432434" algn="l"/>
                <a:tab pos="433070" algn="l"/>
              </a:tabLst>
            </a:pPr>
            <a:r>
              <a:rPr sz="1600" spc="-5" dirty="0">
                <a:solidFill>
                  <a:srgbClr val="161645"/>
                </a:solidFill>
                <a:latin typeface="Arial MT"/>
                <a:cs typeface="Arial MT"/>
              </a:rPr>
              <a:t>Human</a:t>
            </a:r>
            <a:r>
              <a:rPr sz="1600" spc="15" dirty="0">
                <a:solidFill>
                  <a:srgbClr val="161645"/>
                </a:solidFill>
                <a:latin typeface="Arial MT"/>
                <a:cs typeface="Arial MT"/>
              </a:rPr>
              <a:t> </a:t>
            </a:r>
            <a:r>
              <a:rPr sz="1600" spc="-5" dirty="0">
                <a:solidFill>
                  <a:srgbClr val="161645"/>
                </a:solidFill>
                <a:latin typeface="Arial MT"/>
                <a:cs typeface="Arial MT"/>
              </a:rPr>
              <a:t>body</a:t>
            </a:r>
            <a:r>
              <a:rPr sz="1600" spc="10" dirty="0">
                <a:solidFill>
                  <a:srgbClr val="161645"/>
                </a:solidFill>
                <a:latin typeface="Arial MT"/>
                <a:cs typeface="Arial MT"/>
              </a:rPr>
              <a:t> </a:t>
            </a:r>
            <a:r>
              <a:rPr sz="1600" spc="-5" dirty="0">
                <a:solidFill>
                  <a:srgbClr val="161645"/>
                </a:solidFill>
                <a:latin typeface="Arial MT"/>
                <a:cs typeface="Arial MT"/>
              </a:rPr>
              <a:t>contains</a:t>
            </a:r>
            <a:r>
              <a:rPr sz="1600" dirty="0">
                <a:solidFill>
                  <a:srgbClr val="161645"/>
                </a:solidFill>
                <a:latin typeface="Arial MT"/>
                <a:cs typeface="Arial MT"/>
              </a:rPr>
              <a:t> </a:t>
            </a:r>
            <a:r>
              <a:rPr sz="1600" spc="-5" dirty="0">
                <a:solidFill>
                  <a:srgbClr val="161645"/>
                </a:solidFill>
                <a:latin typeface="Arial MT"/>
                <a:cs typeface="Arial MT"/>
              </a:rPr>
              <a:t>4</a:t>
            </a:r>
            <a:r>
              <a:rPr sz="1600" spc="15" dirty="0">
                <a:solidFill>
                  <a:srgbClr val="161645"/>
                </a:solidFill>
                <a:latin typeface="Arial MT"/>
                <a:cs typeface="Arial MT"/>
              </a:rPr>
              <a:t> </a:t>
            </a:r>
            <a:r>
              <a:rPr sz="1600" spc="-5" dirty="0">
                <a:solidFill>
                  <a:srgbClr val="161645"/>
                </a:solidFill>
                <a:latin typeface="Arial MT"/>
                <a:cs typeface="Arial MT"/>
              </a:rPr>
              <a:t>juices:</a:t>
            </a:r>
            <a:r>
              <a:rPr sz="1600" spc="-20" dirty="0">
                <a:solidFill>
                  <a:srgbClr val="161645"/>
                </a:solidFill>
                <a:latin typeface="Arial MT"/>
                <a:cs typeface="Arial MT"/>
              </a:rPr>
              <a:t> </a:t>
            </a:r>
            <a:r>
              <a:rPr sz="1600" spc="-5" dirty="0">
                <a:solidFill>
                  <a:srgbClr val="161645"/>
                </a:solidFill>
                <a:latin typeface="Arial MT"/>
                <a:cs typeface="Arial MT"/>
              </a:rPr>
              <a:t>blood,</a:t>
            </a:r>
            <a:r>
              <a:rPr sz="1600" spc="5" dirty="0">
                <a:solidFill>
                  <a:srgbClr val="161645"/>
                </a:solidFill>
                <a:latin typeface="Arial MT"/>
                <a:cs typeface="Arial MT"/>
              </a:rPr>
              <a:t> </a:t>
            </a:r>
            <a:r>
              <a:rPr sz="1600" spc="-5" dirty="0">
                <a:solidFill>
                  <a:srgbClr val="161645"/>
                </a:solidFill>
                <a:latin typeface="Arial MT"/>
                <a:cs typeface="Arial MT"/>
              </a:rPr>
              <a:t>mucus,</a:t>
            </a:r>
            <a:r>
              <a:rPr sz="1600" spc="15" dirty="0">
                <a:solidFill>
                  <a:srgbClr val="161645"/>
                </a:solidFill>
                <a:latin typeface="Arial MT"/>
                <a:cs typeface="Arial MT"/>
              </a:rPr>
              <a:t> </a:t>
            </a:r>
            <a:r>
              <a:rPr sz="1600" spc="-5" dirty="0">
                <a:solidFill>
                  <a:srgbClr val="161645"/>
                </a:solidFill>
                <a:latin typeface="Arial MT"/>
                <a:cs typeface="Arial MT"/>
              </a:rPr>
              <a:t>black</a:t>
            </a:r>
            <a:r>
              <a:rPr sz="1600" dirty="0">
                <a:solidFill>
                  <a:srgbClr val="161645"/>
                </a:solidFill>
                <a:latin typeface="Arial MT"/>
                <a:cs typeface="Arial MT"/>
              </a:rPr>
              <a:t> </a:t>
            </a:r>
            <a:r>
              <a:rPr sz="1600" spc="-5" dirty="0">
                <a:solidFill>
                  <a:srgbClr val="161645"/>
                </a:solidFill>
                <a:latin typeface="Arial MT"/>
                <a:cs typeface="Arial MT"/>
              </a:rPr>
              <a:t>and</a:t>
            </a:r>
            <a:r>
              <a:rPr sz="1600" dirty="0">
                <a:solidFill>
                  <a:srgbClr val="161645"/>
                </a:solidFill>
                <a:latin typeface="Arial MT"/>
                <a:cs typeface="Arial MT"/>
              </a:rPr>
              <a:t> </a:t>
            </a:r>
            <a:r>
              <a:rPr sz="1600" spc="-10" dirty="0">
                <a:solidFill>
                  <a:srgbClr val="161645"/>
                </a:solidFill>
                <a:latin typeface="Arial MT"/>
                <a:cs typeface="Arial MT"/>
              </a:rPr>
              <a:t>yellow</a:t>
            </a:r>
            <a:r>
              <a:rPr sz="1600" dirty="0">
                <a:solidFill>
                  <a:srgbClr val="161645"/>
                </a:solidFill>
                <a:latin typeface="Arial MT"/>
                <a:cs typeface="Arial MT"/>
              </a:rPr>
              <a:t> </a:t>
            </a:r>
            <a:r>
              <a:rPr sz="1600" spc="-5" dirty="0">
                <a:solidFill>
                  <a:srgbClr val="161645"/>
                </a:solidFill>
                <a:latin typeface="Arial MT"/>
                <a:cs typeface="Arial MT"/>
              </a:rPr>
              <a:t>bile.</a:t>
            </a:r>
            <a:endParaRPr sz="1600">
              <a:latin typeface="Arial MT"/>
              <a:cs typeface="Arial MT"/>
            </a:endParaRPr>
          </a:p>
        </p:txBody>
      </p:sp>
      <p:grpSp>
        <p:nvGrpSpPr>
          <p:cNvPr id="35" name="object 35"/>
          <p:cNvGrpSpPr/>
          <p:nvPr/>
        </p:nvGrpSpPr>
        <p:grpSpPr>
          <a:xfrm>
            <a:off x="124968" y="2071116"/>
            <a:ext cx="3248025" cy="3621404"/>
            <a:chOff x="124968" y="2071116"/>
            <a:chExt cx="3248025" cy="3621404"/>
          </a:xfrm>
        </p:grpSpPr>
        <p:pic>
          <p:nvPicPr>
            <p:cNvPr id="36" name="object 36"/>
            <p:cNvPicPr/>
            <p:nvPr/>
          </p:nvPicPr>
          <p:blipFill>
            <a:blip r:embed="rId15" cstate="print"/>
            <a:stretch>
              <a:fillRect/>
            </a:stretch>
          </p:blipFill>
          <p:spPr>
            <a:xfrm>
              <a:off x="207264" y="2071116"/>
              <a:ext cx="1484376" cy="1389888"/>
            </a:xfrm>
            <a:prstGeom prst="rect">
              <a:avLst/>
            </a:prstGeom>
          </p:spPr>
        </p:pic>
        <p:pic>
          <p:nvPicPr>
            <p:cNvPr id="37" name="object 37"/>
            <p:cNvPicPr/>
            <p:nvPr/>
          </p:nvPicPr>
          <p:blipFill>
            <a:blip r:embed="rId16" cstate="print"/>
            <a:stretch>
              <a:fillRect/>
            </a:stretch>
          </p:blipFill>
          <p:spPr>
            <a:xfrm>
              <a:off x="124968" y="3462527"/>
              <a:ext cx="1620012" cy="1060704"/>
            </a:xfrm>
            <a:prstGeom prst="rect">
              <a:avLst/>
            </a:prstGeom>
          </p:spPr>
        </p:pic>
        <p:pic>
          <p:nvPicPr>
            <p:cNvPr id="38" name="object 38"/>
            <p:cNvPicPr/>
            <p:nvPr/>
          </p:nvPicPr>
          <p:blipFill>
            <a:blip r:embed="rId17" cstate="print"/>
            <a:stretch>
              <a:fillRect/>
            </a:stretch>
          </p:blipFill>
          <p:spPr>
            <a:xfrm>
              <a:off x="207264" y="4579620"/>
              <a:ext cx="1751076" cy="1112519"/>
            </a:xfrm>
            <a:prstGeom prst="rect">
              <a:avLst/>
            </a:prstGeom>
          </p:spPr>
        </p:pic>
        <p:pic>
          <p:nvPicPr>
            <p:cNvPr id="39" name="object 39"/>
            <p:cNvPicPr/>
            <p:nvPr/>
          </p:nvPicPr>
          <p:blipFill>
            <a:blip r:embed="rId18" cstate="print"/>
            <a:stretch>
              <a:fillRect/>
            </a:stretch>
          </p:blipFill>
          <p:spPr>
            <a:xfrm>
              <a:off x="2106168" y="4073651"/>
              <a:ext cx="1266444" cy="1446276"/>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131" y="123189"/>
            <a:ext cx="8710930" cy="636270"/>
          </a:xfrm>
          <a:prstGeom prst="rect">
            <a:avLst/>
          </a:prstGeom>
        </p:spPr>
        <p:txBody>
          <a:bodyPr vert="horz" wrap="square" lIns="0" tIns="12700" rIns="0" bIns="0" rtlCol="0">
            <a:spAutoFit/>
          </a:bodyPr>
          <a:lstStyle/>
          <a:p>
            <a:pPr marL="668020" marR="5080" indent="-655955">
              <a:lnSpc>
                <a:spcPct val="100000"/>
              </a:lnSpc>
              <a:spcBef>
                <a:spcPts val="100"/>
              </a:spcBef>
            </a:pPr>
            <a:r>
              <a:rPr sz="2000" b="1" i="1" dirty="0">
                <a:solidFill>
                  <a:srgbClr val="212168"/>
                </a:solidFill>
                <a:latin typeface="Arial"/>
                <a:cs typeface="Arial"/>
              </a:rPr>
              <a:t>Depending</a:t>
            </a:r>
            <a:r>
              <a:rPr sz="2000" b="1" i="1" spc="-15" dirty="0">
                <a:solidFill>
                  <a:srgbClr val="212168"/>
                </a:solidFill>
                <a:latin typeface="Arial"/>
                <a:cs typeface="Arial"/>
              </a:rPr>
              <a:t> </a:t>
            </a:r>
            <a:r>
              <a:rPr sz="2000" b="1" i="1" dirty="0">
                <a:solidFill>
                  <a:srgbClr val="212168"/>
                </a:solidFill>
                <a:latin typeface="Arial"/>
                <a:cs typeface="Arial"/>
              </a:rPr>
              <a:t>on</a:t>
            </a:r>
            <a:r>
              <a:rPr sz="2000" b="1" i="1" spc="5" dirty="0">
                <a:solidFill>
                  <a:srgbClr val="212168"/>
                </a:solidFill>
                <a:latin typeface="Arial"/>
                <a:cs typeface="Arial"/>
              </a:rPr>
              <a:t> </a:t>
            </a:r>
            <a:r>
              <a:rPr sz="2000" b="1" i="1" dirty="0">
                <a:solidFill>
                  <a:srgbClr val="212168"/>
                </a:solidFill>
                <a:latin typeface="Arial"/>
                <a:cs typeface="Arial"/>
              </a:rPr>
              <a:t>the</a:t>
            </a:r>
            <a:r>
              <a:rPr sz="2000" b="1" i="1" spc="-5" dirty="0">
                <a:solidFill>
                  <a:srgbClr val="212168"/>
                </a:solidFill>
                <a:latin typeface="Arial"/>
                <a:cs typeface="Arial"/>
              </a:rPr>
              <a:t> </a:t>
            </a:r>
            <a:r>
              <a:rPr sz="2000" b="1" i="1" dirty="0">
                <a:solidFill>
                  <a:srgbClr val="212168"/>
                </a:solidFill>
                <a:latin typeface="Arial"/>
                <a:cs typeface="Arial"/>
              </a:rPr>
              <a:t>predominance</a:t>
            </a:r>
            <a:r>
              <a:rPr sz="2000" b="1" i="1" spc="-10" dirty="0">
                <a:solidFill>
                  <a:srgbClr val="212168"/>
                </a:solidFill>
                <a:latin typeface="Arial"/>
                <a:cs typeface="Arial"/>
              </a:rPr>
              <a:t> </a:t>
            </a:r>
            <a:r>
              <a:rPr sz="2000" b="1" i="1" dirty="0">
                <a:solidFill>
                  <a:srgbClr val="212168"/>
                </a:solidFill>
                <a:latin typeface="Arial"/>
                <a:cs typeface="Arial"/>
              </a:rPr>
              <a:t>of</a:t>
            </a:r>
            <a:r>
              <a:rPr sz="2000" b="1" i="1" spc="-10" dirty="0">
                <a:solidFill>
                  <a:srgbClr val="212168"/>
                </a:solidFill>
                <a:latin typeface="Arial"/>
                <a:cs typeface="Arial"/>
              </a:rPr>
              <a:t> </a:t>
            </a:r>
            <a:r>
              <a:rPr sz="2000" b="1" i="1" dirty="0">
                <a:solidFill>
                  <a:srgbClr val="212168"/>
                </a:solidFill>
                <a:latin typeface="Arial"/>
                <a:cs typeface="Arial"/>
              </a:rPr>
              <a:t>one</a:t>
            </a:r>
            <a:r>
              <a:rPr sz="2000" b="1" i="1" spc="-10" dirty="0">
                <a:solidFill>
                  <a:srgbClr val="212168"/>
                </a:solidFill>
                <a:latin typeface="Arial"/>
                <a:cs typeface="Arial"/>
              </a:rPr>
              <a:t> </a:t>
            </a:r>
            <a:r>
              <a:rPr sz="2000" b="1" i="1" dirty="0">
                <a:solidFill>
                  <a:srgbClr val="212168"/>
                </a:solidFill>
                <a:latin typeface="Arial"/>
                <a:cs typeface="Arial"/>
              </a:rPr>
              <a:t>or</a:t>
            </a:r>
            <a:r>
              <a:rPr sz="2000" b="1" i="1" spc="5" dirty="0">
                <a:solidFill>
                  <a:srgbClr val="212168"/>
                </a:solidFill>
                <a:latin typeface="Arial"/>
                <a:cs typeface="Arial"/>
              </a:rPr>
              <a:t> </a:t>
            </a:r>
            <a:r>
              <a:rPr sz="2000" b="1" i="1" dirty="0">
                <a:solidFill>
                  <a:srgbClr val="212168"/>
                </a:solidFill>
                <a:latin typeface="Arial"/>
                <a:cs typeface="Arial"/>
              </a:rPr>
              <a:t>another</a:t>
            </a:r>
            <a:r>
              <a:rPr sz="2000" b="1" i="1" spc="-30" dirty="0">
                <a:solidFill>
                  <a:srgbClr val="212168"/>
                </a:solidFill>
                <a:latin typeface="Arial"/>
                <a:cs typeface="Arial"/>
              </a:rPr>
              <a:t> </a:t>
            </a:r>
            <a:r>
              <a:rPr sz="2000" b="1" i="1" dirty="0">
                <a:solidFill>
                  <a:srgbClr val="212168"/>
                </a:solidFill>
                <a:latin typeface="Arial"/>
                <a:cs typeface="Arial"/>
              </a:rPr>
              <a:t>fluid</a:t>
            </a:r>
            <a:r>
              <a:rPr sz="2000" b="1" i="1" spc="-15" dirty="0">
                <a:solidFill>
                  <a:srgbClr val="212168"/>
                </a:solidFill>
                <a:latin typeface="Arial"/>
                <a:cs typeface="Arial"/>
              </a:rPr>
              <a:t> </a:t>
            </a:r>
            <a:r>
              <a:rPr sz="2000" b="1" i="1" dirty="0">
                <a:solidFill>
                  <a:srgbClr val="212168"/>
                </a:solidFill>
                <a:latin typeface="Arial"/>
                <a:cs typeface="Arial"/>
              </a:rPr>
              <a:t>four</a:t>
            </a:r>
            <a:r>
              <a:rPr sz="2000" b="1" i="1" spc="-10" dirty="0">
                <a:solidFill>
                  <a:srgbClr val="212168"/>
                </a:solidFill>
                <a:latin typeface="Arial"/>
                <a:cs typeface="Arial"/>
              </a:rPr>
              <a:t> </a:t>
            </a:r>
            <a:r>
              <a:rPr sz="2000" b="1" i="1" dirty="0">
                <a:solidFill>
                  <a:srgbClr val="212168"/>
                </a:solidFill>
                <a:latin typeface="Arial"/>
                <a:cs typeface="Arial"/>
              </a:rPr>
              <a:t>main</a:t>
            </a:r>
            <a:r>
              <a:rPr sz="2000" b="1" i="1" spc="-15" dirty="0">
                <a:solidFill>
                  <a:srgbClr val="212168"/>
                </a:solidFill>
                <a:latin typeface="Arial"/>
                <a:cs typeface="Arial"/>
              </a:rPr>
              <a:t> </a:t>
            </a:r>
            <a:r>
              <a:rPr sz="2000" b="1" i="1" dirty="0">
                <a:solidFill>
                  <a:srgbClr val="212168"/>
                </a:solidFill>
                <a:latin typeface="Arial"/>
                <a:cs typeface="Arial"/>
              </a:rPr>
              <a:t>types </a:t>
            </a:r>
            <a:r>
              <a:rPr sz="2000" b="1" i="1" spc="-540" dirty="0">
                <a:solidFill>
                  <a:srgbClr val="212168"/>
                </a:solidFill>
                <a:latin typeface="Arial"/>
                <a:cs typeface="Arial"/>
              </a:rPr>
              <a:t> </a:t>
            </a:r>
            <a:r>
              <a:rPr sz="2000" b="1" i="1" dirty="0">
                <a:solidFill>
                  <a:srgbClr val="212168"/>
                </a:solidFill>
                <a:latin typeface="Arial"/>
                <a:cs typeface="Arial"/>
              </a:rPr>
              <a:t>of</a:t>
            </a:r>
            <a:r>
              <a:rPr sz="2000" b="1" i="1" spc="-20" dirty="0">
                <a:solidFill>
                  <a:srgbClr val="212168"/>
                </a:solidFill>
                <a:latin typeface="Arial"/>
                <a:cs typeface="Arial"/>
              </a:rPr>
              <a:t> </a:t>
            </a:r>
            <a:r>
              <a:rPr sz="2000" b="1" i="1" dirty="0">
                <a:solidFill>
                  <a:srgbClr val="212168"/>
                </a:solidFill>
                <a:latin typeface="Arial"/>
                <a:cs typeface="Arial"/>
              </a:rPr>
              <a:t>the</a:t>
            </a:r>
            <a:r>
              <a:rPr sz="2000" b="1" i="1" spc="-15" dirty="0">
                <a:solidFill>
                  <a:srgbClr val="212168"/>
                </a:solidFill>
                <a:latin typeface="Arial"/>
                <a:cs typeface="Arial"/>
              </a:rPr>
              <a:t> </a:t>
            </a:r>
            <a:r>
              <a:rPr sz="2000" b="1" i="1" dirty="0">
                <a:solidFill>
                  <a:srgbClr val="212168"/>
                </a:solidFill>
                <a:latin typeface="Arial"/>
                <a:cs typeface="Arial"/>
              </a:rPr>
              <a:t>human constitution</a:t>
            </a:r>
            <a:r>
              <a:rPr sz="2000" b="1" i="1" spc="-50" dirty="0">
                <a:solidFill>
                  <a:srgbClr val="212168"/>
                </a:solidFill>
                <a:latin typeface="Arial"/>
                <a:cs typeface="Arial"/>
              </a:rPr>
              <a:t> </a:t>
            </a:r>
            <a:r>
              <a:rPr sz="2000" b="1" i="1" dirty="0">
                <a:solidFill>
                  <a:srgbClr val="212168"/>
                </a:solidFill>
                <a:latin typeface="Arial"/>
                <a:cs typeface="Arial"/>
              </a:rPr>
              <a:t>or</a:t>
            </a:r>
            <a:r>
              <a:rPr sz="2000" b="1" i="1" spc="-20" dirty="0">
                <a:solidFill>
                  <a:srgbClr val="212168"/>
                </a:solidFill>
                <a:latin typeface="Arial"/>
                <a:cs typeface="Arial"/>
              </a:rPr>
              <a:t> </a:t>
            </a:r>
            <a:r>
              <a:rPr sz="2000" b="1" i="1" dirty="0">
                <a:solidFill>
                  <a:srgbClr val="212168"/>
                </a:solidFill>
                <a:latin typeface="Arial"/>
                <a:cs typeface="Arial"/>
              </a:rPr>
              <a:t>temperament</a:t>
            </a:r>
            <a:r>
              <a:rPr sz="2000" b="1" i="1" spc="-40" dirty="0">
                <a:solidFill>
                  <a:srgbClr val="212168"/>
                </a:solidFill>
                <a:latin typeface="Arial"/>
                <a:cs typeface="Arial"/>
              </a:rPr>
              <a:t> </a:t>
            </a:r>
            <a:r>
              <a:rPr sz="2000" b="1" i="1" dirty="0">
                <a:solidFill>
                  <a:srgbClr val="212168"/>
                </a:solidFill>
                <a:latin typeface="Arial"/>
                <a:cs typeface="Arial"/>
              </a:rPr>
              <a:t>are distinguished:</a:t>
            </a:r>
            <a:endParaRPr sz="2000">
              <a:latin typeface="Arial"/>
              <a:cs typeface="Arial"/>
            </a:endParaRPr>
          </a:p>
        </p:txBody>
      </p:sp>
      <p:grpSp>
        <p:nvGrpSpPr>
          <p:cNvPr id="3" name="object 3"/>
          <p:cNvGrpSpPr/>
          <p:nvPr/>
        </p:nvGrpSpPr>
        <p:grpSpPr>
          <a:xfrm>
            <a:off x="202692" y="685736"/>
            <a:ext cx="721360" cy="6099175"/>
            <a:chOff x="202692" y="685736"/>
            <a:chExt cx="721360" cy="6099175"/>
          </a:xfrm>
        </p:grpSpPr>
        <p:sp>
          <p:nvSpPr>
            <p:cNvPr id="4" name="object 4"/>
            <p:cNvSpPr/>
            <p:nvPr/>
          </p:nvSpPr>
          <p:spPr>
            <a:xfrm>
              <a:off x="218694" y="698753"/>
              <a:ext cx="692150" cy="6073140"/>
            </a:xfrm>
            <a:custGeom>
              <a:avLst/>
              <a:gdLst/>
              <a:ahLst/>
              <a:cxnLst/>
              <a:rect l="l" t="t" r="r" b="b"/>
              <a:pathLst>
                <a:path w="692150" h="6073140">
                  <a:moveTo>
                    <a:pt x="449580" y="0"/>
                  </a:moveTo>
                  <a:lnTo>
                    <a:pt x="0" y="0"/>
                  </a:lnTo>
                  <a:lnTo>
                    <a:pt x="0" y="6073140"/>
                  </a:lnTo>
                  <a:lnTo>
                    <a:pt x="449580" y="6073140"/>
                  </a:lnTo>
                  <a:lnTo>
                    <a:pt x="449580" y="3123057"/>
                  </a:lnTo>
                  <a:lnTo>
                    <a:pt x="518922" y="3123057"/>
                  </a:lnTo>
                  <a:lnTo>
                    <a:pt x="518922" y="3209544"/>
                  </a:lnTo>
                  <a:lnTo>
                    <a:pt x="691896" y="3036570"/>
                  </a:lnTo>
                  <a:lnTo>
                    <a:pt x="518922" y="2863596"/>
                  </a:lnTo>
                  <a:lnTo>
                    <a:pt x="518922" y="2950083"/>
                  </a:lnTo>
                  <a:lnTo>
                    <a:pt x="449580" y="2950083"/>
                  </a:lnTo>
                  <a:lnTo>
                    <a:pt x="449580" y="0"/>
                  </a:lnTo>
                  <a:close/>
                </a:path>
              </a:pathLst>
            </a:custGeom>
            <a:solidFill>
              <a:srgbClr val="FFFFFF"/>
            </a:solidFill>
          </p:spPr>
          <p:txBody>
            <a:bodyPr wrap="square" lIns="0" tIns="0" rIns="0" bIns="0" rtlCol="0"/>
            <a:lstStyle/>
            <a:p>
              <a:endParaRPr/>
            </a:p>
          </p:txBody>
        </p:sp>
        <p:sp>
          <p:nvSpPr>
            <p:cNvPr id="5" name="object 5"/>
            <p:cNvSpPr/>
            <p:nvPr/>
          </p:nvSpPr>
          <p:spPr>
            <a:xfrm>
              <a:off x="218694" y="698753"/>
              <a:ext cx="692150" cy="6073140"/>
            </a:xfrm>
            <a:custGeom>
              <a:avLst/>
              <a:gdLst/>
              <a:ahLst/>
              <a:cxnLst/>
              <a:rect l="l" t="t" r="r" b="b"/>
              <a:pathLst>
                <a:path w="692150" h="6073140">
                  <a:moveTo>
                    <a:pt x="0" y="6073140"/>
                  </a:moveTo>
                  <a:lnTo>
                    <a:pt x="0" y="0"/>
                  </a:lnTo>
                  <a:lnTo>
                    <a:pt x="449580" y="0"/>
                  </a:lnTo>
                  <a:lnTo>
                    <a:pt x="449580" y="2950083"/>
                  </a:lnTo>
                  <a:lnTo>
                    <a:pt x="518922" y="2950083"/>
                  </a:lnTo>
                  <a:lnTo>
                    <a:pt x="518922" y="2863596"/>
                  </a:lnTo>
                  <a:lnTo>
                    <a:pt x="691896" y="3036570"/>
                  </a:lnTo>
                  <a:lnTo>
                    <a:pt x="518922" y="3209544"/>
                  </a:lnTo>
                  <a:lnTo>
                    <a:pt x="518922" y="3123057"/>
                  </a:lnTo>
                  <a:lnTo>
                    <a:pt x="449580" y="3123057"/>
                  </a:lnTo>
                  <a:lnTo>
                    <a:pt x="449580" y="6073140"/>
                  </a:lnTo>
                  <a:lnTo>
                    <a:pt x="0" y="6073140"/>
                  </a:lnTo>
                  <a:close/>
                </a:path>
              </a:pathLst>
            </a:custGeom>
            <a:ln w="25908">
              <a:solidFill>
                <a:srgbClr val="DAECEE"/>
              </a:solidFill>
            </a:ln>
          </p:spPr>
          <p:txBody>
            <a:bodyPr wrap="square" lIns="0" tIns="0" rIns="0" bIns="0" rtlCol="0"/>
            <a:lstStyle/>
            <a:p>
              <a:endParaRPr/>
            </a:p>
          </p:txBody>
        </p:sp>
        <p:pic>
          <p:nvPicPr>
            <p:cNvPr id="6" name="object 6"/>
            <p:cNvPicPr/>
            <p:nvPr/>
          </p:nvPicPr>
          <p:blipFill>
            <a:blip r:embed="rId2" cstate="print"/>
            <a:stretch>
              <a:fillRect/>
            </a:stretch>
          </p:blipFill>
          <p:spPr>
            <a:xfrm>
              <a:off x="202692" y="2912363"/>
              <a:ext cx="513588" cy="3813048"/>
            </a:xfrm>
            <a:prstGeom prst="rect">
              <a:avLst/>
            </a:prstGeom>
          </p:spPr>
        </p:pic>
        <p:pic>
          <p:nvPicPr>
            <p:cNvPr id="7" name="object 7"/>
            <p:cNvPicPr/>
            <p:nvPr/>
          </p:nvPicPr>
          <p:blipFill>
            <a:blip r:embed="rId3" cstate="print"/>
            <a:stretch>
              <a:fillRect/>
            </a:stretch>
          </p:blipFill>
          <p:spPr>
            <a:xfrm>
              <a:off x="202692" y="798575"/>
              <a:ext cx="513588" cy="2421636"/>
            </a:xfrm>
            <a:prstGeom prst="rect">
              <a:avLst/>
            </a:prstGeom>
          </p:spPr>
        </p:pic>
        <p:pic>
          <p:nvPicPr>
            <p:cNvPr id="8" name="object 8"/>
            <p:cNvPicPr/>
            <p:nvPr/>
          </p:nvPicPr>
          <p:blipFill>
            <a:blip r:embed="rId4" cstate="print"/>
            <a:stretch>
              <a:fillRect/>
            </a:stretch>
          </p:blipFill>
          <p:spPr>
            <a:xfrm>
              <a:off x="202692" y="722375"/>
              <a:ext cx="513588" cy="384048"/>
            </a:xfrm>
            <a:prstGeom prst="rect">
              <a:avLst/>
            </a:prstGeom>
          </p:spPr>
        </p:pic>
      </p:grpSp>
      <p:sp>
        <p:nvSpPr>
          <p:cNvPr id="9" name="object 9"/>
          <p:cNvSpPr txBox="1"/>
          <p:nvPr/>
        </p:nvSpPr>
        <p:spPr>
          <a:xfrm>
            <a:off x="281169" y="874242"/>
            <a:ext cx="281305" cy="5721985"/>
          </a:xfrm>
          <a:prstGeom prst="rect">
            <a:avLst/>
          </a:prstGeom>
        </p:spPr>
        <p:txBody>
          <a:bodyPr vert="vert270" wrap="square" lIns="0" tIns="0" rIns="0" bIns="0" rtlCol="0">
            <a:spAutoFit/>
          </a:bodyPr>
          <a:lstStyle/>
          <a:p>
            <a:pPr marL="12700">
              <a:lnSpc>
                <a:spcPts val="2090"/>
              </a:lnSpc>
            </a:pPr>
            <a:r>
              <a:rPr sz="1800" b="1" spc="-5" dirty="0">
                <a:solidFill>
                  <a:srgbClr val="C00000"/>
                </a:solidFill>
                <a:latin typeface="Arial"/>
                <a:cs typeface="Arial"/>
              </a:rPr>
              <a:t>IDENTIFIED</a:t>
            </a:r>
            <a:r>
              <a:rPr sz="1800" b="1" spc="-20" dirty="0">
                <a:solidFill>
                  <a:srgbClr val="C00000"/>
                </a:solidFill>
                <a:latin typeface="Arial"/>
                <a:cs typeface="Arial"/>
              </a:rPr>
              <a:t> </a:t>
            </a:r>
            <a:r>
              <a:rPr sz="1800" b="1" dirty="0">
                <a:solidFill>
                  <a:srgbClr val="C00000"/>
                </a:solidFill>
                <a:latin typeface="Arial"/>
                <a:cs typeface="Arial"/>
              </a:rPr>
              <a:t>FOUR </a:t>
            </a:r>
            <a:r>
              <a:rPr sz="1800" b="1" spc="-15" dirty="0">
                <a:solidFill>
                  <a:srgbClr val="C00000"/>
                </a:solidFill>
                <a:latin typeface="Arial"/>
                <a:cs typeface="Arial"/>
              </a:rPr>
              <a:t>MAIN</a:t>
            </a:r>
            <a:r>
              <a:rPr sz="1800" b="1" spc="50" dirty="0">
                <a:solidFill>
                  <a:srgbClr val="C00000"/>
                </a:solidFill>
                <a:latin typeface="Arial"/>
                <a:cs typeface="Arial"/>
              </a:rPr>
              <a:t> </a:t>
            </a:r>
            <a:r>
              <a:rPr sz="1800" b="1" dirty="0">
                <a:solidFill>
                  <a:srgbClr val="C00000"/>
                </a:solidFill>
                <a:latin typeface="Arial"/>
                <a:cs typeface="Arial"/>
              </a:rPr>
              <a:t>TYPES</a:t>
            </a:r>
            <a:r>
              <a:rPr sz="1800" b="1" spc="-5" dirty="0">
                <a:solidFill>
                  <a:srgbClr val="C00000"/>
                </a:solidFill>
                <a:latin typeface="Arial"/>
                <a:cs typeface="Arial"/>
              </a:rPr>
              <a:t> </a:t>
            </a:r>
            <a:r>
              <a:rPr sz="1800" b="1" dirty="0">
                <a:solidFill>
                  <a:srgbClr val="C00000"/>
                </a:solidFill>
                <a:latin typeface="Arial"/>
                <a:cs typeface="Arial"/>
              </a:rPr>
              <a:t>OF</a:t>
            </a:r>
            <a:r>
              <a:rPr sz="1800" b="1" spc="5" dirty="0">
                <a:solidFill>
                  <a:srgbClr val="C00000"/>
                </a:solidFill>
                <a:latin typeface="Arial"/>
                <a:cs typeface="Arial"/>
              </a:rPr>
              <a:t> </a:t>
            </a:r>
            <a:r>
              <a:rPr sz="1800" b="1" spc="-25" dirty="0">
                <a:solidFill>
                  <a:srgbClr val="C00000"/>
                </a:solidFill>
                <a:latin typeface="Arial"/>
                <a:cs typeface="Arial"/>
              </a:rPr>
              <a:t>TEMPERAMENT:</a:t>
            </a:r>
            <a:endParaRPr sz="1800">
              <a:latin typeface="Arial"/>
              <a:cs typeface="Arial"/>
            </a:endParaRPr>
          </a:p>
        </p:txBody>
      </p:sp>
      <p:grpSp>
        <p:nvGrpSpPr>
          <p:cNvPr id="10" name="object 10"/>
          <p:cNvGrpSpPr/>
          <p:nvPr/>
        </p:nvGrpSpPr>
        <p:grpSpPr>
          <a:xfrm>
            <a:off x="896111" y="800100"/>
            <a:ext cx="4582160" cy="623570"/>
            <a:chOff x="896111" y="800100"/>
            <a:chExt cx="4582160" cy="623570"/>
          </a:xfrm>
        </p:grpSpPr>
        <p:sp>
          <p:nvSpPr>
            <p:cNvPr id="11" name="object 11"/>
            <p:cNvSpPr/>
            <p:nvPr/>
          </p:nvSpPr>
          <p:spPr>
            <a:xfrm>
              <a:off x="980693" y="883157"/>
              <a:ext cx="4497705" cy="401320"/>
            </a:xfrm>
            <a:custGeom>
              <a:avLst/>
              <a:gdLst/>
              <a:ahLst/>
              <a:cxnLst/>
              <a:rect l="l" t="t" r="r" b="b"/>
              <a:pathLst>
                <a:path w="4497705" h="401319">
                  <a:moveTo>
                    <a:pt x="4497324" y="0"/>
                  </a:moveTo>
                  <a:lnTo>
                    <a:pt x="0" y="0"/>
                  </a:lnTo>
                  <a:lnTo>
                    <a:pt x="0" y="400812"/>
                  </a:lnTo>
                  <a:lnTo>
                    <a:pt x="4497324" y="400812"/>
                  </a:lnTo>
                  <a:lnTo>
                    <a:pt x="4497324" y="0"/>
                  </a:lnTo>
                  <a:close/>
                </a:path>
              </a:pathLst>
            </a:custGeom>
            <a:solidFill>
              <a:srgbClr val="BADFE2">
                <a:alpha val="70195"/>
              </a:srgbClr>
            </a:solidFill>
          </p:spPr>
          <p:txBody>
            <a:bodyPr wrap="square" lIns="0" tIns="0" rIns="0" bIns="0" rtlCol="0"/>
            <a:lstStyle/>
            <a:p>
              <a:endParaRPr/>
            </a:p>
          </p:txBody>
        </p:sp>
        <p:pic>
          <p:nvPicPr>
            <p:cNvPr id="12" name="object 12"/>
            <p:cNvPicPr/>
            <p:nvPr/>
          </p:nvPicPr>
          <p:blipFill>
            <a:blip r:embed="rId5" cstate="print"/>
            <a:stretch>
              <a:fillRect/>
            </a:stretch>
          </p:blipFill>
          <p:spPr>
            <a:xfrm>
              <a:off x="896111" y="800100"/>
              <a:ext cx="1679448" cy="623315"/>
            </a:xfrm>
            <a:prstGeom prst="rect">
              <a:avLst/>
            </a:prstGeom>
          </p:spPr>
        </p:pic>
      </p:grpSp>
      <p:sp>
        <p:nvSpPr>
          <p:cNvPr id="13" name="object 13"/>
          <p:cNvSpPr txBox="1">
            <a:spLocks noGrp="1"/>
          </p:cNvSpPr>
          <p:nvPr>
            <p:ph type="title"/>
          </p:nvPr>
        </p:nvSpPr>
        <p:spPr>
          <a:xfrm>
            <a:off x="980694" y="883158"/>
            <a:ext cx="4497705" cy="401320"/>
          </a:xfrm>
          <a:prstGeom prst="rect">
            <a:avLst/>
          </a:prstGeom>
          <a:ln w="25907">
            <a:solidFill>
              <a:srgbClr val="001F5F"/>
            </a:solidFill>
          </a:ln>
        </p:spPr>
        <p:txBody>
          <a:bodyPr vert="horz" wrap="square" lIns="0" tIns="0" rIns="0" bIns="0" rtlCol="0">
            <a:spAutoFit/>
          </a:bodyPr>
          <a:lstStyle/>
          <a:p>
            <a:pPr marL="90170">
              <a:lnSpc>
                <a:spcPts val="2630"/>
              </a:lnSpc>
            </a:pPr>
            <a:r>
              <a:rPr sz="2200" i="0" spc="-5" dirty="0">
                <a:solidFill>
                  <a:srgbClr val="001F5F"/>
                </a:solidFill>
                <a:latin typeface="Arial"/>
                <a:cs typeface="Arial"/>
              </a:rPr>
              <a:t>sanguine</a:t>
            </a:r>
            <a:r>
              <a:rPr sz="2200" i="0" spc="15" dirty="0">
                <a:solidFill>
                  <a:srgbClr val="001F5F"/>
                </a:solidFill>
                <a:latin typeface="Arial"/>
                <a:cs typeface="Arial"/>
              </a:rPr>
              <a:t> </a:t>
            </a:r>
            <a:r>
              <a:rPr sz="1800" i="0" dirty="0">
                <a:solidFill>
                  <a:srgbClr val="001F5F"/>
                </a:solidFill>
                <a:latin typeface="Arial"/>
                <a:cs typeface="Arial"/>
              </a:rPr>
              <a:t>(the</a:t>
            </a:r>
            <a:r>
              <a:rPr sz="1800" i="0" spc="-15" dirty="0">
                <a:solidFill>
                  <a:srgbClr val="001F5F"/>
                </a:solidFill>
                <a:latin typeface="Arial"/>
                <a:cs typeface="Arial"/>
              </a:rPr>
              <a:t> </a:t>
            </a:r>
            <a:r>
              <a:rPr sz="1800" i="0" dirty="0">
                <a:solidFill>
                  <a:srgbClr val="001F5F"/>
                </a:solidFill>
                <a:latin typeface="Arial"/>
                <a:cs typeface="Arial"/>
              </a:rPr>
              <a:t>blood</a:t>
            </a:r>
            <a:r>
              <a:rPr sz="1800" i="0" spc="-30" dirty="0">
                <a:solidFill>
                  <a:srgbClr val="001F5F"/>
                </a:solidFill>
                <a:latin typeface="Arial"/>
                <a:cs typeface="Arial"/>
              </a:rPr>
              <a:t> </a:t>
            </a:r>
            <a:r>
              <a:rPr sz="1800" i="0" spc="-5" dirty="0">
                <a:solidFill>
                  <a:srgbClr val="001F5F"/>
                </a:solidFill>
                <a:latin typeface="Arial"/>
                <a:cs typeface="Arial"/>
              </a:rPr>
              <a:t>excess)</a:t>
            </a:r>
            <a:endParaRPr sz="1800">
              <a:latin typeface="Arial"/>
              <a:cs typeface="Arial"/>
            </a:endParaRPr>
          </a:p>
        </p:txBody>
      </p:sp>
      <p:grpSp>
        <p:nvGrpSpPr>
          <p:cNvPr id="14" name="object 14"/>
          <p:cNvGrpSpPr/>
          <p:nvPr/>
        </p:nvGrpSpPr>
        <p:grpSpPr>
          <a:xfrm>
            <a:off x="896111" y="2023872"/>
            <a:ext cx="4582160" cy="623570"/>
            <a:chOff x="896111" y="2023872"/>
            <a:chExt cx="4582160" cy="623570"/>
          </a:xfrm>
        </p:grpSpPr>
        <p:sp>
          <p:nvSpPr>
            <p:cNvPr id="15" name="object 15"/>
            <p:cNvSpPr/>
            <p:nvPr/>
          </p:nvSpPr>
          <p:spPr>
            <a:xfrm>
              <a:off x="980693" y="2106930"/>
              <a:ext cx="4497705" cy="401320"/>
            </a:xfrm>
            <a:custGeom>
              <a:avLst/>
              <a:gdLst/>
              <a:ahLst/>
              <a:cxnLst/>
              <a:rect l="l" t="t" r="r" b="b"/>
              <a:pathLst>
                <a:path w="4497705" h="401319">
                  <a:moveTo>
                    <a:pt x="4497324" y="0"/>
                  </a:moveTo>
                  <a:lnTo>
                    <a:pt x="0" y="0"/>
                  </a:lnTo>
                  <a:lnTo>
                    <a:pt x="0" y="400812"/>
                  </a:lnTo>
                  <a:lnTo>
                    <a:pt x="4497324" y="400812"/>
                  </a:lnTo>
                  <a:lnTo>
                    <a:pt x="4497324" y="0"/>
                  </a:lnTo>
                  <a:close/>
                </a:path>
              </a:pathLst>
            </a:custGeom>
            <a:solidFill>
              <a:srgbClr val="BADFE2">
                <a:alpha val="70195"/>
              </a:srgbClr>
            </a:solidFill>
          </p:spPr>
          <p:txBody>
            <a:bodyPr wrap="square" lIns="0" tIns="0" rIns="0" bIns="0" rtlCol="0"/>
            <a:lstStyle/>
            <a:p>
              <a:endParaRPr/>
            </a:p>
          </p:txBody>
        </p:sp>
        <p:pic>
          <p:nvPicPr>
            <p:cNvPr id="16" name="object 16"/>
            <p:cNvPicPr/>
            <p:nvPr/>
          </p:nvPicPr>
          <p:blipFill>
            <a:blip r:embed="rId6" cstate="print"/>
            <a:stretch>
              <a:fillRect/>
            </a:stretch>
          </p:blipFill>
          <p:spPr>
            <a:xfrm>
              <a:off x="896111" y="2023872"/>
              <a:ext cx="1522476" cy="623315"/>
            </a:xfrm>
            <a:prstGeom prst="rect">
              <a:avLst/>
            </a:prstGeom>
          </p:spPr>
        </p:pic>
      </p:grpSp>
      <p:sp>
        <p:nvSpPr>
          <p:cNvPr id="17" name="object 17"/>
          <p:cNvSpPr txBox="1"/>
          <p:nvPr/>
        </p:nvSpPr>
        <p:spPr>
          <a:xfrm>
            <a:off x="980694" y="2106929"/>
            <a:ext cx="4497705" cy="401320"/>
          </a:xfrm>
          <a:prstGeom prst="rect">
            <a:avLst/>
          </a:prstGeom>
          <a:ln w="25907">
            <a:solidFill>
              <a:srgbClr val="001F5F"/>
            </a:solidFill>
          </a:ln>
        </p:spPr>
        <p:txBody>
          <a:bodyPr vert="horz" wrap="square" lIns="0" tIns="0" rIns="0" bIns="0" rtlCol="0">
            <a:spAutoFit/>
          </a:bodyPr>
          <a:lstStyle/>
          <a:p>
            <a:pPr marL="90170">
              <a:lnSpc>
                <a:spcPts val="2635"/>
              </a:lnSpc>
            </a:pPr>
            <a:r>
              <a:rPr sz="2200" b="1" spc="-5" dirty="0">
                <a:solidFill>
                  <a:srgbClr val="001F5F"/>
                </a:solidFill>
                <a:latin typeface="Arial"/>
                <a:cs typeface="Arial"/>
              </a:rPr>
              <a:t>choleric</a:t>
            </a:r>
            <a:r>
              <a:rPr sz="2200" b="1" spc="10" dirty="0">
                <a:solidFill>
                  <a:srgbClr val="001F5F"/>
                </a:solidFill>
                <a:latin typeface="Arial"/>
                <a:cs typeface="Arial"/>
              </a:rPr>
              <a:t> </a:t>
            </a:r>
            <a:r>
              <a:rPr sz="1800" b="1" dirty="0">
                <a:solidFill>
                  <a:srgbClr val="001F5F"/>
                </a:solidFill>
                <a:latin typeface="Arial"/>
                <a:cs typeface="Arial"/>
              </a:rPr>
              <a:t>(the</a:t>
            </a:r>
            <a:r>
              <a:rPr sz="1800" b="1" spc="-10" dirty="0">
                <a:solidFill>
                  <a:srgbClr val="001F5F"/>
                </a:solidFill>
                <a:latin typeface="Arial"/>
                <a:cs typeface="Arial"/>
              </a:rPr>
              <a:t> </a:t>
            </a:r>
            <a:r>
              <a:rPr sz="1800" b="1" spc="-5" dirty="0">
                <a:solidFill>
                  <a:srgbClr val="001F5F"/>
                </a:solidFill>
                <a:latin typeface="Arial"/>
                <a:cs typeface="Arial"/>
              </a:rPr>
              <a:t>yellow</a:t>
            </a:r>
            <a:r>
              <a:rPr sz="1800" b="1" dirty="0">
                <a:solidFill>
                  <a:srgbClr val="001F5F"/>
                </a:solidFill>
                <a:latin typeface="Arial"/>
                <a:cs typeface="Arial"/>
              </a:rPr>
              <a:t> bile</a:t>
            </a:r>
            <a:r>
              <a:rPr sz="1800" b="1" spc="-20" dirty="0">
                <a:solidFill>
                  <a:srgbClr val="001F5F"/>
                </a:solidFill>
                <a:latin typeface="Arial"/>
                <a:cs typeface="Arial"/>
              </a:rPr>
              <a:t> </a:t>
            </a:r>
            <a:r>
              <a:rPr sz="1800" b="1" spc="-5" dirty="0">
                <a:solidFill>
                  <a:srgbClr val="001F5F"/>
                </a:solidFill>
                <a:latin typeface="Arial"/>
                <a:cs typeface="Arial"/>
              </a:rPr>
              <a:t>excess)</a:t>
            </a:r>
            <a:endParaRPr sz="1800">
              <a:latin typeface="Arial"/>
              <a:cs typeface="Arial"/>
            </a:endParaRPr>
          </a:p>
        </p:txBody>
      </p:sp>
      <p:grpSp>
        <p:nvGrpSpPr>
          <p:cNvPr id="18" name="object 18"/>
          <p:cNvGrpSpPr/>
          <p:nvPr/>
        </p:nvGrpSpPr>
        <p:grpSpPr>
          <a:xfrm>
            <a:off x="844296" y="3747515"/>
            <a:ext cx="5853430" cy="623570"/>
            <a:chOff x="844296" y="3747515"/>
            <a:chExt cx="5853430" cy="623570"/>
          </a:xfrm>
        </p:grpSpPr>
        <p:sp>
          <p:nvSpPr>
            <p:cNvPr id="19" name="object 19"/>
            <p:cNvSpPr/>
            <p:nvPr/>
          </p:nvSpPr>
          <p:spPr>
            <a:xfrm>
              <a:off x="983742" y="3830573"/>
              <a:ext cx="5713730" cy="401320"/>
            </a:xfrm>
            <a:custGeom>
              <a:avLst/>
              <a:gdLst/>
              <a:ahLst/>
              <a:cxnLst/>
              <a:rect l="l" t="t" r="r" b="b"/>
              <a:pathLst>
                <a:path w="5713730" h="401320">
                  <a:moveTo>
                    <a:pt x="5713476" y="0"/>
                  </a:moveTo>
                  <a:lnTo>
                    <a:pt x="0" y="0"/>
                  </a:lnTo>
                  <a:lnTo>
                    <a:pt x="0" y="400812"/>
                  </a:lnTo>
                  <a:lnTo>
                    <a:pt x="5713476" y="400812"/>
                  </a:lnTo>
                  <a:lnTo>
                    <a:pt x="5713476" y="0"/>
                  </a:lnTo>
                  <a:close/>
                </a:path>
              </a:pathLst>
            </a:custGeom>
            <a:solidFill>
              <a:srgbClr val="BADFE2">
                <a:alpha val="70195"/>
              </a:srgbClr>
            </a:solidFill>
          </p:spPr>
          <p:txBody>
            <a:bodyPr wrap="square" lIns="0" tIns="0" rIns="0" bIns="0" rtlCol="0"/>
            <a:lstStyle/>
            <a:p>
              <a:endParaRPr/>
            </a:p>
          </p:txBody>
        </p:sp>
        <p:pic>
          <p:nvPicPr>
            <p:cNvPr id="20" name="object 20"/>
            <p:cNvPicPr/>
            <p:nvPr/>
          </p:nvPicPr>
          <p:blipFill>
            <a:blip r:embed="rId7" cstate="print"/>
            <a:stretch>
              <a:fillRect/>
            </a:stretch>
          </p:blipFill>
          <p:spPr>
            <a:xfrm>
              <a:off x="844296" y="3747515"/>
              <a:ext cx="1927860" cy="623316"/>
            </a:xfrm>
            <a:prstGeom prst="rect">
              <a:avLst/>
            </a:prstGeom>
          </p:spPr>
        </p:pic>
      </p:grpSp>
      <p:sp>
        <p:nvSpPr>
          <p:cNvPr id="21" name="object 21"/>
          <p:cNvSpPr txBox="1"/>
          <p:nvPr/>
        </p:nvSpPr>
        <p:spPr>
          <a:xfrm>
            <a:off x="983741" y="3830573"/>
            <a:ext cx="5713730" cy="401320"/>
          </a:xfrm>
          <a:prstGeom prst="rect">
            <a:avLst/>
          </a:prstGeom>
          <a:ln w="25907">
            <a:solidFill>
              <a:srgbClr val="001F5F"/>
            </a:solidFill>
          </a:ln>
        </p:spPr>
        <p:txBody>
          <a:bodyPr vert="horz" wrap="square" lIns="0" tIns="0" rIns="0" bIns="0" rtlCol="0">
            <a:spAutoFit/>
          </a:bodyPr>
          <a:lstStyle/>
          <a:p>
            <a:pPr marL="34290">
              <a:lnSpc>
                <a:spcPts val="2635"/>
              </a:lnSpc>
            </a:pPr>
            <a:r>
              <a:rPr sz="2200" b="1" spc="-5" dirty="0">
                <a:solidFill>
                  <a:srgbClr val="001F5F"/>
                </a:solidFill>
                <a:latin typeface="Arial"/>
                <a:cs typeface="Arial"/>
              </a:rPr>
              <a:t>phlegmatic</a:t>
            </a:r>
            <a:r>
              <a:rPr sz="2200" b="1" spc="35" dirty="0">
                <a:solidFill>
                  <a:srgbClr val="001F5F"/>
                </a:solidFill>
                <a:latin typeface="Arial"/>
                <a:cs typeface="Arial"/>
              </a:rPr>
              <a:t> </a:t>
            </a:r>
            <a:r>
              <a:rPr sz="1800" b="1" dirty="0">
                <a:solidFill>
                  <a:srgbClr val="001F5F"/>
                </a:solidFill>
                <a:latin typeface="Arial"/>
                <a:cs typeface="Arial"/>
              </a:rPr>
              <a:t>(the phlegm</a:t>
            </a:r>
            <a:r>
              <a:rPr sz="1800" b="1" spc="-10" dirty="0">
                <a:solidFill>
                  <a:srgbClr val="001F5F"/>
                </a:solidFill>
                <a:latin typeface="Arial"/>
                <a:cs typeface="Arial"/>
              </a:rPr>
              <a:t> </a:t>
            </a:r>
            <a:r>
              <a:rPr sz="1800" b="1" dirty="0">
                <a:solidFill>
                  <a:srgbClr val="001F5F"/>
                </a:solidFill>
                <a:latin typeface="Arial"/>
                <a:cs typeface="Arial"/>
              </a:rPr>
              <a:t>(mucus) </a:t>
            </a:r>
            <a:r>
              <a:rPr sz="1800" b="1" spc="-5" dirty="0">
                <a:solidFill>
                  <a:srgbClr val="001F5F"/>
                </a:solidFill>
                <a:latin typeface="Arial"/>
                <a:cs typeface="Arial"/>
              </a:rPr>
              <a:t>predominates)</a:t>
            </a:r>
            <a:endParaRPr sz="1800">
              <a:latin typeface="Arial"/>
              <a:cs typeface="Arial"/>
            </a:endParaRPr>
          </a:p>
        </p:txBody>
      </p:sp>
      <p:grpSp>
        <p:nvGrpSpPr>
          <p:cNvPr id="22" name="object 22"/>
          <p:cNvGrpSpPr/>
          <p:nvPr/>
        </p:nvGrpSpPr>
        <p:grpSpPr>
          <a:xfrm>
            <a:off x="861060" y="5431535"/>
            <a:ext cx="4844415" cy="623570"/>
            <a:chOff x="861060" y="5431535"/>
            <a:chExt cx="4844415" cy="623570"/>
          </a:xfrm>
        </p:grpSpPr>
        <p:sp>
          <p:nvSpPr>
            <p:cNvPr id="23" name="object 23"/>
            <p:cNvSpPr/>
            <p:nvPr/>
          </p:nvSpPr>
          <p:spPr>
            <a:xfrm>
              <a:off x="944118" y="5514593"/>
              <a:ext cx="4761230" cy="402590"/>
            </a:xfrm>
            <a:custGeom>
              <a:avLst/>
              <a:gdLst/>
              <a:ahLst/>
              <a:cxnLst/>
              <a:rect l="l" t="t" r="r" b="b"/>
              <a:pathLst>
                <a:path w="4761230" h="402589">
                  <a:moveTo>
                    <a:pt x="4760976" y="0"/>
                  </a:moveTo>
                  <a:lnTo>
                    <a:pt x="0" y="0"/>
                  </a:lnTo>
                  <a:lnTo>
                    <a:pt x="0" y="402335"/>
                  </a:lnTo>
                  <a:lnTo>
                    <a:pt x="4760976" y="402335"/>
                  </a:lnTo>
                  <a:lnTo>
                    <a:pt x="4760976" y="0"/>
                  </a:lnTo>
                  <a:close/>
                </a:path>
              </a:pathLst>
            </a:custGeom>
            <a:solidFill>
              <a:srgbClr val="BADFE2">
                <a:alpha val="70195"/>
              </a:srgbClr>
            </a:solidFill>
          </p:spPr>
          <p:txBody>
            <a:bodyPr wrap="square" lIns="0" tIns="0" rIns="0" bIns="0" rtlCol="0"/>
            <a:lstStyle/>
            <a:p>
              <a:endParaRPr/>
            </a:p>
          </p:txBody>
        </p:sp>
        <p:pic>
          <p:nvPicPr>
            <p:cNvPr id="24" name="object 24"/>
            <p:cNvPicPr/>
            <p:nvPr/>
          </p:nvPicPr>
          <p:blipFill>
            <a:blip r:embed="rId8" cstate="print"/>
            <a:stretch>
              <a:fillRect/>
            </a:stretch>
          </p:blipFill>
          <p:spPr>
            <a:xfrm>
              <a:off x="861060" y="5431535"/>
              <a:ext cx="2068067" cy="623315"/>
            </a:xfrm>
            <a:prstGeom prst="rect">
              <a:avLst/>
            </a:prstGeom>
          </p:spPr>
        </p:pic>
      </p:grpSp>
      <p:sp>
        <p:nvSpPr>
          <p:cNvPr id="25" name="object 25"/>
          <p:cNvSpPr txBox="1"/>
          <p:nvPr/>
        </p:nvSpPr>
        <p:spPr>
          <a:xfrm>
            <a:off x="944117" y="5514594"/>
            <a:ext cx="4761230" cy="402590"/>
          </a:xfrm>
          <a:prstGeom prst="rect">
            <a:avLst/>
          </a:prstGeom>
          <a:ln w="25907">
            <a:solidFill>
              <a:srgbClr val="001F5F"/>
            </a:solidFill>
          </a:ln>
        </p:spPr>
        <p:txBody>
          <a:bodyPr vert="horz" wrap="square" lIns="0" tIns="635" rIns="0" bIns="0" rtlCol="0">
            <a:spAutoFit/>
          </a:bodyPr>
          <a:lstStyle/>
          <a:p>
            <a:pPr marL="90805">
              <a:lnSpc>
                <a:spcPct val="100000"/>
              </a:lnSpc>
              <a:spcBef>
                <a:spcPts val="5"/>
              </a:spcBef>
            </a:pPr>
            <a:r>
              <a:rPr sz="2200" b="1" spc="-5" dirty="0">
                <a:solidFill>
                  <a:srgbClr val="001F5F"/>
                </a:solidFill>
                <a:latin typeface="Arial"/>
                <a:cs typeface="Arial"/>
              </a:rPr>
              <a:t>melancholic</a:t>
            </a:r>
            <a:r>
              <a:rPr sz="2200" b="1" spc="15" dirty="0">
                <a:solidFill>
                  <a:srgbClr val="001F5F"/>
                </a:solidFill>
                <a:latin typeface="Arial"/>
                <a:cs typeface="Arial"/>
              </a:rPr>
              <a:t> </a:t>
            </a:r>
            <a:r>
              <a:rPr sz="1800" b="1" spc="-5" dirty="0">
                <a:solidFill>
                  <a:srgbClr val="001F5F"/>
                </a:solidFill>
                <a:latin typeface="Arial"/>
                <a:cs typeface="Arial"/>
              </a:rPr>
              <a:t>(excess</a:t>
            </a:r>
            <a:r>
              <a:rPr sz="1800" b="1" dirty="0">
                <a:solidFill>
                  <a:srgbClr val="001F5F"/>
                </a:solidFill>
                <a:latin typeface="Arial"/>
                <a:cs typeface="Arial"/>
              </a:rPr>
              <a:t> </a:t>
            </a:r>
            <a:r>
              <a:rPr sz="1800" b="1" spc="-5" dirty="0">
                <a:solidFill>
                  <a:srgbClr val="001F5F"/>
                </a:solidFill>
                <a:latin typeface="Arial"/>
                <a:cs typeface="Arial"/>
              </a:rPr>
              <a:t>black </a:t>
            </a:r>
            <a:r>
              <a:rPr sz="1800" b="1" dirty="0">
                <a:solidFill>
                  <a:srgbClr val="001F5F"/>
                </a:solidFill>
                <a:latin typeface="Arial"/>
                <a:cs typeface="Arial"/>
              </a:rPr>
              <a:t>bile)</a:t>
            </a:r>
            <a:endParaRPr sz="1800">
              <a:latin typeface="Arial"/>
              <a:cs typeface="Arial"/>
            </a:endParaRPr>
          </a:p>
        </p:txBody>
      </p:sp>
      <p:pic>
        <p:nvPicPr>
          <p:cNvPr id="26" name="object 26"/>
          <p:cNvPicPr/>
          <p:nvPr/>
        </p:nvPicPr>
        <p:blipFill>
          <a:blip r:embed="rId9" cstate="print"/>
          <a:stretch>
            <a:fillRect/>
          </a:stretch>
        </p:blipFill>
        <p:spPr>
          <a:xfrm>
            <a:off x="7059168" y="784859"/>
            <a:ext cx="1728216" cy="1726692"/>
          </a:xfrm>
          <a:prstGeom prst="rect">
            <a:avLst/>
          </a:prstGeom>
        </p:spPr>
      </p:pic>
      <p:sp>
        <p:nvSpPr>
          <p:cNvPr id="27" name="object 27"/>
          <p:cNvSpPr txBox="1"/>
          <p:nvPr/>
        </p:nvSpPr>
        <p:spPr>
          <a:xfrm>
            <a:off x="2202942" y="1307033"/>
            <a:ext cx="4344035" cy="757555"/>
          </a:xfrm>
          <a:prstGeom prst="rect">
            <a:avLst/>
          </a:prstGeom>
        </p:spPr>
        <p:txBody>
          <a:bodyPr vert="horz" wrap="square" lIns="0" tIns="12065" rIns="0" bIns="0" rtlCol="0">
            <a:spAutoFit/>
          </a:bodyPr>
          <a:lstStyle/>
          <a:p>
            <a:pPr marL="299085" indent="-287020">
              <a:lnSpc>
                <a:spcPct val="100000"/>
              </a:lnSpc>
              <a:spcBef>
                <a:spcPts val="95"/>
              </a:spcBef>
              <a:buFont typeface="Wingdings"/>
              <a:buChar char=""/>
              <a:tabLst>
                <a:tab pos="299720" algn="l"/>
              </a:tabLst>
            </a:pPr>
            <a:r>
              <a:rPr sz="1600" b="1" spc="-5" dirty="0">
                <a:latin typeface="Arial"/>
                <a:cs typeface="Arial"/>
              </a:rPr>
              <a:t>people</a:t>
            </a:r>
            <a:r>
              <a:rPr sz="1600" b="1" spc="20" dirty="0">
                <a:latin typeface="Arial"/>
                <a:cs typeface="Arial"/>
              </a:rPr>
              <a:t> </a:t>
            </a:r>
            <a:r>
              <a:rPr sz="1600" b="1" spc="-5" dirty="0">
                <a:latin typeface="Arial"/>
                <a:cs typeface="Arial"/>
              </a:rPr>
              <a:t>of the</a:t>
            </a:r>
            <a:r>
              <a:rPr sz="1600" b="1" spc="15" dirty="0">
                <a:latin typeface="Arial"/>
                <a:cs typeface="Arial"/>
              </a:rPr>
              <a:t> </a:t>
            </a:r>
            <a:r>
              <a:rPr sz="1600" b="1" spc="-5" dirty="0">
                <a:latin typeface="Arial"/>
                <a:cs typeface="Arial"/>
              </a:rPr>
              <a:t>East</a:t>
            </a:r>
            <a:r>
              <a:rPr sz="1600" b="1" dirty="0">
                <a:latin typeface="Arial"/>
                <a:cs typeface="Arial"/>
              </a:rPr>
              <a:t> </a:t>
            </a:r>
            <a:r>
              <a:rPr sz="1600" spc="-5" dirty="0">
                <a:latin typeface="Arial MT"/>
                <a:cs typeface="Arial MT"/>
              </a:rPr>
              <a:t>are</a:t>
            </a:r>
            <a:r>
              <a:rPr sz="1600" spc="20" dirty="0">
                <a:latin typeface="Arial MT"/>
                <a:cs typeface="Arial MT"/>
              </a:rPr>
              <a:t> </a:t>
            </a:r>
            <a:r>
              <a:rPr sz="1600" spc="-5" dirty="0">
                <a:latin typeface="Arial MT"/>
                <a:cs typeface="Arial MT"/>
              </a:rPr>
              <a:t>plump, affable,</a:t>
            </a:r>
            <a:r>
              <a:rPr sz="1600" spc="10" dirty="0">
                <a:latin typeface="Arial MT"/>
                <a:cs typeface="Arial MT"/>
              </a:rPr>
              <a:t> </a:t>
            </a:r>
            <a:r>
              <a:rPr sz="1600" spc="-5" dirty="0">
                <a:latin typeface="Arial MT"/>
                <a:cs typeface="Arial MT"/>
              </a:rPr>
              <a:t>calm,</a:t>
            </a:r>
            <a:endParaRPr sz="1600">
              <a:latin typeface="Arial MT"/>
              <a:cs typeface="Arial MT"/>
            </a:endParaRPr>
          </a:p>
          <a:p>
            <a:pPr marL="299085">
              <a:lnSpc>
                <a:spcPct val="100000"/>
              </a:lnSpc>
              <a:spcBef>
                <a:spcPts val="5"/>
              </a:spcBef>
            </a:pPr>
            <a:r>
              <a:rPr sz="1600" spc="-5" dirty="0">
                <a:latin typeface="Arial MT"/>
                <a:cs typeface="Arial MT"/>
              </a:rPr>
              <a:t>but</a:t>
            </a:r>
            <a:r>
              <a:rPr sz="1600" dirty="0">
                <a:latin typeface="Arial MT"/>
                <a:cs typeface="Arial MT"/>
              </a:rPr>
              <a:t> </a:t>
            </a:r>
            <a:r>
              <a:rPr sz="1600" spc="-5" dirty="0">
                <a:latin typeface="Arial MT"/>
                <a:cs typeface="Arial MT"/>
              </a:rPr>
              <a:t>pampered and</a:t>
            </a:r>
            <a:r>
              <a:rPr sz="1600" dirty="0">
                <a:latin typeface="Arial MT"/>
                <a:cs typeface="Arial MT"/>
              </a:rPr>
              <a:t> </a:t>
            </a:r>
            <a:r>
              <a:rPr sz="1600" spc="-10" dirty="0">
                <a:latin typeface="Arial MT"/>
                <a:cs typeface="Arial MT"/>
              </a:rPr>
              <a:t>lazy;</a:t>
            </a:r>
            <a:endParaRPr sz="1600">
              <a:latin typeface="Arial MT"/>
              <a:cs typeface="Arial MT"/>
            </a:endParaRPr>
          </a:p>
          <a:p>
            <a:pPr marL="299085" indent="-287020">
              <a:lnSpc>
                <a:spcPct val="100000"/>
              </a:lnSpc>
              <a:buFont typeface="Wingdings"/>
              <a:buChar char=""/>
              <a:tabLst>
                <a:tab pos="299720" algn="l"/>
              </a:tabLst>
            </a:pPr>
            <a:r>
              <a:rPr sz="1600" spc="-5" dirty="0">
                <a:latin typeface="Arial MT"/>
                <a:cs typeface="Arial MT"/>
              </a:rPr>
              <a:t>they</a:t>
            </a:r>
            <a:r>
              <a:rPr sz="1600" spc="15" dirty="0">
                <a:latin typeface="Arial MT"/>
                <a:cs typeface="Arial MT"/>
              </a:rPr>
              <a:t> </a:t>
            </a:r>
            <a:r>
              <a:rPr sz="1600" spc="-5" dirty="0">
                <a:latin typeface="Arial MT"/>
                <a:cs typeface="Arial MT"/>
              </a:rPr>
              <a:t>are</a:t>
            </a:r>
            <a:r>
              <a:rPr sz="1600" spc="5" dirty="0">
                <a:latin typeface="Arial MT"/>
                <a:cs typeface="Arial MT"/>
              </a:rPr>
              <a:t> </a:t>
            </a:r>
            <a:r>
              <a:rPr sz="1600" spc="-5" dirty="0">
                <a:latin typeface="Arial MT"/>
                <a:cs typeface="Arial MT"/>
              </a:rPr>
              <a:t>not</a:t>
            </a:r>
            <a:r>
              <a:rPr sz="1600" spc="10" dirty="0">
                <a:latin typeface="Arial MT"/>
                <a:cs typeface="Arial MT"/>
              </a:rPr>
              <a:t> </a:t>
            </a:r>
            <a:r>
              <a:rPr sz="1600" spc="-5" dirty="0">
                <a:latin typeface="Arial MT"/>
                <a:cs typeface="Arial MT"/>
              </a:rPr>
              <a:t>susceptible</a:t>
            </a:r>
            <a:r>
              <a:rPr sz="1600" spc="-25" dirty="0">
                <a:latin typeface="Arial MT"/>
                <a:cs typeface="Arial MT"/>
              </a:rPr>
              <a:t> </a:t>
            </a:r>
            <a:r>
              <a:rPr sz="1600" spc="-5" dirty="0">
                <a:latin typeface="Arial MT"/>
                <a:cs typeface="Arial MT"/>
              </a:rPr>
              <a:t>to</a:t>
            </a:r>
            <a:r>
              <a:rPr sz="1600" spc="10" dirty="0">
                <a:latin typeface="Arial MT"/>
                <a:cs typeface="Arial MT"/>
              </a:rPr>
              <a:t> </a:t>
            </a:r>
            <a:r>
              <a:rPr sz="1600" spc="-5" dirty="0">
                <a:latin typeface="Arial MT"/>
                <a:cs typeface="Arial MT"/>
              </a:rPr>
              <a:t>diseases</a:t>
            </a:r>
            <a:endParaRPr sz="1600">
              <a:latin typeface="Arial MT"/>
              <a:cs typeface="Arial MT"/>
            </a:endParaRPr>
          </a:p>
        </p:txBody>
      </p:sp>
      <p:sp>
        <p:nvSpPr>
          <p:cNvPr id="28" name="object 28"/>
          <p:cNvSpPr txBox="1"/>
          <p:nvPr/>
        </p:nvSpPr>
        <p:spPr>
          <a:xfrm>
            <a:off x="2206498" y="2553080"/>
            <a:ext cx="6139815" cy="1244600"/>
          </a:xfrm>
          <a:prstGeom prst="rect">
            <a:avLst/>
          </a:prstGeom>
        </p:spPr>
        <p:txBody>
          <a:bodyPr vert="horz" wrap="square" lIns="0" tIns="12065" rIns="0" bIns="0" rtlCol="0">
            <a:spAutoFit/>
          </a:bodyPr>
          <a:lstStyle/>
          <a:p>
            <a:pPr marL="299085" indent="-287020" algn="just">
              <a:lnSpc>
                <a:spcPct val="100000"/>
              </a:lnSpc>
              <a:spcBef>
                <a:spcPts val="95"/>
              </a:spcBef>
              <a:buFont typeface="Wingdings"/>
              <a:buChar char=""/>
              <a:tabLst>
                <a:tab pos="299720" algn="l"/>
              </a:tabLst>
            </a:pPr>
            <a:r>
              <a:rPr sz="1600" b="1" spc="-10" dirty="0">
                <a:latin typeface="Arial"/>
                <a:cs typeface="Arial"/>
              </a:rPr>
              <a:t>the</a:t>
            </a:r>
            <a:r>
              <a:rPr sz="1600" b="1" spc="15" dirty="0">
                <a:latin typeface="Arial"/>
                <a:cs typeface="Arial"/>
              </a:rPr>
              <a:t> </a:t>
            </a:r>
            <a:r>
              <a:rPr sz="1600" b="1" spc="-5" dirty="0">
                <a:latin typeface="Arial"/>
                <a:cs typeface="Arial"/>
              </a:rPr>
              <a:t>people</a:t>
            </a:r>
            <a:r>
              <a:rPr sz="1600" b="1" spc="20" dirty="0">
                <a:latin typeface="Arial"/>
                <a:cs typeface="Arial"/>
              </a:rPr>
              <a:t> </a:t>
            </a:r>
            <a:r>
              <a:rPr sz="1600" b="1" spc="-5" dirty="0">
                <a:latin typeface="Arial"/>
                <a:cs typeface="Arial"/>
              </a:rPr>
              <a:t>of</a:t>
            </a:r>
            <a:r>
              <a:rPr sz="1600" b="1" spc="20" dirty="0">
                <a:latin typeface="Arial"/>
                <a:cs typeface="Arial"/>
              </a:rPr>
              <a:t> </a:t>
            </a:r>
            <a:r>
              <a:rPr sz="1600" b="1" spc="-10" dirty="0">
                <a:latin typeface="Arial"/>
                <a:cs typeface="Arial"/>
              </a:rPr>
              <a:t>the</a:t>
            </a:r>
            <a:r>
              <a:rPr sz="1600" b="1" spc="15" dirty="0">
                <a:latin typeface="Arial"/>
                <a:cs typeface="Arial"/>
              </a:rPr>
              <a:t> </a:t>
            </a:r>
            <a:r>
              <a:rPr sz="1600" b="1" spc="-5" dirty="0">
                <a:latin typeface="Arial"/>
                <a:cs typeface="Arial"/>
              </a:rPr>
              <a:t>North</a:t>
            </a:r>
            <a:r>
              <a:rPr sz="1600" b="1" spc="35" dirty="0">
                <a:latin typeface="Arial"/>
                <a:cs typeface="Arial"/>
              </a:rPr>
              <a:t> </a:t>
            </a:r>
            <a:r>
              <a:rPr sz="1600" spc="-5" dirty="0">
                <a:latin typeface="Arial MT"/>
                <a:cs typeface="Arial MT"/>
              </a:rPr>
              <a:t>are</a:t>
            </a:r>
            <a:r>
              <a:rPr sz="1600" spc="10" dirty="0">
                <a:latin typeface="Arial MT"/>
                <a:cs typeface="Arial MT"/>
              </a:rPr>
              <a:t> </a:t>
            </a:r>
            <a:r>
              <a:rPr sz="1600" spc="-5" dirty="0">
                <a:latin typeface="Arial MT"/>
                <a:cs typeface="Arial MT"/>
              </a:rPr>
              <a:t>lean,</a:t>
            </a:r>
            <a:r>
              <a:rPr sz="1600" dirty="0">
                <a:latin typeface="Arial MT"/>
                <a:cs typeface="Arial MT"/>
              </a:rPr>
              <a:t> </a:t>
            </a:r>
            <a:r>
              <a:rPr sz="1600" spc="-5" dirty="0">
                <a:latin typeface="Arial MT"/>
                <a:cs typeface="Arial MT"/>
              </a:rPr>
              <a:t>strong,</a:t>
            </a:r>
            <a:r>
              <a:rPr sz="1600" spc="25" dirty="0">
                <a:latin typeface="Arial MT"/>
                <a:cs typeface="Arial MT"/>
              </a:rPr>
              <a:t> </a:t>
            </a:r>
            <a:r>
              <a:rPr sz="1600" spc="-5" dirty="0">
                <a:latin typeface="Arial MT"/>
                <a:cs typeface="Arial MT"/>
              </a:rPr>
              <a:t>energetic,</a:t>
            </a:r>
            <a:r>
              <a:rPr sz="1600" spc="20" dirty="0">
                <a:latin typeface="Arial MT"/>
                <a:cs typeface="Arial MT"/>
              </a:rPr>
              <a:t> </a:t>
            </a:r>
            <a:r>
              <a:rPr sz="1600" spc="-5" dirty="0">
                <a:latin typeface="Arial MT"/>
                <a:cs typeface="Arial MT"/>
              </a:rPr>
              <a:t>active;</a:t>
            </a:r>
            <a:endParaRPr sz="1600">
              <a:latin typeface="Arial MT"/>
              <a:cs typeface="Arial MT"/>
            </a:endParaRPr>
          </a:p>
          <a:p>
            <a:pPr marL="299085" marR="5080" indent="-287020" algn="just">
              <a:lnSpc>
                <a:spcPct val="100000"/>
              </a:lnSpc>
              <a:buFont typeface="Wingdings"/>
              <a:buChar char=""/>
              <a:tabLst>
                <a:tab pos="299720" algn="l"/>
              </a:tabLst>
            </a:pPr>
            <a:r>
              <a:rPr sz="1600" spc="-5" dirty="0">
                <a:latin typeface="Arial MT"/>
                <a:cs typeface="Arial MT"/>
              </a:rPr>
              <a:t>their stomach easily </a:t>
            </a:r>
            <a:r>
              <a:rPr sz="1600" spc="-10" dirty="0">
                <a:latin typeface="Arial MT"/>
                <a:cs typeface="Arial MT"/>
              </a:rPr>
              <a:t>«opened» up, </a:t>
            </a:r>
            <a:r>
              <a:rPr sz="1600" spc="-5" dirty="0">
                <a:latin typeface="Arial MT"/>
                <a:cs typeface="Arial MT"/>
              </a:rPr>
              <a:t>the bile </a:t>
            </a:r>
            <a:r>
              <a:rPr sz="1600" spc="-10" dirty="0">
                <a:latin typeface="Arial MT"/>
                <a:cs typeface="Arial MT"/>
              </a:rPr>
              <a:t>was </a:t>
            </a:r>
            <a:r>
              <a:rPr sz="1600" spc="-5" dirty="0">
                <a:latin typeface="Arial MT"/>
                <a:cs typeface="Arial MT"/>
              </a:rPr>
              <a:t>released into the </a:t>
            </a:r>
            <a:r>
              <a:rPr sz="1600" dirty="0">
                <a:latin typeface="Arial MT"/>
                <a:cs typeface="Arial MT"/>
              </a:rPr>
              <a:t> </a:t>
            </a:r>
            <a:r>
              <a:rPr sz="1600" spc="-5" dirty="0">
                <a:latin typeface="Arial MT"/>
                <a:cs typeface="Arial MT"/>
              </a:rPr>
              <a:t>lungs, brain and </a:t>
            </a:r>
            <a:r>
              <a:rPr sz="1600" spc="-10" dirty="0">
                <a:latin typeface="Arial MT"/>
                <a:cs typeface="Arial MT"/>
              </a:rPr>
              <a:t>eyes, </a:t>
            </a:r>
            <a:r>
              <a:rPr sz="1600" spc="-5" dirty="0">
                <a:latin typeface="Arial MT"/>
                <a:cs typeface="Arial MT"/>
              </a:rPr>
              <a:t>so cholerics are </a:t>
            </a:r>
            <a:r>
              <a:rPr sz="1600" dirty="0">
                <a:latin typeface="Arial MT"/>
                <a:cs typeface="Arial MT"/>
              </a:rPr>
              <a:t>susceptible </a:t>
            </a:r>
            <a:r>
              <a:rPr sz="1600" spc="-5" dirty="0">
                <a:latin typeface="Arial MT"/>
                <a:cs typeface="Arial MT"/>
              </a:rPr>
              <a:t>to pneumonia </a:t>
            </a:r>
            <a:r>
              <a:rPr sz="1600" spc="-430" dirty="0">
                <a:latin typeface="Arial MT"/>
                <a:cs typeface="Arial MT"/>
              </a:rPr>
              <a:t> </a:t>
            </a:r>
            <a:r>
              <a:rPr sz="1600" spc="-10" dirty="0">
                <a:latin typeface="Arial MT"/>
                <a:cs typeface="Arial MT"/>
              </a:rPr>
              <a:t>and «dry</a:t>
            </a:r>
            <a:r>
              <a:rPr sz="1600" spc="15" dirty="0">
                <a:latin typeface="Arial MT"/>
                <a:cs typeface="Arial MT"/>
              </a:rPr>
              <a:t> </a:t>
            </a:r>
            <a:r>
              <a:rPr sz="1600" spc="-5" dirty="0">
                <a:latin typeface="Arial MT"/>
                <a:cs typeface="Arial MT"/>
              </a:rPr>
              <a:t>diseases»</a:t>
            </a:r>
            <a:r>
              <a:rPr sz="1600" spc="-15" dirty="0">
                <a:latin typeface="Arial MT"/>
                <a:cs typeface="Arial MT"/>
              </a:rPr>
              <a:t> </a:t>
            </a:r>
            <a:r>
              <a:rPr sz="1600" spc="-5" dirty="0">
                <a:latin typeface="Arial MT"/>
                <a:cs typeface="Arial MT"/>
              </a:rPr>
              <a:t>of</a:t>
            </a:r>
            <a:r>
              <a:rPr sz="1600" spc="5" dirty="0">
                <a:latin typeface="Arial MT"/>
                <a:cs typeface="Arial MT"/>
              </a:rPr>
              <a:t> </a:t>
            </a:r>
            <a:r>
              <a:rPr sz="1600" spc="-10" dirty="0">
                <a:latin typeface="Arial MT"/>
                <a:cs typeface="Arial MT"/>
              </a:rPr>
              <a:t>eyes;</a:t>
            </a:r>
            <a:endParaRPr sz="1600">
              <a:latin typeface="Arial MT"/>
              <a:cs typeface="Arial MT"/>
            </a:endParaRPr>
          </a:p>
          <a:p>
            <a:pPr marL="299085" indent="-287020" algn="just">
              <a:lnSpc>
                <a:spcPct val="100000"/>
              </a:lnSpc>
              <a:spcBef>
                <a:spcPts val="5"/>
              </a:spcBef>
              <a:buFont typeface="Wingdings"/>
              <a:buChar char=""/>
              <a:tabLst>
                <a:tab pos="299720" algn="l"/>
              </a:tabLst>
            </a:pPr>
            <a:r>
              <a:rPr sz="1600" spc="-5" dirty="0">
                <a:latin typeface="Arial MT"/>
                <a:cs typeface="Arial MT"/>
              </a:rPr>
              <a:t>the</a:t>
            </a:r>
            <a:r>
              <a:rPr sz="1600" spc="5" dirty="0">
                <a:latin typeface="Arial MT"/>
                <a:cs typeface="Arial MT"/>
              </a:rPr>
              <a:t> </a:t>
            </a:r>
            <a:r>
              <a:rPr sz="1600" spc="-5" dirty="0">
                <a:latin typeface="Arial MT"/>
                <a:cs typeface="Arial MT"/>
              </a:rPr>
              <a:t>humid climate</a:t>
            </a:r>
            <a:r>
              <a:rPr sz="1600" spc="-15" dirty="0">
                <a:latin typeface="Arial MT"/>
                <a:cs typeface="Arial MT"/>
              </a:rPr>
              <a:t> </a:t>
            </a:r>
            <a:r>
              <a:rPr sz="1600" spc="-5" dirty="0">
                <a:latin typeface="Arial MT"/>
                <a:cs typeface="Arial MT"/>
              </a:rPr>
              <a:t>is</a:t>
            </a:r>
            <a:r>
              <a:rPr sz="1600" spc="10" dirty="0">
                <a:latin typeface="Arial MT"/>
                <a:cs typeface="Arial MT"/>
              </a:rPr>
              <a:t> </a:t>
            </a:r>
            <a:r>
              <a:rPr sz="1600" spc="-5" dirty="0">
                <a:latin typeface="Arial MT"/>
                <a:cs typeface="Arial MT"/>
              </a:rPr>
              <a:t>favorable</a:t>
            </a:r>
            <a:r>
              <a:rPr sz="1600" spc="5" dirty="0">
                <a:latin typeface="Arial MT"/>
                <a:cs typeface="Arial MT"/>
              </a:rPr>
              <a:t> </a:t>
            </a:r>
            <a:r>
              <a:rPr sz="1600" spc="-5" dirty="0">
                <a:latin typeface="Arial MT"/>
                <a:cs typeface="Arial MT"/>
              </a:rPr>
              <a:t>for</a:t>
            </a:r>
            <a:r>
              <a:rPr sz="1600" spc="15" dirty="0">
                <a:latin typeface="Arial MT"/>
                <a:cs typeface="Arial MT"/>
              </a:rPr>
              <a:t> </a:t>
            </a:r>
            <a:r>
              <a:rPr sz="1600" spc="-5" dirty="0">
                <a:latin typeface="Arial MT"/>
                <a:cs typeface="Arial MT"/>
              </a:rPr>
              <a:t>them</a:t>
            </a:r>
            <a:endParaRPr sz="1600">
              <a:latin typeface="Arial MT"/>
              <a:cs typeface="Arial MT"/>
            </a:endParaRPr>
          </a:p>
        </p:txBody>
      </p:sp>
      <p:sp>
        <p:nvSpPr>
          <p:cNvPr id="29" name="object 29"/>
          <p:cNvSpPr txBox="1"/>
          <p:nvPr/>
        </p:nvSpPr>
        <p:spPr>
          <a:xfrm>
            <a:off x="2204720" y="4259326"/>
            <a:ext cx="6518275" cy="1244600"/>
          </a:xfrm>
          <a:prstGeom prst="rect">
            <a:avLst/>
          </a:prstGeom>
        </p:spPr>
        <p:txBody>
          <a:bodyPr vert="horz" wrap="square" lIns="0" tIns="12065" rIns="0" bIns="0" rtlCol="0">
            <a:spAutoFit/>
          </a:bodyPr>
          <a:lstStyle/>
          <a:p>
            <a:pPr marL="299085" marR="318770" indent="-287020">
              <a:lnSpc>
                <a:spcPct val="100000"/>
              </a:lnSpc>
              <a:spcBef>
                <a:spcPts val="95"/>
              </a:spcBef>
              <a:buFont typeface="Wingdings"/>
              <a:buChar char=""/>
              <a:tabLst>
                <a:tab pos="299720" algn="l"/>
              </a:tabLst>
            </a:pPr>
            <a:r>
              <a:rPr sz="1600" b="1" spc="-10" dirty="0">
                <a:latin typeface="Arial"/>
                <a:cs typeface="Arial"/>
              </a:rPr>
              <a:t>the</a:t>
            </a:r>
            <a:r>
              <a:rPr sz="1600" b="1" spc="10" dirty="0">
                <a:latin typeface="Arial"/>
                <a:cs typeface="Arial"/>
              </a:rPr>
              <a:t> </a:t>
            </a:r>
            <a:r>
              <a:rPr sz="1600" b="1" spc="-5" dirty="0">
                <a:latin typeface="Arial"/>
                <a:cs typeface="Arial"/>
              </a:rPr>
              <a:t>people</a:t>
            </a:r>
            <a:r>
              <a:rPr sz="1600" b="1" spc="20" dirty="0">
                <a:latin typeface="Arial"/>
                <a:cs typeface="Arial"/>
              </a:rPr>
              <a:t> </a:t>
            </a:r>
            <a:r>
              <a:rPr sz="1600" b="1" spc="-5" dirty="0">
                <a:latin typeface="Arial"/>
                <a:cs typeface="Arial"/>
              </a:rPr>
              <a:t>of</a:t>
            </a:r>
            <a:r>
              <a:rPr sz="1600" b="1" spc="15" dirty="0">
                <a:latin typeface="Arial"/>
                <a:cs typeface="Arial"/>
              </a:rPr>
              <a:t> </a:t>
            </a:r>
            <a:r>
              <a:rPr sz="1600" b="1" spc="-10" dirty="0">
                <a:latin typeface="Arial"/>
                <a:cs typeface="Arial"/>
              </a:rPr>
              <a:t>the</a:t>
            </a:r>
            <a:r>
              <a:rPr sz="1600" b="1" spc="15" dirty="0">
                <a:latin typeface="Arial"/>
                <a:cs typeface="Arial"/>
              </a:rPr>
              <a:t> </a:t>
            </a:r>
            <a:r>
              <a:rPr sz="1600" b="1" spc="-5" dirty="0">
                <a:latin typeface="Arial"/>
                <a:cs typeface="Arial"/>
              </a:rPr>
              <a:t>South</a:t>
            </a:r>
            <a:r>
              <a:rPr sz="1600" b="1" spc="35" dirty="0">
                <a:latin typeface="Arial"/>
                <a:cs typeface="Arial"/>
              </a:rPr>
              <a:t> </a:t>
            </a:r>
            <a:r>
              <a:rPr sz="1600" spc="-5" dirty="0">
                <a:latin typeface="Arial MT"/>
                <a:cs typeface="Arial MT"/>
              </a:rPr>
              <a:t>are</a:t>
            </a:r>
            <a:r>
              <a:rPr sz="1600" spc="5" dirty="0">
                <a:latin typeface="Arial MT"/>
                <a:cs typeface="Arial MT"/>
              </a:rPr>
              <a:t> </a:t>
            </a:r>
            <a:r>
              <a:rPr sz="1600" spc="-5" dirty="0">
                <a:latin typeface="Arial MT"/>
                <a:cs typeface="Arial MT"/>
              </a:rPr>
              <a:t>languid,</a:t>
            </a:r>
            <a:r>
              <a:rPr sz="1600" spc="-10" dirty="0">
                <a:latin typeface="Arial MT"/>
                <a:cs typeface="Arial MT"/>
              </a:rPr>
              <a:t> </a:t>
            </a:r>
            <a:r>
              <a:rPr sz="1600" spc="-25" dirty="0">
                <a:latin typeface="Arial MT"/>
                <a:cs typeface="Arial MT"/>
              </a:rPr>
              <a:t>drowsy,</a:t>
            </a:r>
            <a:r>
              <a:rPr sz="1600" spc="45" dirty="0">
                <a:latin typeface="Arial MT"/>
                <a:cs typeface="Arial MT"/>
              </a:rPr>
              <a:t> </a:t>
            </a:r>
            <a:r>
              <a:rPr sz="1600" spc="-5" dirty="0">
                <a:latin typeface="Arial MT"/>
                <a:cs typeface="Arial MT"/>
              </a:rPr>
              <a:t>not</a:t>
            </a:r>
            <a:r>
              <a:rPr sz="1600" spc="15" dirty="0">
                <a:latin typeface="Arial MT"/>
                <a:cs typeface="Arial MT"/>
              </a:rPr>
              <a:t> </a:t>
            </a:r>
            <a:r>
              <a:rPr sz="1600" spc="-5" dirty="0">
                <a:latin typeface="Arial MT"/>
                <a:cs typeface="Arial MT"/>
              </a:rPr>
              <a:t>hardworking,</a:t>
            </a:r>
            <a:r>
              <a:rPr sz="1600" spc="25" dirty="0">
                <a:latin typeface="Arial MT"/>
                <a:cs typeface="Arial MT"/>
              </a:rPr>
              <a:t> </a:t>
            </a:r>
            <a:r>
              <a:rPr sz="1600" spc="-5" dirty="0">
                <a:latin typeface="Arial MT"/>
                <a:cs typeface="Arial MT"/>
              </a:rPr>
              <a:t>in </a:t>
            </a:r>
            <a:r>
              <a:rPr sz="1600" spc="-430" dirty="0">
                <a:latin typeface="Arial MT"/>
                <a:cs typeface="Arial MT"/>
              </a:rPr>
              <a:t> </a:t>
            </a:r>
            <a:r>
              <a:rPr sz="1600" spc="-5" dirty="0">
                <a:latin typeface="Arial MT"/>
                <a:cs typeface="Arial MT"/>
              </a:rPr>
              <a:t>most</a:t>
            </a:r>
            <a:r>
              <a:rPr sz="1600" spc="5" dirty="0">
                <a:latin typeface="Arial MT"/>
                <a:cs typeface="Arial MT"/>
              </a:rPr>
              <a:t> </a:t>
            </a:r>
            <a:r>
              <a:rPr sz="1600" spc="-5" dirty="0">
                <a:latin typeface="Arial MT"/>
                <a:cs typeface="Arial MT"/>
              </a:rPr>
              <a:t>cases, </a:t>
            </a:r>
            <a:r>
              <a:rPr sz="1600" spc="-10" dirty="0">
                <a:latin typeface="Arial MT"/>
                <a:cs typeface="Arial MT"/>
              </a:rPr>
              <a:t>with</a:t>
            </a:r>
            <a:r>
              <a:rPr sz="1600" spc="10" dirty="0">
                <a:latin typeface="Arial MT"/>
                <a:cs typeface="Arial MT"/>
              </a:rPr>
              <a:t> </a:t>
            </a:r>
            <a:r>
              <a:rPr sz="1600" spc="-10" dirty="0">
                <a:latin typeface="Arial MT"/>
                <a:cs typeface="Arial MT"/>
              </a:rPr>
              <a:t>weak</a:t>
            </a:r>
            <a:r>
              <a:rPr sz="1600" spc="15" dirty="0">
                <a:latin typeface="Arial MT"/>
                <a:cs typeface="Arial MT"/>
              </a:rPr>
              <a:t> </a:t>
            </a:r>
            <a:r>
              <a:rPr sz="1600" spc="-5" dirty="0">
                <a:latin typeface="Arial MT"/>
                <a:cs typeface="Arial MT"/>
              </a:rPr>
              <a:t>souls.</a:t>
            </a:r>
            <a:endParaRPr sz="1600">
              <a:latin typeface="Arial MT"/>
              <a:cs typeface="Arial MT"/>
            </a:endParaRPr>
          </a:p>
          <a:p>
            <a:pPr marL="299085" marR="5080" indent="-287020">
              <a:lnSpc>
                <a:spcPct val="100000"/>
              </a:lnSpc>
              <a:spcBef>
                <a:spcPts val="5"/>
              </a:spcBef>
              <a:buFont typeface="Wingdings"/>
              <a:buChar char=""/>
              <a:tabLst>
                <a:tab pos="299720" algn="l"/>
              </a:tabLst>
            </a:pPr>
            <a:r>
              <a:rPr sz="1600" spc="-5" dirty="0">
                <a:latin typeface="Arial MT"/>
                <a:cs typeface="Arial MT"/>
              </a:rPr>
              <a:t>In</a:t>
            </a:r>
            <a:r>
              <a:rPr sz="1600" spc="15" dirty="0">
                <a:latin typeface="Arial MT"/>
                <a:cs typeface="Arial MT"/>
              </a:rPr>
              <a:t> </a:t>
            </a:r>
            <a:r>
              <a:rPr sz="1600" spc="-5" dirty="0">
                <a:latin typeface="Arial MT"/>
                <a:cs typeface="Arial MT"/>
              </a:rPr>
              <a:t>a</a:t>
            </a:r>
            <a:r>
              <a:rPr sz="1600" dirty="0">
                <a:latin typeface="Arial MT"/>
                <a:cs typeface="Arial MT"/>
              </a:rPr>
              <a:t> </a:t>
            </a:r>
            <a:r>
              <a:rPr sz="1600" spc="-5" dirty="0">
                <a:latin typeface="Arial MT"/>
                <a:cs typeface="Arial MT"/>
              </a:rPr>
              <a:t>dry</a:t>
            </a:r>
            <a:r>
              <a:rPr sz="1600" spc="20" dirty="0">
                <a:latin typeface="Arial MT"/>
                <a:cs typeface="Arial MT"/>
              </a:rPr>
              <a:t> </a:t>
            </a:r>
            <a:r>
              <a:rPr sz="1600" spc="-5" dirty="0">
                <a:latin typeface="Arial MT"/>
                <a:cs typeface="Arial MT"/>
              </a:rPr>
              <a:t>climate</a:t>
            </a:r>
            <a:r>
              <a:rPr sz="1600" dirty="0">
                <a:latin typeface="Arial MT"/>
                <a:cs typeface="Arial MT"/>
              </a:rPr>
              <a:t> </a:t>
            </a:r>
            <a:r>
              <a:rPr sz="1600" spc="-5" dirty="0">
                <a:latin typeface="Arial MT"/>
                <a:cs typeface="Arial MT"/>
              </a:rPr>
              <a:t>the</a:t>
            </a:r>
            <a:r>
              <a:rPr sz="1600" spc="15" dirty="0">
                <a:latin typeface="Arial MT"/>
                <a:cs typeface="Arial MT"/>
              </a:rPr>
              <a:t> </a:t>
            </a:r>
            <a:r>
              <a:rPr sz="1600" spc="-5" dirty="0">
                <a:latin typeface="Arial MT"/>
                <a:cs typeface="Arial MT"/>
              </a:rPr>
              <a:t>mucus</a:t>
            </a:r>
            <a:r>
              <a:rPr sz="1600" spc="5" dirty="0">
                <a:latin typeface="Arial MT"/>
                <a:cs typeface="Arial MT"/>
              </a:rPr>
              <a:t> </a:t>
            </a:r>
            <a:r>
              <a:rPr sz="1600" spc="-5" dirty="0">
                <a:latin typeface="Arial MT"/>
                <a:cs typeface="Arial MT"/>
              </a:rPr>
              <a:t>from</a:t>
            </a:r>
            <a:r>
              <a:rPr sz="1600" spc="25" dirty="0">
                <a:latin typeface="Arial MT"/>
                <a:cs typeface="Arial MT"/>
              </a:rPr>
              <a:t> </a:t>
            </a:r>
            <a:r>
              <a:rPr sz="1600" spc="-5" dirty="0">
                <a:latin typeface="Arial MT"/>
                <a:cs typeface="Arial MT"/>
              </a:rPr>
              <a:t>the</a:t>
            </a:r>
            <a:r>
              <a:rPr sz="1600" spc="15" dirty="0">
                <a:latin typeface="Arial MT"/>
                <a:cs typeface="Arial MT"/>
              </a:rPr>
              <a:t> </a:t>
            </a:r>
            <a:r>
              <a:rPr sz="1600" spc="-5" dirty="0">
                <a:latin typeface="Arial MT"/>
                <a:cs typeface="Arial MT"/>
              </a:rPr>
              <a:t>brain</a:t>
            </a:r>
            <a:r>
              <a:rPr sz="1600" dirty="0">
                <a:latin typeface="Arial MT"/>
                <a:cs typeface="Arial MT"/>
              </a:rPr>
              <a:t> </a:t>
            </a:r>
            <a:r>
              <a:rPr sz="1600" spc="-5" dirty="0">
                <a:latin typeface="Arial MT"/>
                <a:cs typeface="Arial MT"/>
              </a:rPr>
              <a:t>pours</a:t>
            </a:r>
            <a:r>
              <a:rPr sz="1600" spc="15" dirty="0">
                <a:latin typeface="Arial MT"/>
                <a:cs typeface="Arial MT"/>
              </a:rPr>
              <a:t> </a:t>
            </a:r>
            <a:r>
              <a:rPr sz="1600" spc="-5" dirty="0">
                <a:latin typeface="Arial MT"/>
                <a:cs typeface="Arial MT"/>
              </a:rPr>
              <a:t>into</a:t>
            </a:r>
            <a:r>
              <a:rPr sz="1600" dirty="0">
                <a:latin typeface="Arial MT"/>
                <a:cs typeface="Arial MT"/>
              </a:rPr>
              <a:t> </a:t>
            </a:r>
            <a:r>
              <a:rPr sz="1600" spc="-5" dirty="0">
                <a:latin typeface="Arial MT"/>
                <a:cs typeface="Arial MT"/>
              </a:rPr>
              <a:t>the</a:t>
            </a:r>
            <a:r>
              <a:rPr sz="1600" spc="15" dirty="0">
                <a:latin typeface="Arial MT"/>
                <a:cs typeface="Arial MT"/>
              </a:rPr>
              <a:t> </a:t>
            </a:r>
            <a:r>
              <a:rPr sz="1600" spc="-5" dirty="0">
                <a:latin typeface="Arial MT"/>
                <a:cs typeface="Arial MT"/>
              </a:rPr>
              <a:t>nose</a:t>
            </a:r>
            <a:r>
              <a:rPr sz="1600" dirty="0">
                <a:latin typeface="Arial MT"/>
                <a:cs typeface="Arial MT"/>
              </a:rPr>
              <a:t> </a:t>
            </a:r>
            <a:r>
              <a:rPr sz="1600" spc="-5" dirty="0">
                <a:latin typeface="Arial MT"/>
                <a:cs typeface="Arial MT"/>
              </a:rPr>
              <a:t>and</a:t>
            </a:r>
            <a:r>
              <a:rPr sz="1600" spc="15" dirty="0">
                <a:latin typeface="Arial MT"/>
                <a:cs typeface="Arial MT"/>
              </a:rPr>
              <a:t> </a:t>
            </a:r>
            <a:r>
              <a:rPr sz="1600" spc="-5" dirty="0">
                <a:latin typeface="Arial MT"/>
                <a:cs typeface="Arial MT"/>
              </a:rPr>
              <a:t>the </a:t>
            </a:r>
            <a:r>
              <a:rPr sz="1600" spc="-430" dirty="0">
                <a:latin typeface="Arial MT"/>
                <a:cs typeface="Arial MT"/>
              </a:rPr>
              <a:t> </a:t>
            </a:r>
            <a:r>
              <a:rPr sz="1600" spc="-5" dirty="0">
                <a:latin typeface="Arial MT"/>
                <a:cs typeface="Arial MT"/>
              </a:rPr>
              <a:t>brain </a:t>
            </a:r>
            <a:r>
              <a:rPr sz="1600" dirty="0">
                <a:latin typeface="Arial MT"/>
                <a:cs typeface="Arial MT"/>
              </a:rPr>
              <a:t>is</a:t>
            </a:r>
            <a:r>
              <a:rPr sz="1600" spc="5" dirty="0">
                <a:latin typeface="Arial MT"/>
                <a:cs typeface="Arial MT"/>
              </a:rPr>
              <a:t> </a:t>
            </a:r>
            <a:r>
              <a:rPr sz="1600" spc="-5" dirty="0">
                <a:latin typeface="Arial MT"/>
                <a:cs typeface="Arial MT"/>
              </a:rPr>
              <a:t>cleared</a:t>
            </a:r>
            <a:r>
              <a:rPr sz="1600" dirty="0">
                <a:latin typeface="Arial MT"/>
                <a:cs typeface="Arial MT"/>
              </a:rPr>
              <a:t> </a:t>
            </a:r>
            <a:r>
              <a:rPr sz="1600" spc="-5" dirty="0">
                <a:latin typeface="Arial MT"/>
                <a:cs typeface="Arial MT"/>
              </a:rPr>
              <a:t>from</a:t>
            </a:r>
            <a:r>
              <a:rPr sz="1600" spc="25" dirty="0">
                <a:latin typeface="Arial MT"/>
                <a:cs typeface="Arial MT"/>
              </a:rPr>
              <a:t> </a:t>
            </a:r>
            <a:r>
              <a:rPr sz="1600" spc="-5" dirty="0">
                <a:latin typeface="Arial MT"/>
                <a:cs typeface="Arial MT"/>
              </a:rPr>
              <a:t>moisture</a:t>
            </a:r>
            <a:r>
              <a:rPr sz="1600" spc="5" dirty="0">
                <a:latin typeface="Arial MT"/>
                <a:cs typeface="Arial MT"/>
              </a:rPr>
              <a:t> </a:t>
            </a:r>
            <a:r>
              <a:rPr sz="1600" spc="-5" dirty="0">
                <a:latin typeface="Arial MT"/>
                <a:cs typeface="Arial MT"/>
              </a:rPr>
              <a:t>through</a:t>
            </a:r>
            <a:r>
              <a:rPr sz="1600" spc="25" dirty="0">
                <a:latin typeface="Arial MT"/>
                <a:cs typeface="Arial MT"/>
              </a:rPr>
              <a:t> </a:t>
            </a:r>
            <a:r>
              <a:rPr sz="1600" spc="-5" dirty="0">
                <a:latin typeface="Arial MT"/>
                <a:cs typeface="Arial MT"/>
              </a:rPr>
              <a:t>cold</a:t>
            </a:r>
            <a:r>
              <a:rPr sz="1600" spc="5" dirty="0">
                <a:latin typeface="Arial MT"/>
                <a:cs typeface="Arial MT"/>
              </a:rPr>
              <a:t> </a:t>
            </a:r>
            <a:r>
              <a:rPr sz="1600" spc="-5" dirty="0">
                <a:latin typeface="Arial MT"/>
                <a:cs typeface="Arial MT"/>
              </a:rPr>
              <a:t>-</a:t>
            </a:r>
            <a:r>
              <a:rPr sz="1600" spc="10" dirty="0">
                <a:latin typeface="Arial MT"/>
                <a:cs typeface="Arial MT"/>
              </a:rPr>
              <a:t> </a:t>
            </a:r>
            <a:r>
              <a:rPr sz="1600" spc="-5" dirty="0">
                <a:latin typeface="Arial MT"/>
                <a:cs typeface="Arial MT"/>
              </a:rPr>
              <a:t>a</a:t>
            </a:r>
            <a:r>
              <a:rPr sz="1600" spc="5" dirty="0">
                <a:latin typeface="Arial MT"/>
                <a:cs typeface="Arial MT"/>
              </a:rPr>
              <a:t> </a:t>
            </a:r>
            <a:r>
              <a:rPr sz="1600" spc="-40" dirty="0">
                <a:latin typeface="Arial MT"/>
                <a:cs typeface="Arial MT"/>
              </a:rPr>
              <a:t>dry,</a:t>
            </a:r>
            <a:r>
              <a:rPr sz="1600" spc="45" dirty="0">
                <a:latin typeface="Arial MT"/>
                <a:cs typeface="Arial MT"/>
              </a:rPr>
              <a:t> </a:t>
            </a:r>
            <a:r>
              <a:rPr sz="1600" spc="-10" dirty="0">
                <a:latin typeface="Arial MT"/>
                <a:cs typeface="Arial MT"/>
              </a:rPr>
              <a:t>warm</a:t>
            </a:r>
            <a:r>
              <a:rPr sz="1600" spc="25" dirty="0">
                <a:latin typeface="Arial MT"/>
                <a:cs typeface="Arial MT"/>
              </a:rPr>
              <a:t> </a:t>
            </a:r>
            <a:r>
              <a:rPr sz="1600" spc="-5" dirty="0">
                <a:latin typeface="Arial MT"/>
                <a:cs typeface="Arial MT"/>
              </a:rPr>
              <a:t>climate</a:t>
            </a:r>
            <a:r>
              <a:rPr sz="1600" dirty="0">
                <a:latin typeface="Arial MT"/>
                <a:cs typeface="Arial MT"/>
              </a:rPr>
              <a:t> is </a:t>
            </a:r>
            <a:r>
              <a:rPr sz="1600" spc="5" dirty="0">
                <a:latin typeface="Arial MT"/>
                <a:cs typeface="Arial MT"/>
              </a:rPr>
              <a:t> </a:t>
            </a:r>
            <a:r>
              <a:rPr sz="1600" spc="-5" dirty="0">
                <a:latin typeface="Arial MT"/>
                <a:cs typeface="Arial MT"/>
              </a:rPr>
              <a:t>recommended</a:t>
            </a:r>
            <a:r>
              <a:rPr sz="1600" spc="15" dirty="0">
                <a:latin typeface="Arial MT"/>
                <a:cs typeface="Arial MT"/>
              </a:rPr>
              <a:t> </a:t>
            </a:r>
            <a:r>
              <a:rPr sz="1600" spc="-5" dirty="0">
                <a:latin typeface="Arial MT"/>
                <a:cs typeface="Arial MT"/>
              </a:rPr>
              <a:t>for</a:t>
            </a:r>
            <a:r>
              <a:rPr sz="1600" spc="10" dirty="0">
                <a:latin typeface="Arial MT"/>
                <a:cs typeface="Arial MT"/>
              </a:rPr>
              <a:t> </a:t>
            </a:r>
            <a:r>
              <a:rPr sz="1600" spc="-5" dirty="0">
                <a:latin typeface="Arial MT"/>
                <a:cs typeface="Arial MT"/>
              </a:rPr>
              <a:t>phlegmatics;</a:t>
            </a:r>
            <a:endParaRPr sz="1600">
              <a:latin typeface="Arial MT"/>
              <a:cs typeface="Arial MT"/>
            </a:endParaRPr>
          </a:p>
        </p:txBody>
      </p:sp>
      <p:sp>
        <p:nvSpPr>
          <p:cNvPr id="30" name="object 30"/>
          <p:cNvSpPr txBox="1"/>
          <p:nvPr/>
        </p:nvSpPr>
        <p:spPr>
          <a:xfrm>
            <a:off x="2164842" y="5937300"/>
            <a:ext cx="6687820" cy="756920"/>
          </a:xfrm>
          <a:prstGeom prst="rect">
            <a:avLst/>
          </a:prstGeom>
        </p:spPr>
        <p:txBody>
          <a:bodyPr vert="horz" wrap="square" lIns="0" tIns="12065" rIns="0" bIns="0" rtlCol="0">
            <a:spAutoFit/>
          </a:bodyPr>
          <a:lstStyle/>
          <a:p>
            <a:pPr marL="393700" marR="55880" indent="-342900">
              <a:lnSpc>
                <a:spcPct val="100000"/>
              </a:lnSpc>
              <a:spcBef>
                <a:spcPts val="95"/>
              </a:spcBef>
              <a:buFont typeface="Wingdings"/>
              <a:buChar char=""/>
              <a:tabLst>
                <a:tab pos="393065" algn="l"/>
                <a:tab pos="393700" algn="l"/>
              </a:tabLst>
            </a:pPr>
            <a:r>
              <a:rPr sz="1600" b="1" spc="-10" dirty="0">
                <a:latin typeface="Arial"/>
                <a:cs typeface="Arial"/>
              </a:rPr>
              <a:t>the</a:t>
            </a:r>
            <a:r>
              <a:rPr sz="1600" b="1" spc="10" dirty="0">
                <a:latin typeface="Arial"/>
                <a:cs typeface="Arial"/>
              </a:rPr>
              <a:t> </a:t>
            </a:r>
            <a:r>
              <a:rPr sz="1600" b="1" spc="-5" dirty="0">
                <a:latin typeface="Arial"/>
                <a:cs typeface="Arial"/>
              </a:rPr>
              <a:t>people</a:t>
            </a:r>
            <a:r>
              <a:rPr sz="1600" b="1" spc="20" dirty="0">
                <a:latin typeface="Arial"/>
                <a:cs typeface="Arial"/>
              </a:rPr>
              <a:t> </a:t>
            </a:r>
            <a:r>
              <a:rPr sz="1600" b="1" spc="-5" dirty="0">
                <a:latin typeface="Arial"/>
                <a:cs typeface="Arial"/>
              </a:rPr>
              <a:t>of</a:t>
            </a:r>
            <a:r>
              <a:rPr sz="1600" b="1" spc="15" dirty="0">
                <a:latin typeface="Arial"/>
                <a:cs typeface="Arial"/>
              </a:rPr>
              <a:t> </a:t>
            </a:r>
            <a:r>
              <a:rPr sz="1600" b="1" spc="-10" dirty="0">
                <a:latin typeface="Arial"/>
                <a:cs typeface="Arial"/>
              </a:rPr>
              <a:t>the</a:t>
            </a:r>
            <a:r>
              <a:rPr sz="1600" b="1" spc="15" dirty="0">
                <a:latin typeface="Arial"/>
                <a:cs typeface="Arial"/>
              </a:rPr>
              <a:t> </a:t>
            </a:r>
            <a:r>
              <a:rPr sz="1600" b="1" spc="-10" dirty="0">
                <a:latin typeface="Arial"/>
                <a:cs typeface="Arial"/>
              </a:rPr>
              <a:t>West</a:t>
            </a:r>
            <a:r>
              <a:rPr sz="1600" b="1" spc="20" dirty="0">
                <a:latin typeface="Arial"/>
                <a:cs typeface="Arial"/>
              </a:rPr>
              <a:t> </a:t>
            </a:r>
            <a:r>
              <a:rPr sz="1600" spc="-5" dirty="0">
                <a:latin typeface="Arial MT"/>
                <a:cs typeface="Arial MT"/>
              </a:rPr>
              <a:t>are</a:t>
            </a:r>
            <a:r>
              <a:rPr sz="1600" spc="5" dirty="0">
                <a:latin typeface="Arial MT"/>
                <a:cs typeface="Arial MT"/>
              </a:rPr>
              <a:t> </a:t>
            </a:r>
            <a:r>
              <a:rPr sz="1600" spc="-25" dirty="0">
                <a:latin typeface="Arial MT"/>
                <a:cs typeface="Arial MT"/>
              </a:rPr>
              <a:t>gloomy,</a:t>
            </a:r>
            <a:r>
              <a:rPr sz="1600" spc="35" dirty="0">
                <a:latin typeface="Arial MT"/>
                <a:cs typeface="Arial MT"/>
              </a:rPr>
              <a:t> </a:t>
            </a:r>
            <a:r>
              <a:rPr sz="1600" spc="-5" dirty="0">
                <a:latin typeface="Arial MT"/>
                <a:cs typeface="Arial MT"/>
              </a:rPr>
              <a:t>depressed, the</a:t>
            </a:r>
            <a:r>
              <a:rPr sz="1600" spc="15" dirty="0">
                <a:latin typeface="Arial MT"/>
                <a:cs typeface="Arial MT"/>
              </a:rPr>
              <a:t> </a:t>
            </a:r>
            <a:r>
              <a:rPr sz="1600" spc="-5" dirty="0">
                <a:latin typeface="Arial MT"/>
                <a:cs typeface="Arial MT"/>
              </a:rPr>
              <a:t>prevailing </a:t>
            </a:r>
            <a:r>
              <a:rPr sz="1600" dirty="0">
                <a:latin typeface="Arial MT"/>
                <a:cs typeface="Arial MT"/>
              </a:rPr>
              <a:t> </a:t>
            </a:r>
            <a:r>
              <a:rPr sz="1600" spc="-5" dirty="0">
                <a:latin typeface="Arial MT"/>
                <a:cs typeface="Arial MT"/>
              </a:rPr>
              <a:t>moisture</a:t>
            </a:r>
            <a:r>
              <a:rPr sz="1600" spc="15" dirty="0">
                <a:latin typeface="Arial MT"/>
                <a:cs typeface="Arial MT"/>
              </a:rPr>
              <a:t> </a:t>
            </a:r>
            <a:r>
              <a:rPr sz="1600" spc="-5" dirty="0">
                <a:latin typeface="Arial MT"/>
                <a:cs typeface="Arial MT"/>
              </a:rPr>
              <a:t>—</a:t>
            </a:r>
            <a:r>
              <a:rPr sz="1600" spc="15" dirty="0">
                <a:latin typeface="Arial MT"/>
                <a:cs typeface="Arial MT"/>
              </a:rPr>
              <a:t> </a:t>
            </a:r>
            <a:r>
              <a:rPr sz="1600" spc="-5" dirty="0">
                <a:latin typeface="Arial MT"/>
                <a:cs typeface="Arial MT"/>
              </a:rPr>
              <a:t>is the</a:t>
            </a:r>
            <a:r>
              <a:rPr sz="1600" spc="20" dirty="0">
                <a:latin typeface="Arial MT"/>
                <a:cs typeface="Arial MT"/>
              </a:rPr>
              <a:t> </a:t>
            </a:r>
            <a:r>
              <a:rPr sz="1600" spc="-5" dirty="0">
                <a:latin typeface="Arial MT"/>
                <a:cs typeface="Arial MT"/>
              </a:rPr>
              <a:t>residue</a:t>
            </a:r>
            <a:r>
              <a:rPr sz="1600" dirty="0">
                <a:latin typeface="Arial MT"/>
                <a:cs typeface="Arial MT"/>
              </a:rPr>
              <a:t> </a:t>
            </a:r>
            <a:r>
              <a:rPr sz="1600" spc="-5" dirty="0">
                <a:latin typeface="Arial MT"/>
                <a:cs typeface="Arial MT"/>
              </a:rPr>
              <a:t>after</a:t>
            </a:r>
            <a:r>
              <a:rPr sz="1600" spc="25" dirty="0">
                <a:latin typeface="Arial MT"/>
                <a:cs typeface="Arial MT"/>
              </a:rPr>
              <a:t> </a:t>
            </a:r>
            <a:r>
              <a:rPr sz="1600" spc="-5" dirty="0">
                <a:latin typeface="Arial MT"/>
                <a:cs typeface="Arial MT"/>
              </a:rPr>
              <a:t>evaporation</a:t>
            </a:r>
            <a:r>
              <a:rPr sz="1600" spc="20" dirty="0">
                <a:latin typeface="Arial MT"/>
                <a:cs typeface="Arial MT"/>
              </a:rPr>
              <a:t> </a:t>
            </a:r>
            <a:r>
              <a:rPr sz="1600" spc="-5" dirty="0">
                <a:latin typeface="Arial MT"/>
                <a:cs typeface="Arial MT"/>
              </a:rPr>
              <a:t>of</a:t>
            </a:r>
            <a:r>
              <a:rPr sz="1600" spc="15" dirty="0">
                <a:latin typeface="Arial MT"/>
                <a:cs typeface="Arial MT"/>
              </a:rPr>
              <a:t> </a:t>
            </a:r>
            <a:r>
              <a:rPr sz="1600" spc="-5" dirty="0">
                <a:latin typeface="Arial MT"/>
                <a:cs typeface="Arial MT"/>
              </a:rPr>
              <a:t>the</a:t>
            </a:r>
            <a:r>
              <a:rPr sz="1600" dirty="0">
                <a:latin typeface="Arial MT"/>
                <a:cs typeface="Arial MT"/>
              </a:rPr>
              <a:t> </a:t>
            </a:r>
            <a:r>
              <a:rPr sz="1600" spc="-10" dirty="0">
                <a:latin typeface="Arial MT"/>
                <a:cs typeface="Arial MT"/>
              </a:rPr>
              <a:t>wet</a:t>
            </a:r>
            <a:r>
              <a:rPr sz="1600" spc="30" dirty="0">
                <a:latin typeface="Arial MT"/>
                <a:cs typeface="Arial MT"/>
              </a:rPr>
              <a:t> </a:t>
            </a:r>
            <a:r>
              <a:rPr sz="1600" spc="-5" dirty="0">
                <a:latin typeface="Arial MT"/>
                <a:cs typeface="Arial MT"/>
              </a:rPr>
              <a:t>part</a:t>
            </a:r>
            <a:r>
              <a:rPr sz="1600" spc="20" dirty="0">
                <a:latin typeface="Arial MT"/>
                <a:cs typeface="Arial MT"/>
              </a:rPr>
              <a:t> </a:t>
            </a:r>
            <a:r>
              <a:rPr sz="1600" spc="-5" dirty="0">
                <a:latin typeface="Arial MT"/>
                <a:cs typeface="Arial MT"/>
              </a:rPr>
              <a:t>of</a:t>
            </a:r>
            <a:r>
              <a:rPr sz="1600" spc="20" dirty="0">
                <a:latin typeface="Arial MT"/>
                <a:cs typeface="Arial MT"/>
              </a:rPr>
              <a:t> </a:t>
            </a:r>
            <a:r>
              <a:rPr sz="1600" spc="-5" dirty="0">
                <a:latin typeface="Arial MT"/>
                <a:cs typeface="Arial MT"/>
              </a:rPr>
              <a:t>the</a:t>
            </a:r>
            <a:r>
              <a:rPr sz="1600" spc="-140" dirty="0">
                <a:latin typeface="Arial MT"/>
                <a:cs typeface="Arial MT"/>
              </a:rPr>
              <a:t> </a:t>
            </a:r>
            <a:r>
              <a:rPr sz="2100" spc="-307" baseline="-21825" dirty="0">
                <a:latin typeface="Arial MT"/>
                <a:cs typeface="Arial MT"/>
              </a:rPr>
              <a:t>2</a:t>
            </a:r>
            <a:r>
              <a:rPr sz="1600" spc="-204" dirty="0">
                <a:latin typeface="Arial MT"/>
                <a:cs typeface="Arial MT"/>
              </a:rPr>
              <a:t>b</a:t>
            </a:r>
            <a:r>
              <a:rPr sz="2100" spc="-307" baseline="-21825" dirty="0">
                <a:latin typeface="Arial MT"/>
                <a:cs typeface="Arial MT"/>
              </a:rPr>
              <a:t>0</a:t>
            </a:r>
            <a:r>
              <a:rPr sz="1600" spc="-204" dirty="0">
                <a:latin typeface="Arial MT"/>
                <a:cs typeface="Arial MT"/>
              </a:rPr>
              <a:t>ile;</a:t>
            </a:r>
            <a:endParaRPr sz="1600">
              <a:latin typeface="Arial MT"/>
              <a:cs typeface="Arial MT"/>
            </a:endParaRPr>
          </a:p>
          <a:p>
            <a:pPr marL="393700" indent="-342900">
              <a:lnSpc>
                <a:spcPct val="100000"/>
              </a:lnSpc>
              <a:buFont typeface="Wingdings"/>
              <a:buChar char=""/>
              <a:tabLst>
                <a:tab pos="393065" algn="l"/>
                <a:tab pos="393700" algn="l"/>
              </a:tabLst>
            </a:pPr>
            <a:r>
              <a:rPr sz="1600" spc="-5" dirty="0">
                <a:latin typeface="Arial MT"/>
                <a:cs typeface="Arial MT"/>
              </a:rPr>
              <a:t>they</a:t>
            </a:r>
            <a:r>
              <a:rPr sz="1600" spc="20" dirty="0">
                <a:latin typeface="Arial MT"/>
                <a:cs typeface="Arial MT"/>
              </a:rPr>
              <a:t> </a:t>
            </a:r>
            <a:r>
              <a:rPr sz="1600" spc="-10" dirty="0">
                <a:latin typeface="Arial MT"/>
                <a:cs typeface="Arial MT"/>
              </a:rPr>
              <a:t>suffer</a:t>
            </a:r>
            <a:r>
              <a:rPr sz="1600" spc="10" dirty="0">
                <a:latin typeface="Arial MT"/>
                <a:cs typeface="Arial MT"/>
              </a:rPr>
              <a:t> </a:t>
            </a:r>
            <a:r>
              <a:rPr sz="1600" spc="-5" dirty="0">
                <a:latin typeface="Arial MT"/>
                <a:cs typeface="Arial MT"/>
              </a:rPr>
              <a:t>the</a:t>
            </a:r>
            <a:r>
              <a:rPr sz="1600" spc="20" dirty="0">
                <a:latin typeface="Arial MT"/>
                <a:cs typeface="Arial MT"/>
              </a:rPr>
              <a:t> </a:t>
            </a:r>
            <a:r>
              <a:rPr sz="1600" spc="-5" dirty="0">
                <a:latin typeface="Arial MT"/>
                <a:cs typeface="Arial MT"/>
              </a:rPr>
              <a:t>same</a:t>
            </a:r>
            <a:r>
              <a:rPr sz="1600" spc="15" dirty="0">
                <a:latin typeface="Arial MT"/>
                <a:cs typeface="Arial MT"/>
              </a:rPr>
              <a:t> </a:t>
            </a:r>
            <a:r>
              <a:rPr sz="1600" spc="-5" dirty="0">
                <a:latin typeface="Arial MT"/>
                <a:cs typeface="Arial MT"/>
              </a:rPr>
              <a:t>diseases</a:t>
            </a:r>
            <a:r>
              <a:rPr sz="1600" spc="-10" dirty="0">
                <a:latin typeface="Arial MT"/>
                <a:cs typeface="Arial MT"/>
              </a:rPr>
              <a:t> </a:t>
            </a:r>
            <a:r>
              <a:rPr sz="1600" spc="-5" dirty="0">
                <a:latin typeface="Arial MT"/>
                <a:cs typeface="Arial MT"/>
              </a:rPr>
              <a:t>as</a:t>
            </a:r>
            <a:r>
              <a:rPr sz="1600" spc="25" dirty="0">
                <a:latin typeface="Arial MT"/>
                <a:cs typeface="Arial MT"/>
              </a:rPr>
              <a:t> </a:t>
            </a:r>
            <a:r>
              <a:rPr sz="1600" spc="-5" dirty="0">
                <a:latin typeface="Arial MT"/>
                <a:cs typeface="Arial MT"/>
              </a:rPr>
              <a:t>cholerics</a:t>
            </a:r>
            <a:r>
              <a:rPr sz="1600" spc="5" dirty="0">
                <a:latin typeface="Arial MT"/>
                <a:cs typeface="Arial MT"/>
              </a:rPr>
              <a:t> </a:t>
            </a:r>
            <a:r>
              <a:rPr sz="1600" spc="-5" dirty="0">
                <a:latin typeface="Arial MT"/>
                <a:cs typeface="Arial MT"/>
              </a:rPr>
              <a:t>and</a:t>
            </a:r>
            <a:r>
              <a:rPr sz="1600" spc="5" dirty="0">
                <a:latin typeface="Arial MT"/>
                <a:cs typeface="Arial MT"/>
              </a:rPr>
              <a:t> </a:t>
            </a:r>
            <a:r>
              <a:rPr sz="1600" spc="-5" dirty="0">
                <a:latin typeface="Arial MT"/>
                <a:cs typeface="Arial MT"/>
              </a:rPr>
              <a:t>phlegmatics</a:t>
            </a:r>
            <a:endParaRPr sz="1600">
              <a:latin typeface="Arial MT"/>
              <a:cs typeface="Arial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540" y="627349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21</a:t>
            </a:r>
            <a:endParaRPr sz="1400">
              <a:latin typeface="Arial MT"/>
              <a:cs typeface="Arial MT"/>
            </a:endParaRPr>
          </a:p>
        </p:txBody>
      </p:sp>
      <p:grpSp>
        <p:nvGrpSpPr>
          <p:cNvPr id="3" name="object 3"/>
          <p:cNvGrpSpPr/>
          <p:nvPr/>
        </p:nvGrpSpPr>
        <p:grpSpPr>
          <a:xfrm>
            <a:off x="216408" y="1892807"/>
            <a:ext cx="8636635" cy="2845435"/>
            <a:chOff x="216408" y="1892807"/>
            <a:chExt cx="8636635" cy="2845435"/>
          </a:xfrm>
        </p:grpSpPr>
        <p:sp>
          <p:nvSpPr>
            <p:cNvPr id="4" name="object 4"/>
            <p:cNvSpPr/>
            <p:nvPr/>
          </p:nvSpPr>
          <p:spPr>
            <a:xfrm>
              <a:off x="229362" y="1905761"/>
              <a:ext cx="8610600" cy="2819400"/>
            </a:xfrm>
            <a:custGeom>
              <a:avLst/>
              <a:gdLst/>
              <a:ahLst/>
              <a:cxnLst/>
              <a:rect l="l" t="t" r="r" b="b"/>
              <a:pathLst>
                <a:path w="8610600" h="2819400">
                  <a:moveTo>
                    <a:pt x="8140700" y="0"/>
                  </a:moveTo>
                  <a:lnTo>
                    <a:pt x="469912" y="0"/>
                  </a:lnTo>
                  <a:lnTo>
                    <a:pt x="467486" y="48035"/>
                  </a:lnTo>
                  <a:lnTo>
                    <a:pt x="460365" y="94684"/>
                  </a:lnTo>
                  <a:lnTo>
                    <a:pt x="448786" y="139712"/>
                  </a:lnTo>
                  <a:lnTo>
                    <a:pt x="432984" y="182881"/>
                  </a:lnTo>
                  <a:lnTo>
                    <a:pt x="413196" y="223956"/>
                  </a:lnTo>
                  <a:lnTo>
                    <a:pt x="389658" y="262700"/>
                  </a:lnTo>
                  <a:lnTo>
                    <a:pt x="362607" y="298876"/>
                  </a:lnTo>
                  <a:lnTo>
                    <a:pt x="332278" y="332247"/>
                  </a:lnTo>
                  <a:lnTo>
                    <a:pt x="298907" y="362579"/>
                  </a:lnTo>
                  <a:lnTo>
                    <a:pt x="262732" y="389633"/>
                  </a:lnTo>
                  <a:lnTo>
                    <a:pt x="223987" y="413174"/>
                  </a:lnTo>
                  <a:lnTo>
                    <a:pt x="182910" y="432964"/>
                  </a:lnTo>
                  <a:lnTo>
                    <a:pt x="139737" y="448769"/>
                  </a:lnTo>
                  <a:lnTo>
                    <a:pt x="94703" y="460350"/>
                  </a:lnTo>
                  <a:lnTo>
                    <a:pt x="48045" y="467473"/>
                  </a:lnTo>
                  <a:lnTo>
                    <a:pt x="0" y="469900"/>
                  </a:lnTo>
                  <a:lnTo>
                    <a:pt x="0" y="2349500"/>
                  </a:lnTo>
                  <a:lnTo>
                    <a:pt x="48045" y="2351925"/>
                  </a:lnTo>
                  <a:lnTo>
                    <a:pt x="94703" y="2359043"/>
                  </a:lnTo>
                  <a:lnTo>
                    <a:pt x="139737" y="2370619"/>
                  </a:lnTo>
                  <a:lnTo>
                    <a:pt x="182910" y="2386417"/>
                  </a:lnTo>
                  <a:lnTo>
                    <a:pt x="223987" y="2406200"/>
                  </a:lnTo>
                  <a:lnTo>
                    <a:pt x="262732" y="2429733"/>
                  </a:lnTo>
                  <a:lnTo>
                    <a:pt x="298907" y="2456779"/>
                  </a:lnTo>
                  <a:lnTo>
                    <a:pt x="332278" y="2487104"/>
                  </a:lnTo>
                  <a:lnTo>
                    <a:pt x="362607" y="2520471"/>
                  </a:lnTo>
                  <a:lnTo>
                    <a:pt x="389658" y="2556643"/>
                  </a:lnTo>
                  <a:lnTo>
                    <a:pt x="413196" y="2595387"/>
                  </a:lnTo>
                  <a:lnTo>
                    <a:pt x="432984" y="2636464"/>
                  </a:lnTo>
                  <a:lnTo>
                    <a:pt x="448786" y="2679640"/>
                  </a:lnTo>
                  <a:lnTo>
                    <a:pt x="460365" y="2724678"/>
                  </a:lnTo>
                  <a:lnTo>
                    <a:pt x="467486" y="2771344"/>
                  </a:lnTo>
                  <a:lnTo>
                    <a:pt x="469912" y="2819400"/>
                  </a:lnTo>
                  <a:lnTo>
                    <a:pt x="8140700" y="2819400"/>
                  </a:lnTo>
                  <a:lnTo>
                    <a:pt x="8143126" y="2771344"/>
                  </a:lnTo>
                  <a:lnTo>
                    <a:pt x="8150249" y="2724678"/>
                  </a:lnTo>
                  <a:lnTo>
                    <a:pt x="8161830" y="2679640"/>
                  </a:lnTo>
                  <a:lnTo>
                    <a:pt x="8177635" y="2636464"/>
                  </a:lnTo>
                  <a:lnTo>
                    <a:pt x="8197425" y="2595387"/>
                  </a:lnTo>
                  <a:lnTo>
                    <a:pt x="8220966" y="2556643"/>
                  </a:lnTo>
                  <a:lnTo>
                    <a:pt x="8248020" y="2520471"/>
                  </a:lnTo>
                  <a:lnTo>
                    <a:pt x="8278352" y="2487104"/>
                  </a:lnTo>
                  <a:lnTo>
                    <a:pt x="8311723" y="2456779"/>
                  </a:lnTo>
                  <a:lnTo>
                    <a:pt x="8347899" y="2429733"/>
                  </a:lnTo>
                  <a:lnTo>
                    <a:pt x="8386643" y="2406200"/>
                  </a:lnTo>
                  <a:lnTo>
                    <a:pt x="8427718" y="2386417"/>
                  </a:lnTo>
                  <a:lnTo>
                    <a:pt x="8470887" y="2370619"/>
                  </a:lnTo>
                  <a:lnTo>
                    <a:pt x="8515915" y="2359043"/>
                  </a:lnTo>
                  <a:lnTo>
                    <a:pt x="8562564" y="2351925"/>
                  </a:lnTo>
                  <a:lnTo>
                    <a:pt x="8610600" y="2349500"/>
                  </a:lnTo>
                  <a:lnTo>
                    <a:pt x="8610600" y="469900"/>
                  </a:lnTo>
                  <a:lnTo>
                    <a:pt x="8562564" y="467473"/>
                  </a:lnTo>
                  <a:lnTo>
                    <a:pt x="8515915" y="460350"/>
                  </a:lnTo>
                  <a:lnTo>
                    <a:pt x="8470887" y="448769"/>
                  </a:lnTo>
                  <a:lnTo>
                    <a:pt x="8427718" y="432964"/>
                  </a:lnTo>
                  <a:lnTo>
                    <a:pt x="8386643" y="413174"/>
                  </a:lnTo>
                  <a:lnTo>
                    <a:pt x="8347899" y="389633"/>
                  </a:lnTo>
                  <a:lnTo>
                    <a:pt x="8311723" y="362579"/>
                  </a:lnTo>
                  <a:lnTo>
                    <a:pt x="8278352" y="332247"/>
                  </a:lnTo>
                  <a:lnTo>
                    <a:pt x="8248020" y="298876"/>
                  </a:lnTo>
                  <a:lnTo>
                    <a:pt x="8220966" y="262700"/>
                  </a:lnTo>
                  <a:lnTo>
                    <a:pt x="8197425" y="223956"/>
                  </a:lnTo>
                  <a:lnTo>
                    <a:pt x="8177635" y="182881"/>
                  </a:lnTo>
                  <a:lnTo>
                    <a:pt x="8161830" y="139712"/>
                  </a:lnTo>
                  <a:lnTo>
                    <a:pt x="8150249" y="94684"/>
                  </a:lnTo>
                  <a:lnTo>
                    <a:pt x="8143126" y="48035"/>
                  </a:lnTo>
                  <a:lnTo>
                    <a:pt x="8140700" y="0"/>
                  </a:lnTo>
                  <a:close/>
                </a:path>
              </a:pathLst>
            </a:custGeom>
            <a:solidFill>
              <a:srgbClr val="FFFFFF">
                <a:alpha val="85096"/>
              </a:srgbClr>
            </a:solidFill>
          </p:spPr>
          <p:txBody>
            <a:bodyPr wrap="square" lIns="0" tIns="0" rIns="0" bIns="0" rtlCol="0"/>
            <a:lstStyle/>
            <a:p>
              <a:endParaRPr/>
            </a:p>
          </p:txBody>
        </p:sp>
        <p:sp>
          <p:nvSpPr>
            <p:cNvPr id="5" name="object 5"/>
            <p:cNvSpPr/>
            <p:nvPr/>
          </p:nvSpPr>
          <p:spPr>
            <a:xfrm>
              <a:off x="229362" y="1905761"/>
              <a:ext cx="8610600" cy="2819400"/>
            </a:xfrm>
            <a:custGeom>
              <a:avLst/>
              <a:gdLst/>
              <a:ahLst/>
              <a:cxnLst/>
              <a:rect l="l" t="t" r="r" b="b"/>
              <a:pathLst>
                <a:path w="8610600" h="2819400">
                  <a:moveTo>
                    <a:pt x="0" y="469900"/>
                  </a:moveTo>
                  <a:lnTo>
                    <a:pt x="48045" y="467473"/>
                  </a:lnTo>
                  <a:lnTo>
                    <a:pt x="94703" y="460350"/>
                  </a:lnTo>
                  <a:lnTo>
                    <a:pt x="139737" y="448769"/>
                  </a:lnTo>
                  <a:lnTo>
                    <a:pt x="182910" y="432964"/>
                  </a:lnTo>
                  <a:lnTo>
                    <a:pt x="223987" y="413174"/>
                  </a:lnTo>
                  <a:lnTo>
                    <a:pt x="262732" y="389633"/>
                  </a:lnTo>
                  <a:lnTo>
                    <a:pt x="298907" y="362579"/>
                  </a:lnTo>
                  <a:lnTo>
                    <a:pt x="332278" y="332247"/>
                  </a:lnTo>
                  <a:lnTo>
                    <a:pt x="362607" y="298876"/>
                  </a:lnTo>
                  <a:lnTo>
                    <a:pt x="389658" y="262700"/>
                  </a:lnTo>
                  <a:lnTo>
                    <a:pt x="413196" y="223956"/>
                  </a:lnTo>
                  <a:lnTo>
                    <a:pt x="432984" y="182881"/>
                  </a:lnTo>
                  <a:lnTo>
                    <a:pt x="448786" y="139712"/>
                  </a:lnTo>
                  <a:lnTo>
                    <a:pt x="460365" y="94684"/>
                  </a:lnTo>
                  <a:lnTo>
                    <a:pt x="467486" y="48035"/>
                  </a:lnTo>
                  <a:lnTo>
                    <a:pt x="469912" y="0"/>
                  </a:lnTo>
                  <a:lnTo>
                    <a:pt x="8140700" y="0"/>
                  </a:lnTo>
                  <a:lnTo>
                    <a:pt x="8143126" y="48035"/>
                  </a:lnTo>
                  <a:lnTo>
                    <a:pt x="8150249" y="94684"/>
                  </a:lnTo>
                  <a:lnTo>
                    <a:pt x="8161830" y="139712"/>
                  </a:lnTo>
                  <a:lnTo>
                    <a:pt x="8177635" y="182881"/>
                  </a:lnTo>
                  <a:lnTo>
                    <a:pt x="8197425" y="223956"/>
                  </a:lnTo>
                  <a:lnTo>
                    <a:pt x="8220966" y="262700"/>
                  </a:lnTo>
                  <a:lnTo>
                    <a:pt x="8248020" y="298876"/>
                  </a:lnTo>
                  <a:lnTo>
                    <a:pt x="8278352" y="332247"/>
                  </a:lnTo>
                  <a:lnTo>
                    <a:pt x="8311723" y="362579"/>
                  </a:lnTo>
                  <a:lnTo>
                    <a:pt x="8347899" y="389633"/>
                  </a:lnTo>
                  <a:lnTo>
                    <a:pt x="8386643" y="413174"/>
                  </a:lnTo>
                  <a:lnTo>
                    <a:pt x="8427718" y="432964"/>
                  </a:lnTo>
                  <a:lnTo>
                    <a:pt x="8470887" y="448769"/>
                  </a:lnTo>
                  <a:lnTo>
                    <a:pt x="8515915" y="460350"/>
                  </a:lnTo>
                  <a:lnTo>
                    <a:pt x="8562564" y="467473"/>
                  </a:lnTo>
                  <a:lnTo>
                    <a:pt x="8610600" y="469900"/>
                  </a:lnTo>
                  <a:lnTo>
                    <a:pt x="8610600" y="2349500"/>
                  </a:lnTo>
                  <a:lnTo>
                    <a:pt x="8562564" y="2351925"/>
                  </a:lnTo>
                  <a:lnTo>
                    <a:pt x="8515915" y="2359043"/>
                  </a:lnTo>
                  <a:lnTo>
                    <a:pt x="8470887" y="2370619"/>
                  </a:lnTo>
                  <a:lnTo>
                    <a:pt x="8427718" y="2386417"/>
                  </a:lnTo>
                  <a:lnTo>
                    <a:pt x="8386643" y="2406200"/>
                  </a:lnTo>
                  <a:lnTo>
                    <a:pt x="8347899" y="2429733"/>
                  </a:lnTo>
                  <a:lnTo>
                    <a:pt x="8311723" y="2456779"/>
                  </a:lnTo>
                  <a:lnTo>
                    <a:pt x="8278352" y="2487104"/>
                  </a:lnTo>
                  <a:lnTo>
                    <a:pt x="8248020" y="2520471"/>
                  </a:lnTo>
                  <a:lnTo>
                    <a:pt x="8220966" y="2556643"/>
                  </a:lnTo>
                  <a:lnTo>
                    <a:pt x="8197425" y="2595387"/>
                  </a:lnTo>
                  <a:lnTo>
                    <a:pt x="8177635" y="2636464"/>
                  </a:lnTo>
                  <a:lnTo>
                    <a:pt x="8161830" y="2679640"/>
                  </a:lnTo>
                  <a:lnTo>
                    <a:pt x="8150249" y="2724678"/>
                  </a:lnTo>
                  <a:lnTo>
                    <a:pt x="8143126" y="2771344"/>
                  </a:lnTo>
                  <a:lnTo>
                    <a:pt x="8140700" y="2819400"/>
                  </a:lnTo>
                  <a:lnTo>
                    <a:pt x="469912" y="2819400"/>
                  </a:lnTo>
                  <a:lnTo>
                    <a:pt x="467486" y="2771344"/>
                  </a:lnTo>
                  <a:lnTo>
                    <a:pt x="460365" y="2724678"/>
                  </a:lnTo>
                  <a:lnTo>
                    <a:pt x="448786" y="2679640"/>
                  </a:lnTo>
                  <a:lnTo>
                    <a:pt x="432984" y="2636464"/>
                  </a:lnTo>
                  <a:lnTo>
                    <a:pt x="413196" y="2595387"/>
                  </a:lnTo>
                  <a:lnTo>
                    <a:pt x="389658" y="2556643"/>
                  </a:lnTo>
                  <a:lnTo>
                    <a:pt x="362607" y="2520471"/>
                  </a:lnTo>
                  <a:lnTo>
                    <a:pt x="332278" y="2487104"/>
                  </a:lnTo>
                  <a:lnTo>
                    <a:pt x="298907" y="2456779"/>
                  </a:lnTo>
                  <a:lnTo>
                    <a:pt x="262732" y="2429733"/>
                  </a:lnTo>
                  <a:lnTo>
                    <a:pt x="223987" y="2406200"/>
                  </a:lnTo>
                  <a:lnTo>
                    <a:pt x="182910" y="2386417"/>
                  </a:lnTo>
                  <a:lnTo>
                    <a:pt x="139737" y="2370619"/>
                  </a:lnTo>
                  <a:lnTo>
                    <a:pt x="94703" y="2359043"/>
                  </a:lnTo>
                  <a:lnTo>
                    <a:pt x="48045" y="2351925"/>
                  </a:lnTo>
                  <a:lnTo>
                    <a:pt x="0" y="2349500"/>
                  </a:lnTo>
                  <a:lnTo>
                    <a:pt x="0" y="469900"/>
                  </a:lnTo>
                  <a:close/>
                </a:path>
              </a:pathLst>
            </a:custGeom>
            <a:ln w="25908">
              <a:solidFill>
                <a:srgbClr val="88A3A7"/>
              </a:solidFill>
            </a:ln>
          </p:spPr>
          <p:txBody>
            <a:bodyPr wrap="square" lIns="0" tIns="0" rIns="0" bIns="0" rtlCol="0"/>
            <a:lstStyle/>
            <a:p>
              <a:endParaRPr/>
            </a:p>
          </p:txBody>
        </p:sp>
      </p:grpSp>
      <p:sp>
        <p:nvSpPr>
          <p:cNvPr id="6" name="object 6"/>
          <p:cNvSpPr txBox="1">
            <a:spLocks noGrp="1"/>
          </p:cNvSpPr>
          <p:nvPr>
            <p:ph type="title"/>
          </p:nvPr>
        </p:nvSpPr>
        <p:spPr>
          <a:xfrm>
            <a:off x="923340" y="2356230"/>
            <a:ext cx="7219315" cy="1854200"/>
          </a:xfrm>
          <a:prstGeom prst="rect">
            <a:avLst/>
          </a:prstGeom>
        </p:spPr>
        <p:txBody>
          <a:bodyPr vert="horz" wrap="square" lIns="0" tIns="12065" rIns="0" bIns="0" rtlCol="0">
            <a:spAutoFit/>
          </a:bodyPr>
          <a:lstStyle/>
          <a:p>
            <a:pPr marL="12065" marR="5080" algn="ctr">
              <a:lnSpc>
                <a:spcPct val="100000"/>
              </a:lnSpc>
              <a:spcBef>
                <a:spcPts val="95"/>
              </a:spcBef>
            </a:pPr>
            <a:r>
              <a:rPr sz="4000" spc="-10" dirty="0">
                <a:solidFill>
                  <a:srgbClr val="001F5F"/>
                </a:solidFill>
              </a:rPr>
              <a:t>MEDICINE </a:t>
            </a:r>
            <a:r>
              <a:rPr sz="4000" spc="-5" dirty="0">
                <a:solidFill>
                  <a:srgbClr val="001F5F"/>
                </a:solidFill>
              </a:rPr>
              <a:t>IN </a:t>
            </a:r>
            <a:r>
              <a:rPr sz="4000" spc="-10" dirty="0">
                <a:solidFill>
                  <a:srgbClr val="001F5F"/>
                </a:solidFill>
              </a:rPr>
              <a:t>THE</a:t>
            </a:r>
            <a:r>
              <a:rPr sz="4000" spc="-5" dirty="0">
                <a:solidFill>
                  <a:srgbClr val="001F5F"/>
                </a:solidFill>
              </a:rPr>
              <a:t> ANCIENT</a:t>
            </a:r>
            <a:r>
              <a:rPr sz="4000" dirty="0">
                <a:solidFill>
                  <a:srgbClr val="001F5F"/>
                </a:solidFill>
              </a:rPr>
              <a:t> </a:t>
            </a:r>
            <a:r>
              <a:rPr sz="4000" spc="-15" dirty="0">
                <a:solidFill>
                  <a:srgbClr val="001F5F"/>
                </a:solidFill>
              </a:rPr>
              <a:t>ROME. </a:t>
            </a:r>
            <a:r>
              <a:rPr sz="4000" spc="-890" dirty="0">
                <a:solidFill>
                  <a:srgbClr val="001F5F"/>
                </a:solidFill>
              </a:rPr>
              <a:t> </a:t>
            </a:r>
            <a:r>
              <a:rPr sz="4000" spc="-5" dirty="0">
                <a:solidFill>
                  <a:srgbClr val="001F5F"/>
                </a:solidFill>
              </a:rPr>
              <a:t>ASCLEPIAD’S</a:t>
            </a:r>
            <a:r>
              <a:rPr sz="4000" spc="-10" dirty="0">
                <a:solidFill>
                  <a:srgbClr val="001F5F"/>
                </a:solidFill>
              </a:rPr>
              <a:t> TEACHINGS.</a:t>
            </a:r>
            <a:endParaRPr sz="4000"/>
          </a:p>
          <a:p>
            <a:pPr marL="1270" algn="ctr">
              <a:lnSpc>
                <a:spcPct val="100000"/>
              </a:lnSpc>
            </a:pPr>
            <a:r>
              <a:rPr sz="4000" spc="-5" dirty="0">
                <a:solidFill>
                  <a:srgbClr val="001F5F"/>
                </a:solidFill>
              </a:rPr>
              <a:t>WORKS</a:t>
            </a:r>
            <a:r>
              <a:rPr sz="4000" spc="-20" dirty="0">
                <a:solidFill>
                  <a:srgbClr val="001F5F"/>
                </a:solidFill>
              </a:rPr>
              <a:t> </a:t>
            </a:r>
            <a:r>
              <a:rPr sz="4000" dirty="0">
                <a:solidFill>
                  <a:srgbClr val="001F5F"/>
                </a:solidFill>
              </a:rPr>
              <a:t>OF</a:t>
            </a:r>
            <a:r>
              <a:rPr sz="4000" spc="-25" dirty="0">
                <a:solidFill>
                  <a:srgbClr val="001F5F"/>
                </a:solidFill>
              </a:rPr>
              <a:t> </a:t>
            </a:r>
            <a:r>
              <a:rPr sz="4000" spc="-10" dirty="0">
                <a:solidFill>
                  <a:srgbClr val="001F5F"/>
                </a:solidFill>
              </a:rPr>
              <a:t>GALEN.</a:t>
            </a:r>
            <a:endParaRPr sz="4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746760"/>
          </a:xfrm>
          <a:prstGeom prst="rect">
            <a:avLst/>
          </a:prstGeom>
        </p:spPr>
      </p:pic>
      <p:sp>
        <p:nvSpPr>
          <p:cNvPr id="3" name="object 3"/>
          <p:cNvSpPr txBox="1">
            <a:spLocks noGrp="1"/>
          </p:cNvSpPr>
          <p:nvPr>
            <p:ph type="title"/>
          </p:nvPr>
        </p:nvSpPr>
        <p:spPr>
          <a:xfrm>
            <a:off x="756310" y="101295"/>
            <a:ext cx="7632065" cy="391795"/>
          </a:xfrm>
          <a:prstGeom prst="rect">
            <a:avLst/>
          </a:prstGeom>
        </p:spPr>
        <p:txBody>
          <a:bodyPr vert="horz" wrap="square" lIns="0" tIns="12700" rIns="0" bIns="0" rtlCol="0">
            <a:spAutoFit/>
          </a:bodyPr>
          <a:lstStyle/>
          <a:p>
            <a:pPr marL="12700">
              <a:lnSpc>
                <a:spcPct val="100000"/>
              </a:lnSpc>
              <a:spcBef>
                <a:spcPts val="100"/>
              </a:spcBef>
            </a:pPr>
            <a:r>
              <a:rPr sz="2400" i="0" dirty="0">
                <a:solidFill>
                  <a:srgbClr val="000099"/>
                </a:solidFill>
                <a:latin typeface="Arial"/>
                <a:cs typeface="Arial"/>
              </a:rPr>
              <a:t>MEDICINE</a:t>
            </a:r>
            <a:r>
              <a:rPr sz="2400" i="0" spc="-25" dirty="0">
                <a:solidFill>
                  <a:srgbClr val="000099"/>
                </a:solidFill>
                <a:latin typeface="Arial"/>
                <a:cs typeface="Arial"/>
              </a:rPr>
              <a:t> </a:t>
            </a:r>
            <a:r>
              <a:rPr sz="2400" i="0" spc="-5" dirty="0">
                <a:solidFill>
                  <a:srgbClr val="000099"/>
                </a:solidFill>
                <a:latin typeface="Arial"/>
                <a:cs typeface="Arial"/>
              </a:rPr>
              <a:t>AND</a:t>
            </a:r>
            <a:r>
              <a:rPr sz="2400" i="0" spc="10" dirty="0">
                <a:solidFill>
                  <a:srgbClr val="000099"/>
                </a:solidFill>
                <a:latin typeface="Arial"/>
                <a:cs typeface="Arial"/>
              </a:rPr>
              <a:t> </a:t>
            </a:r>
            <a:r>
              <a:rPr sz="2400" i="0" spc="-5" dirty="0">
                <a:solidFill>
                  <a:srgbClr val="000099"/>
                </a:solidFill>
                <a:latin typeface="Arial"/>
                <a:cs typeface="Arial"/>
              </a:rPr>
              <a:t>PHARMACY</a:t>
            </a:r>
            <a:r>
              <a:rPr sz="2400" i="0" spc="25" dirty="0">
                <a:solidFill>
                  <a:srgbClr val="000099"/>
                </a:solidFill>
                <a:latin typeface="Arial"/>
                <a:cs typeface="Arial"/>
              </a:rPr>
              <a:t> </a:t>
            </a:r>
            <a:r>
              <a:rPr sz="2400" i="0" dirty="0">
                <a:solidFill>
                  <a:srgbClr val="000099"/>
                </a:solidFill>
                <a:latin typeface="Arial"/>
                <a:cs typeface="Arial"/>
              </a:rPr>
              <a:t>IN</a:t>
            </a:r>
            <a:r>
              <a:rPr sz="2400" i="0" spc="-10" dirty="0">
                <a:solidFill>
                  <a:srgbClr val="000099"/>
                </a:solidFill>
                <a:latin typeface="Arial"/>
                <a:cs typeface="Arial"/>
              </a:rPr>
              <a:t> </a:t>
            </a:r>
            <a:r>
              <a:rPr sz="2400" i="0" spc="-5" dirty="0">
                <a:solidFill>
                  <a:srgbClr val="000099"/>
                </a:solidFill>
                <a:latin typeface="Arial"/>
                <a:cs typeface="Arial"/>
              </a:rPr>
              <a:t>THE ANCIENT</a:t>
            </a:r>
            <a:r>
              <a:rPr sz="2400" i="0" spc="10" dirty="0">
                <a:solidFill>
                  <a:srgbClr val="000099"/>
                </a:solidFill>
                <a:latin typeface="Arial"/>
                <a:cs typeface="Arial"/>
              </a:rPr>
              <a:t> </a:t>
            </a:r>
            <a:r>
              <a:rPr sz="2400" i="0" dirty="0">
                <a:solidFill>
                  <a:srgbClr val="000099"/>
                </a:solidFill>
                <a:latin typeface="Arial"/>
                <a:cs typeface="Arial"/>
              </a:rPr>
              <a:t>ROME</a:t>
            </a:r>
            <a:endParaRPr sz="2400">
              <a:latin typeface="Arial"/>
              <a:cs typeface="Arial"/>
            </a:endParaRPr>
          </a:p>
        </p:txBody>
      </p:sp>
      <p:sp>
        <p:nvSpPr>
          <p:cNvPr id="4" name="object 4"/>
          <p:cNvSpPr/>
          <p:nvPr/>
        </p:nvSpPr>
        <p:spPr>
          <a:xfrm>
            <a:off x="153162" y="2419350"/>
            <a:ext cx="2837815" cy="2091055"/>
          </a:xfrm>
          <a:custGeom>
            <a:avLst/>
            <a:gdLst/>
            <a:ahLst/>
            <a:cxnLst/>
            <a:rect l="l" t="t" r="r" b="b"/>
            <a:pathLst>
              <a:path w="2837815" h="2091054">
                <a:moveTo>
                  <a:pt x="2837688" y="0"/>
                </a:moveTo>
                <a:lnTo>
                  <a:pt x="0" y="0"/>
                </a:lnTo>
                <a:lnTo>
                  <a:pt x="0" y="2090927"/>
                </a:lnTo>
                <a:lnTo>
                  <a:pt x="2837688" y="2090927"/>
                </a:lnTo>
                <a:lnTo>
                  <a:pt x="2837688" y="0"/>
                </a:lnTo>
                <a:close/>
              </a:path>
            </a:pathLst>
          </a:custGeom>
          <a:solidFill>
            <a:srgbClr val="FFFFE6"/>
          </a:solidFill>
        </p:spPr>
        <p:txBody>
          <a:bodyPr wrap="square" lIns="0" tIns="0" rIns="0" bIns="0" rtlCol="0"/>
          <a:lstStyle/>
          <a:p>
            <a:endParaRPr/>
          </a:p>
        </p:txBody>
      </p:sp>
      <p:sp>
        <p:nvSpPr>
          <p:cNvPr id="5" name="object 5"/>
          <p:cNvSpPr txBox="1"/>
          <p:nvPr/>
        </p:nvSpPr>
        <p:spPr>
          <a:xfrm>
            <a:off x="153162" y="2419350"/>
            <a:ext cx="2837815" cy="2091055"/>
          </a:xfrm>
          <a:prstGeom prst="rect">
            <a:avLst/>
          </a:prstGeom>
          <a:ln w="25908">
            <a:solidFill>
              <a:srgbClr val="FFC000"/>
            </a:solidFill>
          </a:ln>
        </p:spPr>
        <p:txBody>
          <a:bodyPr vert="horz" wrap="square" lIns="0" tIns="132715" rIns="0" bIns="0" rtlCol="0">
            <a:spAutoFit/>
          </a:bodyPr>
          <a:lstStyle/>
          <a:p>
            <a:pPr marL="142240" marR="137160" indent="-1905" algn="ctr">
              <a:lnSpc>
                <a:spcPct val="100000"/>
              </a:lnSpc>
              <a:spcBef>
                <a:spcPts val="1045"/>
              </a:spcBef>
            </a:pPr>
            <a:r>
              <a:rPr sz="1700" b="1" spc="-5" dirty="0">
                <a:solidFill>
                  <a:srgbClr val="C00000"/>
                </a:solidFill>
                <a:latin typeface="Arial"/>
                <a:cs typeface="Arial"/>
              </a:rPr>
              <a:t>Every </a:t>
            </a:r>
            <a:r>
              <a:rPr sz="1700" b="1" spc="5" dirty="0">
                <a:solidFill>
                  <a:srgbClr val="C00000"/>
                </a:solidFill>
                <a:latin typeface="Arial"/>
                <a:cs typeface="Arial"/>
              </a:rPr>
              <a:t>wealthy </a:t>
            </a:r>
            <a:r>
              <a:rPr sz="1700" b="1" dirty="0">
                <a:solidFill>
                  <a:srgbClr val="C00000"/>
                </a:solidFill>
                <a:latin typeface="Arial"/>
                <a:cs typeface="Arial"/>
              </a:rPr>
              <a:t>Roman </a:t>
            </a:r>
            <a:r>
              <a:rPr sz="1700" b="1" spc="5" dirty="0">
                <a:solidFill>
                  <a:srgbClr val="C00000"/>
                </a:solidFill>
                <a:latin typeface="Arial"/>
                <a:cs typeface="Arial"/>
              </a:rPr>
              <a:t> </a:t>
            </a:r>
            <a:r>
              <a:rPr sz="1700" b="1" spc="-5" dirty="0">
                <a:solidFill>
                  <a:srgbClr val="C00000"/>
                </a:solidFill>
                <a:latin typeface="Arial"/>
                <a:cs typeface="Arial"/>
              </a:rPr>
              <a:t>citizen buys</a:t>
            </a:r>
            <a:r>
              <a:rPr sz="1700" b="1" dirty="0">
                <a:solidFill>
                  <a:srgbClr val="C00000"/>
                </a:solidFill>
                <a:latin typeface="Arial"/>
                <a:cs typeface="Arial"/>
              </a:rPr>
              <a:t> himself a </a:t>
            </a:r>
            <a:r>
              <a:rPr sz="1700" b="1" spc="5" dirty="0">
                <a:solidFill>
                  <a:srgbClr val="C00000"/>
                </a:solidFill>
                <a:latin typeface="Arial"/>
                <a:cs typeface="Arial"/>
              </a:rPr>
              <a:t> </a:t>
            </a:r>
            <a:r>
              <a:rPr sz="1700" b="1" spc="-10" dirty="0">
                <a:solidFill>
                  <a:srgbClr val="C00000"/>
                </a:solidFill>
                <a:latin typeface="Arial"/>
                <a:cs typeface="Arial"/>
              </a:rPr>
              <a:t>slave</a:t>
            </a:r>
            <a:r>
              <a:rPr sz="1700" b="1" spc="25" dirty="0">
                <a:solidFill>
                  <a:srgbClr val="C00000"/>
                </a:solidFill>
                <a:latin typeface="Arial"/>
                <a:cs typeface="Arial"/>
              </a:rPr>
              <a:t> </a:t>
            </a:r>
            <a:r>
              <a:rPr sz="1700" b="1" dirty="0">
                <a:solidFill>
                  <a:srgbClr val="C00000"/>
                </a:solidFill>
                <a:latin typeface="Arial"/>
                <a:cs typeface="Arial"/>
              </a:rPr>
              <a:t>doctor</a:t>
            </a:r>
            <a:r>
              <a:rPr sz="1700" b="1" spc="-40" dirty="0">
                <a:solidFill>
                  <a:srgbClr val="C00000"/>
                </a:solidFill>
                <a:latin typeface="Arial"/>
                <a:cs typeface="Arial"/>
              </a:rPr>
              <a:t> </a:t>
            </a:r>
            <a:r>
              <a:rPr sz="1700" b="1" spc="10" dirty="0">
                <a:solidFill>
                  <a:srgbClr val="C00000"/>
                </a:solidFill>
                <a:latin typeface="Arial"/>
                <a:cs typeface="Arial"/>
              </a:rPr>
              <a:t>who</a:t>
            </a:r>
            <a:r>
              <a:rPr sz="1700" b="1" spc="-35" dirty="0">
                <a:solidFill>
                  <a:srgbClr val="C00000"/>
                </a:solidFill>
                <a:latin typeface="Arial"/>
                <a:cs typeface="Arial"/>
              </a:rPr>
              <a:t> </a:t>
            </a:r>
            <a:r>
              <a:rPr sz="1700" b="1" dirty="0">
                <a:solidFill>
                  <a:srgbClr val="C00000"/>
                </a:solidFill>
                <a:latin typeface="Arial"/>
                <a:cs typeface="Arial"/>
              </a:rPr>
              <a:t>treated </a:t>
            </a:r>
            <a:r>
              <a:rPr sz="1700" b="1" spc="-459" dirty="0">
                <a:solidFill>
                  <a:srgbClr val="C00000"/>
                </a:solidFill>
                <a:latin typeface="Arial"/>
                <a:cs typeface="Arial"/>
              </a:rPr>
              <a:t> </a:t>
            </a:r>
            <a:r>
              <a:rPr sz="1700" b="1" dirty="0">
                <a:solidFill>
                  <a:srgbClr val="C00000"/>
                </a:solidFill>
                <a:latin typeface="Arial"/>
                <a:cs typeface="Arial"/>
              </a:rPr>
              <a:t>free him, his </a:t>
            </a:r>
            <a:r>
              <a:rPr sz="1700" b="1" spc="-5" dirty="0">
                <a:solidFill>
                  <a:srgbClr val="C00000"/>
                </a:solidFill>
                <a:latin typeface="Arial"/>
                <a:cs typeface="Arial"/>
              </a:rPr>
              <a:t>family </a:t>
            </a:r>
            <a:r>
              <a:rPr sz="1700" b="1" dirty="0">
                <a:solidFill>
                  <a:srgbClr val="C00000"/>
                </a:solidFill>
                <a:latin typeface="Arial"/>
                <a:cs typeface="Arial"/>
              </a:rPr>
              <a:t>and </a:t>
            </a:r>
            <a:r>
              <a:rPr sz="1700" b="1" spc="5" dirty="0">
                <a:solidFill>
                  <a:srgbClr val="C00000"/>
                </a:solidFill>
                <a:latin typeface="Arial"/>
                <a:cs typeface="Arial"/>
              </a:rPr>
              <a:t> </a:t>
            </a:r>
            <a:r>
              <a:rPr sz="1700" b="1" dirty="0">
                <a:solidFill>
                  <a:srgbClr val="C00000"/>
                </a:solidFill>
                <a:latin typeface="Arial"/>
                <a:cs typeface="Arial"/>
              </a:rPr>
              <a:t>other</a:t>
            </a:r>
            <a:r>
              <a:rPr sz="1700" b="1" spc="-10" dirty="0">
                <a:solidFill>
                  <a:srgbClr val="C00000"/>
                </a:solidFill>
                <a:latin typeface="Arial"/>
                <a:cs typeface="Arial"/>
              </a:rPr>
              <a:t> </a:t>
            </a:r>
            <a:r>
              <a:rPr sz="1700" b="1" spc="-5" dirty="0">
                <a:solidFill>
                  <a:srgbClr val="C00000"/>
                </a:solidFill>
                <a:latin typeface="Arial"/>
                <a:cs typeface="Arial"/>
              </a:rPr>
              <a:t>slaves.</a:t>
            </a:r>
            <a:endParaRPr sz="1700">
              <a:latin typeface="Arial"/>
              <a:cs typeface="Arial"/>
            </a:endParaRPr>
          </a:p>
          <a:p>
            <a:pPr marL="100965" marR="95250" algn="ctr">
              <a:lnSpc>
                <a:spcPct val="100000"/>
              </a:lnSpc>
              <a:spcBef>
                <a:spcPts val="5"/>
              </a:spcBef>
            </a:pPr>
            <a:r>
              <a:rPr sz="1700" b="1" dirty="0">
                <a:solidFill>
                  <a:srgbClr val="C00000"/>
                </a:solidFill>
                <a:latin typeface="Arial"/>
                <a:cs typeface="Arial"/>
              </a:rPr>
              <a:t>For payment </a:t>
            </a:r>
            <a:r>
              <a:rPr sz="1700" b="1" spc="-10" dirty="0">
                <a:solidFill>
                  <a:srgbClr val="C00000"/>
                </a:solidFill>
                <a:latin typeface="Arial"/>
                <a:cs typeface="Arial"/>
              </a:rPr>
              <a:t>slave </a:t>
            </a:r>
            <a:r>
              <a:rPr sz="1700" b="1" dirty="0">
                <a:solidFill>
                  <a:srgbClr val="C00000"/>
                </a:solidFill>
                <a:latin typeface="Arial"/>
                <a:cs typeface="Arial"/>
              </a:rPr>
              <a:t>doctor </a:t>
            </a:r>
            <a:r>
              <a:rPr sz="1700" b="1" spc="-459" dirty="0">
                <a:solidFill>
                  <a:srgbClr val="C00000"/>
                </a:solidFill>
                <a:latin typeface="Arial"/>
                <a:cs typeface="Arial"/>
              </a:rPr>
              <a:t> </a:t>
            </a:r>
            <a:r>
              <a:rPr sz="1700" b="1" dirty="0">
                <a:solidFill>
                  <a:srgbClr val="C00000"/>
                </a:solidFill>
                <a:latin typeface="Arial"/>
                <a:cs typeface="Arial"/>
              </a:rPr>
              <a:t>treated</a:t>
            </a:r>
            <a:r>
              <a:rPr sz="1700" b="1" spc="-10" dirty="0">
                <a:solidFill>
                  <a:srgbClr val="C00000"/>
                </a:solidFill>
                <a:latin typeface="Arial"/>
                <a:cs typeface="Arial"/>
              </a:rPr>
              <a:t> </a:t>
            </a:r>
            <a:r>
              <a:rPr sz="1700" b="1" dirty="0">
                <a:solidFill>
                  <a:srgbClr val="C00000"/>
                </a:solidFill>
                <a:latin typeface="Arial"/>
                <a:cs typeface="Arial"/>
              </a:rPr>
              <a:t>other</a:t>
            </a:r>
            <a:r>
              <a:rPr sz="1700" b="1" spc="-15" dirty="0">
                <a:solidFill>
                  <a:srgbClr val="C00000"/>
                </a:solidFill>
                <a:latin typeface="Arial"/>
                <a:cs typeface="Arial"/>
              </a:rPr>
              <a:t> </a:t>
            </a:r>
            <a:r>
              <a:rPr sz="1700" b="1" dirty="0">
                <a:solidFill>
                  <a:srgbClr val="C00000"/>
                </a:solidFill>
                <a:latin typeface="Arial"/>
                <a:cs typeface="Arial"/>
              </a:rPr>
              <a:t>romans.</a:t>
            </a:r>
            <a:endParaRPr sz="1700">
              <a:latin typeface="Arial"/>
              <a:cs typeface="Arial"/>
            </a:endParaRPr>
          </a:p>
        </p:txBody>
      </p:sp>
      <p:grpSp>
        <p:nvGrpSpPr>
          <p:cNvPr id="6" name="object 6"/>
          <p:cNvGrpSpPr/>
          <p:nvPr/>
        </p:nvGrpSpPr>
        <p:grpSpPr>
          <a:xfrm>
            <a:off x="3022092" y="659891"/>
            <a:ext cx="1678305" cy="923925"/>
            <a:chOff x="3022092" y="659891"/>
            <a:chExt cx="1678305" cy="923925"/>
          </a:xfrm>
        </p:grpSpPr>
        <p:pic>
          <p:nvPicPr>
            <p:cNvPr id="7" name="object 7"/>
            <p:cNvPicPr/>
            <p:nvPr/>
          </p:nvPicPr>
          <p:blipFill>
            <a:blip r:embed="rId3" cstate="print"/>
            <a:stretch>
              <a:fillRect/>
            </a:stretch>
          </p:blipFill>
          <p:spPr>
            <a:xfrm>
              <a:off x="3022092" y="659891"/>
              <a:ext cx="1677924" cy="923543"/>
            </a:xfrm>
            <a:prstGeom prst="rect">
              <a:avLst/>
            </a:prstGeom>
          </p:spPr>
        </p:pic>
        <p:pic>
          <p:nvPicPr>
            <p:cNvPr id="8" name="object 8"/>
            <p:cNvPicPr/>
            <p:nvPr/>
          </p:nvPicPr>
          <p:blipFill>
            <a:blip r:embed="rId4" cstate="print"/>
            <a:stretch>
              <a:fillRect/>
            </a:stretch>
          </p:blipFill>
          <p:spPr>
            <a:xfrm>
              <a:off x="3086100" y="673607"/>
              <a:ext cx="1598676" cy="650748"/>
            </a:xfrm>
            <a:prstGeom prst="rect">
              <a:avLst/>
            </a:prstGeom>
          </p:spPr>
        </p:pic>
        <p:pic>
          <p:nvPicPr>
            <p:cNvPr id="9" name="object 9"/>
            <p:cNvPicPr/>
            <p:nvPr/>
          </p:nvPicPr>
          <p:blipFill>
            <a:blip r:embed="rId5" cstate="print"/>
            <a:stretch>
              <a:fillRect/>
            </a:stretch>
          </p:blipFill>
          <p:spPr>
            <a:xfrm>
              <a:off x="3069336" y="687323"/>
              <a:ext cx="1583436" cy="829055"/>
            </a:xfrm>
            <a:prstGeom prst="rect">
              <a:avLst/>
            </a:prstGeom>
          </p:spPr>
        </p:pic>
        <p:sp>
          <p:nvSpPr>
            <p:cNvPr id="10" name="object 10"/>
            <p:cNvSpPr/>
            <p:nvPr/>
          </p:nvSpPr>
          <p:spPr>
            <a:xfrm>
              <a:off x="3069336" y="687323"/>
              <a:ext cx="1583690" cy="829310"/>
            </a:xfrm>
            <a:custGeom>
              <a:avLst/>
              <a:gdLst/>
              <a:ahLst/>
              <a:cxnLst/>
              <a:rect l="l" t="t" r="r" b="b"/>
              <a:pathLst>
                <a:path w="1583689" h="829310">
                  <a:moveTo>
                    <a:pt x="1583436" y="0"/>
                  </a:moveTo>
                  <a:lnTo>
                    <a:pt x="1583436" y="414527"/>
                  </a:lnTo>
                  <a:lnTo>
                    <a:pt x="791717" y="829055"/>
                  </a:lnTo>
                  <a:lnTo>
                    <a:pt x="0" y="414527"/>
                  </a:lnTo>
                  <a:lnTo>
                    <a:pt x="0" y="0"/>
                  </a:lnTo>
                  <a:lnTo>
                    <a:pt x="1583436" y="0"/>
                  </a:lnTo>
                  <a:close/>
                </a:path>
              </a:pathLst>
            </a:custGeom>
            <a:ln w="9144">
              <a:solidFill>
                <a:srgbClr val="2E2E97"/>
              </a:solidFill>
            </a:ln>
          </p:spPr>
          <p:txBody>
            <a:bodyPr wrap="square" lIns="0" tIns="0" rIns="0" bIns="0" rtlCol="0"/>
            <a:lstStyle/>
            <a:p>
              <a:endParaRPr/>
            </a:p>
          </p:txBody>
        </p:sp>
      </p:grpSp>
      <p:sp>
        <p:nvSpPr>
          <p:cNvPr id="11" name="object 11"/>
          <p:cNvSpPr txBox="1"/>
          <p:nvPr/>
        </p:nvSpPr>
        <p:spPr>
          <a:xfrm>
            <a:off x="3223005" y="731646"/>
            <a:ext cx="1280160" cy="431800"/>
          </a:xfrm>
          <a:prstGeom prst="rect">
            <a:avLst/>
          </a:prstGeom>
        </p:spPr>
        <p:txBody>
          <a:bodyPr vert="horz" wrap="square" lIns="0" tIns="13335" rIns="0" bIns="0" rtlCol="0">
            <a:spAutoFit/>
          </a:bodyPr>
          <a:lstStyle/>
          <a:p>
            <a:pPr algn="ctr">
              <a:lnSpc>
                <a:spcPts val="1595"/>
              </a:lnSpc>
              <a:spcBef>
                <a:spcPts val="105"/>
              </a:spcBef>
            </a:pPr>
            <a:r>
              <a:rPr sz="1400" b="1" spc="-5" dirty="0">
                <a:latin typeface="Arial"/>
                <a:cs typeface="Arial"/>
              </a:rPr>
              <a:t>THE</a:t>
            </a:r>
            <a:r>
              <a:rPr sz="1400" b="1" spc="-45" dirty="0">
                <a:latin typeface="Arial"/>
                <a:cs typeface="Arial"/>
              </a:rPr>
              <a:t> </a:t>
            </a:r>
            <a:r>
              <a:rPr sz="1400" b="1" spc="-5" dirty="0">
                <a:latin typeface="Arial"/>
                <a:cs typeface="Arial"/>
              </a:rPr>
              <a:t>IMPERIAL</a:t>
            </a:r>
            <a:endParaRPr sz="1400">
              <a:latin typeface="Arial"/>
              <a:cs typeface="Arial"/>
            </a:endParaRPr>
          </a:p>
          <a:p>
            <a:pPr algn="ctr">
              <a:lnSpc>
                <a:spcPts val="1595"/>
              </a:lnSpc>
            </a:pPr>
            <a:r>
              <a:rPr sz="1400" b="1" dirty="0">
                <a:latin typeface="Arial"/>
                <a:cs typeface="Arial"/>
              </a:rPr>
              <a:t>PERIOD</a:t>
            </a:r>
            <a:endParaRPr sz="1400">
              <a:latin typeface="Arial"/>
              <a:cs typeface="Arial"/>
            </a:endParaRPr>
          </a:p>
        </p:txBody>
      </p:sp>
      <p:grpSp>
        <p:nvGrpSpPr>
          <p:cNvPr id="12" name="object 12"/>
          <p:cNvGrpSpPr/>
          <p:nvPr/>
        </p:nvGrpSpPr>
        <p:grpSpPr>
          <a:xfrm>
            <a:off x="4648009" y="682561"/>
            <a:ext cx="4424680" cy="732155"/>
            <a:chOff x="4648009" y="682561"/>
            <a:chExt cx="4424680" cy="732155"/>
          </a:xfrm>
        </p:grpSpPr>
        <p:sp>
          <p:nvSpPr>
            <p:cNvPr id="13" name="object 13"/>
            <p:cNvSpPr/>
            <p:nvPr/>
          </p:nvSpPr>
          <p:spPr>
            <a:xfrm>
              <a:off x="4652771" y="687323"/>
              <a:ext cx="4415155" cy="722630"/>
            </a:xfrm>
            <a:custGeom>
              <a:avLst/>
              <a:gdLst/>
              <a:ahLst/>
              <a:cxnLst/>
              <a:rect l="l" t="t" r="r" b="b"/>
              <a:pathLst>
                <a:path w="4415155" h="722630">
                  <a:moveTo>
                    <a:pt x="4266819" y="0"/>
                  </a:moveTo>
                  <a:lnTo>
                    <a:pt x="0" y="0"/>
                  </a:lnTo>
                  <a:lnTo>
                    <a:pt x="0" y="722376"/>
                  </a:lnTo>
                  <a:lnTo>
                    <a:pt x="4266819" y="722376"/>
                  </a:lnTo>
                  <a:lnTo>
                    <a:pt x="4313688" y="716243"/>
                  </a:lnTo>
                  <a:lnTo>
                    <a:pt x="4354375" y="699162"/>
                  </a:lnTo>
                  <a:lnTo>
                    <a:pt x="4386449" y="673108"/>
                  </a:lnTo>
                  <a:lnTo>
                    <a:pt x="4407478" y="640055"/>
                  </a:lnTo>
                  <a:lnTo>
                    <a:pt x="4415028" y="601979"/>
                  </a:lnTo>
                  <a:lnTo>
                    <a:pt x="4415028" y="120396"/>
                  </a:lnTo>
                  <a:lnTo>
                    <a:pt x="4407478" y="82320"/>
                  </a:lnTo>
                  <a:lnTo>
                    <a:pt x="4386449" y="49267"/>
                  </a:lnTo>
                  <a:lnTo>
                    <a:pt x="4354375" y="23213"/>
                  </a:lnTo>
                  <a:lnTo>
                    <a:pt x="4313688" y="6132"/>
                  </a:lnTo>
                  <a:lnTo>
                    <a:pt x="4266819" y="0"/>
                  </a:lnTo>
                  <a:close/>
                </a:path>
              </a:pathLst>
            </a:custGeom>
            <a:solidFill>
              <a:srgbClr val="FFFFFF">
                <a:alpha val="90194"/>
              </a:srgbClr>
            </a:solidFill>
          </p:spPr>
          <p:txBody>
            <a:bodyPr wrap="square" lIns="0" tIns="0" rIns="0" bIns="0" rtlCol="0"/>
            <a:lstStyle/>
            <a:p>
              <a:endParaRPr/>
            </a:p>
          </p:txBody>
        </p:sp>
        <p:sp>
          <p:nvSpPr>
            <p:cNvPr id="14" name="object 14"/>
            <p:cNvSpPr/>
            <p:nvPr/>
          </p:nvSpPr>
          <p:spPr>
            <a:xfrm>
              <a:off x="4652771" y="687323"/>
              <a:ext cx="4415155" cy="722630"/>
            </a:xfrm>
            <a:custGeom>
              <a:avLst/>
              <a:gdLst/>
              <a:ahLst/>
              <a:cxnLst/>
              <a:rect l="l" t="t" r="r" b="b"/>
              <a:pathLst>
                <a:path w="4415155" h="722630">
                  <a:moveTo>
                    <a:pt x="4415028" y="120396"/>
                  </a:moveTo>
                  <a:lnTo>
                    <a:pt x="4415028" y="601979"/>
                  </a:lnTo>
                  <a:lnTo>
                    <a:pt x="4407478" y="640055"/>
                  </a:lnTo>
                  <a:lnTo>
                    <a:pt x="4386449" y="673108"/>
                  </a:lnTo>
                  <a:lnTo>
                    <a:pt x="4354375" y="699162"/>
                  </a:lnTo>
                  <a:lnTo>
                    <a:pt x="4313688" y="716243"/>
                  </a:lnTo>
                  <a:lnTo>
                    <a:pt x="4266819" y="722376"/>
                  </a:lnTo>
                  <a:lnTo>
                    <a:pt x="0" y="722376"/>
                  </a:lnTo>
                  <a:lnTo>
                    <a:pt x="0" y="0"/>
                  </a:lnTo>
                  <a:lnTo>
                    <a:pt x="4266819" y="0"/>
                  </a:lnTo>
                  <a:lnTo>
                    <a:pt x="4313688" y="6132"/>
                  </a:lnTo>
                  <a:lnTo>
                    <a:pt x="4354375" y="23213"/>
                  </a:lnTo>
                  <a:lnTo>
                    <a:pt x="4386449" y="49267"/>
                  </a:lnTo>
                  <a:lnTo>
                    <a:pt x="4407478" y="82320"/>
                  </a:lnTo>
                  <a:lnTo>
                    <a:pt x="4415028" y="120396"/>
                  </a:lnTo>
                  <a:close/>
                </a:path>
              </a:pathLst>
            </a:custGeom>
            <a:ln w="9144">
              <a:solidFill>
                <a:srgbClr val="2E2E97"/>
              </a:solidFill>
            </a:ln>
          </p:spPr>
          <p:txBody>
            <a:bodyPr wrap="square" lIns="0" tIns="0" rIns="0" bIns="0" rtlCol="0"/>
            <a:lstStyle/>
            <a:p>
              <a:endParaRPr/>
            </a:p>
          </p:txBody>
        </p:sp>
      </p:grpSp>
      <p:sp>
        <p:nvSpPr>
          <p:cNvPr id="15" name="object 15"/>
          <p:cNvSpPr txBox="1"/>
          <p:nvPr/>
        </p:nvSpPr>
        <p:spPr>
          <a:xfrm>
            <a:off x="4740655" y="704545"/>
            <a:ext cx="4058920" cy="656590"/>
          </a:xfrm>
          <a:prstGeom prst="rect">
            <a:avLst/>
          </a:prstGeom>
        </p:spPr>
        <p:txBody>
          <a:bodyPr vert="horz" wrap="square" lIns="0" tIns="13335" rIns="0" bIns="0" rtlCol="0">
            <a:spAutoFit/>
          </a:bodyPr>
          <a:lstStyle/>
          <a:p>
            <a:pPr marL="127000" indent="-114300">
              <a:lnSpc>
                <a:spcPct val="100000"/>
              </a:lnSpc>
              <a:spcBef>
                <a:spcPts val="105"/>
              </a:spcBef>
              <a:buFont typeface="Arial MT"/>
              <a:buChar char="•"/>
              <a:tabLst>
                <a:tab pos="127000" algn="l"/>
              </a:tabLst>
            </a:pPr>
            <a:r>
              <a:rPr sz="1400" b="1" dirty="0">
                <a:latin typeface="Arial"/>
                <a:cs typeface="Arial"/>
              </a:rPr>
              <a:t>VIII</a:t>
            </a:r>
            <a:r>
              <a:rPr sz="1400" b="1" spc="-35" dirty="0">
                <a:latin typeface="Arial"/>
                <a:cs typeface="Arial"/>
              </a:rPr>
              <a:t> </a:t>
            </a:r>
            <a:r>
              <a:rPr sz="1400" b="1" dirty="0">
                <a:latin typeface="Arial"/>
                <a:cs typeface="Arial"/>
              </a:rPr>
              <a:t>-</a:t>
            </a:r>
            <a:r>
              <a:rPr sz="1400" b="1" spc="-15" dirty="0">
                <a:latin typeface="Arial"/>
                <a:cs typeface="Arial"/>
              </a:rPr>
              <a:t> </a:t>
            </a:r>
            <a:r>
              <a:rPr sz="1400" b="1" dirty="0">
                <a:latin typeface="Arial"/>
                <a:cs typeface="Arial"/>
              </a:rPr>
              <a:t>VI</a:t>
            </a:r>
            <a:r>
              <a:rPr sz="1400" b="1" spc="-15" dirty="0">
                <a:latin typeface="Arial"/>
                <a:cs typeface="Arial"/>
              </a:rPr>
              <a:t> </a:t>
            </a:r>
            <a:r>
              <a:rPr sz="1400" b="1" spc="-5" dirty="0">
                <a:latin typeface="Arial"/>
                <a:cs typeface="Arial"/>
              </a:rPr>
              <a:t>century</a:t>
            </a:r>
            <a:r>
              <a:rPr sz="1400" b="1" spc="-40" dirty="0">
                <a:latin typeface="Arial"/>
                <a:cs typeface="Arial"/>
              </a:rPr>
              <a:t> </a:t>
            </a:r>
            <a:r>
              <a:rPr sz="1400" b="1" spc="-5" dirty="0">
                <a:latin typeface="Arial"/>
                <a:cs typeface="Arial"/>
              </a:rPr>
              <a:t>BC</a:t>
            </a:r>
            <a:endParaRPr sz="1400">
              <a:latin typeface="Arial"/>
              <a:cs typeface="Arial"/>
            </a:endParaRPr>
          </a:p>
          <a:p>
            <a:pPr marL="241300" marR="5080" lvl="1" indent="-114300">
              <a:lnSpc>
                <a:spcPts val="1510"/>
              </a:lnSpc>
              <a:spcBef>
                <a:spcPts val="280"/>
              </a:spcBef>
              <a:buFont typeface="Arial MT"/>
              <a:buChar char="•"/>
              <a:tabLst>
                <a:tab pos="241300" algn="l"/>
              </a:tabLst>
            </a:pPr>
            <a:r>
              <a:rPr sz="1400" b="1" spc="-5" dirty="0">
                <a:latin typeface="Arial"/>
                <a:cs typeface="Arial"/>
              </a:rPr>
              <a:t>the</a:t>
            </a:r>
            <a:r>
              <a:rPr sz="1400" b="1" spc="-20" dirty="0">
                <a:latin typeface="Arial"/>
                <a:cs typeface="Arial"/>
              </a:rPr>
              <a:t> </a:t>
            </a:r>
            <a:r>
              <a:rPr sz="1400" b="1" spc="-5" dirty="0">
                <a:latin typeface="Arial"/>
                <a:cs typeface="Arial"/>
              </a:rPr>
              <a:t>ancient</a:t>
            </a:r>
            <a:r>
              <a:rPr sz="1400" b="1" spc="-25" dirty="0">
                <a:latin typeface="Arial"/>
                <a:cs typeface="Arial"/>
              </a:rPr>
              <a:t> </a:t>
            </a:r>
            <a:r>
              <a:rPr sz="1400" b="1" dirty="0">
                <a:latin typeface="Arial"/>
                <a:cs typeface="Arial"/>
              </a:rPr>
              <a:t>Italy</a:t>
            </a:r>
            <a:r>
              <a:rPr sz="1400" b="1" spc="-40" dirty="0">
                <a:latin typeface="Arial"/>
                <a:cs typeface="Arial"/>
              </a:rPr>
              <a:t> </a:t>
            </a:r>
            <a:r>
              <a:rPr sz="1400" b="1" spc="10" dirty="0">
                <a:latin typeface="Arial"/>
                <a:cs typeface="Arial"/>
              </a:rPr>
              <a:t>was</a:t>
            </a:r>
            <a:r>
              <a:rPr sz="1400" b="1" spc="-50" dirty="0">
                <a:latin typeface="Arial"/>
                <a:cs typeface="Arial"/>
              </a:rPr>
              <a:t> </a:t>
            </a:r>
            <a:r>
              <a:rPr sz="1400" b="1" dirty="0">
                <a:latin typeface="Arial"/>
                <a:cs typeface="Arial"/>
              </a:rPr>
              <a:t>a</a:t>
            </a:r>
            <a:r>
              <a:rPr sz="1400" b="1" spc="-10" dirty="0">
                <a:latin typeface="Arial"/>
                <a:cs typeface="Arial"/>
              </a:rPr>
              <a:t> </a:t>
            </a:r>
            <a:r>
              <a:rPr sz="1400" b="1" spc="-5" dirty="0">
                <a:latin typeface="Arial"/>
                <a:cs typeface="Arial"/>
              </a:rPr>
              <a:t>community</a:t>
            </a:r>
            <a:r>
              <a:rPr sz="1400" b="1" spc="-25" dirty="0">
                <a:latin typeface="Arial"/>
                <a:cs typeface="Arial"/>
              </a:rPr>
              <a:t> </a:t>
            </a:r>
            <a:r>
              <a:rPr sz="1400" b="1" spc="-5" dirty="0">
                <a:latin typeface="Arial"/>
                <a:cs typeface="Arial"/>
              </a:rPr>
              <a:t>of</a:t>
            </a:r>
            <a:r>
              <a:rPr sz="1400" b="1" dirty="0">
                <a:latin typeface="Arial"/>
                <a:cs typeface="Arial"/>
              </a:rPr>
              <a:t> </a:t>
            </a:r>
            <a:r>
              <a:rPr sz="1400" b="1" spc="-5" dirty="0">
                <a:latin typeface="Arial"/>
                <a:cs typeface="Arial"/>
              </a:rPr>
              <a:t>the</a:t>
            </a:r>
            <a:r>
              <a:rPr sz="1400" b="1" spc="-15" dirty="0">
                <a:latin typeface="Arial"/>
                <a:cs typeface="Arial"/>
              </a:rPr>
              <a:t> </a:t>
            </a:r>
            <a:r>
              <a:rPr sz="1400" b="1" spc="-10" dirty="0">
                <a:latin typeface="Arial"/>
                <a:cs typeface="Arial"/>
              </a:rPr>
              <a:t>city- </a:t>
            </a:r>
            <a:r>
              <a:rPr sz="1400" b="1" spc="-375" dirty="0">
                <a:latin typeface="Arial"/>
                <a:cs typeface="Arial"/>
              </a:rPr>
              <a:t> </a:t>
            </a:r>
            <a:r>
              <a:rPr sz="1400" b="1" dirty="0">
                <a:latin typeface="Arial"/>
                <a:cs typeface="Arial"/>
              </a:rPr>
              <a:t>states</a:t>
            </a:r>
            <a:endParaRPr sz="1400">
              <a:latin typeface="Arial"/>
              <a:cs typeface="Arial"/>
            </a:endParaRPr>
          </a:p>
        </p:txBody>
      </p:sp>
      <p:grpSp>
        <p:nvGrpSpPr>
          <p:cNvPr id="16" name="object 16"/>
          <p:cNvGrpSpPr/>
          <p:nvPr/>
        </p:nvGrpSpPr>
        <p:grpSpPr>
          <a:xfrm>
            <a:off x="3019044" y="1568196"/>
            <a:ext cx="1731645" cy="1001394"/>
            <a:chOff x="3019044" y="1568196"/>
            <a:chExt cx="1731645" cy="1001394"/>
          </a:xfrm>
        </p:grpSpPr>
        <p:pic>
          <p:nvPicPr>
            <p:cNvPr id="17" name="object 17"/>
            <p:cNvPicPr/>
            <p:nvPr/>
          </p:nvPicPr>
          <p:blipFill>
            <a:blip r:embed="rId6" cstate="print"/>
            <a:stretch>
              <a:fillRect/>
            </a:stretch>
          </p:blipFill>
          <p:spPr>
            <a:xfrm>
              <a:off x="3022092" y="1568196"/>
              <a:ext cx="1677924" cy="1001267"/>
            </a:xfrm>
            <a:prstGeom prst="rect">
              <a:avLst/>
            </a:prstGeom>
          </p:spPr>
        </p:pic>
        <p:pic>
          <p:nvPicPr>
            <p:cNvPr id="18" name="object 18"/>
            <p:cNvPicPr/>
            <p:nvPr/>
          </p:nvPicPr>
          <p:blipFill>
            <a:blip r:embed="rId7" cstate="print"/>
            <a:stretch>
              <a:fillRect/>
            </a:stretch>
          </p:blipFill>
          <p:spPr>
            <a:xfrm>
              <a:off x="3019044" y="1621536"/>
              <a:ext cx="1731263" cy="650748"/>
            </a:xfrm>
            <a:prstGeom prst="rect">
              <a:avLst/>
            </a:prstGeom>
          </p:spPr>
        </p:pic>
        <p:pic>
          <p:nvPicPr>
            <p:cNvPr id="19" name="object 19"/>
            <p:cNvPicPr/>
            <p:nvPr/>
          </p:nvPicPr>
          <p:blipFill>
            <a:blip r:embed="rId8" cstate="print"/>
            <a:stretch>
              <a:fillRect/>
            </a:stretch>
          </p:blipFill>
          <p:spPr>
            <a:xfrm>
              <a:off x="3069336" y="1595628"/>
              <a:ext cx="1583436" cy="906780"/>
            </a:xfrm>
            <a:prstGeom prst="rect">
              <a:avLst/>
            </a:prstGeom>
          </p:spPr>
        </p:pic>
        <p:sp>
          <p:nvSpPr>
            <p:cNvPr id="20" name="object 20"/>
            <p:cNvSpPr/>
            <p:nvPr/>
          </p:nvSpPr>
          <p:spPr>
            <a:xfrm>
              <a:off x="3069336" y="1595628"/>
              <a:ext cx="1583690" cy="906780"/>
            </a:xfrm>
            <a:custGeom>
              <a:avLst/>
              <a:gdLst/>
              <a:ahLst/>
              <a:cxnLst/>
              <a:rect l="l" t="t" r="r" b="b"/>
              <a:pathLst>
                <a:path w="1583689" h="906780">
                  <a:moveTo>
                    <a:pt x="1583436" y="0"/>
                  </a:moveTo>
                  <a:lnTo>
                    <a:pt x="1583436" y="453389"/>
                  </a:lnTo>
                  <a:lnTo>
                    <a:pt x="791717" y="906780"/>
                  </a:lnTo>
                  <a:lnTo>
                    <a:pt x="0" y="453389"/>
                  </a:lnTo>
                  <a:lnTo>
                    <a:pt x="0" y="0"/>
                  </a:lnTo>
                  <a:lnTo>
                    <a:pt x="1583436" y="0"/>
                  </a:lnTo>
                  <a:close/>
                </a:path>
              </a:pathLst>
            </a:custGeom>
            <a:ln w="9144">
              <a:solidFill>
                <a:srgbClr val="2E2E97"/>
              </a:solidFill>
            </a:ln>
          </p:spPr>
          <p:txBody>
            <a:bodyPr wrap="square" lIns="0" tIns="0" rIns="0" bIns="0" rtlCol="0"/>
            <a:lstStyle/>
            <a:p>
              <a:endParaRPr/>
            </a:p>
          </p:txBody>
        </p:sp>
      </p:grpSp>
      <p:sp>
        <p:nvSpPr>
          <p:cNvPr id="21" name="object 21"/>
          <p:cNvSpPr txBox="1"/>
          <p:nvPr/>
        </p:nvSpPr>
        <p:spPr>
          <a:xfrm>
            <a:off x="3155950" y="1678305"/>
            <a:ext cx="1410335" cy="431800"/>
          </a:xfrm>
          <a:prstGeom prst="rect">
            <a:avLst/>
          </a:prstGeom>
        </p:spPr>
        <p:txBody>
          <a:bodyPr vert="horz" wrap="square" lIns="0" tIns="13335" rIns="0" bIns="0" rtlCol="0">
            <a:spAutoFit/>
          </a:bodyPr>
          <a:lstStyle/>
          <a:p>
            <a:pPr algn="ctr">
              <a:lnSpc>
                <a:spcPts val="1595"/>
              </a:lnSpc>
              <a:spcBef>
                <a:spcPts val="105"/>
              </a:spcBef>
            </a:pPr>
            <a:r>
              <a:rPr sz="1400" b="1" spc="-5" dirty="0">
                <a:latin typeface="Arial"/>
                <a:cs typeface="Arial"/>
              </a:rPr>
              <a:t>THE</a:t>
            </a:r>
            <a:r>
              <a:rPr sz="1400" b="1" spc="-30" dirty="0">
                <a:latin typeface="Arial"/>
                <a:cs typeface="Arial"/>
              </a:rPr>
              <a:t> </a:t>
            </a:r>
            <a:r>
              <a:rPr sz="1400" b="1" dirty="0">
                <a:latin typeface="Arial"/>
                <a:cs typeface="Arial"/>
              </a:rPr>
              <a:t>PERIOD</a:t>
            </a:r>
            <a:r>
              <a:rPr sz="1400" b="1" spc="-45" dirty="0">
                <a:latin typeface="Arial"/>
                <a:cs typeface="Arial"/>
              </a:rPr>
              <a:t> </a:t>
            </a:r>
            <a:r>
              <a:rPr sz="1400" b="1" dirty="0">
                <a:latin typeface="Arial"/>
                <a:cs typeface="Arial"/>
              </a:rPr>
              <a:t>OF</a:t>
            </a:r>
            <a:endParaRPr sz="1400">
              <a:latin typeface="Arial"/>
              <a:cs typeface="Arial"/>
            </a:endParaRPr>
          </a:p>
          <a:p>
            <a:pPr algn="ctr">
              <a:lnSpc>
                <a:spcPts val="1595"/>
              </a:lnSpc>
            </a:pPr>
            <a:r>
              <a:rPr sz="1400" b="1" spc="-5" dirty="0">
                <a:latin typeface="Arial"/>
                <a:cs typeface="Arial"/>
              </a:rPr>
              <a:t>REPUBLIC</a:t>
            </a:r>
            <a:endParaRPr sz="1400">
              <a:latin typeface="Arial"/>
              <a:cs typeface="Arial"/>
            </a:endParaRPr>
          </a:p>
        </p:txBody>
      </p:sp>
      <p:grpSp>
        <p:nvGrpSpPr>
          <p:cNvPr id="22" name="object 22"/>
          <p:cNvGrpSpPr/>
          <p:nvPr/>
        </p:nvGrpSpPr>
        <p:grpSpPr>
          <a:xfrm>
            <a:off x="4648009" y="1590865"/>
            <a:ext cx="4424680" cy="916305"/>
            <a:chOff x="4648009" y="1590865"/>
            <a:chExt cx="4424680" cy="916305"/>
          </a:xfrm>
        </p:grpSpPr>
        <p:sp>
          <p:nvSpPr>
            <p:cNvPr id="23" name="object 23"/>
            <p:cNvSpPr/>
            <p:nvPr/>
          </p:nvSpPr>
          <p:spPr>
            <a:xfrm>
              <a:off x="4652771" y="1595627"/>
              <a:ext cx="4415155" cy="906780"/>
            </a:xfrm>
            <a:custGeom>
              <a:avLst/>
              <a:gdLst/>
              <a:ahLst/>
              <a:cxnLst/>
              <a:rect l="l" t="t" r="r" b="b"/>
              <a:pathLst>
                <a:path w="4415155" h="906780">
                  <a:moveTo>
                    <a:pt x="4266819" y="0"/>
                  </a:moveTo>
                  <a:lnTo>
                    <a:pt x="0" y="0"/>
                  </a:lnTo>
                  <a:lnTo>
                    <a:pt x="0" y="906780"/>
                  </a:lnTo>
                  <a:lnTo>
                    <a:pt x="4266819" y="906780"/>
                  </a:lnTo>
                  <a:lnTo>
                    <a:pt x="4313639" y="899072"/>
                  </a:lnTo>
                  <a:lnTo>
                    <a:pt x="4354320" y="877612"/>
                  </a:lnTo>
                  <a:lnTo>
                    <a:pt x="4386413" y="844893"/>
                  </a:lnTo>
                  <a:lnTo>
                    <a:pt x="4407465" y="803408"/>
                  </a:lnTo>
                  <a:lnTo>
                    <a:pt x="4415028" y="755650"/>
                  </a:lnTo>
                  <a:lnTo>
                    <a:pt x="4415028" y="151130"/>
                  </a:lnTo>
                  <a:lnTo>
                    <a:pt x="4407465" y="103371"/>
                  </a:lnTo>
                  <a:lnTo>
                    <a:pt x="4386413" y="61886"/>
                  </a:lnTo>
                  <a:lnTo>
                    <a:pt x="4354320" y="29167"/>
                  </a:lnTo>
                  <a:lnTo>
                    <a:pt x="4313639" y="7707"/>
                  </a:lnTo>
                  <a:lnTo>
                    <a:pt x="4266819" y="0"/>
                  </a:lnTo>
                  <a:close/>
                </a:path>
              </a:pathLst>
            </a:custGeom>
            <a:solidFill>
              <a:srgbClr val="FFFFFF">
                <a:alpha val="90194"/>
              </a:srgbClr>
            </a:solidFill>
          </p:spPr>
          <p:txBody>
            <a:bodyPr wrap="square" lIns="0" tIns="0" rIns="0" bIns="0" rtlCol="0"/>
            <a:lstStyle/>
            <a:p>
              <a:endParaRPr/>
            </a:p>
          </p:txBody>
        </p:sp>
        <p:sp>
          <p:nvSpPr>
            <p:cNvPr id="24" name="object 24"/>
            <p:cNvSpPr/>
            <p:nvPr/>
          </p:nvSpPr>
          <p:spPr>
            <a:xfrm>
              <a:off x="4652771" y="1595627"/>
              <a:ext cx="4415155" cy="906780"/>
            </a:xfrm>
            <a:custGeom>
              <a:avLst/>
              <a:gdLst/>
              <a:ahLst/>
              <a:cxnLst/>
              <a:rect l="l" t="t" r="r" b="b"/>
              <a:pathLst>
                <a:path w="4415155" h="906780">
                  <a:moveTo>
                    <a:pt x="4415028" y="151130"/>
                  </a:moveTo>
                  <a:lnTo>
                    <a:pt x="4415028" y="755650"/>
                  </a:lnTo>
                  <a:lnTo>
                    <a:pt x="4407465" y="803408"/>
                  </a:lnTo>
                  <a:lnTo>
                    <a:pt x="4386413" y="844893"/>
                  </a:lnTo>
                  <a:lnTo>
                    <a:pt x="4354320" y="877612"/>
                  </a:lnTo>
                  <a:lnTo>
                    <a:pt x="4313639" y="899072"/>
                  </a:lnTo>
                  <a:lnTo>
                    <a:pt x="4266819" y="906780"/>
                  </a:lnTo>
                  <a:lnTo>
                    <a:pt x="0" y="906780"/>
                  </a:lnTo>
                  <a:lnTo>
                    <a:pt x="0" y="0"/>
                  </a:lnTo>
                  <a:lnTo>
                    <a:pt x="4266819" y="0"/>
                  </a:lnTo>
                  <a:lnTo>
                    <a:pt x="4313639" y="7707"/>
                  </a:lnTo>
                  <a:lnTo>
                    <a:pt x="4354320" y="29167"/>
                  </a:lnTo>
                  <a:lnTo>
                    <a:pt x="4386413" y="61886"/>
                  </a:lnTo>
                  <a:lnTo>
                    <a:pt x="4407465" y="103371"/>
                  </a:lnTo>
                  <a:lnTo>
                    <a:pt x="4415028" y="151130"/>
                  </a:lnTo>
                  <a:close/>
                </a:path>
              </a:pathLst>
            </a:custGeom>
            <a:ln w="9144">
              <a:solidFill>
                <a:srgbClr val="2E2E97"/>
              </a:solidFill>
            </a:ln>
          </p:spPr>
          <p:txBody>
            <a:bodyPr wrap="square" lIns="0" tIns="0" rIns="0" bIns="0" rtlCol="0"/>
            <a:lstStyle/>
            <a:p>
              <a:endParaRPr/>
            </a:p>
          </p:txBody>
        </p:sp>
      </p:grpSp>
      <p:sp>
        <p:nvSpPr>
          <p:cNvPr id="25" name="object 25"/>
          <p:cNvSpPr txBox="1"/>
          <p:nvPr/>
        </p:nvSpPr>
        <p:spPr>
          <a:xfrm>
            <a:off x="4740655" y="1609089"/>
            <a:ext cx="4133850" cy="848360"/>
          </a:xfrm>
          <a:prstGeom prst="rect">
            <a:avLst/>
          </a:prstGeom>
        </p:spPr>
        <p:txBody>
          <a:bodyPr vert="horz" wrap="square" lIns="0" tIns="13335" rIns="0" bIns="0" rtlCol="0">
            <a:spAutoFit/>
          </a:bodyPr>
          <a:lstStyle/>
          <a:p>
            <a:pPr marL="127000" indent="-114300">
              <a:lnSpc>
                <a:spcPct val="100000"/>
              </a:lnSpc>
              <a:spcBef>
                <a:spcPts val="105"/>
              </a:spcBef>
              <a:buFont typeface="Arial MT"/>
              <a:buChar char="•"/>
              <a:tabLst>
                <a:tab pos="127000" algn="l"/>
              </a:tabLst>
            </a:pPr>
            <a:r>
              <a:rPr sz="1400" b="1" spc="-5" dirty="0">
                <a:latin typeface="Arial"/>
                <a:cs typeface="Arial"/>
              </a:rPr>
              <a:t>509</a:t>
            </a:r>
            <a:r>
              <a:rPr sz="1400" b="1" spc="-35" dirty="0">
                <a:latin typeface="Arial"/>
                <a:cs typeface="Arial"/>
              </a:rPr>
              <a:t> </a:t>
            </a:r>
            <a:r>
              <a:rPr sz="1400" b="1" dirty="0">
                <a:latin typeface="Arial"/>
                <a:cs typeface="Arial"/>
              </a:rPr>
              <a:t>-</a:t>
            </a:r>
            <a:r>
              <a:rPr sz="1400" b="1" spc="-15" dirty="0">
                <a:latin typeface="Arial"/>
                <a:cs typeface="Arial"/>
              </a:rPr>
              <a:t> </a:t>
            </a:r>
            <a:r>
              <a:rPr sz="1400" b="1" spc="-5" dirty="0">
                <a:latin typeface="Arial"/>
                <a:cs typeface="Arial"/>
              </a:rPr>
              <a:t>31</a:t>
            </a:r>
            <a:r>
              <a:rPr sz="1400" b="1" spc="-35" dirty="0">
                <a:latin typeface="Arial"/>
                <a:cs typeface="Arial"/>
              </a:rPr>
              <a:t> </a:t>
            </a:r>
            <a:r>
              <a:rPr sz="1400" b="1" spc="-10" dirty="0">
                <a:latin typeface="Arial"/>
                <a:cs typeface="Arial"/>
              </a:rPr>
              <a:t>years</a:t>
            </a:r>
            <a:r>
              <a:rPr sz="1400" b="1" spc="15" dirty="0">
                <a:latin typeface="Arial"/>
                <a:cs typeface="Arial"/>
              </a:rPr>
              <a:t> </a:t>
            </a:r>
            <a:r>
              <a:rPr sz="1400" b="1" dirty="0">
                <a:latin typeface="Arial"/>
                <a:cs typeface="Arial"/>
              </a:rPr>
              <a:t>BC</a:t>
            </a:r>
            <a:endParaRPr sz="1400">
              <a:latin typeface="Arial"/>
              <a:cs typeface="Arial"/>
            </a:endParaRPr>
          </a:p>
          <a:p>
            <a:pPr marL="241300" marR="5080" lvl="1" indent="-114300">
              <a:lnSpc>
                <a:spcPct val="90100"/>
              </a:lnSpc>
              <a:spcBef>
                <a:spcPts val="250"/>
              </a:spcBef>
              <a:buFont typeface="Arial MT"/>
              <a:buChar char="•"/>
              <a:tabLst>
                <a:tab pos="241300" algn="l"/>
              </a:tabLst>
            </a:pPr>
            <a:r>
              <a:rPr sz="1400" b="1" spc="-5" dirty="0">
                <a:latin typeface="Arial"/>
                <a:cs typeface="Arial"/>
              </a:rPr>
              <a:t>Rome</a:t>
            </a:r>
            <a:r>
              <a:rPr sz="1400" b="1" spc="-15" dirty="0">
                <a:latin typeface="Arial"/>
                <a:cs typeface="Arial"/>
              </a:rPr>
              <a:t> </a:t>
            </a:r>
            <a:r>
              <a:rPr sz="1400" b="1" spc="-5" dirty="0">
                <a:latin typeface="Arial"/>
                <a:cs typeface="Arial"/>
              </a:rPr>
              <a:t>conquered</a:t>
            </a:r>
            <a:r>
              <a:rPr sz="1400" b="1" spc="-40" dirty="0">
                <a:latin typeface="Arial"/>
                <a:cs typeface="Arial"/>
              </a:rPr>
              <a:t> </a:t>
            </a:r>
            <a:r>
              <a:rPr sz="1400" b="1" spc="-5" dirty="0">
                <a:latin typeface="Arial"/>
                <a:cs typeface="Arial"/>
              </a:rPr>
              <a:t>the</a:t>
            </a:r>
            <a:r>
              <a:rPr sz="1400" b="1" spc="-10" dirty="0">
                <a:latin typeface="Arial"/>
                <a:cs typeface="Arial"/>
              </a:rPr>
              <a:t> </a:t>
            </a:r>
            <a:r>
              <a:rPr sz="1400" b="1" dirty="0">
                <a:latin typeface="Arial"/>
                <a:cs typeface="Arial"/>
              </a:rPr>
              <a:t>cities</a:t>
            </a:r>
            <a:r>
              <a:rPr sz="1400" b="1" spc="-45" dirty="0">
                <a:latin typeface="Arial"/>
                <a:cs typeface="Arial"/>
              </a:rPr>
              <a:t> </a:t>
            </a:r>
            <a:r>
              <a:rPr sz="1400" b="1" dirty="0">
                <a:latin typeface="Arial"/>
                <a:cs typeface="Arial"/>
              </a:rPr>
              <a:t>in</a:t>
            </a:r>
            <a:r>
              <a:rPr sz="1400" b="1" spc="-25" dirty="0">
                <a:latin typeface="Arial"/>
                <a:cs typeface="Arial"/>
              </a:rPr>
              <a:t> </a:t>
            </a:r>
            <a:r>
              <a:rPr sz="1400" b="1" dirty="0">
                <a:latin typeface="Arial"/>
                <a:cs typeface="Arial"/>
              </a:rPr>
              <a:t>Italy</a:t>
            </a:r>
            <a:r>
              <a:rPr sz="1400" b="1" spc="-35" dirty="0">
                <a:latin typeface="Arial"/>
                <a:cs typeface="Arial"/>
              </a:rPr>
              <a:t> </a:t>
            </a:r>
            <a:r>
              <a:rPr sz="1400" b="1" spc="-5" dirty="0">
                <a:latin typeface="Arial"/>
                <a:cs typeface="Arial"/>
              </a:rPr>
              <a:t>and</a:t>
            </a:r>
            <a:r>
              <a:rPr sz="1400" b="1" spc="-30" dirty="0">
                <a:latin typeface="Arial"/>
                <a:cs typeface="Arial"/>
              </a:rPr>
              <a:t> </a:t>
            </a:r>
            <a:r>
              <a:rPr sz="1400" b="1" dirty="0">
                <a:latin typeface="Arial"/>
                <a:cs typeface="Arial"/>
              </a:rPr>
              <a:t>started </a:t>
            </a:r>
            <a:r>
              <a:rPr sz="1400" b="1" spc="-370" dirty="0">
                <a:latin typeface="Arial"/>
                <a:cs typeface="Arial"/>
              </a:rPr>
              <a:t> </a:t>
            </a:r>
            <a:r>
              <a:rPr sz="1400" b="1" spc="5" dirty="0">
                <a:latin typeface="Arial"/>
                <a:cs typeface="Arial"/>
              </a:rPr>
              <a:t>wars </a:t>
            </a:r>
            <a:r>
              <a:rPr sz="1400" b="1" spc="-5" dirty="0">
                <a:latin typeface="Arial"/>
                <a:cs typeface="Arial"/>
              </a:rPr>
              <a:t>of conquest </a:t>
            </a:r>
            <a:r>
              <a:rPr sz="1400" b="1" spc="-15" dirty="0">
                <a:latin typeface="Arial"/>
                <a:cs typeface="Arial"/>
              </a:rPr>
              <a:t>beyond </a:t>
            </a:r>
            <a:r>
              <a:rPr sz="1400" b="1" spc="-5" dirty="0">
                <a:latin typeface="Arial"/>
                <a:cs typeface="Arial"/>
              </a:rPr>
              <a:t>the </a:t>
            </a:r>
            <a:r>
              <a:rPr sz="1400" b="1" spc="-10" dirty="0">
                <a:latin typeface="Arial"/>
                <a:cs typeface="Arial"/>
              </a:rPr>
              <a:t>Apennine </a:t>
            </a:r>
            <a:r>
              <a:rPr sz="1400" b="1" spc="-5" dirty="0">
                <a:latin typeface="Arial"/>
                <a:cs typeface="Arial"/>
              </a:rPr>
              <a:t> peninsula</a:t>
            </a:r>
            <a:endParaRPr sz="1400">
              <a:latin typeface="Arial"/>
              <a:cs typeface="Arial"/>
            </a:endParaRPr>
          </a:p>
        </p:txBody>
      </p:sp>
      <p:grpSp>
        <p:nvGrpSpPr>
          <p:cNvPr id="26" name="object 26"/>
          <p:cNvGrpSpPr/>
          <p:nvPr/>
        </p:nvGrpSpPr>
        <p:grpSpPr>
          <a:xfrm>
            <a:off x="3019044" y="2612135"/>
            <a:ext cx="1731645" cy="949960"/>
            <a:chOff x="3019044" y="2612135"/>
            <a:chExt cx="1731645" cy="949960"/>
          </a:xfrm>
        </p:grpSpPr>
        <p:pic>
          <p:nvPicPr>
            <p:cNvPr id="27" name="object 27"/>
            <p:cNvPicPr/>
            <p:nvPr/>
          </p:nvPicPr>
          <p:blipFill>
            <a:blip r:embed="rId9" cstate="print"/>
            <a:stretch>
              <a:fillRect/>
            </a:stretch>
          </p:blipFill>
          <p:spPr>
            <a:xfrm>
              <a:off x="3022092" y="2612135"/>
              <a:ext cx="1677924" cy="949451"/>
            </a:xfrm>
            <a:prstGeom prst="rect">
              <a:avLst/>
            </a:prstGeom>
          </p:spPr>
        </p:pic>
        <p:pic>
          <p:nvPicPr>
            <p:cNvPr id="28" name="object 28"/>
            <p:cNvPicPr/>
            <p:nvPr/>
          </p:nvPicPr>
          <p:blipFill>
            <a:blip r:embed="rId10" cstate="print"/>
            <a:stretch>
              <a:fillRect/>
            </a:stretch>
          </p:blipFill>
          <p:spPr>
            <a:xfrm>
              <a:off x="3019044" y="2639567"/>
              <a:ext cx="1731263" cy="650748"/>
            </a:xfrm>
            <a:prstGeom prst="rect">
              <a:avLst/>
            </a:prstGeom>
          </p:spPr>
        </p:pic>
        <p:pic>
          <p:nvPicPr>
            <p:cNvPr id="29" name="object 29"/>
            <p:cNvPicPr/>
            <p:nvPr/>
          </p:nvPicPr>
          <p:blipFill>
            <a:blip r:embed="rId11" cstate="print"/>
            <a:stretch>
              <a:fillRect/>
            </a:stretch>
          </p:blipFill>
          <p:spPr>
            <a:xfrm>
              <a:off x="3069336" y="2639567"/>
              <a:ext cx="1583436" cy="854964"/>
            </a:xfrm>
            <a:prstGeom prst="rect">
              <a:avLst/>
            </a:prstGeom>
          </p:spPr>
        </p:pic>
        <p:sp>
          <p:nvSpPr>
            <p:cNvPr id="30" name="object 30"/>
            <p:cNvSpPr/>
            <p:nvPr/>
          </p:nvSpPr>
          <p:spPr>
            <a:xfrm>
              <a:off x="3069336" y="2639567"/>
              <a:ext cx="1583690" cy="855344"/>
            </a:xfrm>
            <a:custGeom>
              <a:avLst/>
              <a:gdLst/>
              <a:ahLst/>
              <a:cxnLst/>
              <a:rect l="l" t="t" r="r" b="b"/>
              <a:pathLst>
                <a:path w="1583689" h="855345">
                  <a:moveTo>
                    <a:pt x="1583436" y="0"/>
                  </a:moveTo>
                  <a:lnTo>
                    <a:pt x="1583436" y="427482"/>
                  </a:lnTo>
                  <a:lnTo>
                    <a:pt x="791717" y="854964"/>
                  </a:lnTo>
                  <a:lnTo>
                    <a:pt x="0" y="427482"/>
                  </a:lnTo>
                  <a:lnTo>
                    <a:pt x="0" y="0"/>
                  </a:lnTo>
                  <a:lnTo>
                    <a:pt x="1583436" y="0"/>
                  </a:lnTo>
                  <a:close/>
                </a:path>
              </a:pathLst>
            </a:custGeom>
            <a:ln w="9144">
              <a:solidFill>
                <a:srgbClr val="2E2E97"/>
              </a:solidFill>
            </a:ln>
          </p:spPr>
          <p:txBody>
            <a:bodyPr wrap="square" lIns="0" tIns="0" rIns="0" bIns="0" rtlCol="0"/>
            <a:lstStyle/>
            <a:p>
              <a:endParaRPr/>
            </a:p>
          </p:txBody>
        </p:sp>
      </p:grpSp>
      <p:sp>
        <p:nvSpPr>
          <p:cNvPr id="31" name="object 31"/>
          <p:cNvSpPr txBox="1"/>
          <p:nvPr/>
        </p:nvSpPr>
        <p:spPr>
          <a:xfrm>
            <a:off x="3155950" y="2696972"/>
            <a:ext cx="1410335" cy="431800"/>
          </a:xfrm>
          <a:prstGeom prst="rect">
            <a:avLst/>
          </a:prstGeom>
        </p:spPr>
        <p:txBody>
          <a:bodyPr vert="horz" wrap="square" lIns="0" tIns="37465" rIns="0" bIns="0" rtlCol="0">
            <a:spAutoFit/>
          </a:bodyPr>
          <a:lstStyle/>
          <a:p>
            <a:pPr marL="158750" marR="5080" indent="-146685">
              <a:lnSpc>
                <a:spcPts val="1510"/>
              </a:lnSpc>
              <a:spcBef>
                <a:spcPts val="295"/>
              </a:spcBef>
            </a:pPr>
            <a:r>
              <a:rPr sz="1400" b="1" spc="-5" dirty="0">
                <a:latin typeface="Arial"/>
                <a:cs typeface="Arial"/>
              </a:rPr>
              <a:t>THE</a:t>
            </a:r>
            <a:r>
              <a:rPr sz="1400" b="1" spc="-40" dirty="0">
                <a:latin typeface="Arial"/>
                <a:cs typeface="Arial"/>
              </a:rPr>
              <a:t> </a:t>
            </a:r>
            <a:r>
              <a:rPr sz="1400" b="1" dirty="0">
                <a:latin typeface="Arial"/>
                <a:cs typeface="Arial"/>
              </a:rPr>
              <a:t>PERIOD</a:t>
            </a:r>
            <a:r>
              <a:rPr sz="1400" b="1" spc="-50" dirty="0">
                <a:latin typeface="Arial"/>
                <a:cs typeface="Arial"/>
              </a:rPr>
              <a:t> </a:t>
            </a:r>
            <a:r>
              <a:rPr sz="1400" b="1" dirty="0">
                <a:latin typeface="Arial"/>
                <a:cs typeface="Arial"/>
              </a:rPr>
              <a:t>OF </a:t>
            </a:r>
            <a:r>
              <a:rPr sz="1400" b="1" spc="-375" dirty="0">
                <a:latin typeface="Arial"/>
                <a:cs typeface="Arial"/>
              </a:rPr>
              <a:t> </a:t>
            </a:r>
            <a:r>
              <a:rPr sz="1400" b="1" spc="-5" dirty="0">
                <a:latin typeface="Arial"/>
                <a:cs typeface="Arial"/>
              </a:rPr>
              <a:t>THE</a:t>
            </a:r>
            <a:r>
              <a:rPr sz="1400" b="1" spc="-15" dirty="0">
                <a:latin typeface="Arial"/>
                <a:cs typeface="Arial"/>
              </a:rPr>
              <a:t> </a:t>
            </a:r>
            <a:r>
              <a:rPr sz="1400" b="1" dirty="0">
                <a:latin typeface="Arial"/>
                <a:cs typeface="Arial"/>
              </a:rPr>
              <a:t>EMPIRE</a:t>
            </a:r>
            <a:endParaRPr sz="1400">
              <a:latin typeface="Arial"/>
              <a:cs typeface="Arial"/>
            </a:endParaRPr>
          </a:p>
        </p:txBody>
      </p:sp>
      <p:grpSp>
        <p:nvGrpSpPr>
          <p:cNvPr id="32" name="object 32"/>
          <p:cNvGrpSpPr/>
          <p:nvPr/>
        </p:nvGrpSpPr>
        <p:grpSpPr>
          <a:xfrm>
            <a:off x="4657153" y="2660713"/>
            <a:ext cx="4415790" cy="732155"/>
            <a:chOff x="4657153" y="2660713"/>
            <a:chExt cx="4415790" cy="732155"/>
          </a:xfrm>
        </p:grpSpPr>
        <p:sp>
          <p:nvSpPr>
            <p:cNvPr id="33" name="object 33"/>
            <p:cNvSpPr/>
            <p:nvPr/>
          </p:nvSpPr>
          <p:spPr>
            <a:xfrm>
              <a:off x="4661915" y="2665476"/>
              <a:ext cx="4406265" cy="722630"/>
            </a:xfrm>
            <a:custGeom>
              <a:avLst/>
              <a:gdLst/>
              <a:ahLst/>
              <a:cxnLst/>
              <a:rect l="l" t="t" r="r" b="b"/>
              <a:pathLst>
                <a:path w="4406265" h="722629">
                  <a:moveTo>
                    <a:pt x="4283710" y="0"/>
                  </a:moveTo>
                  <a:lnTo>
                    <a:pt x="0" y="0"/>
                  </a:lnTo>
                  <a:lnTo>
                    <a:pt x="0" y="722376"/>
                  </a:lnTo>
                  <a:lnTo>
                    <a:pt x="4283710" y="722376"/>
                  </a:lnTo>
                  <a:lnTo>
                    <a:pt x="4331249" y="712922"/>
                  </a:lnTo>
                  <a:lnTo>
                    <a:pt x="4370085" y="687133"/>
                  </a:lnTo>
                  <a:lnTo>
                    <a:pt x="4396277" y="648866"/>
                  </a:lnTo>
                  <a:lnTo>
                    <a:pt x="4405884" y="601979"/>
                  </a:lnTo>
                  <a:lnTo>
                    <a:pt x="4405884" y="120396"/>
                  </a:lnTo>
                  <a:lnTo>
                    <a:pt x="4396277" y="73509"/>
                  </a:lnTo>
                  <a:lnTo>
                    <a:pt x="4370085" y="35242"/>
                  </a:lnTo>
                  <a:lnTo>
                    <a:pt x="4331249" y="9453"/>
                  </a:lnTo>
                  <a:lnTo>
                    <a:pt x="4283710" y="0"/>
                  </a:lnTo>
                  <a:close/>
                </a:path>
              </a:pathLst>
            </a:custGeom>
            <a:solidFill>
              <a:srgbClr val="FFFFFF">
                <a:alpha val="90194"/>
              </a:srgbClr>
            </a:solidFill>
          </p:spPr>
          <p:txBody>
            <a:bodyPr wrap="square" lIns="0" tIns="0" rIns="0" bIns="0" rtlCol="0"/>
            <a:lstStyle/>
            <a:p>
              <a:endParaRPr/>
            </a:p>
          </p:txBody>
        </p:sp>
        <p:sp>
          <p:nvSpPr>
            <p:cNvPr id="34" name="object 34"/>
            <p:cNvSpPr/>
            <p:nvPr/>
          </p:nvSpPr>
          <p:spPr>
            <a:xfrm>
              <a:off x="4661915" y="2665476"/>
              <a:ext cx="4406265" cy="722630"/>
            </a:xfrm>
            <a:custGeom>
              <a:avLst/>
              <a:gdLst/>
              <a:ahLst/>
              <a:cxnLst/>
              <a:rect l="l" t="t" r="r" b="b"/>
              <a:pathLst>
                <a:path w="4406265" h="722629">
                  <a:moveTo>
                    <a:pt x="4405884" y="120396"/>
                  </a:moveTo>
                  <a:lnTo>
                    <a:pt x="4405884" y="601979"/>
                  </a:lnTo>
                  <a:lnTo>
                    <a:pt x="4396277" y="648866"/>
                  </a:lnTo>
                  <a:lnTo>
                    <a:pt x="4370085" y="687133"/>
                  </a:lnTo>
                  <a:lnTo>
                    <a:pt x="4331249" y="712922"/>
                  </a:lnTo>
                  <a:lnTo>
                    <a:pt x="4283710" y="722376"/>
                  </a:lnTo>
                  <a:lnTo>
                    <a:pt x="0" y="722376"/>
                  </a:lnTo>
                  <a:lnTo>
                    <a:pt x="0" y="0"/>
                  </a:lnTo>
                  <a:lnTo>
                    <a:pt x="4283710" y="0"/>
                  </a:lnTo>
                  <a:lnTo>
                    <a:pt x="4331249" y="9453"/>
                  </a:lnTo>
                  <a:lnTo>
                    <a:pt x="4370085" y="35242"/>
                  </a:lnTo>
                  <a:lnTo>
                    <a:pt x="4396277" y="73509"/>
                  </a:lnTo>
                  <a:lnTo>
                    <a:pt x="4405884" y="120396"/>
                  </a:lnTo>
                  <a:close/>
                </a:path>
              </a:pathLst>
            </a:custGeom>
            <a:ln w="9144">
              <a:solidFill>
                <a:srgbClr val="2E2E97"/>
              </a:solidFill>
            </a:ln>
          </p:spPr>
          <p:txBody>
            <a:bodyPr wrap="square" lIns="0" tIns="0" rIns="0" bIns="0" rtlCol="0"/>
            <a:lstStyle/>
            <a:p>
              <a:endParaRPr/>
            </a:p>
          </p:txBody>
        </p:sp>
      </p:grpSp>
      <p:sp>
        <p:nvSpPr>
          <p:cNvPr id="35" name="object 35"/>
          <p:cNvSpPr txBox="1"/>
          <p:nvPr/>
        </p:nvSpPr>
        <p:spPr>
          <a:xfrm>
            <a:off x="4749800" y="2683001"/>
            <a:ext cx="3973195" cy="655955"/>
          </a:xfrm>
          <a:prstGeom prst="rect">
            <a:avLst/>
          </a:prstGeom>
        </p:spPr>
        <p:txBody>
          <a:bodyPr vert="horz" wrap="square" lIns="0" tIns="13335" rIns="0" bIns="0" rtlCol="0">
            <a:spAutoFit/>
          </a:bodyPr>
          <a:lstStyle/>
          <a:p>
            <a:pPr marL="127000" indent="-114300">
              <a:lnSpc>
                <a:spcPct val="100000"/>
              </a:lnSpc>
              <a:spcBef>
                <a:spcPts val="105"/>
              </a:spcBef>
              <a:buFont typeface="Arial MT"/>
              <a:buChar char="•"/>
              <a:tabLst>
                <a:tab pos="127000" algn="l"/>
              </a:tabLst>
            </a:pPr>
            <a:r>
              <a:rPr sz="1400" b="1" spc="-5" dirty="0">
                <a:latin typeface="Arial"/>
                <a:cs typeface="Arial"/>
              </a:rPr>
              <a:t>30</a:t>
            </a:r>
            <a:r>
              <a:rPr sz="1400" b="1" spc="-30" dirty="0">
                <a:latin typeface="Arial"/>
                <a:cs typeface="Arial"/>
              </a:rPr>
              <a:t> </a:t>
            </a:r>
            <a:r>
              <a:rPr sz="1400" b="1" spc="-10" dirty="0">
                <a:latin typeface="Arial"/>
                <a:cs typeface="Arial"/>
              </a:rPr>
              <a:t>years</a:t>
            </a:r>
            <a:r>
              <a:rPr sz="1400" b="1" spc="15" dirty="0">
                <a:latin typeface="Arial"/>
                <a:cs typeface="Arial"/>
              </a:rPr>
              <a:t> </a:t>
            </a:r>
            <a:r>
              <a:rPr sz="1400" b="1" spc="-5" dirty="0">
                <a:latin typeface="Arial"/>
                <a:cs typeface="Arial"/>
              </a:rPr>
              <a:t>BC </a:t>
            </a:r>
            <a:r>
              <a:rPr sz="1400" b="1" dirty="0">
                <a:latin typeface="Arial"/>
                <a:cs typeface="Arial"/>
              </a:rPr>
              <a:t>-</a:t>
            </a:r>
            <a:r>
              <a:rPr sz="1400" b="1" spc="-15" dirty="0">
                <a:latin typeface="Arial"/>
                <a:cs typeface="Arial"/>
              </a:rPr>
              <a:t> </a:t>
            </a:r>
            <a:r>
              <a:rPr sz="1400" b="1" spc="-5" dirty="0">
                <a:latin typeface="Arial"/>
                <a:cs typeface="Arial"/>
              </a:rPr>
              <a:t>476</a:t>
            </a:r>
            <a:r>
              <a:rPr sz="1400" b="1" spc="-25" dirty="0">
                <a:latin typeface="Arial"/>
                <a:cs typeface="Arial"/>
              </a:rPr>
              <a:t> </a:t>
            </a:r>
            <a:r>
              <a:rPr sz="1400" b="1" spc="-10" dirty="0">
                <a:latin typeface="Arial"/>
                <a:cs typeface="Arial"/>
              </a:rPr>
              <a:t>years</a:t>
            </a:r>
            <a:r>
              <a:rPr sz="1400" b="1" spc="-35" dirty="0">
                <a:latin typeface="Arial"/>
                <a:cs typeface="Arial"/>
              </a:rPr>
              <a:t> </a:t>
            </a:r>
            <a:r>
              <a:rPr sz="1400" b="1" spc="-20" dirty="0">
                <a:latin typeface="Arial"/>
                <a:cs typeface="Arial"/>
              </a:rPr>
              <a:t>AD</a:t>
            </a:r>
            <a:endParaRPr sz="1400">
              <a:latin typeface="Arial"/>
              <a:cs typeface="Arial"/>
            </a:endParaRPr>
          </a:p>
          <a:p>
            <a:pPr marL="241300" marR="5080" lvl="1" indent="-114300">
              <a:lnSpc>
                <a:spcPts val="1510"/>
              </a:lnSpc>
              <a:spcBef>
                <a:spcPts val="275"/>
              </a:spcBef>
              <a:buFont typeface="Arial MT"/>
              <a:buChar char="•"/>
              <a:tabLst>
                <a:tab pos="241300" algn="l"/>
              </a:tabLst>
            </a:pPr>
            <a:r>
              <a:rPr sz="1400" b="1" spc="-5" dirty="0">
                <a:latin typeface="Arial"/>
                <a:cs typeface="Arial"/>
              </a:rPr>
              <a:t>the</a:t>
            </a:r>
            <a:r>
              <a:rPr sz="1400" b="1" spc="-20" dirty="0">
                <a:latin typeface="Arial"/>
                <a:cs typeface="Arial"/>
              </a:rPr>
              <a:t> </a:t>
            </a:r>
            <a:r>
              <a:rPr sz="1400" b="1" dirty="0">
                <a:latin typeface="Arial"/>
                <a:cs typeface="Arial"/>
              </a:rPr>
              <a:t>rise</a:t>
            </a:r>
            <a:r>
              <a:rPr sz="1400" b="1" spc="-20" dirty="0">
                <a:latin typeface="Arial"/>
                <a:cs typeface="Arial"/>
              </a:rPr>
              <a:t> </a:t>
            </a:r>
            <a:r>
              <a:rPr sz="1400" b="1" spc="-5" dirty="0">
                <a:latin typeface="Arial"/>
                <a:cs typeface="Arial"/>
              </a:rPr>
              <a:t>and</a:t>
            </a:r>
            <a:r>
              <a:rPr sz="1400" b="1" spc="-20" dirty="0">
                <a:latin typeface="Arial"/>
                <a:cs typeface="Arial"/>
              </a:rPr>
              <a:t> </a:t>
            </a:r>
            <a:r>
              <a:rPr sz="1400" b="1" spc="-5" dirty="0">
                <a:latin typeface="Arial"/>
                <a:cs typeface="Arial"/>
              </a:rPr>
              <a:t>the</a:t>
            </a:r>
            <a:r>
              <a:rPr sz="1400" b="1" spc="-10" dirty="0">
                <a:latin typeface="Arial"/>
                <a:cs typeface="Arial"/>
              </a:rPr>
              <a:t> </a:t>
            </a:r>
            <a:r>
              <a:rPr sz="1400" b="1" dirty="0">
                <a:latin typeface="Arial"/>
                <a:cs typeface="Arial"/>
              </a:rPr>
              <a:t>crisis</a:t>
            </a:r>
            <a:r>
              <a:rPr sz="1400" b="1" spc="-40" dirty="0">
                <a:latin typeface="Arial"/>
                <a:cs typeface="Arial"/>
              </a:rPr>
              <a:t> </a:t>
            </a:r>
            <a:r>
              <a:rPr sz="1400" b="1" spc="-5" dirty="0">
                <a:latin typeface="Arial"/>
                <a:cs typeface="Arial"/>
              </a:rPr>
              <a:t>(collapse)</a:t>
            </a:r>
            <a:r>
              <a:rPr sz="1400" b="1" spc="-45" dirty="0">
                <a:latin typeface="Arial"/>
                <a:cs typeface="Arial"/>
              </a:rPr>
              <a:t> </a:t>
            </a:r>
            <a:r>
              <a:rPr sz="1400" b="1" spc="-5" dirty="0">
                <a:latin typeface="Arial"/>
                <a:cs typeface="Arial"/>
              </a:rPr>
              <a:t>of</a:t>
            </a:r>
            <a:r>
              <a:rPr sz="1400" b="1"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slave </a:t>
            </a:r>
            <a:r>
              <a:rPr sz="1400" b="1" spc="-375" dirty="0">
                <a:latin typeface="Arial"/>
                <a:cs typeface="Arial"/>
              </a:rPr>
              <a:t> </a:t>
            </a:r>
            <a:r>
              <a:rPr sz="1400" b="1" dirty="0">
                <a:latin typeface="Arial"/>
                <a:cs typeface="Arial"/>
              </a:rPr>
              <a:t>state</a:t>
            </a:r>
            <a:r>
              <a:rPr sz="1400" b="1" spc="-35" dirty="0">
                <a:latin typeface="Arial"/>
                <a:cs typeface="Arial"/>
              </a:rPr>
              <a:t> </a:t>
            </a:r>
            <a:r>
              <a:rPr sz="1400" b="1" spc="-5" dirty="0">
                <a:latin typeface="Arial"/>
                <a:cs typeface="Arial"/>
              </a:rPr>
              <a:t>under</a:t>
            </a:r>
            <a:r>
              <a:rPr sz="1400" b="1" spc="-15" dirty="0">
                <a:latin typeface="Arial"/>
                <a:cs typeface="Arial"/>
              </a:rPr>
              <a:t> </a:t>
            </a:r>
            <a:r>
              <a:rPr sz="1400" b="1" spc="-5" dirty="0">
                <a:latin typeface="Arial"/>
                <a:cs typeface="Arial"/>
              </a:rPr>
              <a:t>the</a:t>
            </a:r>
            <a:r>
              <a:rPr sz="1400" b="1" spc="-10" dirty="0">
                <a:latin typeface="Arial"/>
                <a:cs typeface="Arial"/>
              </a:rPr>
              <a:t> </a:t>
            </a:r>
            <a:r>
              <a:rPr sz="1400" b="1" spc="-5" dirty="0">
                <a:latin typeface="Arial"/>
                <a:cs typeface="Arial"/>
              </a:rPr>
              <a:t>authority</a:t>
            </a:r>
            <a:r>
              <a:rPr sz="1400" b="1" spc="-45" dirty="0">
                <a:latin typeface="Arial"/>
                <a:cs typeface="Arial"/>
              </a:rPr>
              <a:t> </a:t>
            </a:r>
            <a:r>
              <a:rPr sz="1400" b="1" spc="-5" dirty="0">
                <a:latin typeface="Arial"/>
                <a:cs typeface="Arial"/>
              </a:rPr>
              <a:t>of</a:t>
            </a:r>
            <a:r>
              <a:rPr sz="1400" b="1" spc="-25" dirty="0">
                <a:latin typeface="Arial"/>
                <a:cs typeface="Arial"/>
              </a:rPr>
              <a:t> </a:t>
            </a:r>
            <a:r>
              <a:rPr sz="1400" b="1" spc="-5" dirty="0">
                <a:latin typeface="Arial"/>
                <a:cs typeface="Arial"/>
              </a:rPr>
              <a:t>Rome</a:t>
            </a:r>
            <a:endParaRPr sz="1400">
              <a:latin typeface="Arial"/>
              <a:cs typeface="Arial"/>
            </a:endParaRPr>
          </a:p>
        </p:txBody>
      </p:sp>
      <p:pic>
        <p:nvPicPr>
          <p:cNvPr id="36" name="object 36"/>
          <p:cNvPicPr/>
          <p:nvPr/>
        </p:nvPicPr>
        <p:blipFill>
          <a:blip r:embed="rId12" cstate="print"/>
          <a:stretch>
            <a:fillRect/>
          </a:stretch>
        </p:blipFill>
        <p:spPr>
          <a:xfrm>
            <a:off x="3185160" y="3668267"/>
            <a:ext cx="5873495" cy="1246632"/>
          </a:xfrm>
          <a:prstGeom prst="rect">
            <a:avLst/>
          </a:prstGeom>
        </p:spPr>
      </p:pic>
      <p:sp>
        <p:nvSpPr>
          <p:cNvPr id="37" name="object 37"/>
          <p:cNvSpPr txBox="1"/>
          <p:nvPr/>
        </p:nvSpPr>
        <p:spPr>
          <a:xfrm>
            <a:off x="3452240" y="3818001"/>
            <a:ext cx="5306695" cy="842644"/>
          </a:xfrm>
          <a:prstGeom prst="rect">
            <a:avLst/>
          </a:prstGeom>
        </p:spPr>
        <p:txBody>
          <a:bodyPr vert="horz" wrap="square" lIns="0" tIns="15240" rIns="0" bIns="0" rtlCol="0">
            <a:spAutoFit/>
          </a:bodyPr>
          <a:lstStyle/>
          <a:p>
            <a:pPr marL="12700" marR="5080" indent="-635" algn="ctr">
              <a:lnSpc>
                <a:spcPct val="98900"/>
              </a:lnSpc>
              <a:spcBef>
                <a:spcPts val="120"/>
              </a:spcBef>
            </a:pPr>
            <a:r>
              <a:rPr sz="1800" b="1" spc="-25" dirty="0">
                <a:solidFill>
                  <a:srgbClr val="000099"/>
                </a:solidFill>
                <a:latin typeface="Arial"/>
                <a:cs typeface="Arial"/>
              </a:rPr>
              <a:t>Temple</a:t>
            </a:r>
            <a:r>
              <a:rPr sz="1800" b="1" dirty="0">
                <a:solidFill>
                  <a:srgbClr val="000099"/>
                </a:solidFill>
                <a:latin typeface="Arial"/>
                <a:cs typeface="Arial"/>
              </a:rPr>
              <a:t> </a:t>
            </a:r>
            <a:r>
              <a:rPr sz="1800" b="1" spc="-5" dirty="0">
                <a:solidFill>
                  <a:srgbClr val="000099"/>
                </a:solidFill>
                <a:latin typeface="Arial"/>
                <a:cs typeface="Arial"/>
              </a:rPr>
              <a:t>medicine,</a:t>
            </a:r>
            <a:r>
              <a:rPr sz="1800" b="1" spc="-10" dirty="0">
                <a:solidFill>
                  <a:srgbClr val="000099"/>
                </a:solidFill>
                <a:latin typeface="Arial"/>
                <a:cs typeface="Arial"/>
              </a:rPr>
              <a:t> </a:t>
            </a:r>
            <a:r>
              <a:rPr sz="1800" b="1" dirty="0">
                <a:solidFill>
                  <a:srgbClr val="000099"/>
                </a:solidFill>
                <a:latin typeface="Arial"/>
                <a:cs typeface="Arial"/>
              </a:rPr>
              <a:t>like</a:t>
            </a:r>
            <a:r>
              <a:rPr sz="1800" b="1" spc="-10" dirty="0">
                <a:solidFill>
                  <a:srgbClr val="000099"/>
                </a:solidFill>
                <a:latin typeface="Arial"/>
                <a:cs typeface="Arial"/>
              </a:rPr>
              <a:t> </a:t>
            </a:r>
            <a:r>
              <a:rPr sz="1800" b="1" dirty="0">
                <a:solidFill>
                  <a:srgbClr val="000099"/>
                </a:solidFill>
                <a:latin typeface="Arial"/>
                <a:cs typeface="Arial"/>
              </a:rPr>
              <a:t>the</a:t>
            </a:r>
            <a:r>
              <a:rPr sz="1800" b="1" spc="-15" dirty="0">
                <a:solidFill>
                  <a:srgbClr val="000099"/>
                </a:solidFill>
                <a:latin typeface="Arial"/>
                <a:cs typeface="Arial"/>
              </a:rPr>
              <a:t> </a:t>
            </a:r>
            <a:r>
              <a:rPr sz="1800" b="1" spc="-5" dirty="0">
                <a:solidFill>
                  <a:srgbClr val="000099"/>
                </a:solidFill>
                <a:latin typeface="Arial"/>
                <a:cs typeface="Arial"/>
              </a:rPr>
              <a:t>Greek</a:t>
            </a:r>
            <a:r>
              <a:rPr sz="1800" b="1" spc="5" dirty="0">
                <a:solidFill>
                  <a:srgbClr val="000099"/>
                </a:solidFill>
                <a:latin typeface="Arial"/>
                <a:cs typeface="Arial"/>
              </a:rPr>
              <a:t> </a:t>
            </a:r>
            <a:r>
              <a:rPr sz="1800" b="1" spc="-5" dirty="0">
                <a:solidFill>
                  <a:srgbClr val="000099"/>
                </a:solidFill>
                <a:latin typeface="Arial"/>
                <a:cs typeface="Arial"/>
              </a:rPr>
              <a:t>medicine, </a:t>
            </a:r>
            <a:r>
              <a:rPr sz="1800" b="1" dirty="0">
                <a:solidFill>
                  <a:srgbClr val="000099"/>
                </a:solidFill>
                <a:latin typeface="Arial"/>
                <a:cs typeface="Arial"/>
              </a:rPr>
              <a:t> </a:t>
            </a:r>
            <a:r>
              <a:rPr sz="1800" b="1" spc="-5" dirty="0">
                <a:solidFill>
                  <a:srgbClr val="000099"/>
                </a:solidFill>
                <a:latin typeface="Arial"/>
                <a:cs typeface="Arial"/>
              </a:rPr>
              <a:t>appeared</a:t>
            </a:r>
            <a:r>
              <a:rPr sz="1800" b="1" dirty="0">
                <a:solidFill>
                  <a:srgbClr val="000099"/>
                </a:solidFill>
                <a:latin typeface="Arial"/>
                <a:cs typeface="Arial"/>
              </a:rPr>
              <a:t> in</a:t>
            </a:r>
            <a:r>
              <a:rPr sz="1800" b="1" spc="-5" dirty="0">
                <a:solidFill>
                  <a:srgbClr val="000099"/>
                </a:solidFill>
                <a:latin typeface="Arial"/>
                <a:cs typeface="Arial"/>
              </a:rPr>
              <a:t> Rome</a:t>
            </a:r>
            <a:r>
              <a:rPr sz="1800" b="1" spc="5" dirty="0">
                <a:solidFill>
                  <a:srgbClr val="000099"/>
                </a:solidFill>
                <a:latin typeface="Arial"/>
                <a:cs typeface="Arial"/>
              </a:rPr>
              <a:t> </a:t>
            </a:r>
            <a:r>
              <a:rPr sz="1800" b="1" dirty="0">
                <a:solidFill>
                  <a:srgbClr val="000099"/>
                </a:solidFill>
                <a:latin typeface="Arial"/>
                <a:cs typeface="Arial"/>
              </a:rPr>
              <a:t>during</a:t>
            </a:r>
            <a:r>
              <a:rPr sz="1800" b="1" spc="-15" dirty="0">
                <a:solidFill>
                  <a:srgbClr val="000099"/>
                </a:solidFill>
                <a:latin typeface="Arial"/>
                <a:cs typeface="Arial"/>
              </a:rPr>
              <a:t> </a:t>
            </a:r>
            <a:r>
              <a:rPr sz="1800" b="1" dirty="0">
                <a:solidFill>
                  <a:srgbClr val="000099"/>
                </a:solidFill>
                <a:latin typeface="Arial"/>
                <a:cs typeface="Arial"/>
              </a:rPr>
              <a:t>the</a:t>
            </a:r>
            <a:r>
              <a:rPr sz="1800" b="1" spc="-5" dirty="0">
                <a:solidFill>
                  <a:srgbClr val="000099"/>
                </a:solidFill>
                <a:latin typeface="Arial"/>
                <a:cs typeface="Arial"/>
              </a:rPr>
              <a:t> </a:t>
            </a:r>
            <a:r>
              <a:rPr sz="1800" b="1" dirty="0">
                <a:solidFill>
                  <a:srgbClr val="000099"/>
                </a:solidFill>
                <a:latin typeface="Arial"/>
                <a:cs typeface="Arial"/>
              </a:rPr>
              <a:t>plague</a:t>
            </a:r>
            <a:r>
              <a:rPr sz="1800" b="1" spc="-15" dirty="0">
                <a:solidFill>
                  <a:srgbClr val="000099"/>
                </a:solidFill>
                <a:latin typeface="Arial"/>
                <a:cs typeface="Arial"/>
              </a:rPr>
              <a:t> </a:t>
            </a:r>
            <a:r>
              <a:rPr sz="1800" b="1" spc="-5" dirty="0">
                <a:solidFill>
                  <a:srgbClr val="000099"/>
                </a:solidFill>
                <a:latin typeface="Arial"/>
                <a:cs typeface="Arial"/>
              </a:rPr>
              <a:t>epidemic</a:t>
            </a:r>
            <a:r>
              <a:rPr sz="1800" b="1" spc="-10" dirty="0">
                <a:solidFill>
                  <a:srgbClr val="000099"/>
                </a:solidFill>
                <a:latin typeface="Arial"/>
                <a:cs typeface="Arial"/>
              </a:rPr>
              <a:t> </a:t>
            </a:r>
            <a:r>
              <a:rPr sz="1800" b="1" dirty="0">
                <a:solidFill>
                  <a:srgbClr val="000099"/>
                </a:solidFill>
                <a:latin typeface="Arial"/>
                <a:cs typeface="Arial"/>
              </a:rPr>
              <a:t>in </a:t>
            </a:r>
            <a:r>
              <a:rPr sz="1800" b="1" spc="-484" dirty="0">
                <a:solidFill>
                  <a:srgbClr val="000099"/>
                </a:solidFill>
                <a:latin typeface="Arial"/>
                <a:cs typeface="Arial"/>
              </a:rPr>
              <a:t> </a:t>
            </a:r>
            <a:r>
              <a:rPr sz="1800" b="1" dirty="0">
                <a:solidFill>
                  <a:srgbClr val="000099"/>
                </a:solidFill>
                <a:latin typeface="Arial"/>
                <a:cs typeface="Arial"/>
              </a:rPr>
              <a:t>the</a:t>
            </a:r>
            <a:r>
              <a:rPr sz="1800" b="1" spc="-5" dirty="0">
                <a:solidFill>
                  <a:srgbClr val="000099"/>
                </a:solidFill>
                <a:latin typeface="Arial"/>
                <a:cs typeface="Arial"/>
              </a:rPr>
              <a:t> </a:t>
            </a:r>
            <a:r>
              <a:rPr sz="1800" b="1" dirty="0">
                <a:solidFill>
                  <a:srgbClr val="000099"/>
                </a:solidFill>
                <a:latin typeface="Arial"/>
                <a:cs typeface="Arial"/>
              </a:rPr>
              <a:t>beginning</a:t>
            </a:r>
            <a:r>
              <a:rPr sz="1800" b="1" spc="-25" dirty="0">
                <a:solidFill>
                  <a:srgbClr val="000099"/>
                </a:solidFill>
                <a:latin typeface="Arial"/>
                <a:cs typeface="Arial"/>
              </a:rPr>
              <a:t> </a:t>
            </a:r>
            <a:r>
              <a:rPr sz="1800" b="1" dirty="0">
                <a:solidFill>
                  <a:srgbClr val="000099"/>
                </a:solidFill>
                <a:latin typeface="Arial"/>
                <a:cs typeface="Arial"/>
              </a:rPr>
              <a:t>of III</a:t>
            </a:r>
            <a:r>
              <a:rPr sz="1800" b="1" spc="-5" dirty="0">
                <a:solidFill>
                  <a:srgbClr val="000099"/>
                </a:solidFill>
                <a:latin typeface="Arial"/>
                <a:cs typeface="Arial"/>
              </a:rPr>
              <a:t> century</a:t>
            </a:r>
            <a:r>
              <a:rPr sz="1800" b="1" spc="-15" dirty="0">
                <a:solidFill>
                  <a:srgbClr val="000099"/>
                </a:solidFill>
                <a:latin typeface="Arial"/>
                <a:cs typeface="Arial"/>
              </a:rPr>
              <a:t> </a:t>
            </a:r>
            <a:r>
              <a:rPr sz="1800" b="1" spc="-5" dirty="0">
                <a:solidFill>
                  <a:srgbClr val="000099"/>
                </a:solidFill>
                <a:latin typeface="Arial"/>
                <a:cs typeface="Arial"/>
              </a:rPr>
              <a:t>BC</a:t>
            </a:r>
            <a:endParaRPr sz="1800">
              <a:latin typeface="Arial"/>
              <a:cs typeface="Arial"/>
            </a:endParaRPr>
          </a:p>
        </p:txBody>
      </p:sp>
      <p:pic>
        <p:nvPicPr>
          <p:cNvPr id="38" name="object 38"/>
          <p:cNvPicPr/>
          <p:nvPr/>
        </p:nvPicPr>
        <p:blipFill>
          <a:blip r:embed="rId13" cstate="print"/>
          <a:stretch>
            <a:fillRect/>
          </a:stretch>
        </p:blipFill>
        <p:spPr>
          <a:xfrm>
            <a:off x="3139439" y="4963667"/>
            <a:ext cx="5876544" cy="1793748"/>
          </a:xfrm>
          <a:prstGeom prst="rect">
            <a:avLst/>
          </a:prstGeom>
        </p:spPr>
      </p:pic>
      <p:grpSp>
        <p:nvGrpSpPr>
          <p:cNvPr id="39" name="object 39"/>
          <p:cNvGrpSpPr/>
          <p:nvPr/>
        </p:nvGrpSpPr>
        <p:grpSpPr>
          <a:xfrm>
            <a:off x="41148" y="586740"/>
            <a:ext cx="2618740" cy="5506720"/>
            <a:chOff x="41148" y="586740"/>
            <a:chExt cx="2618740" cy="5506720"/>
          </a:xfrm>
        </p:grpSpPr>
        <p:pic>
          <p:nvPicPr>
            <p:cNvPr id="40" name="object 40"/>
            <p:cNvPicPr/>
            <p:nvPr/>
          </p:nvPicPr>
          <p:blipFill>
            <a:blip r:embed="rId14" cstate="print"/>
            <a:stretch>
              <a:fillRect/>
            </a:stretch>
          </p:blipFill>
          <p:spPr>
            <a:xfrm>
              <a:off x="41148" y="586740"/>
              <a:ext cx="2482596" cy="1827276"/>
            </a:xfrm>
            <a:prstGeom prst="rect">
              <a:avLst/>
            </a:prstGeom>
          </p:spPr>
        </p:pic>
        <p:pic>
          <p:nvPicPr>
            <p:cNvPr id="41" name="object 41"/>
            <p:cNvPicPr/>
            <p:nvPr/>
          </p:nvPicPr>
          <p:blipFill>
            <a:blip r:embed="rId15" cstate="print"/>
            <a:stretch>
              <a:fillRect/>
            </a:stretch>
          </p:blipFill>
          <p:spPr>
            <a:xfrm>
              <a:off x="124967" y="4669536"/>
              <a:ext cx="2534412" cy="1423415"/>
            </a:xfrm>
            <a:prstGeom prst="rect">
              <a:avLst/>
            </a:prstGeom>
          </p:spPr>
        </p:pic>
      </p:grpSp>
      <p:sp>
        <p:nvSpPr>
          <p:cNvPr id="42" name="object 42"/>
          <p:cNvSpPr txBox="1"/>
          <p:nvPr/>
        </p:nvSpPr>
        <p:spPr>
          <a:xfrm>
            <a:off x="3375786" y="5112842"/>
            <a:ext cx="5613400" cy="1612900"/>
          </a:xfrm>
          <a:prstGeom prst="rect">
            <a:avLst/>
          </a:prstGeom>
        </p:spPr>
        <p:txBody>
          <a:bodyPr vert="horz" wrap="square" lIns="0" tIns="12700" rIns="0" bIns="0" rtlCol="0">
            <a:spAutoFit/>
          </a:bodyPr>
          <a:lstStyle/>
          <a:p>
            <a:pPr marL="12700">
              <a:lnSpc>
                <a:spcPct val="100000"/>
              </a:lnSpc>
              <a:spcBef>
                <a:spcPts val="100"/>
              </a:spcBef>
            </a:pPr>
            <a:r>
              <a:rPr sz="1800" b="1" spc="-30" dirty="0">
                <a:solidFill>
                  <a:srgbClr val="FF0000"/>
                </a:solidFill>
                <a:latin typeface="Arial"/>
                <a:cs typeface="Arial"/>
              </a:rPr>
              <a:t>"LAWS</a:t>
            </a:r>
            <a:r>
              <a:rPr sz="1800" b="1" spc="30" dirty="0">
                <a:solidFill>
                  <a:srgbClr val="FF0000"/>
                </a:solidFill>
                <a:latin typeface="Arial"/>
                <a:cs typeface="Arial"/>
              </a:rPr>
              <a:t> </a:t>
            </a:r>
            <a:r>
              <a:rPr sz="1800" b="1" dirty="0">
                <a:solidFill>
                  <a:srgbClr val="FF0000"/>
                </a:solidFill>
                <a:latin typeface="Arial"/>
                <a:cs typeface="Arial"/>
              </a:rPr>
              <a:t>OF</a:t>
            </a:r>
            <a:r>
              <a:rPr sz="1800" b="1" spc="-10" dirty="0">
                <a:solidFill>
                  <a:srgbClr val="FF0000"/>
                </a:solidFill>
                <a:latin typeface="Arial"/>
                <a:cs typeface="Arial"/>
              </a:rPr>
              <a:t> </a:t>
            </a:r>
            <a:r>
              <a:rPr sz="1800" b="1" dirty="0">
                <a:solidFill>
                  <a:srgbClr val="FF0000"/>
                </a:solidFill>
                <a:latin typeface="Arial"/>
                <a:cs typeface="Arial"/>
              </a:rPr>
              <a:t>XII</a:t>
            </a:r>
            <a:r>
              <a:rPr sz="1800" b="1" spc="-5" dirty="0">
                <a:solidFill>
                  <a:srgbClr val="FF0000"/>
                </a:solidFill>
                <a:latin typeface="Arial"/>
                <a:cs typeface="Arial"/>
              </a:rPr>
              <a:t> </a:t>
            </a:r>
            <a:r>
              <a:rPr sz="1800" b="1" spc="-30" dirty="0">
                <a:solidFill>
                  <a:srgbClr val="FF0000"/>
                </a:solidFill>
                <a:latin typeface="Arial"/>
                <a:cs typeface="Arial"/>
              </a:rPr>
              <a:t>TABLES"</a:t>
            </a:r>
            <a:r>
              <a:rPr sz="1800" b="1" spc="30" dirty="0">
                <a:solidFill>
                  <a:srgbClr val="FF0000"/>
                </a:solidFill>
                <a:latin typeface="Arial"/>
                <a:cs typeface="Arial"/>
              </a:rPr>
              <a:t> </a:t>
            </a:r>
            <a:r>
              <a:rPr sz="1800" b="1" dirty="0">
                <a:solidFill>
                  <a:srgbClr val="000099"/>
                </a:solidFill>
                <a:latin typeface="Arial"/>
                <a:cs typeface="Arial"/>
              </a:rPr>
              <a:t>-</a:t>
            </a:r>
            <a:r>
              <a:rPr sz="1800" b="1" spc="-5" dirty="0">
                <a:solidFill>
                  <a:srgbClr val="000099"/>
                </a:solidFill>
                <a:latin typeface="Arial"/>
                <a:cs typeface="Arial"/>
              </a:rPr>
              <a:t> </a:t>
            </a:r>
            <a:r>
              <a:rPr sz="1800" b="1" dirty="0">
                <a:solidFill>
                  <a:srgbClr val="000099"/>
                </a:solidFill>
                <a:latin typeface="Arial"/>
                <a:cs typeface="Arial"/>
              </a:rPr>
              <a:t>The</a:t>
            </a:r>
            <a:r>
              <a:rPr sz="1800" b="1" spc="-15" dirty="0">
                <a:solidFill>
                  <a:srgbClr val="000099"/>
                </a:solidFill>
                <a:latin typeface="Arial"/>
                <a:cs typeface="Arial"/>
              </a:rPr>
              <a:t> </a:t>
            </a:r>
            <a:r>
              <a:rPr sz="1800" b="1" spc="-5" dirty="0">
                <a:solidFill>
                  <a:srgbClr val="000099"/>
                </a:solidFill>
                <a:latin typeface="Arial"/>
                <a:cs typeface="Arial"/>
              </a:rPr>
              <a:t>first </a:t>
            </a:r>
            <a:r>
              <a:rPr sz="1800" b="1" dirty="0">
                <a:solidFill>
                  <a:srgbClr val="000099"/>
                </a:solidFill>
                <a:latin typeface="Arial"/>
                <a:cs typeface="Arial"/>
              </a:rPr>
              <a:t>collection</a:t>
            </a:r>
            <a:r>
              <a:rPr sz="1800" b="1" spc="-15" dirty="0">
                <a:solidFill>
                  <a:srgbClr val="000099"/>
                </a:solidFill>
                <a:latin typeface="Arial"/>
                <a:cs typeface="Arial"/>
              </a:rPr>
              <a:t> </a:t>
            </a:r>
            <a:r>
              <a:rPr sz="1800" b="1" dirty="0">
                <a:solidFill>
                  <a:srgbClr val="000099"/>
                </a:solidFill>
                <a:latin typeface="Arial"/>
                <a:cs typeface="Arial"/>
              </a:rPr>
              <a:t>of</a:t>
            </a:r>
            <a:endParaRPr sz="1800">
              <a:latin typeface="Arial"/>
              <a:cs typeface="Arial"/>
            </a:endParaRPr>
          </a:p>
          <a:p>
            <a:pPr marL="12700">
              <a:lnSpc>
                <a:spcPct val="100000"/>
              </a:lnSpc>
              <a:spcBef>
                <a:spcPts val="5"/>
              </a:spcBef>
            </a:pPr>
            <a:r>
              <a:rPr sz="1800" b="1" spc="-5" dirty="0">
                <a:solidFill>
                  <a:srgbClr val="000099"/>
                </a:solidFill>
                <a:latin typeface="Arial"/>
                <a:cs typeface="Arial"/>
              </a:rPr>
              <a:t>health-related</a:t>
            </a:r>
            <a:r>
              <a:rPr sz="1800" b="1" spc="-15" dirty="0">
                <a:solidFill>
                  <a:srgbClr val="000099"/>
                </a:solidFill>
                <a:latin typeface="Arial"/>
                <a:cs typeface="Arial"/>
              </a:rPr>
              <a:t> </a:t>
            </a:r>
            <a:r>
              <a:rPr sz="1800" b="1" spc="5" dirty="0">
                <a:solidFill>
                  <a:srgbClr val="000099"/>
                </a:solidFill>
                <a:latin typeface="Arial"/>
                <a:cs typeface="Arial"/>
              </a:rPr>
              <a:t>laws</a:t>
            </a:r>
            <a:endParaRPr sz="1800">
              <a:latin typeface="Arial"/>
              <a:cs typeface="Arial"/>
            </a:endParaRPr>
          </a:p>
          <a:p>
            <a:pPr marL="12700" marR="780415">
              <a:lnSpc>
                <a:spcPct val="100000"/>
              </a:lnSpc>
            </a:pPr>
            <a:r>
              <a:rPr sz="1800" b="1" spc="-10" dirty="0">
                <a:solidFill>
                  <a:srgbClr val="FF0000"/>
                </a:solidFill>
                <a:latin typeface="Arial"/>
                <a:cs typeface="Arial"/>
              </a:rPr>
              <a:t>AQUEDUCT</a:t>
            </a:r>
            <a:r>
              <a:rPr sz="1800" b="1" spc="50" dirty="0">
                <a:solidFill>
                  <a:srgbClr val="FF0000"/>
                </a:solidFill>
                <a:latin typeface="Arial"/>
                <a:cs typeface="Arial"/>
              </a:rPr>
              <a:t> </a:t>
            </a:r>
            <a:r>
              <a:rPr sz="1800" b="1" spc="-5" dirty="0">
                <a:solidFill>
                  <a:srgbClr val="000099"/>
                </a:solidFill>
                <a:latin typeface="Arial"/>
                <a:cs typeface="Arial"/>
              </a:rPr>
              <a:t>-</a:t>
            </a:r>
            <a:r>
              <a:rPr sz="1800" b="1" spc="-20" dirty="0">
                <a:solidFill>
                  <a:srgbClr val="000099"/>
                </a:solidFill>
                <a:latin typeface="Arial"/>
                <a:cs typeface="Arial"/>
              </a:rPr>
              <a:t> </a:t>
            </a:r>
            <a:r>
              <a:rPr sz="1800" b="1" dirty="0">
                <a:solidFill>
                  <a:srgbClr val="000099"/>
                </a:solidFill>
                <a:latin typeface="Arial"/>
                <a:cs typeface="Arial"/>
              </a:rPr>
              <a:t>Underground</a:t>
            </a:r>
            <a:r>
              <a:rPr sz="1800" b="1" spc="-10" dirty="0">
                <a:solidFill>
                  <a:srgbClr val="000099"/>
                </a:solidFill>
                <a:latin typeface="Arial"/>
                <a:cs typeface="Arial"/>
              </a:rPr>
              <a:t> </a:t>
            </a:r>
            <a:r>
              <a:rPr sz="1800" b="1" spc="-5" dirty="0">
                <a:solidFill>
                  <a:srgbClr val="000099"/>
                </a:solidFill>
                <a:latin typeface="Arial"/>
                <a:cs typeface="Arial"/>
              </a:rPr>
              <a:t>sources </a:t>
            </a:r>
            <a:r>
              <a:rPr sz="1800" b="1" dirty="0">
                <a:solidFill>
                  <a:srgbClr val="000099"/>
                </a:solidFill>
                <a:latin typeface="Arial"/>
                <a:cs typeface="Arial"/>
              </a:rPr>
              <a:t>of</a:t>
            </a:r>
            <a:r>
              <a:rPr sz="1800" b="1" spc="-10" dirty="0">
                <a:solidFill>
                  <a:srgbClr val="000099"/>
                </a:solidFill>
                <a:latin typeface="Arial"/>
                <a:cs typeface="Arial"/>
              </a:rPr>
              <a:t> </a:t>
            </a:r>
            <a:r>
              <a:rPr sz="1800" b="1" spc="-5" dirty="0">
                <a:solidFill>
                  <a:srgbClr val="000099"/>
                </a:solidFill>
                <a:latin typeface="Arial"/>
                <a:cs typeface="Arial"/>
              </a:rPr>
              <a:t>clean </a:t>
            </a:r>
            <a:r>
              <a:rPr sz="1800" b="1" spc="-484" dirty="0">
                <a:solidFill>
                  <a:srgbClr val="000099"/>
                </a:solidFill>
                <a:latin typeface="Arial"/>
                <a:cs typeface="Arial"/>
              </a:rPr>
              <a:t> </a:t>
            </a:r>
            <a:r>
              <a:rPr sz="1800" b="1" dirty="0">
                <a:solidFill>
                  <a:srgbClr val="000099"/>
                </a:solidFill>
                <a:latin typeface="Arial"/>
                <a:cs typeface="Arial"/>
              </a:rPr>
              <a:t>drinking</a:t>
            </a:r>
            <a:r>
              <a:rPr sz="1800" b="1" spc="-20" dirty="0">
                <a:solidFill>
                  <a:srgbClr val="000099"/>
                </a:solidFill>
                <a:latin typeface="Arial"/>
                <a:cs typeface="Arial"/>
              </a:rPr>
              <a:t> </a:t>
            </a:r>
            <a:r>
              <a:rPr sz="1800" b="1" dirty="0">
                <a:solidFill>
                  <a:srgbClr val="000099"/>
                </a:solidFill>
                <a:latin typeface="Arial"/>
                <a:cs typeface="Arial"/>
              </a:rPr>
              <a:t>water</a:t>
            </a:r>
            <a:endParaRPr sz="1800">
              <a:latin typeface="Arial"/>
              <a:cs typeface="Arial"/>
            </a:endParaRPr>
          </a:p>
          <a:p>
            <a:pPr marL="12700">
              <a:lnSpc>
                <a:spcPts val="2110"/>
              </a:lnSpc>
            </a:pPr>
            <a:r>
              <a:rPr sz="1800" b="1" dirty="0">
                <a:solidFill>
                  <a:srgbClr val="FF0000"/>
                </a:solidFill>
                <a:latin typeface="Arial"/>
                <a:cs typeface="Arial"/>
              </a:rPr>
              <a:t>THERMO</a:t>
            </a:r>
            <a:r>
              <a:rPr sz="1800" b="1" spc="-25" dirty="0">
                <a:solidFill>
                  <a:srgbClr val="FF0000"/>
                </a:solidFill>
                <a:latin typeface="Arial"/>
                <a:cs typeface="Arial"/>
              </a:rPr>
              <a:t> </a:t>
            </a:r>
            <a:r>
              <a:rPr sz="1800" b="1" dirty="0">
                <a:solidFill>
                  <a:srgbClr val="000099"/>
                </a:solidFill>
                <a:latin typeface="Arial"/>
                <a:cs typeface="Arial"/>
              </a:rPr>
              <a:t>-</a:t>
            </a:r>
            <a:r>
              <a:rPr sz="1800" b="1" spc="-30" dirty="0">
                <a:solidFill>
                  <a:srgbClr val="000099"/>
                </a:solidFill>
                <a:latin typeface="Arial"/>
                <a:cs typeface="Arial"/>
              </a:rPr>
              <a:t> </a:t>
            </a:r>
            <a:r>
              <a:rPr sz="1800" b="1" dirty="0">
                <a:solidFill>
                  <a:srgbClr val="000099"/>
                </a:solidFill>
                <a:latin typeface="Arial"/>
                <a:cs typeface="Arial"/>
              </a:rPr>
              <a:t>Hot</a:t>
            </a:r>
            <a:r>
              <a:rPr sz="1800" b="1" spc="-25" dirty="0">
                <a:solidFill>
                  <a:srgbClr val="000099"/>
                </a:solidFill>
                <a:latin typeface="Arial"/>
                <a:cs typeface="Arial"/>
              </a:rPr>
              <a:t> </a:t>
            </a:r>
            <a:r>
              <a:rPr sz="1800" b="1" dirty="0">
                <a:solidFill>
                  <a:srgbClr val="000099"/>
                </a:solidFill>
                <a:latin typeface="Arial"/>
                <a:cs typeface="Arial"/>
              </a:rPr>
              <a:t>baths</a:t>
            </a:r>
            <a:endParaRPr sz="1800">
              <a:latin typeface="Arial"/>
              <a:cs typeface="Arial"/>
            </a:endParaRPr>
          </a:p>
          <a:p>
            <a:pPr marR="5080" algn="r">
              <a:lnSpc>
                <a:spcPct val="100000"/>
              </a:lnSpc>
              <a:spcBef>
                <a:spcPts val="60"/>
              </a:spcBef>
            </a:pPr>
            <a:r>
              <a:rPr sz="1400" spc="-5" dirty="0">
                <a:latin typeface="Arial MT"/>
                <a:cs typeface="Arial MT"/>
              </a:rPr>
              <a:t>18</a:t>
            </a:r>
            <a:endParaRPr sz="1400">
              <a:latin typeface="Arial MT"/>
              <a:cs typeface="Arial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746760"/>
          </a:xfrm>
          <a:prstGeom prst="rect">
            <a:avLst/>
          </a:prstGeom>
        </p:spPr>
      </p:pic>
      <p:sp>
        <p:nvSpPr>
          <p:cNvPr id="3" name="object 3"/>
          <p:cNvSpPr txBox="1">
            <a:spLocks noGrp="1"/>
          </p:cNvSpPr>
          <p:nvPr>
            <p:ph type="title"/>
          </p:nvPr>
        </p:nvSpPr>
        <p:spPr>
          <a:xfrm>
            <a:off x="2284857" y="101295"/>
            <a:ext cx="4577080" cy="391795"/>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0099"/>
                </a:solidFill>
                <a:latin typeface="Arial"/>
                <a:cs typeface="Arial"/>
              </a:rPr>
              <a:t>TEACHINGS </a:t>
            </a:r>
            <a:r>
              <a:rPr sz="2400" i="0" dirty="0">
                <a:solidFill>
                  <a:srgbClr val="000099"/>
                </a:solidFill>
                <a:latin typeface="Arial"/>
                <a:cs typeface="Arial"/>
              </a:rPr>
              <a:t>OF</a:t>
            </a:r>
            <a:r>
              <a:rPr sz="2400" i="0" spc="-35" dirty="0">
                <a:solidFill>
                  <a:srgbClr val="000099"/>
                </a:solidFill>
                <a:latin typeface="Arial"/>
                <a:cs typeface="Arial"/>
              </a:rPr>
              <a:t> </a:t>
            </a:r>
            <a:r>
              <a:rPr sz="2400" i="0" spc="-5" dirty="0">
                <a:solidFill>
                  <a:srgbClr val="000000"/>
                </a:solidFill>
                <a:latin typeface="Arial"/>
                <a:cs typeface="Arial"/>
              </a:rPr>
              <a:t>ASCLEPIADES</a:t>
            </a:r>
            <a:endParaRPr sz="2400">
              <a:latin typeface="Arial"/>
              <a:cs typeface="Arial"/>
            </a:endParaRPr>
          </a:p>
        </p:txBody>
      </p:sp>
      <p:grpSp>
        <p:nvGrpSpPr>
          <p:cNvPr id="4" name="object 4"/>
          <p:cNvGrpSpPr/>
          <p:nvPr/>
        </p:nvGrpSpPr>
        <p:grpSpPr>
          <a:xfrm>
            <a:off x="12128" y="2977832"/>
            <a:ext cx="2414270" cy="594995"/>
            <a:chOff x="12128" y="2977832"/>
            <a:chExt cx="2414270" cy="594995"/>
          </a:xfrm>
        </p:grpSpPr>
        <p:sp>
          <p:nvSpPr>
            <p:cNvPr id="5" name="object 5"/>
            <p:cNvSpPr/>
            <p:nvPr/>
          </p:nvSpPr>
          <p:spPr>
            <a:xfrm>
              <a:off x="25145" y="2990850"/>
              <a:ext cx="2388235" cy="568960"/>
            </a:xfrm>
            <a:custGeom>
              <a:avLst/>
              <a:gdLst/>
              <a:ahLst/>
              <a:cxnLst/>
              <a:rect l="l" t="t" r="r" b="b"/>
              <a:pathLst>
                <a:path w="2388235" h="568960">
                  <a:moveTo>
                    <a:pt x="2388108" y="0"/>
                  </a:moveTo>
                  <a:lnTo>
                    <a:pt x="0" y="0"/>
                  </a:lnTo>
                  <a:lnTo>
                    <a:pt x="0" y="568451"/>
                  </a:lnTo>
                  <a:lnTo>
                    <a:pt x="2388108" y="568451"/>
                  </a:lnTo>
                  <a:lnTo>
                    <a:pt x="2388108" y="0"/>
                  </a:lnTo>
                  <a:close/>
                </a:path>
              </a:pathLst>
            </a:custGeom>
            <a:solidFill>
              <a:srgbClr val="FFFFFF"/>
            </a:solidFill>
          </p:spPr>
          <p:txBody>
            <a:bodyPr wrap="square" lIns="0" tIns="0" rIns="0" bIns="0" rtlCol="0"/>
            <a:lstStyle/>
            <a:p>
              <a:endParaRPr/>
            </a:p>
          </p:txBody>
        </p:sp>
        <p:sp>
          <p:nvSpPr>
            <p:cNvPr id="6" name="object 6"/>
            <p:cNvSpPr/>
            <p:nvPr/>
          </p:nvSpPr>
          <p:spPr>
            <a:xfrm>
              <a:off x="25145" y="2990850"/>
              <a:ext cx="2388235" cy="568960"/>
            </a:xfrm>
            <a:custGeom>
              <a:avLst/>
              <a:gdLst/>
              <a:ahLst/>
              <a:cxnLst/>
              <a:rect l="l" t="t" r="r" b="b"/>
              <a:pathLst>
                <a:path w="2388235" h="568960">
                  <a:moveTo>
                    <a:pt x="0" y="568451"/>
                  </a:moveTo>
                  <a:lnTo>
                    <a:pt x="2388108" y="568451"/>
                  </a:lnTo>
                  <a:lnTo>
                    <a:pt x="2388108" y="0"/>
                  </a:lnTo>
                  <a:lnTo>
                    <a:pt x="0" y="0"/>
                  </a:lnTo>
                  <a:lnTo>
                    <a:pt x="0" y="568451"/>
                  </a:lnTo>
                  <a:close/>
                </a:path>
              </a:pathLst>
            </a:custGeom>
            <a:ln w="25907">
              <a:solidFill>
                <a:srgbClr val="DAECEE"/>
              </a:solidFill>
            </a:ln>
          </p:spPr>
          <p:txBody>
            <a:bodyPr wrap="square" lIns="0" tIns="0" rIns="0" bIns="0" rtlCol="0"/>
            <a:lstStyle/>
            <a:p>
              <a:endParaRPr/>
            </a:p>
          </p:txBody>
        </p:sp>
      </p:grpSp>
      <p:sp>
        <p:nvSpPr>
          <p:cNvPr id="7" name="object 7"/>
          <p:cNvSpPr txBox="1"/>
          <p:nvPr/>
        </p:nvSpPr>
        <p:spPr>
          <a:xfrm>
            <a:off x="134518" y="3042666"/>
            <a:ext cx="2202180" cy="448309"/>
          </a:xfrm>
          <a:prstGeom prst="rect">
            <a:avLst/>
          </a:prstGeom>
        </p:spPr>
        <p:txBody>
          <a:bodyPr vert="horz" wrap="square" lIns="0" tIns="24130" rIns="0" bIns="0" rtlCol="0">
            <a:spAutoFit/>
          </a:bodyPr>
          <a:lstStyle/>
          <a:p>
            <a:pPr marL="12700" marR="5080" indent="257175">
              <a:lnSpc>
                <a:spcPts val="1639"/>
              </a:lnSpc>
              <a:spcBef>
                <a:spcPts val="190"/>
              </a:spcBef>
            </a:pPr>
            <a:r>
              <a:rPr sz="1400" b="1" dirty="0">
                <a:solidFill>
                  <a:srgbClr val="000099"/>
                </a:solidFill>
                <a:latin typeface="Arial"/>
                <a:cs typeface="Arial"/>
              </a:rPr>
              <a:t>GREEK </a:t>
            </a:r>
            <a:r>
              <a:rPr sz="1400" b="1" spc="-5" dirty="0">
                <a:solidFill>
                  <a:srgbClr val="000099"/>
                </a:solidFill>
                <a:latin typeface="Arial"/>
                <a:cs typeface="Arial"/>
              </a:rPr>
              <a:t>BY ORIGIN, </a:t>
            </a:r>
            <a:r>
              <a:rPr sz="1400" b="1" dirty="0">
                <a:solidFill>
                  <a:srgbClr val="000099"/>
                </a:solidFill>
                <a:latin typeface="Arial"/>
                <a:cs typeface="Arial"/>
              </a:rPr>
              <a:t> </a:t>
            </a:r>
            <a:r>
              <a:rPr sz="1400" b="1" spc="-10" dirty="0">
                <a:solidFill>
                  <a:srgbClr val="000099"/>
                </a:solidFill>
                <a:latin typeface="Arial"/>
                <a:cs typeface="Arial"/>
              </a:rPr>
              <a:t>CAME</a:t>
            </a:r>
            <a:r>
              <a:rPr sz="1400" b="1" spc="5" dirty="0">
                <a:solidFill>
                  <a:srgbClr val="000099"/>
                </a:solidFill>
                <a:latin typeface="Arial"/>
                <a:cs typeface="Arial"/>
              </a:rPr>
              <a:t> </a:t>
            </a:r>
            <a:r>
              <a:rPr sz="1400" b="1" spc="-15" dirty="0">
                <a:solidFill>
                  <a:srgbClr val="000099"/>
                </a:solidFill>
                <a:latin typeface="Arial"/>
                <a:cs typeface="Arial"/>
              </a:rPr>
              <a:t>TO</a:t>
            </a:r>
            <a:r>
              <a:rPr sz="1400" b="1" spc="-20" dirty="0">
                <a:solidFill>
                  <a:srgbClr val="000099"/>
                </a:solidFill>
                <a:latin typeface="Arial"/>
                <a:cs typeface="Arial"/>
              </a:rPr>
              <a:t> </a:t>
            </a:r>
            <a:r>
              <a:rPr sz="1400" b="1" dirty="0">
                <a:solidFill>
                  <a:srgbClr val="000099"/>
                </a:solidFill>
                <a:latin typeface="Arial"/>
                <a:cs typeface="Arial"/>
              </a:rPr>
              <a:t>ROME</a:t>
            </a:r>
            <a:r>
              <a:rPr sz="1400" b="1" spc="-40" dirty="0">
                <a:solidFill>
                  <a:srgbClr val="000099"/>
                </a:solidFill>
                <a:latin typeface="Arial"/>
                <a:cs typeface="Arial"/>
              </a:rPr>
              <a:t> </a:t>
            </a:r>
            <a:r>
              <a:rPr sz="1400" b="1" dirty="0">
                <a:solidFill>
                  <a:srgbClr val="000099"/>
                </a:solidFill>
                <a:latin typeface="Arial"/>
                <a:cs typeface="Arial"/>
              </a:rPr>
              <a:t>IN</a:t>
            </a:r>
            <a:r>
              <a:rPr sz="1400" b="1" spc="-20" dirty="0">
                <a:solidFill>
                  <a:srgbClr val="000099"/>
                </a:solidFill>
                <a:latin typeface="Arial"/>
                <a:cs typeface="Arial"/>
              </a:rPr>
              <a:t> </a:t>
            </a:r>
            <a:r>
              <a:rPr sz="1400" b="1" dirty="0">
                <a:solidFill>
                  <a:srgbClr val="000099"/>
                </a:solidFill>
                <a:latin typeface="Arial"/>
                <a:cs typeface="Arial"/>
              </a:rPr>
              <a:t>90</a:t>
            </a:r>
            <a:r>
              <a:rPr sz="1400" b="1" spc="-30" dirty="0">
                <a:solidFill>
                  <a:srgbClr val="000099"/>
                </a:solidFill>
                <a:latin typeface="Arial"/>
                <a:cs typeface="Arial"/>
              </a:rPr>
              <a:t> </a:t>
            </a:r>
            <a:r>
              <a:rPr sz="1400" b="1" spc="-5" dirty="0">
                <a:solidFill>
                  <a:srgbClr val="000099"/>
                </a:solidFill>
                <a:latin typeface="Arial"/>
                <a:cs typeface="Arial"/>
              </a:rPr>
              <a:t>BC</a:t>
            </a:r>
            <a:endParaRPr sz="1400">
              <a:latin typeface="Arial"/>
              <a:cs typeface="Arial"/>
            </a:endParaRPr>
          </a:p>
        </p:txBody>
      </p:sp>
      <p:sp>
        <p:nvSpPr>
          <p:cNvPr id="8" name="object 8"/>
          <p:cNvSpPr txBox="1"/>
          <p:nvPr/>
        </p:nvSpPr>
        <p:spPr>
          <a:xfrm>
            <a:off x="1980438" y="762762"/>
            <a:ext cx="6913245" cy="579120"/>
          </a:xfrm>
          <a:prstGeom prst="rect">
            <a:avLst/>
          </a:prstGeom>
          <a:solidFill>
            <a:srgbClr val="BADFE2"/>
          </a:solidFill>
          <a:ln w="25907">
            <a:solidFill>
              <a:srgbClr val="71BEC5"/>
            </a:solidFill>
          </a:ln>
        </p:spPr>
        <p:txBody>
          <a:bodyPr vert="horz" wrap="square" lIns="0" tIns="22225" rIns="0" bIns="0" rtlCol="0">
            <a:spAutoFit/>
          </a:bodyPr>
          <a:lstStyle/>
          <a:p>
            <a:pPr marL="3121025" marR="59055" indent="-3048635">
              <a:lnSpc>
                <a:spcPts val="2110"/>
              </a:lnSpc>
              <a:spcBef>
                <a:spcPts val="175"/>
              </a:spcBef>
            </a:pPr>
            <a:r>
              <a:rPr sz="1800" b="1" spc="-5" dirty="0">
                <a:solidFill>
                  <a:srgbClr val="FF0000"/>
                </a:solidFill>
                <a:latin typeface="Arial"/>
                <a:cs typeface="Arial"/>
              </a:rPr>
              <a:t>ESSENCE</a:t>
            </a:r>
            <a:r>
              <a:rPr sz="1800" b="1" dirty="0">
                <a:solidFill>
                  <a:srgbClr val="FF0000"/>
                </a:solidFill>
                <a:latin typeface="Arial"/>
                <a:cs typeface="Arial"/>
              </a:rPr>
              <a:t> OF</a:t>
            </a:r>
            <a:r>
              <a:rPr sz="1800" b="1" spc="-5" dirty="0">
                <a:solidFill>
                  <a:srgbClr val="FF0000"/>
                </a:solidFill>
                <a:latin typeface="Arial"/>
                <a:cs typeface="Arial"/>
              </a:rPr>
              <a:t> </a:t>
            </a:r>
            <a:r>
              <a:rPr sz="1800" b="1" spc="-10" dirty="0">
                <a:solidFill>
                  <a:srgbClr val="FF0000"/>
                </a:solidFill>
                <a:latin typeface="Arial"/>
                <a:cs typeface="Arial"/>
              </a:rPr>
              <a:t>TEACHING</a:t>
            </a:r>
            <a:r>
              <a:rPr sz="1800" b="1" spc="55" dirty="0">
                <a:solidFill>
                  <a:srgbClr val="FF0000"/>
                </a:solidFill>
                <a:latin typeface="Arial"/>
                <a:cs typeface="Arial"/>
              </a:rPr>
              <a:t> </a:t>
            </a:r>
            <a:r>
              <a:rPr sz="1800" b="1" dirty="0">
                <a:solidFill>
                  <a:srgbClr val="FF0000"/>
                </a:solidFill>
                <a:latin typeface="Arial"/>
                <a:cs typeface="Arial"/>
              </a:rPr>
              <a:t>- </a:t>
            </a:r>
            <a:r>
              <a:rPr sz="1800" b="1" dirty="0">
                <a:solidFill>
                  <a:srgbClr val="000099"/>
                </a:solidFill>
                <a:latin typeface="Arial"/>
                <a:cs typeface="Arial"/>
              </a:rPr>
              <a:t>the </a:t>
            </a:r>
            <a:r>
              <a:rPr sz="1800" b="1" spc="-5" dirty="0">
                <a:solidFill>
                  <a:srgbClr val="000099"/>
                </a:solidFill>
                <a:latin typeface="Arial"/>
                <a:cs typeface="Arial"/>
              </a:rPr>
              <a:t>material</a:t>
            </a:r>
            <a:r>
              <a:rPr sz="1800" b="1" spc="5" dirty="0">
                <a:solidFill>
                  <a:srgbClr val="000099"/>
                </a:solidFill>
                <a:latin typeface="Arial"/>
                <a:cs typeface="Arial"/>
              </a:rPr>
              <a:t> </a:t>
            </a:r>
            <a:r>
              <a:rPr sz="1800" b="1" dirty="0">
                <a:solidFill>
                  <a:srgbClr val="000099"/>
                </a:solidFill>
                <a:latin typeface="Arial"/>
                <a:cs typeface="Arial"/>
              </a:rPr>
              <a:t>basis of organisms </a:t>
            </a:r>
            <a:r>
              <a:rPr sz="1800" b="1" spc="-5" dirty="0">
                <a:solidFill>
                  <a:srgbClr val="000099"/>
                </a:solidFill>
                <a:latin typeface="Arial"/>
                <a:cs typeface="Arial"/>
              </a:rPr>
              <a:t>are </a:t>
            </a:r>
            <a:r>
              <a:rPr sz="1800" b="1" spc="-484" dirty="0">
                <a:solidFill>
                  <a:srgbClr val="000099"/>
                </a:solidFill>
                <a:latin typeface="Arial"/>
                <a:cs typeface="Arial"/>
              </a:rPr>
              <a:t> </a:t>
            </a:r>
            <a:r>
              <a:rPr sz="1800" b="1" spc="-5" dirty="0">
                <a:solidFill>
                  <a:srgbClr val="000099"/>
                </a:solidFill>
                <a:latin typeface="Arial"/>
                <a:cs typeface="Arial"/>
              </a:rPr>
              <a:t>atoms</a:t>
            </a:r>
            <a:endParaRPr sz="1800">
              <a:latin typeface="Arial"/>
              <a:cs typeface="Arial"/>
            </a:endParaRPr>
          </a:p>
        </p:txBody>
      </p:sp>
      <p:grpSp>
        <p:nvGrpSpPr>
          <p:cNvPr id="9" name="object 9"/>
          <p:cNvGrpSpPr/>
          <p:nvPr/>
        </p:nvGrpSpPr>
        <p:grpSpPr>
          <a:xfrm>
            <a:off x="0" y="665987"/>
            <a:ext cx="2071370" cy="2420620"/>
            <a:chOff x="0" y="665987"/>
            <a:chExt cx="2071370" cy="2420620"/>
          </a:xfrm>
        </p:grpSpPr>
        <p:pic>
          <p:nvPicPr>
            <p:cNvPr id="10" name="object 10"/>
            <p:cNvPicPr/>
            <p:nvPr/>
          </p:nvPicPr>
          <p:blipFill>
            <a:blip r:embed="rId3" cstate="print"/>
            <a:stretch>
              <a:fillRect/>
            </a:stretch>
          </p:blipFill>
          <p:spPr>
            <a:xfrm>
              <a:off x="103631" y="665987"/>
              <a:ext cx="1845564" cy="2363724"/>
            </a:xfrm>
            <a:prstGeom prst="rect">
              <a:avLst/>
            </a:prstGeom>
          </p:spPr>
        </p:pic>
        <p:pic>
          <p:nvPicPr>
            <p:cNvPr id="11" name="object 11"/>
            <p:cNvPicPr/>
            <p:nvPr/>
          </p:nvPicPr>
          <p:blipFill>
            <a:blip r:embed="rId4" cstate="print"/>
            <a:stretch>
              <a:fillRect/>
            </a:stretch>
          </p:blipFill>
          <p:spPr>
            <a:xfrm>
              <a:off x="0" y="2490215"/>
              <a:ext cx="2071116" cy="595884"/>
            </a:xfrm>
            <a:prstGeom prst="rect">
              <a:avLst/>
            </a:prstGeom>
          </p:spPr>
        </p:pic>
      </p:grpSp>
      <p:sp>
        <p:nvSpPr>
          <p:cNvPr id="12" name="object 12"/>
          <p:cNvSpPr txBox="1"/>
          <p:nvPr/>
        </p:nvSpPr>
        <p:spPr>
          <a:xfrm>
            <a:off x="164998" y="2623820"/>
            <a:ext cx="1650364"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212168"/>
                </a:solidFill>
                <a:latin typeface="Arial"/>
                <a:cs typeface="Arial"/>
              </a:rPr>
              <a:t>(128</a:t>
            </a:r>
            <a:r>
              <a:rPr sz="1400" b="1" spc="-35" dirty="0">
                <a:solidFill>
                  <a:srgbClr val="212168"/>
                </a:solidFill>
                <a:latin typeface="Arial"/>
                <a:cs typeface="Arial"/>
              </a:rPr>
              <a:t> </a:t>
            </a:r>
            <a:r>
              <a:rPr sz="1400" b="1" dirty="0">
                <a:solidFill>
                  <a:srgbClr val="212168"/>
                </a:solidFill>
                <a:latin typeface="Arial"/>
                <a:cs typeface="Arial"/>
              </a:rPr>
              <a:t>–</a:t>
            </a:r>
            <a:r>
              <a:rPr sz="1400" b="1" spc="-35" dirty="0">
                <a:solidFill>
                  <a:srgbClr val="212168"/>
                </a:solidFill>
                <a:latin typeface="Arial"/>
                <a:cs typeface="Arial"/>
              </a:rPr>
              <a:t> </a:t>
            </a:r>
            <a:r>
              <a:rPr sz="1400" b="1" spc="-5" dirty="0">
                <a:solidFill>
                  <a:srgbClr val="212168"/>
                </a:solidFill>
                <a:latin typeface="Arial"/>
                <a:cs typeface="Arial"/>
              </a:rPr>
              <a:t>56</a:t>
            </a:r>
            <a:r>
              <a:rPr sz="1400" b="1" spc="-25" dirty="0">
                <a:solidFill>
                  <a:srgbClr val="212168"/>
                </a:solidFill>
                <a:latin typeface="Arial"/>
                <a:cs typeface="Arial"/>
              </a:rPr>
              <a:t> </a:t>
            </a:r>
            <a:r>
              <a:rPr sz="1400" b="1" spc="-10" dirty="0">
                <a:solidFill>
                  <a:srgbClr val="212168"/>
                </a:solidFill>
                <a:latin typeface="Arial"/>
                <a:cs typeface="Arial"/>
              </a:rPr>
              <a:t>years</a:t>
            </a:r>
            <a:r>
              <a:rPr sz="1400" b="1" spc="-5" dirty="0">
                <a:solidFill>
                  <a:srgbClr val="212168"/>
                </a:solidFill>
                <a:latin typeface="Arial"/>
                <a:cs typeface="Arial"/>
              </a:rPr>
              <a:t> BC)</a:t>
            </a:r>
            <a:endParaRPr sz="1400">
              <a:latin typeface="Arial"/>
              <a:cs typeface="Arial"/>
            </a:endParaRPr>
          </a:p>
        </p:txBody>
      </p:sp>
      <p:grpSp>
        <p:nvGrpSpPr>
          <p:cNvPr id="13" name="object 13"/>
          <p:cNvGrpSpPr/>
          <p:nvPr/>
        </p:nvGrpSpPr>
        <p:grpSpPr>
          <a:xfrm>
            <a:off x="1967420" y="1464500"/>
            <a:ext cx="6939280" cy="711835"/>
            <a:chOff x="1967420" y="1464500"/>
            <a:chExt cx="6939280" cy="711835"/>
          </a:xfrm>
        </p:grpSpPr>
        <p:sp>
          <p:nvSpPr>
            <p:cNvPr id="14" name="object 14"/>
            <p:cNvSpPr/>
            <p:nvPr/>
          </p:nvSpPr>
          <p:spPr>
            <a:xfrm>
              <a:off x="1980437" y="1477518"/>
              <a:ext cx="6913245" cy="685800"/>
            </a:xfrm>
            <a:custGeom>
              <a:avLst/>
              <a:gdLst/>
              <a:ahLst/>
              <a:cxnLst/>
              <a:rect l="l" t="t" r="r" b="b"/>
              <a:pathLst>
                <a:path w="6913245" h="685800">
                  <a:moveTo>
                    <a:pt x="6912863" y="0"/>
                  </a:moveTo>
                  <a:lnTo>
                    <a:pt x="0" y="0"/>
                  </a:lnTo>
                  <a:lnTo>
                    <a:pt x="0" y="685800"/>
                  </a:lnTo>
                  <a:lnTo>
                    <a:pt x="6912863" y="685800"/>
                  </a:lnTo>
                  <a:lnTo>
                    <a:pt x="6912863" y="0"/>
                  </a:lnTo>
                  <a:close/>
                </a:path>
              </a:pathLst>
            </a:custGeom>
            <a:solidFill>
              <a:srgbClr val="FFFFFF"/>
            </a:solidFill>
          </p:spPr>
          <p:txBody>
            <a:bodyPr wrap="square" lIns="0" tIns="0" rIns="0" bIns="0" rtlCol="0"/>
            <a:lstStyle/>
            <a:p>
              <a:endParaRPr/>
            </a:p>
          </p:txBody>
        </p:sp>
        <p:sp>
          <p:nvSpPr>
            <p:cNvPr id="15" name="object 15"/>
            <p:cNvSpPr/>
            <p:nvPr/>
          </p:nvSpPr>
          <p:spPr>
            <a:xfrm>
              <a:off x="1980437" y="1477518"/>
              <a:ext cx="6913245" cy="685800"/>
            </a:xfrm>
            <a:custGeom>
              <a:avLst/>
              <a:gdLst/>
              <a:ahLst/>
              <a:cxnLst/>
              <a:rect l="l" t="t" r="r" b="b"/>
              <a:pathLst>
                <a:path w="6913245" h="685800">
                  <a:moveTo>
                    <a:pt x="0" y="685800"/>
                  </a:moveTo>
                  <a:lnTo>
                    <a:pt x="6912863" y="685800"/>
                  </a:lnTo>
                  <a:lnTo>
                    <a:pt x="6912863" y="0"/>
                  </a:lnTo>
                  <a:lnTo>
                    <a:pt x="0" y="0"/>
                  </a:lnTo>
                  <a:lnTo>
                    <a:pt x="0" y="685800"/>
                  </a:lnTo>
                  <a:close/>
                </a:path>
              </a:pathLst>
            </a:custGeom>
            <a:ln w="25908">
              <a:solidFill>
                <a:srgbClr val="333399"/>
              </a:solidFill>
            </a:ln>
          </p:spPr>
          <p:txBody>
            <a:bodyPr wrap="square" lIns="0" tIns="0" rIns="0" bIns="0" rtlCol="0"/>
            <a:lstStyle/>
            <a:p>
              <a:endParaRPr/>
            </a:p>
          </p:txBody>
        </p:sp>
      </p:grpSp>
      <p:sp>
        <p:nvSpPr>
          <p:cNvPr id="16" name="object 16"/>
          <p:cNvSpPr txBox="1"/>
          <p:nvPr/>
        </p:nvSpPr>
        <p:spPr>
          <a:xfrm>
            <a:off x="1993392" y="1526540"/>
            <a:ext cx="6887209" cy="574040"/>
          </a:xfrm>
          <a:prstGeom prst="rect">
            <a:avLst/>
          </a:prstGeom>
        </p:spPr>
        <p:txBody>
          <a:bodyPr vert="horz" wrap="square" lIns="0" tIns="12700" rIns="0" bIns="0" rtlCol="0">
            <a:spAutoFit/>
          </a:bodyPr>
          <a:lstStyle/>
          <a:p>
            <a:pPr marL="635" algn="ctr">
              <a:lnSpc>
                <a:spcPct val="100000"/>
              </a:lnSpc>
              <a:spcBef>
                <a:spcPts val="100"/>
              </a:spcBef>
            </a:pPr>
            <a:r>
              <a:rPr sz="1800" b="1" spc="-10" dirty="0">
                <a:solidFill>
                  <a:srgbClr val="FF0000"/>
                </a:solidFill>
                <a:latin typeface="Arial"/>
                <a:cs typeface="Arial"/>
              </a:rPr>
              <a:t>SLOGAN</a:t>
            </a:r>
            <a:r>
              <a:rPr sz="1800" b="1" spc="-50" dirty="0">
                <a:solidFill>
                  <a:srgbClr val="FF0000"/>
                </a:solidFill>
                <a:latin typeface="Arial"/>
                <a:cs typeface="Arial"/>
              </a:rPr>
              <a:t> </a:t>
            </a:r>
            <a:r>
              <a:rPr sz="1800" b="1" spc="-10" dirty="0">
                <a:solidFill>
                  <a:srgbClr val="FF0000"/>
                </a:solidFill>
                <a:latin typeface="Arial"/>
                <a:cs typeface="Arial"/>
              </a:rPr>
              <a:t>ASKLEPIAD</a:t>
            </a:r>
            <a:r>
              <a:rPr sz="1800" b="1" spc="45" dirty="0">
                <a:solidFill>
                  <a:srgbClr val="FF0000"/>
                </a:solidFill>
                <a:latin typeface="Arial"/>
                <a:cs typeface="Arial"/>
              </a:rPr>
              <a:t> </a:t>
            </a:r>
            <a:r>
              <a:rPr sz="1800" b="1" dirty="0">
                <a:solidFill>
                  <a:srgbClr val="FF0000"/>
                </a:solidFill>
                <a:latin typeface="Arial"/>
                <a:cs typeface="Arial"/>
              </a:rPr>
              <a:t>-</a:t>
            </a:r>
            <a:endParaRPr sz="1800">
              <a:latin typeface="Arial"/>
              <a:cs typeface="Arial"/>
            </a:endParaRPr>
          </a:p>
          <a:p>
            <a:pPr algn="ctr">
              <a:lnSpc>
                <a:spcPct val="100000"/>
              </a:lnSpc>
            </a:pPr>
            <a:r>
              <a:rPr sz="1800" b="1" spc="-35" dirty="0">
                <a:solidFill>
                  <a:srgbClr val="000099"/>
                </a:solidFill>
                <a:latin typeface="Arial"/>
                <a:cs typeface="Arial"/>
              </a:rPr>
              <a:t>"TREAT</a:t>
            </a:r>
            <a:r>
              <a:rPr sz="1800" b="1" spc="25" dirty="0">
                <a:solidFill>
                  <a:srgbClr val="000099"/>
                </a:solidFill>
                <a:latin typeface="Arial"/>
                <a:cs typeface="Arial"/>
              </a:rPr>
              <a:t> </a:t>
            </a:r>
            <a:r>
              <a:rPr sz="1800" b="1" spc="-10" dirty="0">
                <a:solidFill>
                  <a:srgbClr val="000099"/>
                </a:solidFill>
                <a:latin typeface="Arial"/>
                <a:cs typeface="Arial"/>
              </a:rPr>
              <a:t>SAFER,</a:t>
            </a:r>
            <a:r>
              <a:rPr sz="1800" b="1" spc="40" dirty="0">
                <a:solidFill>
                  <a:srgbClr val="000099"/>
                </a:solidFill>
                <a:latin typeface="Arial"/>
                <a:cs typeface="Arial"/>
              </a:rPr>
              <a:t> </a:t>
            </a:r>
            <a:r>
              <a:rPr sz="1800" b="1" spc="-25" dirty="0">
                <a:solidFill>
                  <a:srgbClr val="000099"/>
                </a:solidFill>
                <a:latin typeface="Arial"/>
                <a:cs typeface="Arial"/>
              </a:rPr>
              <a:t>FASTER</a:t>
            </a:r>
            <a:r>
              <a:rPr sz="1800" b="1" spc="-35" dirty="0">
                <a:solidFill>
                  <a:srgbClr val="000099"/>
                </a:solidFill>
                <a:latin typeface="Arial"/>
                <a:cs typeface="Arial"/>
              </a:rPr>
              <a:t> </a:t>
            </a:r>
            <a:r>
              <a:rPr sz="1800" b="1" spc="-20" dirty="0">
                <a:solidFill>
                  <a:srgbClr val="000099"/>
                </a:solidFill>
                <a:latin typeface="Arial"/>
                <a:cs typeface="Arial"/>
              </a:rPr>
              <a:t>AND</a:t>
            </a:r>
            <a:r>
              <a:rPr sz="1800" b="1" spc="40" dirty="0">
                <a:solidFill>
                  <a:srgbClr val="000099"/>
                </a:solidFill>
                <a:latin typeface="Arial"/>
                <a:cs typeface="Arial"/>
              </a:rPr>
              <a:t> </a:t>
            </a:r>
            <a:r>
              <a:rPr sz="1800" b="1" spc="-25" dirty="0">
                <a:solidFill>
                  <a:srgbClr val="000099"/>
                </a:solidFill>
                <a:latin typeface="Arial"/>
                <a:cs typeface="Arial"/>
              </a:rPr>
              <a:t>ENJOYABLE"</a:t>
            </a:r>
            <a:endParaRPr sz="1800">
              <a:latin typeface="Arial"/>
              <a:cs typeface="Arial"/>
            </a:endParaRPr>
          </a:p>
        </p:txBody>
      </p:sp>
      <p:grpSp>
        <p:nvGrpSpPr>
          <p:cNvPr id="17" name="object 17"/>
          <p:cNvGrpSpPr/>
          <p:nvPr/>
        </p:nvGrpSpPr>
        <p:grpSpPr>
          <a:xfrm>
            <a:off x="399288" y="4085844"/>
            <a:ext cx="3002280" cy="731520"/>
            <a:chOff x="399288" y="4085844"/>
            <a:chExt cx="3002280" cy="731520"/>
          </a:xfrm>
        </p:grpSpPr>
        <p:pic>
          <p:nvPicPr>
            <p:cNvPr id="18" name="object 18"/>
            <p:cNvPicPr/>
            <p:nvPr/>
          </p:nvPicPr>
          <p:blipFill>
            <a:blip r:embed="rId5" cstate="print"/>
            <a:stretch>
              <a:fillRect/>
            </a:stretch>
          </p:blipFill>
          <p:spPr>
            <a:xfrm>
              <a:off x="410718" y="4097274"/>
              <a:ext cx="2979420" cy="708659"/>
            </a:xfrm>
            <a:prstGeom prst="rect">
              <a:avLst/>
            </a:prstGeom>
          </p:spPr>
        </p:pic>
        <p:sp>
          <p:nvSpPr>
            <p:cNvPr id="19" name="object 19"/>
            <p:cNvSpPr/>
            <p:nvPr/>
          </p:nvSpPr>
          <p:spPr>
            <a:xfrm>
              <a:off x="410718" y="4097274"/>
              <a:ext cx="2979420" cy="708660"/>
            </a:xfrm>
            <a:custGeom>
              <a:avLst/>
              <a:gdLst/>
              <a:ahLst/>
              <a:cxnLst/>
              <a:rect l="l" t="t" r="r" b="b"/>
              <a:pathLst>
                <a:path w="2979420" h="708660">
                  <a:moveTo>
                    <a:pt x="0" y="0"/>
                  </a:moveTo>
                  <a:lnTo>
                    <a:pt x="2727452" y="0"/>
                  </a:lnTo>
                  <a:lnTo>
                    <a:pt x="2727452" y="265683"/>
                  </a:lnTo>
                  <a:lnTo>
                    <a:pt x="2802255" y="265683"/>
                  </a:lnTo>
                  <a:lnTo>
                    <a:pt x="2802255" y="177164"/>
                  </a:lnTo>
                  <a:lnTo>
                    <a:pt x="2979420" y="354330"/>
                  </a:lnTo>
                  <a:lnTo>
                    <a:pt x="2802255" y="531494"/>
                  </a:lnTo>
                  <a:lnTo>
                    <a:pt x="2802255" y="442849"/>
                  </a:lnTo>
                  <a:lnTo>
                    <a:pt x="2727452" y="442849"/>
                  </a:lnTo>
                  <a:lnTo>
                    <a:pt x="2727452" y="708659"/>
                  </a:lnTo>
                  <a:lnTo>
                    <a:pt x="0" y="708659"/>
                  </a:lnTo>
                  <a:lnTo>
                    <a:pt x="0" y="0"/>
                  </a:lnTo>
                  <a:close/>
                </a:path>
              </a:pathLst>
            </a:custGeom>
            <a:ln w="22860">
              <a:solidFill>
                <a:srgbClr val="FFC000"/>
              </a:solidFill>
            </a:ln>
          </p:spPr>
          <p:txBody>
            <a:bodyPr wrap="square" lIns="0" tIns="0" rIns="0" bIns="0" rtlCol="0"/>
            <a:lstStyle/>
            <a:p>
              <a:endParaRPr/>
            </a:p>
          </p:txBody>
        </p:sp>
      </p:grpSp>
      <p:sp>
        <p:nvSpPr>
          <p:cNvPr id="20" name="object 20"/>
          <p:cNvSpPr txBox="1"/>
          <p:nvPr/>
        </p:nvSpPr>
        <p:spPr>
          <a:xfrm>
            <a:off x="520700" y="4123435"/>
            <a:ext cx="2512060" cy="635635"/>
          </a:xfrm>
          <a:prstGeom prst="rect">
            <a:avLst/>
          </a:prstGeom>
        </p:spPr>
        <p:txBody>
          <a:bodyPr vert="horz" wrap="square" lIns="0" tIns="12700" rIns="0" bIns="0" rtlCol="0">
            <a:spAutoFit/>
          </a:bodyPr>
          <a:lstStyle/>
          <a:p>
            <a:pPr marL="370840" marR="5080" indent="-358140">
              <a:lnSpc>
                <a:spcPct val="100000"/>
              </a:lnSpc>
              <a:spcBef>
                <a:spcPts val="100"/>
              </a:spcBef>
            </a:pPr>
            <a:r>
              <a:rPr sz="2000" b="1" dirty="0">
                <a:solidFill>
                  <a:srgbClr val="004B00"/>
                </a:solidFill>
                <a:latin typeface="Arial"/>
                <a:cs typeface="Arial"/>
              </a:rPr>
              <a:t>TYPES</a:t>
            </a:r>
            <a:r>
              <a:rPr sz="2000" b="1" spc="-35" dirty="0">
                <a:solidFill>
                  <a:srgbClr val="004B00"/>
                </a:solidFill>
                <a:latin typeface="Arial"/>
                <a:cs typeface="Arial"/>
              </a:rPr>
              <a:t> </a:t>
            </a:r>
            <a:r>
              <a:rPr sz="2000" b="1" dirty="0">
                <a:solidFill>
                  <a:srgbClr val="004B00"/>
                </a:solidFill>
                <a:latin typeface="Arial"/>
                <a:cs typeface="Arial"/>
              </a:rPr>
              <a:t>OF</a:t>
            </a:r>
            <a:r>
              <a:rPr sz="2000" b="1" spc="-50" dirty="0">
                <a:solidFill>
                  <a:srgbClr val="004B00"/>
                </a:solidFill>
                <a:latin typeface="Arial"/>
                <a:cs typeface="Arial"/>
              </a:rPr>
              <a:t> </a:t>
            </a:r>
            <a:r>
              <a:rPr sz="2000" b="1" dirty="0">
                <a:solidFill>
                  <a:srgbClr val="004B00"/>
                </a:solidFill>
                <a:latin typeface="Arial"/>
                <a:cs typeface="Arial"/>
              </a:rPr>
              <a:t>MEDICAL </a:t>
            </a:r>
            <a:r>
              <a:rPr sz="2000" b="1" spc="-545" dirty="0">
                <a:solidFill>
                  <a:srgbClr val="004B00"/>
                </a:solidFill>
                <a:latin typeface="Arial"/>
                <a:cs typeface="Arial"/>
              </a:rPr>
              <a:t> </a:t>
            </a:r>
            <a:r>
              <a:rPr sz="2000" b="1" dirty="0">
                <a:solidFill>
                  <a:srgbClr val="004B00"/>
                </a:solidFill>
                <a:latin typeface="Arial"/>
                <a:cs typeface="Arial"/>
              </a:rPr>
              <a:t>INSTITUTIONS</a:t>
            </a:r>
            <a:endParaRPr sz="2000">
              <a:latin typeface="Arial"/>
              <a:cs typeface="Arial"/>
            </a:endParaRPr>
          </a:p>
        </p:txBody>
      </p:sp>
      <p:sp>
        <p:nvSpPr>
          <p:cNvPr id="21" name="object 21"/>
          <p:cNvSpPr txBox="1"/>
          <p:nvPr/>
        </p:nvSpPr>
        <p:spPr>
          <a:xfrm>
            <a:off x="8765540" y="64862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23</a:t>
            </a:r>
            <a:endParaRPr sz="1400">
              <a:latin typeface="Arial MT"/>
              <a:cs typeface="Arial MT"/>
            </a:endParaRPr>
          </a:p>
        </p:txBody>
      </p:sp>
      <p:grpSp>
        <p:nvGrpSpPr>
          <p:cNvPr id="22" name="object 22"/>
          <p:cNvGrpSpPr/>
          <p:nvPr/>
        </p:nvGrpSpPr>
        <p:grpSpPr>
          <a:xfrm>
            <a:off x="3378708" y="4282440"/>
            <a:ext cx="4014470" cy="2085339"/>
            <a:chOff x="3378708" y="4282440"/>
            <a:chExt cx="4014470" cy="2085339"/>
          </a:xfrm>
        </p:grpSpPr>
        <p:pic>
          <p:nvPicPr>
            <p:cNvPr id="23" name="object 23"/>
            <p:cNvPicPr/>
            <p:nvPr/>
          </p:nvPicPr>
          <p:blipFill>
            <a:blip r:embed="rId6" cstate="print"/>
            <a:stretch>
              <a:fillRect/>
            </a:stretch>
          </p:blipFill>
          <p:spPr>
            <a:xfrm>
              <a:off x="3390138" y="4293870"/>
              <a:ext cx="3991356" cy="2061972"/>
            </a:xfrm>
            <a:prstGeom prst="rect">
              <a:avLst/>
            </a:prstGeom>
          </p:spPr>
        </p:pic>
        <p:sp>
          <p:nvSpPr>
            <p:cNvPr id="24" name="object 24"/>
            <p:cNvSpPr/>
            <p:nvPr/>
          </p:nvSpPr>
          <p:spPr>
            <a:xfrm>
              <a:off x="3390138" y="4293870"/>
              <a:ext cx="3991610" cy="2062480"/>
            </a:xfrm>
            <a:custGeom>
              <a:avLst/>
              <a:gdLst/>
              <a:ahLst/>
              <a:cxnLst/>
              <a:rect l="l" t="t" r="r" b="b"/>
              <a:pathLst>
                <a:path w="3991609" h="2062479">
                  <a:moveTo>
                    <a:pt x="0" y="2061971"/>
                  </a:moveTo>
                  <a:lnTo>
                    <a:pt x="3991356" y="2061971"/>
                  </a:lnTo>
                  <a:lnTo>
                    <a:pt x="3991356" y="0"/>
                  </a:lnTo>
                  <a:lnTo>
                    <a:pt x="0" y="0"/>
                  </a:lnTo>
                  <a:lnTo>
                    <a:pt x="0" y="2061971"/>
                  </a:lnTo>
                  <a:close/>
                </a:path>
              </a:pathLst>
            </a:custGeom>
            <a:ln w="22860">
              <a:solidFill>
                <a:srgbClr val="FFC000"/>
              </a:solidFill>
            </a:ln>
          </p:spPr>
          <p:txBody>
            <a:bodyPr wrap="square" lIns="0" tIns="0" rIns="0" bIns="0" rtlCol="0"/>
            <a:lstStyle/>
            <a:p>
              <a:endParaRPr/>
            </a:p>
          </p:txBody>
        </p:sp>
      </p:grpSp>
      <p:sp>
        <p:nvSpPr>
          <p:cNvPr id="25" name="object 25"/>
          <p:cNvSpPr txBox="1"/>
          <p:nvPr/>
        </p:nvSpPr>
        <p:spPr>
          <a:xfrm>
            <a:off x="3469385" y="4322445"/>
            <a:ext cx="3703320" cy="1976120"/>
          </a:xfrm>
          <a:prstGeom prst="rect">
            <a:avLst/>
          </a:prstGeom>
        </p:spPr>
        <p:txBody>
          <a:bodyPr vert="horz" wrap="square" lIns="0" tIns="12065" rIns="0" bIns="0" rtlCol="0">
            <a:spAutoFit/>
          </a:bodyPr>
          <a:lstStyle/>
          <a:p>
            <a:pPr marL="191135" indent="-179070">
              <a:lnSpc>
                <a:spcPct val="100000"/>
              </a:lnSpc>
              <a:spcBef>
                <a:spcPts val="95"/>
              </a:spcBef>
              <a:buFont typeface="Arial MT"/>
              <a:buChar char="•"/>
              <a:tabLst>
                <a:tab pos="191770" algn="l"/>
              </a:tabLst>
            </a:pPr>
            <a:r>
              <a:rPr sz="1600" b="1" spc="-25" dirty="0">
                <a:solidFill>
                  <a:srgbClr val="004B00"/>
                </a:solidFill>
                <a:latin typeface="Arial"/>
                <a:cs typeface="Arial"/>
              </a:rPr>
              <a:t>HOSPITALS</a:t>
            </a:r>
            <a:endParaRPr sz="1600">
              <a:latin typeface="Arial"/>
              <a:cs typeface="Arial"/>
            </a:endParaRPr>
          </a:p>
          <a:p>
            <a:pPr marL="191135" indent="-179070">
              <a:lnSpc>
                <a:spcPct val="100000"/>
              </a:lnSpc>
              <a:buFont typeface="Arial MT"/>
              <a:buChar char="•"/>
              <a:tabLst>
                <a:tab pos="191770" algn="l"/>
              </a:tabLst>
            </a:pPr>
            <a:r>
              <a:rPr sz="1600" b="1" spc="-25" dirty="0">
                <a:solidFill>
                  <a:srgbClr val="004B00"/>
                </a:solidFill>
                <a:latin typeface="Arial"/>
                <a:cs typeface="Arial"/>
              </a:rPr>
              <a:t>HOSPITALS</a:t>
            </a:r>
            <a:r>
              <a:rPr sz="1600" b="1" spc="-25" dirty="0">
                <a:solidFill>
                  <a:srgbClr val="000099"/>
                </a:solidFill>
                <a:latin typeface="Arial"/>
                <a:cs typeface="Arial"/>
              </a:rPr>
              <a:t>,</a:t>
            </a:r>
            <a:r>
              <a:rPr sz="1600" b="1" spc="60" dirty="0">
                <a:solidFill>
                  <a:srgbClr val="000099"/>
                </a:solidFill>
                <a:latin typeface="Arial"/>
                <a:cs typeface="Arial"/>
              </a:rPr>
              <a:t> </a:t>
            </a:r>
            <a:r>
              <a:rPr sz="1600" b="1" spc="5" dirty="0">
                <a:solidFill>
                  <a:srgbClr val="000099"/>
                </a:solidFill>
                <a:latin typeface="Arial"/>
                <a:cs typeface="Arial"/>
              </a:rPr>
              <a:t>which</a:t>
            </a:r>
            <a:r>
              <a:rPr sz="1600" b="1" spc="-40" dirty="0">
                <a:solidFill>
                  <a:srgbClr val="000099"/>
                </a:solidFill>
                <a:latin typeface="Arial"/>
                <a:cs typeface="Arial"/>
              </a:rPr>
              <a:t> </a:t>
            </a:r>
            <a:r>
              <a:rPr sz="1600" b="1" spc="-5" dirty="0">
                <a:solidFill>
                  <a:srgbClr val="000099"/>
                </a:solidFill>
                <a:latin typeface="Arial"/>
                <a:cs typeface="Arial"/>
              </a:rPr>
              <a:t>belonged</a:t>
            </a:r>
            <a:r>
              <a:rPr sz="1600" b="1" spc="25" dirty="0">
                <a:solidFill>
                  <a:srgbClr val="000099"/>
                </a:solidFill>
                <a:latin typeface="Arial"/>
                <a:cs typeface="Arial"/>
              </a:rPr>
              <a:t> </a:t>
            </a:r>
            <a:r>
              <a:rPr sz="1600" b="1" spc="-5" dirty="0">
                <a:solidFill>
                  <a:srgbClr val="000099"/>
                </a:solidFill>
                <a:latin typeface="Arial"/>
                <a:cs typeface="Arial"/>
              </a:rPr>
              <a:t>to</a:t>
            </a:r>
            <a:endParaRPr sz="1600">
              <a:latin typeface="Arial"/>
              <a:cs typeface="Arial"/>
            </a:endParaRPr>
          </a:p>
          <a:p>
            <a:pPr marL="191135">
              <a:lnSpc>
                <a:spcPct val="100000"/>
              </a:lnSpc>
            </a:pPr>
            <a:r>
              <a:rPr sz="1600" b="1" spc="-10" dirty="0">
                <a:solidFill>
                  <a:srgbClr val="000099"/>
                </a:solidFill>
                <a:latin typeface="Arial"/>
                <a:cs typeface="Arial"/>
              </a:rPr>
              <a:t>individual</a:t>
            </a:r>
            <a:r>
              <a:rPr sz="1600" b="1" spc="40" dirty="0">
                <a:solidFill>
                  <a:srgbClr val="000099"/>
                </a:solidFill>
                <a:latin typeface="Arial"/>
                <a:cs typeface="Arial"/>
              </a:rPr>
              <a:t> </a:t>
            </a:r>
            <a:r>
              <a:rPr sz="1600" b="1" spc="-10" dirty="0">
                <a:solidFill>
                  <a:srgbClr val="000099"/>
                </a:solidFill>
                <a:latin typeface="Arial"/>
                <a:cs typeface="Arial"/>
              </a:rPr>
              <a:t>physicians</a:t>
            </a:r>
            <a:endParaRPr sz="1600">
              <a:latin typeface="Arial"/>
              <a:cs typeface="Arial"/>
            </a:endParaRPr>
          </a:p>
          <a:p>
            <a:pPr marL="191135" marR="788035" indent="-179070">
              <a:lnSpc>
                <a:spcPct val="100000"/>
              </a:lnSpc>
              <a:spcBef>
                <a:spcPts val="5"/>
              </a:spcBef>
              <a:buFont typeface="Arial MT"/>
              <a:buChar char="•"/>
              <a:tabLst>
                <a:tab pos="191770" algn="l"/>
              </a:tabLst>
            </a:pPr>
            <a:r>
              <a:rPr sz="1600" b="1" spc="-10" dirty="0">
                <a:solidFill>
                  <a:srgbClr val="004B00"/>
                </a:solidFill>
                <a:latin typeface="Arial"/>
                <a:cs typeface="Arial"/>
              </a:rPr>
              <a:t>ASCLEPIUS</a:t>
            </a:r>
            <a:r>
              <a:rPr sz="1600" b="1" spc="20" dirty="0">
                <a:solidFill>
                  <a:srgbClr val="004B00"/>
                </a:solidFill>
                <a:latin typeface="Arial"/>
                <a:cs typeface="Arial"/>
              </a:rPr>
              <a:t> </a:t>
            </a:r>
            <a:r>
              <a:rPr sz="1600" b="1" spc="-5" dirty="0">
                <a:solidFill>
                  <a:srgbClr val="000099"/>
                </a:solidFill>
                <a:latin typeface="Arial"/>
                <a:cs typeface="Arial"/>
              </a:rPr>
              <a:t>-</a:t>
            </a:r>
            <a:r>
              <a:rPr sz="1600" b="1" spc="-15" dirty="0">
                <a:solidFill>
                  <a:srgbClr val="000099"/>
                </a:solidFill>
                <a:latin typeface="Arial"/>
                <a:cs typeface="Arial"/>
              </a:rPr>
              <a:t> </a:t>
            </a:r>
            <a:r>
              <a:rPr sz="1600" b="1" spc="-5" dirty="0">
                <a:solidFill>
                  <a:srgbClr val="000099"/>
                </a:solidFill>
                <a:latin typeface="Arial"/>
                <a:cs typeface="Arial"/>
              </a:rPr>
              <a:t>of</a:t>
            </a:r>
            <a:r>
              <a:rPr sz="1600" b="1" dirty="0">
                <a:solidFill>
                  <a:srgbClr val="000099"/>
                </a:solidFill>
                <a:latin typeface="Arial"/>
                <a:cs typeface="Arial"/>
              </a:rPr>
              <a:t> </a:t>
            </a:r>
            <a:r>
              <a:rPr sz="1600" b="1" spc="-5" dirty="0">
                <a:solidFill>
                  <a:srgbClr val="000099"/>
                </a:solidFill>
                <a:latin typeface="Arial"/>
                <a:cs typeface="Arial"/>
              </a:rPr>
              <a:t>educational </a:t>
            </a:r>
            <a:r>
              <a:rPr sz="1600" b="1" spc="-430" dirty="0">
                <a:solidFill>
                  <a:srgbClr val="000099"/>
                </a:solidFill>
                <a:latin typeface="Arial"/>
                <a:cs typeface="Arial"/>
              </a:rPr>
              <a:t> </a:t>
            </a:r>
            <a:r>
              <a:rPr sz="1600" b="1" spc="-5" dirty="0">
                <a:solidFill>
                  <a:srgbClr val="000099"/>
                </a:solidFill>
                <a:latin typeface="Arial"/>
                <a:cs typeface="Arial"/>
              </a:rPr>
              <a:t>institution</a:t>
            </a:r>
            <a:r>
              <a:rPr sz="1600" b="1" spc="50" dirty="0">
                <a:solidFill>
                  <a:srgbClr val="000099"/>
                </a:solidFill>
                <a:latin typeface="Arial"/>
                <a:cs typeface="Arial"/>
              </a:rPr>
              <a:t> </a:t>
            </a:r>
            <a:r>
              <a:rPr sz="1600" b="1" spc="-15" dirty="0">
                <a:solidFill>
                  <a:srgbClr val="000099"/>
                </a:solidFill>
                <a:latin typeface="Arial"/>
                <a:cs typeface="Arial"/>
              </a:rPr>
              <a:t>type</a:t>
            </a:r>
            <a:endParaRPr sz="1600">
              <a:latin typeface="Arial"/>
              <a:cs typeface="Arial"/>
            </a:endParaRPr>
          </a:p>
          <a:p>
            <a:pPr marL="191135" marR="5080" indent="-179070">
              <a:lnSpc>
                <a:spcPct val="100000"/>
              </a:lnSpc>
              <a:buFont typeface="Arial MT"/>
              <a:buChar char="•"/>
              <a:tabLst>
                <a:tab pos="191770" algn="l"/>
              </a:tabLst>
            </a:pPr>
            <a:r>
              <a:rPr sz="1600" b="1" spc="-20" dirty="0">
                <a:solidFill>
                  <a:srgbClr val="004B00"/>
                </a:solidFill>
                <a:latin typeface="Arial"/>
                <a:cs typeface="Arial"/>
              </a:rPr>
              <a:t>VALETUDINARI</a:t>
            </a:r>
            <a:r>
              <a:rPr sz="1600" b="1" spc="50" dirty="0">
                <a:solidFill>
                  <a:srgbClr val="004B00"/>
                </a:solidFill>
                <a:latin typeface="Arial"/>
                <a:cs typeface="Arial"/>
              </a:rPr>
              <a:t> </a:t>
            </a:r>
            <a:r>
              <a:rPr sz="1600" b="1" spc="-5" dirty="0">
                <a:solidFill>
                  <a:srgbClr val="000099"/>
                </a:solidFill>
                <a:latin typeface="Arial"/>
                <a:cs typeface="Arial"/>
              </a:rPr>
              <a:t>- hospitals,</a:t>
            </a:r>
            <a:r>
              <a:rPr sz="1600" b="1" spc="35" dirty="0">
                <a:solidFill>
                  <a:srgbClr val="000099"/>
                </a:solidFill>
                <a:latin typeface="Arial"/>
                <a:cs typeface="Arial"/>
              </a:rPr>
              <a:t> </a:t>
            </a:r>
            <a:r>
              <a:rPr sz="1600" b="1" spc="5" dirty="0">
                <a:solidFill>
                  <a:srgbClr val="000099"/>
                </a:solidFill>
                <a:latin typeface="Arial"/>
                <a:cs typeface="Arial"/>
              </a:rPr>
              <a:t>witch </a:t>
            </a:r>
            <a:r>
              <a:rPr sz="1600" b="1" spc="10" dirty="0">
                <a:solidFill>
                  <a:srgbClr val="000099"/>
                </a:solidFill>
                <a:latin typeface="Arial"/>
                <a:cs typeface="Arial"/>
              </a:rPr>
              <a:t> </a:t>
            </a:r>
            <a:r>
              <a:rPr sz="1600" b="1" spc="-5" dirty="0">
                <a:solidFill>
                  <a:srgbClr val="000099"/>
                </a:solidFill>
                <a:latin typeface="Arial"/>
                <a:cs typeface="Arial"/>
              </a:rPr>
              <a:t>created</a:t>
            </a:r>
            <a:r>
              <a:rPr sz="1600" b="1" spc="-10" dirty="0">
                <a:solidFill>
                  <a:srgbClr val="000099"/>
                </a:solidFill>
                <a:latin typeface="Arial"/>
                <a:cs typeface="Arial"/>
              </a:rPr>
              <a:t> </a:t>
            </a:r>
            <a:r>
              <a:rPr sz="1600" b="1" spc="-5" dirty="0">
                <a:solidFill>
                  <a:srgbClr val="000099"/>
                </a:solidFill>
                <a:latin typeface="Arial"/>
                <a:cs typeface="Arial"/>
              </a:rPr>
              <a:t>by</a:t>
            </a:r>
            <a:r>
              <a:rPr sz="1600" b="1" dirty="0">
                <a:solidFill>
                  <a:srgbClr val="000099"/>
                </a:solidFill>
                <a:latin typeface="Arial"/>
                <a:cs typeface="Arial"/>
              </a:rPr>
              <a:t> wealthy</a:t>
            </a:r>
            <a:r>
              <a:rPr sz="1600" b="1" spc="-20" dirty="0">
                <a:solidFill>
                  <a:srgbClr val="000099"/>
                </a:solidFill>
                <a:latin typeface="Arial"/>
                <a:cs typeface="Arial"/>
              </a:rPr>
              <a:t> </a:t>
            </a:r>
            <a:r>
              <a:rPr sz="1600" b="1" spc="-5" dirty="0">
                <a:solidFill>
                  <a:srgbClr val="000099"/>
                </a:solidFill>
                <a:latin typeface="Arial"/>
                <a:cs typeface="Arial"/>
              </a:rPr>
              <a:t>Romans</a:t>
            </a:r>
            <a:r>
              <a:rPr sz="1600" b="1" spc="10" dirty="0">
                <a:solidFill>
                  <a:srgbClr val="000099"/>
                </a:solidFill>
                <a:latin typeface="Arial"/>
                <a:cs typeface="Arial"/>
              </a:rPr>
              <a:t> </a:t>
            </a:r>
            <a:r>
              <a:rPr sz="1600" b="1" spc="-10" dirty="0">
                <a:solidFill>
                  <a:srgbClr val="000099"/>
                </a:solidFill>
                <a:latin typeface="Arial"/>
                <a:cs typeface="Arial"/>
              </a:rPr>
              <a:t>for</a:t>
            </a:r>
            <a:r>
              <a:rPr sz="1600" b="1" spc="5" dirty="0">
                <a:solidFill>
                  <a:srgbClr val="000099"/>
                </a:solidFill>
                <a:latin typeface="Arial"/>
                <a:cs typeface="Arial"/>
              </a:rPr>
              <a:t> </a:t>
            </a:r>
            <a:r>
              <a:rPr sz="1600" b="1" spc="-5" dirty="0">
                <a:solidFill>
                  <a:srgbClr val="000099"/>
                </a:solidFill>
                <a:latin typeface="Arial"/>
                <a:cs typeface="Arial"/>
              </a:rPr>
              <a:t>their </a:t>
            </a:r>
            <a:r>
              <a:rPr sz="1600" b="1" spc="-430" dirty="0">
                <a:solidFill>
                  <a:srgbClr val="000099"/>
                </a:solidFill>
                <a:latin typeface="Arial"/>
                <a:cs typeface="Arial"/>
              </a:rPr>
              <a:t> </a:t>
            </a:r>
            <a:r>
              <a:rPr sz="1600" b="1" spc="-10" dirty="0">
                <a:solidFill>
                  <a:srgbClr val="000099"/>
                </a:solidFill>
                <a:latin typeface="Arial"/>
                <a:cs typeface="Arial"/>
              </a:rPr>
              <a:t>slaves</a:t>
            </a:r>
            <a:r>
              <a:rPr sz="1600" b="1" spc="40" dirty="0">
                <a:solidFill>
                  <a:srgbClr val="000099"/>
                </a:solidFill>
                <a:latin typeface="Arial"/>
                <a:cs typeface="Arial"/>
              </a:rPr>
              <a:t> </a:t>
            </a:r>
            <a:r>
              <a:rPr sz="1600" b="1" spc="-5" dirty="0">
                <a:solidFill>
                  <a:srgbClr val="000099"/>
                </a:solidFill>
                <a:latin typeface="Arial"/>
                <a:cs typeface="Arial"/>
              </a:rPr>
              <a:t>and</a:t>
            </a:r>
            <a:r>
              <a:rPr sz="1600" b="1" dirty="0">
                <a:solidFill>
                  <a:srgbClr val="000099"/>
                </a:solidFill>
                <a:latin typeface="Arial"/>
                <a:cs typeface="Arial"/>
              </a:rPr>
              <a:t> </a:t>
            </a:r>
            <a:r>
              <a:rPr sz="1600" b="1" spc="-5" dirty="0">
                <a:solidFill>
                  <a:srgbClr val="000099"/>
                </a:solidFill>
                <a:latin typeface="Arial"/>
                <a:cs typeface="Arial"/>
              </a:rPr>
              <a:t>soldiers</a:t>
            </a:r>
            <a:endParaRPr sz="1600">
              <a:latin typeface="Arial"/>
              <a:cs typeface="Arial"/>
            </a:endParaRPr>
          </a:p>
        </p:txBody>
      </p:sp>
      <p:grpSp>
        <p:nvGrpSpPr>
          <p:cNvPr id="26" name="object 26"/>
          <p:cNvGrpSpPr/>
          <p:nvPr/>
        </p:nvGrpSpPr>
        <p:grpSpPr>
          <a:xfrm>
            <a:off x="0" y="2129027"/>
            <a:ext cx="9144000" cy="4729480"/>
            <a:chOff x="0" y="2129027"/>
            <a:chExt cx="9144000" cy="4729480"/>
          </a:xfrm>
        </p:grpSpPr>
        <p:pic>
          <p:nvPicPr>
            <p:cNvPr id="27" name="object 27"/>
            <p:cNvPicPr/>
            <p:nvPr/>
          </p:nvPicPr>
          <p:blipFill>
            <a:blip r:embed="rId7" cstate="print"/>
            <a:stretch>
              <a:fillRect/>
            </a:stretch>
          </p:blipFill>
          <p:spPr>
            <a:xfrm>
              <a:off x="2653283" y="2156459"/>
              <a:ext cx="5782056" cy="1844039"/>
            </a:xfrm>
            <a:prstGeom prst="rect">
              <a:avLst/>
            </a:prstGeom>
          </p:spPr>
        </p:pic>
        <p:pic>
          <p:nvPicPr>
            <p:cNvPr id="28" name="object 28"/>
            <p:cNvPicPr/>
            <p:nvPr/>
          </p:nvPicPr>
          <p:blipFill>
            <a:blip r:embed="rId8" cstate="print"/>
            <a:stretch>
              <a:fillRect/>
            </a:stretch>
          </p:blipFill>
          <p:spPr>
            <a:xfrm>
              <a:off x="7104888" y="4450078"/>
              <a:ext cx="2039111" cy="2407920"/>
            </a:xfrm>
            <a:prstGeom prst="rect">
              <a:avLst/>
            </a:prstGeom>
          </p:spPr>
        </p:pic>
        <p:pic>
          <p:nvPicPr>
            <p:cNvPr id="29" name="object 29"/>
            <p:cNvPicPr/>
            <p:nvPr/>
          </p:nvPicPr>
          <p:blipFill>
            <a:blip r:embed="rId9" cstate="print"/>
            <a:stretch>
              <a:fillRect/>
            </a:stretch>
          </p:blipFill>
          <p:spPr>
            <a:xfrm>
              <a:off x="0" y="4843270"/>
              <a:ext cx="2270760" cy="2014727"/>
            </a:xfrm>
            <a:prstGeom prst="rect">
              <a:avLst/>
            </a:prstGeom>
          </p:spPr>
        </p:pic>
        <p:pic>
          <p:nvPicPr>
            <p:cNvPr id="30" name="object 30"/>
            <p:cNvPicPr/>
            <p:nvPr/>
          </p:nvPicPr>
          <p:blipFill>
            <a:blip r:embed="rId10" cstate="print"/>
            <a:stretch>
              <a:fillRect/>
            </a:stretch>
          </p:blipFill>
          <p:spPr>
            <a:xfrm>
              <a:off x="2555748" y="2129027"/>
              <a:ext cx="5817108" cy="1937004"/>
            </a:xfrm>
            <a:prstGeom prst="rect">
              <a:avLst/>
            </a:prstGeom>
          </p:spPr>
        </p:pic>
        <p:pic>
          <p:nvPicPr>
            <p:cNvPr id="31" name="object 31"/>
            <p:cNvPicPr/>
            <p:nvPr/>
          </p:nvPicPr>
          <p:blipFill>
            <a:blip r:embed="rId11" cstate="print"/>
            <a:stretch>
              <a:fillRect/>
            </a:stretch>
          </p:blipFill>
          <p:spPr>
            <a:xfrm>
              <a:off x="2700527" y="2183891"/>
              <a:ext cx="5687568" cy="1749551"/>
            </a:xfrm>
            <a:prstGeom prst="rect">
              <a:avLst/>
            </a:prstGeom>
          </p:spPr>
        </p:pic>
        <p:sp>
          <p:nvSpPr>
            <p:cNvPr id="32" name="object 32"/>
            <p:cNvSpPr/>
            <p:nvPr/>
          </p:nvSpPr>
          <p:spPr>
            <a:xfrm>
              <a:off x="2700527" y="2183891"/>
              <a:ext cx="5687695" cy="1750060"/>
            </a:xfrm>
            <a:custGeom>
              <a:avLst/>
              <a:gdLst/>
              <a:ahLst/>
              <a:cxnLst/>
              <a:rect l="l" t="t" r="r" b="b"/>
              <a:pathLst>
                <a:path w="5687695" h="1750060">
                  <a:moveTo>
                    <a:pt x="0" y="1749551"/>
                  </a:moveTo>
                  <a:lnTo>
                    <a:pt x="5687568" y="1749551"/>
                  </a:lnTo>
                  <a:lnTo>
                    <a:pt x="5687568" y="0"/>
                  </a:lnTo>
                  <a:lnTo>
                    <a:pt x="0" y="0"/>
                  </a:lnTo>
                  <a:lnTo>
                    <a:pt x="0" y="1749551"/>
                  </a:lnTo>
                  <a:close/>
                </a:path>
              </a:pathLst>
            </a:custGeom>
            <a:ln w="9144">
              <a:solidFill>
                <a:srgbClr val="2E2E97"/>
              </a:solidFill>
            </a:ln>
          </p:spPr>
          <p:txBody>
            <a:bodyPr wrap="square" lIns="0" tIns="0" rIns="0" bIns="0" rtlCol="0"/>
            <a:lstStyle/>
            <a:p>
              <a:endParaRPr/>
            </a:p>
          </p:txBody>
        </p:sp>
      </p:grpSp>
      <p:sp>
        <p:nvSpPr>
          <p:cNvPr id="33" name="object 33"/>
          <p:cNvSpPr txBox="1"/>
          <p:nvPr/>
        </p:nvSpPr>
        <p:spPr>
          <a:xfrm>
            <a:off x="2705100" y="2201417"/>
            <a:ext cx="5678805" cy="1671955"/>
          </a:xfrm>
          <a:prstGeom prst="rect">
            <a:avLst/>
          </a:prstGeom>
        </p:spPr>
        <p:txBody>
          <a:bodyPr vert="horz" wrap="square" lIns="0" tIns="12700" rIns="0" bIns="0" rtlCol="0">
            <a:spAutoFit/>
          </a:bodyPr>
          <a:lstStyle/>
          <a:p>
            <a:pPr marL="30480">
              <a:lnSpc>
                <a:spcPct val="100000"/>
              </a:lnSpc>
              <a:spcBef>
                <a:spcPts val="100"/>
              </a:spcBef>
            </a:pPr>
            <a:r>
              <a:rPr sz="1800" dirty="0">
                <a:latin typeface="Arial MT"/>
                <a:cs typeface="Arial MT"/>
              </a:rPr>
              <a:t>For</a:t>
            </a:r>
            <a:r>
              <a:rPr sz="1800" spc="-5" dirty="0">
                <a:latin typeface="Arial MT"/>
                <a:cs typeface="Arial MT"/>
              </a:rPr>
              <a:t> treatment</a:t>
            </a:r>
            <a:r>
              <a:rPr sz="1800" spc="5" dirty="0">
                <a:latin typeface="Arial MT"/>
                <a:cs typeface="Arial MT"/>
              </a:rPr>
              <a:t> </a:t>
            </a:r>
            <a:r>
              <a:rPr sz="1800" dirty="0">
                <a:latin typeface="Arial MT"/>
                <a:cs typeface="Arial MT"/>
              </a:rPr>
              <a:t>of</a:t>
            </a:r>
            <a:r>
              <a:rPr sz="1800" spc="-10" dirty="0">
                <a:latin typeface="Arial MT"/>
                <a:cs typeface="Arial MT"/>
              </a:rPr>
              <a:t> </a:t>
            </a:r>
            <a:r>
              <a:rPr sz="1800" spc="-5" dirty="0">
                <a:latin typeface="Arial MT"/>
                <a:cs typeface="Arial MT"/>
              </a:rPr>
              <a:t>diseases</a:t>
            </a:r>
            <a:r>
              <a:rPr sz="1800" spc="-80" dirty="0">
                <a:latin typeface="Arial MT"/>
                <a:cs typeface="Arial MT"/>
              </a:rPr>
              <a:t> </a:t>
            </a:r>
            <a:r>
              <a:rPr sz="1800" spc="-5" dirty="0">
                <a:latin typeface="Arial MT"/>
                <a:cs typeface="Arial MT"/>
              </a:rPr>
              <a:t>Asclepiades</a:t>
            </a:r>
            <a:r>
              <a:rPr sz="1800" spc="20" dirty="0">
                <a:latin typeface="Arial MT"/>
                <a:cs typeface="Arial MT"/>
              </a:rPr>
              <a:t> </a:t>
            </a:r>
            <a:r>
              <a:rPr sz="1800" spc="-5" dirty="0">
                <a:latin typeface="Arial MT"/>
                <a:cs typeface="Arial MT"/>
              </a:rPr>
              <a:t>recommended:</a:t>
            </a:r>
            <a:endParaRPr sz="1800">
              <a:latin typeface="Arial MT"/>
              <a:cs typeface="Arial MT"/>
            </a:endParaRPr>
          </a:p>
          <a:p>
            <a:pPr marL="317500" indent="-287655">
              <a:lnSpc>
                <a:spcPct val="100000"/>
              </a:lnSpc>
              <a:buFont typeface="Wingdings"/>
              <a:buChar char=""/>
              <a:tabLst>
                <a:tab pos="318135" algn="l"/>
              </a:tabLst>
            </a:pPr>
            <a:r>
              <a:rPr sz="1800" dirty="0">
                <a:latin typeface="Arial MT"/>
                <a:cs typeface="Arial MT"/>
              </a:rPr>
              <a:t>the</a:t>
            </a:r>
            <a:r>
              <a:rPr sz="1800" spc="-35" dirty="0">
                <a:latin typeface="Arial MT"/>
                <a:cs typeface="Arial MT"/>
              </a:rPr>
              <a:t> </a:t>
            </a:r>
            <a:r>
              <a:rPr sz="1800" dirty="0">
                <a:latin typeface="Arial MT"/>
                <a:cs typeface="Arial MT"/>
              </a:rPr>
              <a:t>correct</a:t>
            </a:r>
            <a:r>
              <a:rPr sz="1800" spc="-20" dirty="0">
                <a:latin typeface="Arial MT"/>
                <a:cs typeface="Arial MT"/>
              </a:rPr>
              <a:t> </a:t>
            </a:r>
            <a:r>
              <a:rPr sz="1800" spc="-5" dirty="0">
                <a:latin typeface="Arial MT"/>
                <a:cs typeface="Arial MT"/>
              </a:rPr>
              <a:t>nutrition,</a:t>
            </a:r>
            <a:endParaRPr sz="1800">
              <a:latin typeface="Arial MT"/>
              <a:cs typeface="Arial MT"/>
            </a:endParaRPr>
          </a:p>
          <a:p>
            <a:pPr marL="317500" indent="-287655">
              <a:lnSpc>
                <a:spcPct val="100000"/>
              </a:lnSpc>
              <a:buFont typeface="Wingdings"/>
              <a:buChar char=""/>
              <a:tabLst>
                <a:tab pos="318135" algn="l"/>
              </a:tabLst>
            </a:pPr>
            <a:r>
              <a:rPr sz="1800" spc="-5" dirty="0">
                <a:latin typeface="Arial MT"/>
                <a:cs typeface="Arial MT"/>
              </a:rPr>
              <a:t>massage,</a:t>
            </a:r>
            <a:endParaRPr sz="1800">
              <a:latin typeface="Arial MT"/>
              <a:cs typeface="Arial MT"/>
            </a:endParaRPr>
          </a:p>
          <a:p>
            <a:pPr marL="317500" indent="-287655">
              <a:lnSpc>
                <a:spcPct val="100000"/>
              </a:lnSpc>
              <a:buFont typeface="Wingdings"/>
              <a:buChar char=""/>
              <a:tabLst>
                <a:tab pos="318135" algn="l"/>
              </a:tabLst>
            </a:pPr>
            <a:r>
              <a:rPr sz="1800" dirty="0">
                <a:latin typeface="Arial MT"/>
                <a:cs typeface="Arial MT"/>
              </a:rPr>
              <a:t>fresh</a:t>
            </a:r>
            <a:r>
              <a:rPr sz="1800" spc="-20" dirty="0">
                <a:latin typeface="Arial MT"/>
                <a:cs typeface="Arial MT"/>
              </a:rPr>
              <a:t> </a:t>
            </a:r>
            <a:r>
              <a:rPr sz="1800" spc="-5" dirty="0">
                <a:latin typeface="Arial MT"/>
                <a:cs typeface="Arial MT"/>
              </a:rPr>
              <a:t>air (especially</a:t>
            </a:r>
            <a:r>
              <a:rPr sz="1800" spc="15" dirty="0">
                <a:latin typeface="Arial MT"/>
                <a:cs typeface="Arial MT"/>
              </a:rPr>
              <a:t> </a:t>
            </a:r>
            <a:r>
              <a:rPr sz="1800" spc="-5" dirty="0">
                <a:latin typeface="Arial MT"/>
                <a:cs typeface="Arial MT"/>
              </a:rPr>
              <a:t>in</a:t>
            </a:r>
            <a:r>
              <a:rPr sz="1800" dirty="0">
                <a:latin typeface="Arial MT"/>
                <a:cs typeface="Arial MT"/>
              </a:rPr>
              <a:t> the</a:t>
            </a:r>
            <a:r>
              <a:rPr sz="1800" spc="-15" dirty="0">
                <a:latin typeface="Arial MT"/>
                <a:cs typeface="Arial MT"/>
              </a:rPr>
              <a:t> </a:t>
            </a:r>
            <a:r>
              <a:rPr sz="1800" spc="-5" dirty="0">
                <a:latin typeface="Arial MT"/>
                <a:cs typeface="Arial MT"/>
              </a:rPr>
              <a:t>mountains)</a:t>
            </a:r>
            <a:endParaRPr sz="1800">
              <a:latin typeface="Arial MT"/>
              <a:cs typeface="Arial MT"/>
            </a:endParaRPr>
          </a:p>
          <a:p>
            <a:pPr marL="317500" indent="-287655">
              <a:lnSpc>
                <a:spcPct val="100000"/>
              </a:lnSpc>
              <a:buFont typeface="Wingdings"/>
              <a:buChar char=""/>
              <a:tabLst>
                <a:tab pos="318135" algn="l"/>
              </a:tabLst>
            </a:pPr>
            <a:r>
              <a:rPr sz="1800" spc="-10" dirty="0">
                <a:latin typeface="Arial MT"/>
                <a:cs typeface="Arial MT"/>
              </a:rPr>
              <a:t>physical</a:t>
            </a:r>
            <a:r>
              <a:rPr sz="1800" spc="10" dirty="0">
                <a:latin typeface="Arial MT"/>
                <a:cs typeface="Arial MT"/>
              </a:rPr>
              <a:t> </a:t>
            </a:r>
            <a:r>
              <a:rPr sz="1800" spc="-5" dirty="0">
                <a:latin typeface="Arial MT"/>
                <a:cs typeface="Arial MT"/>
              </a:rPr>
              <a:t>exercise</a:t>
            </a:r>
            <a:r>
              <a:rPr sz="1800" dirty="0">
                <a:latin typeface="Arial MT"/>
                <a:cs typeface="Arial MT"/>
              </a:rPr>
              <a:t> </a:t>
            </a:r>
            <a:r>
              <a:rPr sz="1800" spc="-10" dirty="0">
                <a:latin typeface="Arial MT"/>
                <a:cs typeface="Arial MT"/>
              </a:rPr>
              <a:t>(walking,</a:t>
            </a:r>
            <a:r>
              <a:rPr sz="1800" spc="50" dirty="0">
                <a:latin typeface="Arial MT"/>
                <a:cs typeface="Arial MT"/>
              </a:rPr>
              <a:t> </a:t>
            </a:r>
            <a:r>
              <a:rPr sz="1800" spc="-5" dirty="0">
                <a:latin typeface="Arial MT"/>
                <a:cs typeface="Arial MT"/>
              </a:rPr>
              <a:t>riding)</a:t>
            </a:r>
            <a:endParaRPr sz="1800">
              <a:latin typeface="Arial MT"/>
              <a:cs typeface="Arial MT"/>
            </a:endParaRPr>
          </a:p>
          <a:p>
            <a:pPr marL="317500" indent="-287655">
              <a:lnSpc>
                <a:spcPct val="100000"/>
              </a:lnSpc>
              <a:buFont typeface="Wingdings"/>
              <a:buChar char=""/>
              <a:tabLst>
                <a:tab pos="318135" algn="l"/>
              </a:tabLst>
            </a:pPr>
            <a:r>
              <a:rPr sz="1800" spc="-5" dirty="0">
                <a:latin typeface="Arial MT"/>
                <a:cs typeface="Arial MT"/>
              </a:rPr>
              <a:t>a</a:t>
            </a:r>
            <a:r>
              <a:rPr sz="1800" spc="-10" dirty="0">
                <a:latin typeface="Arial MT"/>
                <a:cs typeface="Arial MT"/>
              </a:rPr>
              <a:t> </a:t>
            </a:r>
            <a:r>
              <a:rPr sz="1800" spc="-5" dirty="0">
                <a:latin typeface="Arial MT"/>
                <a:cs typeface="Arial MT"/>
              </a:rPr>
              <a:t>thorough</a:t>
            </a:r>
            <a:r>
              <a:rPr sz="1800" spc="-10" dirty="0">
                <a:latin typeface="Arial MT"/>
                <a:cs typeface="Arial MT"/>
              </a:rPr>
              <a:t> </a:t>
            </a:r>
            <a:r>
              <a:rPr sz="1800" spc="-5" dirty="0">
                <a:latin typeface="Arial MT"/>
                <a:cs typeface="Arial MT"/>
              </a:rPr>
              <a:t>skin care.</a:t>
            </a:r>
            <a:endParaRPr sz="1800">
              <a:latin typeface="Arial MT"/>
              <a:cs typeface="Arial M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807720"/>
          </a:xfrm>
          <a:prstGeom prst="rect">
            <a:avLst/>
          </a:prstGeom>
        </p:spPr>
      </p:pic>
      <p:sp>
        <p:nvSpPr>
          <p:cNvPr id="3" name="object 3"/>
          <p:cNvSpPr txBox="1">
            <a:spLocks noGrp="1"/>
          </p:cNvSpPr>
          <p:nvPr>
            <p:ph type="title"/>
          </p:nvPr>
        </p:nvSpPr>
        <p:spPr>
          <a:xfrm>
            <a:off x="2971038" y="69291"/>
            <a:ext cx="3203575" cy="452120"/>
          </a:xfrm>
          <a:prstGeom prst="rect">
            <a:avLst/>
          </a:prstGeom>
        </p:spPr>
        <p:txBody>
          <a:bodyPr vert="horz" wrap="square" lIns="0" tIns="12065" rIns="0" bIns="0" rtlCol="0">
            <a:spAutoFit/>
          </a:bodyPr>
          <a:lstStyle/>
          <a:p>
            <a:pPr marL="12700">
              <a:lnSpc>
                <a:spcPct val="100000"/>
              </a:lnSpc>
              <a:spcBef>
                <a:spcPts val="95"/>
              </a:spcBef>
            </a:pPr>
            <a:r>
              <a:rPr sz="2800" i="0" spc="-5" dirty="0">
                <a:solidFill>
                  <a:srgbClr val="000099"/>
                </a:solidFill>
                <a:latin typeface="Arial"/>
                <a:cs typeface="Arial"/>
              </a:rPr>
              <a:t>CLAUDIUS</a:t>
            </a:r>
            <a:r>
              <a:rPr sz="2800" i="0" spc="-40" dirty="0">
                <a:solidFill>
                  <a:srgbClr val="000099"/>
                </a:solidFill>
                <a:latin typeface="Arial"/>
                <a:cs typeface="Arial"/>
              </a:rPr>
              <a:t> </a:t>
            </a:r>
            <a:r>
              <a:rPr sz="2800" i="0" spc="-10" dirty="0">
                <a:solidFill>
                  <a:srgbClr val="000099"/>
                </a:solidFill>
                <a:latin typeface="Arial"/>
                <a:cs typeface="Arial"/>
              </a:rPr>
              <a:t>GALEN</a:t>
            </a:r>
            <a:endParaRPr sz="2800">
              <a:latin typeface="Arial"/>
              <a:cs typeface="Arial"/>
            </a:endParaRPr>
          </a:p>
        </p:txBody>
      </p:sp>
      <p:sp>
        <p:nvSpPr>
          <p:cNvPr id="4" name="object 4"/>
          <p:cNvSpPr txBox="1"/>
          <p:nvPr/>
        </p:nvSpPr>
        <p:spPr>
          <a:xfrm>
            <a:off x="2308098" y="669798"/>
            <a:ext cx="6632575" cy="791210"/>
          </a:xfrm>
          <a:prstGeom prst="rect">
            <a:avLst/>
          </a:prstGeom>
          <a:solidFill>
            <a:srgbClr val="FFFFFF"/>
          </a:solidFill>
          <a:ln w="25907">
            <a:solidFill>
              <a:srgbClr val="DAECEE"/>
            </a:solidFill>
          </a:ln>
        </p:spPr>
        <p:txBody>
          <a:bodyPr vert="horz" wrap="square" lIns="0" tIns="0" rIns="0" bIns="0" rtlCol="0">
            <a:spAutoFit/>
          </a:bodyPr>
          <a:lstStyle/>
          <a:p>
            <a:pPr marL="270510">
              <a:lnSpc>
                <a:spcPts val="1985"/>
              </a:lnSpc>
            </a:pPr>
            <a:r>
              <a:rPr sz="1800" b="1" spc="-5" dirty="0">
                <a:solidFill>
                  <a:srgbClr val="FF0000"/>
                </a:solidFill>
                <a:latin typeface="Arial"/>
                <a:cs typeface="Arial"/>
              </a:rPr>
              <a:t>Greek</a:t>
            </a:r>
            <a:r>
              <a:rPr sz="1800" b="1" dirty="0">
                <a:solidFill>
                  <a:srgbClr val="FF0000"/>
                </a:solidFill>
                <a:latin typeface="Arial"/>
                <a:cs typeface="Arial"/>
              </a:rPr>
              <a:t> by</a:t>
            </a:r>
            <a:r>
              <a:rPr sz="1800" b="1" spc="-20" dirty="0">
                <a:solidFill>
                  <a:srgbClr val="FF0000"/>
                </a:solidFill>
                <a:latin typeface="Arial"/>
                <a:cs typeface="Arial"/>
              </a:rPr>
              <a:t> </a:t>
            </a:r>
            <a:r>
              <a:rPr sz="1800" b="1" dirty="0">
                <a:solidFill>
                  <a:srgbClr val="FF0000"/>
                </a:solidFill>
                <a:latin typeface="Arial"/>
                <a:cs typeface="Arial"/>
              </a:rPr>
              <a:t>origin,</a:t>
            </a:r>
            <a:r>
              <a:rPr sz="1800" b="1" spc="-20" dirty="0">
                <a:solidFill>
                  <a:srgbClr val="FF0000"/>
                </a:solidFill>
                <a:latin typeface="Arial"/>
                <a:cs typeface="Arial"/>
              </a:rPr>
              <a:t> </a:t>
            </a:r>
            <a:r>
              <a:rPr sz="1800" b="1" spc="10" dirty="0">
                <a:solidFill>
                  <a:srgbClr val="FF0000"/>
                </a:solidFill>
                <a:latin typeface="Arial"/>
                <a:cs typeface="Arial"/>
              </a:rPr>
              <a:t>was</a:t>
            </a:r>
            <a:r>
              <a:rPr sz="1800" b="1" spc="-45" dirty="0">
                <a:solidFill>
                  <a:srgbClr val="FF0000"/>
                </a:solidFill>
                <a:latin typeface="Arial"/>
                <a:cs typeface="Arial"/>
              </a:rPr>
              <a:t> </a:t>
            </a:r>
            <a:r>
              <a:rPr sz="1800" b="1" dirty="0">
                <a:solidFill>
                  <a:srgbClr val="FF0000"/>
                </a:solidFill>
                <a:latin typeface="Arial"/>
                <a:cs typeface="Arial"/>
              </a:rPr>
              <a:t>born</a:t>
            </a:r>
            <a:r>
              <a:rPr sz="1800" b="1" spc="-15" dirty="0">
                <a:solidFill>
                  <a:srgbClr val="FF0000"/>
                </a:solidFill>
                <a:latin typeface="Arial"/>
                <a:cs typeface="Arial"/>
              </a:rPr>
              <a:t> </a:t>
            </a:r>
            <a:r>
              <a:rPr sz="1800" b="1" dirty="0">
                <a:solidFill>
                  <a:srgbClr val="FF0000"/>
                </a:solidFill>
                <a:latin typeface="Arial"/>
                <a:cs typeface="Arial"/>
              </a:rPr>
              <a:t>in</a:t>
            </a:r>
            <a:r>
              <a:rPr sz="1800" b="1" spc="-10" dirty="0">
                <a:solidFill>
                  <a:srgbClr val="FF0000"/>
                </a:solidFill>
                <a:latin typeface="Arial"/>
                <a:cs typeface="Arial"/>
              </a:rPr>
              <a:t> </a:t>
            </a:r>
            <a:r>
              <a:rPr sz="1800" b="1" spc="-5" dirty="0">
                <a:solidFill>
                  <a:srgbClr val="FF0000"/>
                </a:solidFill>
                <a:latin typeface="Arial"/>
                <a:cs typeface="Arial"/>
              </a:rPr>
              <a:t>Pergamum</a:t>
            </a:r>
            <a:r>
              <a:rPr sz="1800" b="1" spc="30" dirty="0">
                <a:solidFill>
                  <a:srgbClr val="FF0000"/>
                </a:solidFill>
                <a:latin typeface="Arial"/>
                <a:cs typeface="Arial"/>
              </a:rPr>
              <a:t> </a:t>
            </a:r>
            <a:r>
              <a:rPr sz="1400" b="1" dirty="0">
                <a:solidFill>
                  <a:srgbClr val="FF0000"/>
                </a:solidFill>
                <a:latin typeface="Arial"/>
                <a:cs typeface="Arial"/>
              </a:rPr>
              <a:t>(Pergamos</a:t>
            </a:r>
            <a:r>
              <a:rPr sz="1400" b="1" spc="-30" dirty="0">
                <a:solidFill>
                  <a:srgbClr val="FF0000"/>
                </a:solidFill>
                <a:latin typeface="Arial"/>
                <a:cs typeface="Arial"/>
              </a:rPr>
              <a:t> </a:t>
            </a:r>
            <a:r>
              <a:rPr sz="1400" b="1" spc="-5" dirty="0">
                <a:solidFill>
                  <a:srgbClr val="FF0000"/>
                </a:solidFill>
                <a:latin typeface="Arial"/>
                <a:cs typeface="Arial"/>
              </a:rPr>
              <a:t>kingdom</a:t>
            </a:r>
            <a:endParaRPr sz="1400">
              <a:latin typeface="Arial"/>
              <a:cs typeface="Arial"/>
            </a:endParaRPr>
          </a:p>
          <a:p>
            <a:pPr marL="1593850" marR="138430" indent="-1449705">
              <a:lnSpc>
                <a:spcPts val="2110"/>
              </a:lnSpc>
              <a:spcBef>
                <a:spcPts val="25"/>
              </a:spcBef>
            </a:pPr>
            <a:r>
              <a:rPr sz="1400" b="1" dirty="0">
                <a:solidFill>
                  <a:srgbClr val="FF0000"/>
                </a:solidFill>
                <a:latin typeface="Arial"/>
                <a:cs typeface="Arial"/>
              </a:rPr>
              <a:t>became</a:t>
            </a:r>
            <a:r>
              <a:rPr sz="1400" b="1" spc="-25" dirty="0">
                <a:solidFill>
                  <a:srgbClr val="FF0000"/>
                </a:solidFill>
                <a:latin typeface="Arial"/>
                <a:cs typeface="Arial"/>
              </a:rPr>
              <a:t> </a:t>
            </a:r>
            <a:r>
              <a:rPr sz="1400" b="1" dirty="0">
                <a:solidFill>
                  <a:srgbClr val="FF0000"/>
                </a:solidFill>
                <a:latin typeface="Arial"/>
                <a:cs typeface="Arial"/>
              </a:rPr>
              <a:t>a</a:t>
            </a:r>
            <a:r>
              <a:rPr sz="1400" b="1" spc="-20" dirty="0">
                <a:solidFill>
                  <a:srgbClr val="FF0000"/>
                </a:solidFill>
                <a:latin typeface="Arial"/>
                <a:cs typeface="Arial"/>
              </a:rPr>
              <a:t> </a:t>
            </a:r>
            <a:r>
              <a:rPr sz="1400" b="1" spc="-5" dirty="0">
                <a:solidFill>
                  <a:srgbClr val="FF0000"/>
                </a:solidFill>
                <a:latin typeface="Arial"/>
                <a:cs typeface="Arial"/>
              </a:rPr>
              <a:t>Roman province)</a:t>
            </a:r>
            <a:r>
              <a:rPr sz="1400" b="1" spc="80" dirty="0">
                <a:solidFill>
                  <a:srgbClr val="FF0000"/>
                </a:solidFill>
                <a:latin typeface="Arial"/>
                <a:cs typeface="Arial"/>
              </a:rPr>
              <a:t> </a:t>
            </a:r>
            <a:r>
              <a:rPr sz="1800" b="1" dirty="0">
                <a:solidFill>
                  <a:srgbClr val="FF0000"/>
                </a:solidFill>
                <a:latin typeface="Arial"/>
                <a:cs typeface="Arial"/>
              </a:rPr>
              <a:t>in</a:t>
            </a:r>
            <a:r>
              <a:rPr sz="1800" b="1" spc="-5" dirty="0">
                <a:solidFill>
                  <a:srgbClr val="FF0000"/>
                </a:solidFill>
                <a:latin typeface="Arial"/>
                <a:cs typeface="Arial"/>
              </a:rPr>
              <a:t> </a:t>
            </a:r>
            <a:r>
              <a:rPr sz="1800" b="1" dirty="0">
                <a:solidFill>
                  <a:srgbClr val="FF0000"/>
                </a:solidFill>
                <a:latin typeface="Arial"/>
                <a:cs typeface="Arial"/>
              </a:rPr>
              <a:t>the family of</a:t>
            </a:r>
            <a:r>
              <a:rPr sz="1800" b="1" spc="-5" dirty="0">
                <a:solidFill>
                  <a:srgbClr val="FF0000"/>
                </a:solidFill>
                <a:latin typeface="Arial"/>
                <a:cs typeface="Arial"/>
              </a:rPr>
              <a:t> </a:t>
            </a:r>
            <a:r>
              <a:rPr sz="1800" b="1" dirty="0">
                <a:solidFill>
                  <a:srgbClr val="FF0000"/>
                </a:solidFill>
                <a:latin typeface="Arial"/>
                <a:cs typeface="Arial"/>
              </a:rPr>
              <a:t>the </a:t>
            </a:r>
            <a:r>
              <a:rPr sz="1800" b="1" spc="-5" dirty="0">
                <a:solidFill>
                  <a:srgbClr val="FF0000"/>
                </a:solidFill>
                <a:latin typeface="Arial"/>
                <a:cs typeface="Arial"/>
              </a:rPr>
              <a:t>famous</a:t>
            </a:r>
            <a:r>
              <a:rPr sz="1800" b="1" dirty="0">
                <a:solidFill>
                  <a:srgbClr val="FF0000"/>
                </a:solidFill>
                <a:latin typeface="Arial"/>
                <a:cs typeface="Arial"/>
              </a:rPr>
              <a:t> </a:t>
            </a:r>
            <a:r>
              <a:rPr sz="1800" b="1" spc="-5" dirty="0">
                <a:solidFill>
                  <a:srgbClr val="FF0000"/>
                </a:solidFill>
                <a:latin typeface="Arial"/>
                <a:cs typeface="Arial"/>
              </a:rPr>
              <a:t>architect, </a:t>
            </a:r>
            <a:r>
              <a:rPr sz="1800" b="1" spc="-484" dirty="0">
                <a:solidFill>
                  <a:srgbClr val="FF0000"/>
                </a:solidFill>
                <a:latin typeface="Arial"/>
                <a:cs typeface="Arial"/>
              </a:rPr>
              <a:t> </a:t>
            </a:r>
            <a:r>
              <a:rPr sz="1800" b="1" spc="-5" dirty="0">
                <a:solidFill>
                  <a:srgbClr val="FF0000"/>
                </a:solidFill>
                <a:latin typeface="Arial"/>
                <a:cs typeface="Arial"/>
              </a:rPr>
              <a:t>mathematician</a:t>
            </a:r>
            <a:r>
              <a:rPr sz="1800" b="1" spc="10" dirty="0">
                <a:solidFill>
                  <a:srgbClr val="FF0000"/>
                </a:solidFill>
                <a:latin typeface="Arial"/>
                <a:cs typeface="Arial"/>
              </a:rPr>
              <a:t> </a:t>
            </a:r>
            <a:r>
              <a:rPr sz="1800" b="1" dirty="0">
                <a:solidFill>
                  <a:srgbClr val="FF0000"/>
                </a:solidFill>
                <a:latin typeface="Arial"/>
                <a:cs typeface="Arial"/>
              </a:rPr>
              <a:t>and philosopher</a:t>
            </a:r>
            <a:endParaRPr sz="1800">
              <a:latin typeface="Arial"/>
              <a:cs typeface="Arial"/>
            </a:endParaRPr>
          </a:p>
        </p:txBody>
      </p:sp>
      <p:sp>
        <p:nvSpPr>
          <p:cNvPr id="5" name="object 5"/>
          <p:cNvSpPr/>
          <p:nvPr/>
        </p:nvSpPr>
        <p:spPr>
          <a:xfrm>
            <a:off x="2285238" y="1664970"/>
            <a:ext cx="6655434" cy="1981200"/>
          </a:xfrm>
          <a:custGeom>
            <a:avLst/>
            <a:gdLst/>
            <a:ahLst/>
            <a:cxnLst/>
            <a:rect l="l" t="t" r="r" b="b"/>
            <a:pathLst>
              <a:path w="6655434" h="1981200">
                <a:moveTo>
                  <a:pt x="6655308" y="0"/>
                </a:moveTo>
                <a:lnTo>
                  <a:pt x="0" y="0"/>
                </a:lnTo>
                <a:lnTo>
                  <a:pt x="0" y="1981199"/>
                </a:lnTo>
                <a:lnTo>
                  <a:pt x="6655308" y="1981199"/>
                </a:lnTo>
                <a:lnTo>
                  <a:pt x="6655308" y="0"/>
                </a:lnTo>
                <a:close/>
              </a:path>
            </a:pathLst>
          </a:custGeom>
          <a:solidFill>
            <a:srgbClr val="FFFFE6"/>
          </a:solidFill>
        </p:spPr>
        <p:txBody>
          <a:bodyPr wrap="square" lIns="0" tIns="0" rIns="0" bIns="0" rtlCol="0"/>
          <a:lstStyle/>
          <a:p>
            <a:endParaRPr/>
          </a:p>
        </p:txBody>
      </p:sp>
      <p:sp>
        <p:nvSpPr>
          <p:cNvPr id="6" name="object 6"/>
          <p:cNvSpPr txBox="1"/>
          <p:nvPr/>
        </p:nvSpPr>
        <p:spPr>
          <a:xfrm>
            <a:off x="2285238" y="1664970"/>
            <a:ext cx="6655434" cy="1981200"/>
          </a:xfrm>
          <a:prstGeom prst="rect">
            <a:avLst/>
          </a:prstGeom>
          <a:ln w="25907">
            <a:solidFill>
              <a:srgbClr val="001F5F"/>
            </a:solidFill>
          </a:ln>
        </p:spPr>
        <p:txBody>
          <a:bodyPr vert="horz" wrap="square" lIns="0" tIns="76835" rIns="0" bIns="0" rtlCol="0">
            <a:spAutoFit/>
          </a:bodyPr>
          <a:lstStyle/>
          <a:p>
            <a:pPr marL="377190" indent="-287020">
              <a:lnSpc>
                <a:spcPct val="100000"/>
              </a:lnSpc>
              <a:spcBef>
                <a:spcPts val="605"/>
              </a:spcBef>
              <a:buClr>
                <a:srgbClr val="2C2C89"/>
              </a:buClr>
              <a:buFont typeface="Wingdings"/>
              <a:buChar char=""/>
              <a:tabLst>
                <a:tab pos="377190" algn="l"/>
              </a:tabLst>
            </a:pPr>
            <a:r>
              <a:rPr sz="1700" b="1" dirty="0">
                <a:solidFill>
                  <a:srgbClr val="000099"/>
                </a:solidFill>
                <a:latin typeface="Arial"/>
                <a:cs typeface="Arial"/>
              </a:rPr>
              <a:t>for</a:t>
            </a:r>
            <a:r>
              <a:rPr sz="1700" b="1" spc="-10" dirty="0">
                <a:solidFill>
                  <a:srgbClr val="000099"/>
                </a:solidFill>
                <a:latin typeface="Arial"/>
                <a:cs typeface="Arial"/>
              </a:rPr>
              <a:t> </a:t>
            </a:r>
            <a:r>
              <a:rPr sz="1700" b="1" dirty="0">
                <a:solidFill>
                  <a:srgbClr val="000099"/>
                </a:solidFill>
                <a:latin typeface="Arial"/>
                <a:cs typeface="Arial"/>
              </a:rPr>
              <a:t>6 </a:t>
            </a:r>
            <a:r>
              <a:rPr sz="1700" b="1" spc="-5" dirty="0">
                <a:solidFill>
                  <a:srgbClr val="000099"/>
                </a:solidFill>
                <a:latin typeface="Arial"/>
                <a:cs typeface="Arial"/>
              </a:rPr>
              <a:t>years</a:t>
            </a:r>
            <a:r>
              <a:rPr sz="1700" b="1" spc="20" dirty="0">
                <a:solidFill>
                  <a:srgbClr val="000099"/>
                </a:solidFill>
                <a:latin typeface="Arial"/>
                <a:cs typeface="Arial"/>
              </a:rPr>
              <a:t> </a:t>
            </a:r>
            <a:r>
              <a:rPr sz="1700" b="1" dirty="0">
                <a:solidFill>
                  <a:srgbClr val="000099"/>
                </a:solidFill>
                <a:latin typeface="Arial"/>
                <a:cs typeface="Arial"/>
              </a:rPr>
              <a:t>practiced</a:t>
            </a:r>
            <a:r>
              <a:rPr sz="1700" b="1" spc="5" dirty="0">
                <a:solidFill>
                  <a:srgbClr val="000099"/>
                </a:solidFill>
                <a:latin typeface="Arial"/>
                <a:cs typeface="Arial"/>
              </a:rPr>
              <a:t> </a:t>
            </a:r>
            <a:r>
              <a:rPr sz="1700" b="1" spc="-5" dirty="0">
                <a:solidFill>
                  <a:srgbClr val="000099"/>
                </a:solidFill>
                <a:latin typeface="Arial"/>
                <a:cs typeface="Arial"/>
              </a:rPr>
              <a:t>medicine</a:t>
            </a:r>
            <a:r>
              <a:rPr sz="1700" b="1" spc="10" dirty="0">
                <a:solidFill>
                  <a:srgbClr val="000099"/>
                </a:solidFill>
                <a:latin typeface="Arial"/>
                <a:cs typeface="Arial"/>
              </a:rPr>
              <a:t> </a:t>
            </a:r>
            <a:r>
              <a:rPr sz="1700" b="1" spc="-5" dirty="0">
                <a:solidFill>
                  <a:srgbClr val="000099"/>
                </a:solidFill>
                <a:latin typeface="Arial"/>
                <a:cs typeface="Arial"/>
              </a:rPr>
              <a:t>in</a:t>
            </a:r>
            <a:r>
              <a:rPr sz="1700" b="1" spc="5" dirty="0">
                <a:solidFill>
                  <a:srgbClr val="000099"/>
                </a:solidFill>
                <a:latin typeface="Arial"/>
                <a:cs typeface="Arial"/>
              </a:rPr>
              <a:t> </a:t>
            </a:r>
            <a:r>
              <a:rPr sz="1700" b="1" dirty="0">
                <a:solidFill>
                  <a:srgbClr val="000099"/>
                </a:solidFill>
                <a:latin typeface="Arial"/>
                <a:cs typeface="Arial"/>
              </a:rPr>
              <a:t>the</a:t>
            </a:r>
            <a:r>
              <a:rPr sz="1700" b="1" spc="-5" dirty="0">
                <a:solidFill>
                  <a:srgbClr val="000099"/>
                </a:solidFill>
                <a:latin typeface="Arial"/>
                <a:cs typeface="Arial"/>
              </a:rPr>
              <a:t> </a:t>
            </a:r>
            <a:r>
              <a:rPr sz="1700" b="1" dirty="0">
                <a:solidFill>
                  <a:srgbClr val="000099"/>
                </a:solidFill>
                <a:latin typeface="Arial"/>
                <a:cs typeface="Arial"/>
              </a:rPr>
              <a:t>school</a:t>
            </a:r>
            <a:r>
              <a:rPr sz="1700" b="1" spc="-10" dirty="0">
                <a:solidFill>
                  <a:srgbClr val="000099"/>
                </a:solidFill>
                <a:latin typeface="Arial"/>
                <a:cs typeface="Arial"/>
              </a:rPr>
              <a:t> </a:t>
            </a:r>
            <a:r>
              <a:rPr sz="1700" b="1" dirty="0">
                <a:solidFill>
                  <a:srgbClr val="000099"/>
                </a:solidFill>
                <a:latin typeface="Arial"/>
                <a:cs typeface="Arial"/>
              </a:rPr>
              <a:t>of</a:t>
            </a:r>
            <a:r>
              <a:rPr sz="1700" b="1" spc="5" dirty="0">
                <a:solidFill>
                  <a:srgbClr val="000099"/>
                </a:solidFill>
                <a:latin typeface="Arial"/>
                <a:cs typeface="Arial"/>
              </a:rPr>
              <a:t> </a:t>
            </a:r>
            <a:r>
              <a:rPr sz="1700" b="1" dirty="0">
                <a:solidFill>
                  <a:srgbClr val="000099"/>
                </a:solidFill>
                <a:latin typeface="Arial"/>
                <a:cs typeface="Arial"/>
              </a:rPr>
              <a:t>gladiators</a:t>
            </a:r>
            <a:endParaRPr sz="1700">
              <a:latin typeface="Arial"/>
              <a:cs typeface="Arial"/>
            </a:endParaRPr>
          </a:p>
          <a:p>
            <a:pPr marL="376555" marR="692150" indent="-287020">
              <a:lnSpc>
                <a:spcPct val="100000"/>
              </a:lnSpc>
              <a:spcBef>
                <a:spcPts val="5"/>
              </a:spcBef>
              <a:buClr>
                <a:srgbClr val="2C2C89"/>
              </a:buClr>
              <a:buFont typeface="Wingdings"/>
              <a:buChar char=""/>
              <a:tabLst>
                <a:tab pos="377190" algn="l"/>
              </a:tabLst>
            </a:pPr>
            <a:r>
              <a:rPr sz="1700" b="1" dirty="0">
                <a:solidFill>
                  <a:srgbClr val="000099"/>
                </a:solidFill>
                <a:latin typeface="Arial"/>
                <a:cs typeface="Arial"/>
              </a:rPr>
              <a:t>became famous for his art </a:t>
            </a:r>
            <a:r>
              <a:rPr sz="1700" b="1" spc="-5" dirty="0">
                <a:solidFill>
                  <a:srgbClr val="000099"/>
                </a:solidFill>
                <a:latin typeface="Arial"/>
                <a:cs typeface="Arial"/>
              </a:rPr>
              <a:t>in </a:t>
            </a:r>
            <a:r>
              <a:rPr sz="1700" b="1" dirty="0">
                <a:solidFill>
                  <a:srgbClr val="000099"/>
                </a:solidFill>
                <a:latin typeface="Arial"/>
                <a:cs typeface="Arial"/>
              </a:rPr>
              <a:t>the </a:t>
            </a:r>
            <a:r>
              <a:rPr sz="1700" b="1" spc="-5" dirty="0">
                <a:solidFill>
                  <a:srgbClr val="000099"/>
                </a:solidFill>
                <a:latin typeface="Arial"/>
                <a:cs typeface="Arial"/>
              </a:rPr>
              <a:t>treatment </a:t>
            </a:r>
            <a:r>
              <a:rPr sz="1700" b="1" dirty="0">
                <a:solidFill>
                  <a:srgbClr val="000099"/>
                </a:solidFill>
                <a:latin typeface="Arial"/>
                <a:cs typeface="Arial"/>
              </a:rPr>
              <a:t>of </a:t>
            </a:r>
            <a:r>
              <a:rPr sz="1700" b="1" spc="5" dirty="0">
                <a:solidFill>
                  <a:srgbClr val="000099"/>
                </a:solidFill>
                <a:latin typeface="Arial"/>
                <a:cs typeface="Arial"/>
              </a:rPr>
              <a:t>wounds, </a:t>
            </a:r>
            <a:r>
              <a:rPr sz="1700" b="1" spc="-459" dirty="0">
                <a:solidFill>
                  <a:srgbClr val="000099"/>
                </a:solidFill>
                <a:latin typeface="Arial"/>
                <a:cs typeface="Arial"/>
              </a:rPr>
              <a:t> </a:t>
            </a:r>
            <a:r>
              <a:rPr sz="1700" b="1" dirty="0">
                <a:solidFill>
                  <a:srgbClr val="000099"/>
                </a:solidFill>
                <a:latin typeface="Arial"/>
                <a:cs typeface="Arial"/>
              </a:rPr>
              <a:t>sprains</a:t>
            </a:r>
            <a:r>
              <a:rPr sz="1700" b="1" spc="-5" dirty="0">
                <a:solidFill>
                  <a:srgbClr val="000099"/>
                </a:solidFill>
                <a:latin typeface="Arial"/>
                <a:cs typeface="Arial"/>
              </a:rPr>
              <a:t> </a:t>
            </a:r>
            <a:r>
              <a:rPr sz="1700" b="1" dirty="0">
                <a:solidFill>
                  <a:srgbClr val="000099"/>
                </a:solidFill>
                <a:latin typeface="Arial"/>
                <a:cs typeface="Arial"/>
              </a:rPr>
              <a:t>and</a:t>
            </a:r>
            <a:r>
              <a:rPr sz="1700" b="1" spc="-10" dirty="0">
                <a:solidFill>
                  <a:srgbClr val="000099"/>
                </a:solidFill>
                <a:latin typeface="Arial"/>
                <a:cs typeface="Arial"/>
              </a:rPr>
              <a:t> </a:t>
            </a:r>
            <a:r>
              <a:rPr sz="1700" b="1" dirty="0">
                <a:solidFill>
                  <a:srgbClr val="000099"/>
                </a:solidFill>
                <a:latin typeface="Arial"/>
                <a:cs typeface="Arial"/>
              </a:rPr>
              <a:t>fractures</a:t>
            </a:r>
            <a:endParaRPr sz="1700">
              <a:latin typeface="Arial"/>
              <a:cs typeface="Arial"/>
            </a:endParaRPr>
          </a:p>
          <a:p>
            <a:pPr marL="376555" marR="264795" indent="-287020">
              <a:lnSpc>
                <a:spcPct val="100000"/>
              </a:lnSpc>
              <a:buClr>
                <a:srgbClr val="2C2C89"/>
              </a:buClr>
              <a:buFont typeface="Wingdings"/>
              <a:buChar char=""/>
              <a:tabLst>
                <a:tab pos="377190" algn="l"/>
              </a:tabLst>
            </a:pPr>
            <a:r>
              <a:rPr sz="1700" b="1" dirty="0">
                <a:solidFill>
                  <a:srgbClr val="000099"/>
                </a:solidFill>
                <a:latin typeface="Arial"/>
                <a:cs typeface="Arial"/>
              </a:rPr>
              <a:t>studied the anatomy and </a:t>
            </a:r>
            <a:r>
              <a:rPr sz="1700" b="1" spc="-5" dirty="0">
                <a:solidFill>
                  <a:srgbClr val="000099"/>
                </a:solidFill>
                <a:latin typeface="Arial"/>
                <a:cs typeface="Arial"/>
              </a:rPr>
              <a:t>physiology </a:t>
            </a:r>
            <a:r>
              <a:rPr sz="1700" b="1" dirty="0">
                <a:solidFill>
                  <a:srgbClr val="000099"/>
                </a:solidFill>
                <a:latin typeface="Arial"/>
                <a:cs typeface="Arial"/>
              </a:rPr>
              <a:t>of the best doctors </a:t>
            </a:r>
            <a:r>
              <a:rPr sz="1700" b="1" spc="-5" dirty="0">
                <a:solidFill>
                  <a:srgbClr val="000099"/>
                </a:solidFill>
                <a:latin typeface="Arial"/>
                <a:cs typeface="Arial"/>
              </a:rPr>
              <a:t>in </a:t>
            </a:r>
            <a:r>
              <a:rPr sz="1700" b="1" spc="-459" dirty="0">
                <a:solidFill>
                  <a:srgbClr val="000099"/>
                </a:solidFill>
                <a:latin typeface="Arial"/>
                <a:cs typeface="Arial"/>
              </a:rPr>
              <a:t> </a:t>
            </a:r>
            <a:r>
              <a:rPr sz="1700" b="1" spc="-5" dirty="0">
                <a:solidFill>
                  <a:srgbClr val="000099"/>
                </a:solidFill>
                <a:latin typeface="Arial"/>
                <a:cs typeface="Arial"/>
              </a:rPr>
              <a:t>Alexandria,</a:t>
            </a:r>
            <a:r>
              <a:rPr sz="1700" b="1" spc="40" dirty="0">
                <a:solidFill>
                  <a:srgbClr val="000099"/>
                </a:solidFill>
                <a:latin typeface="Arial"/>
                <a:cs typeface="Arial"/>
              </a:rPr>
              <a:t> </a:t>
            </a:r>
            <a:r>
              <a:rPr sz="1700" b="1" dirty="0">
                <a:solidFill>
                  <a:srgbClr val="000099"/>
                </a:solidFill>
                <a:latin typeface="Arial"/>
                <a:cs typeface="Arial"/>
              </a:rPr>
              <a:t>assuming </a:t>
            </a:r>
            <a:r>
              <a:rPr sz="1700" b="1" spc="-5" dirty="0">
                <a:solidFill>
                  <a:srgbClr val="000099"/>
                </a:solidFill>
                <a:latin typeface="Arial"/>
                <a:cs typeface="Arial"/>
              </a:rPr>
              <a:t>that</a:t>
            </a:r>
            <a:r>
              <a:rPr sz="1700" b="1" dirty="0">
                <a:solidFill>
                  <a:srgbClr val="000099"/>
                </a:solidFill>
                <a:latin typeface="Arial"/>
                <a:cs typeface="Arial"/>
              </a:rPr>
              <a:t> the </a:t>
            </a:r>
            <a:r>
              <a:rPr sz="1700" b="1" spc="-5" dirty="0">
                <a:solidFill>
                  <a:srgbClr val="000099"/>
                </a:solidFill>
                <a:latin typeface="Arial"/>
                <a:cs typeface="Arial"/>
              </a:rPr>
              <a:t>treatment</a:t>
            </a:r>
            <a:r>
              <a:rPr sz="1700" b="1" spc="10" dirty="0">
                <a:solidFill>
                  <a:srgbClr val="000099"/>
                </a:solidFill>
                <a:latin typeface="Arial"/>
                <a:cs typeface="Arial"/>
              </a:rPr>
              <a:t> </a:t>
            </a:r>
            <a:r>
              <a:rPr sz="1700" b="1" dirty="0">
                <a:solidFill>
                  <a:srgbClr val="000099"/>
                </a:solidFill>
                <a:latin typeface="Arial"/>
                <a:cs typeface="Arial"/>
              </a:rPr>
              <a:t>of</a:t>
            </a:r>
            <a:r>
              <a:rPr sz="1700" b="1" spc="-5" dirty="0">
                <a:solidFill>
                  <a:srgbClr val="000099"/>
                </a:solidFill>
                <a:latin typeface="Arial"/>
                <a:cs typeface="Arial"/>
              </a:rPr>
              <a:t> </a:t>
            </a:r>
            <a:r>
              <a:rPr sz="1700" b="1" dirty="0">
                <a:solidFill>
                  <a:srgbClr val="000099"/>
                </a:solidFill>
                <a:latin typeface="Arial"/>
                <a:cs typeface="Arial"/>
              </a:rPr>
              <a:t>disease</a:t>
            </a:r>
            <a:r>
              <a:rPr sz="1700" b="1" spc="10" dirty="0">
                <a:solidFill>
                  <a:srgbClr val="000099"/>
                </a:solidFill>
                <a:latin typeface="Arial"/>
                <a:cs typeface="Arial"/>
              </a:rPr>
              <a:t> </a:t>
            </a:r>
            <a:r>
              <a:rPr sz="1700" b="1" dirty="0">
                <a:solidFill>
                  <a:srgbClr val="000099"/>
                </a:solidFill>
                <a:latin typeface="Arial"/>
                <a:cs typeface="Arial"/>
              </a:rPr>
              <a:t>based </a:t>
            </a:r>
            <a:r>
              <a:rPr sz="1700" b="1" spc="5" dirty="0">
                <a:solidFill>
                  <a:srgbClr val="000099"/>
                </a:solidFill>
                <a:latin typeface="Arial"/>
                <a:cs typeface="Arial"/>
              </a:rPr>
              <a:t> </a:t>
            </a:r>
            <a:r>
              <a:rPr sz="1700" b="1" dirty="0">
                <a:solidFill>
                  <a:srgbClr val="000099"/>
                </a:solidFill>
                <a:latin typeface="Arial"/>
                <a:cs typeface="Arial"/>
              </a:rPr>
              <a:t>on</a:t>
            </a:r>
            <a:r>
              <a:rPr sz="1700" b="1" spc="-20" dirty="0">
                <a:solidFill>
                  <a:srgbClr val="000099"/>
                </a:solidFill>
                <a:latin typeface="Arial"/>
                <a:cs typeface="Arial"/>
              </a:rPr>
              <a:t> </a:t>
            </a:r>
            <a:r>
              <a:rPr sz="1700" b="1" dirty="0">
                <a:solidFill>
                  <a:srgbClr val="000099"/>
                </a:solidFill>
                <a:latin typeface="Arial"/>
                <a:cs typeface="Arial"/>
              </a:rPr>
              <a:t>the</a:t>
            </a:r>
            <a:r>
              <a:rPr sz="1700" b="1" spc="5" dirty="0">
                <a:solidFill>
                  <a:srgbClr val="000099"/>
                </a:solidFill>
                <a:latin typeface="Arial"/>
                <a:cs typeface="Arial"/>
              </a:rPr>
              <a:t> </a:t>
            </a:r>
            <a:r>
              <a:rPr sz="1700" b="1" dirty="0">
                <a:solidFill>
                  <a:srgbClr val="000099"/>
                </a:solidFill>
                <a:latin typeface="Arial"/>
                <a:cs typeface="Arial"/>
              </a:rPr>
              <a:t>knowledge</a:t>
            </a:r>
            <a:r>
              <a:rPr sz="1700" b="1" spc="-30" dirty="0">
                <a:solidFill>
                  <a:srgbClr val="000099"/>
                </a:solidFill>
                <a:latin typeface="Arial"/>
                <a:cs typeface="Arial"/>
              </a:rPr>
              <a:t> </a:t>
            </a:r>
            <a:r>
              <a:rPr sz="1700" b="1" dirty="0">
                <a:solidFill>
                  <a:srgbClr val="000099"/>
                </a:solidFill>
                <a:latin typeface="Arial"/>
                <a:cs typeface="Arial"/>
              </a:rPr>
              <a:t>of</a:t>
            </a:r>
            <a:r>
              <a:rPr sz="1700" b="1" spc="-20" dirty="0">
                <a:solidFill>
                  <a:srgbClr val="000099"/>
                </a:solidFill>
                <a:latin typeface="Arial"/>
                <a:cs typeface="Arial"/>
              </a:rPr>
              <a:t> </a:t>
            </a:r>
            <a:r>
              <a:rPr sz="1700" b="1" dirty="0">
                <a:solidFill>
                  <a:srgbClr val="000099"/>
                </a:solidFill>
                <a:latin typeface="Arial"/>
                <a:cs typeface="Arial"/>
              </a:rPr>
              <a:t>these</a:t>
            </a:r>
            <a:r>
              <a:rPr sz="1700" b="1" spc="15" dirty="0">
                <a:solidFill>
                  <a:srgbClr val="000099"/>
                </a:solidFill>
                <a:latin typeface="Arial"/>
                <a:cs typeface="Arial"/>
              </a:rPr>
              <a:t> </a:t>
            </a:r>
            <a:r>
              <a:rPr sz="1700" b="1" dirty="0">
                <a:solidFill>
                  <a:srgbClr val="000099"/>
                </a:solidFill>
                <a:latin typeface="Arial"/>
                <a:cs typeface="Arial"/>
              </a:rPr>
              <a:t>disciplines</a:t>
            </a:r>
            <a:endParaRPr sz="1700">
              <a:latin typeface="Arial"/>
              <a:cs typeface="Arial"/>
            </a:endParaRPr>
          </a:p>
          <a:p>
            <a:pPr marL="377190" indent="-287020">
              <a:lnSpc>
                <a:spcPts val="1989"/>
              </a:lnSpc>
              <a:buClr>
                <a:srgbClr val="2C2C89"/>
              </a:buClr>
              <a:buFont typeface="Wingdings"/>
              <a:buChar char=""/>
              <a:tabLst>
                <a:tab pos="377190" algn="l"/>
              </a:tabLst>
            </a:pPr>
            <a:r>
              <a:rPr sz="1700" b="1" dirty="0">
                <a:solidFill>
                  <a:srgbClr val="000099"/>
                </a:solidFill>
                <a:latin typeface="Arial"/>
                <a:cs typeface="Arial"/>
              </a:rPr>
              <a:t>complete</a:t>
            </a:r>
            <a:r>
              <a:rPr sz="1700" b="1" spc="-15" dirty="0">
                <a:solidFill>
                  <a:srgbClr val="000099"/>
                </a:solidFill>
                <a:latin typeface="Arial"/>
                <a:cs typeface="Arial"/>
              </a:rPr>
              <a:t> </a:t>
            </a:r>
            <a:r>
              <a:rPr sz="1700" b="1" dirty="0">
                <a:solidFill>
                  <a:srgbClr val="000099"/>
                </a:solidFill>
                <a:latin typeface="Arial"/>
                <a:cs typeface="Arial"/>
              </a:rPr>
              <a:t>mastery</a:t>
            </a:r>
            <a:r>
              <a:rPr sz="1700" b="1" spc="5" dirty="0">
                <a:solidFill>
                  <a:srgbClr val="000099"/>
                </a:solidFill>
                <a:latin typeface="Arial"/>
                <a:cs typeface="Arial"/>
              </a:rPr>
              <a:t> </a:t>
            </a:r>
            <a:r>
              <a:rPr sz="1700" b="1" dirty="0">
                <a:solidFill>
                  <a:srgbClr val="000099"/>
                </a:solidFill>
                <a:latin typeface="Arial"/>
                <a:cs typeface="Arial"/>
              </a:rPr>
              <a:t>of</a:t>
            </a:r>
            <a:r>
              <a:rPr sz="1700" b="1" spc="-15" dirty="0">
                <a:solidFill>
                  <a:srgbClr val="000099"/>
                </a:solidFill>
                <a:latin typeface="Arial"/>
                <a:cs typeface="Arial"/>
              </a:rPr>
              <a:t> </a:t>
            </a:r>
            <a:r>
              <a:rPr sz="1700" b="1" dirty="0">
                <a:solidFill>
                  <a:srgbClr val="000099"/>
                </a:solidFill>
                <a:latin typeface="Arial"/>
                <a:cs typeface="Arial"/>
              </a:rPr>
              <a:t>necropsy</a:t>
            </a:r>
            <a:r>
              <a:rPr sz="1700" b="1" spc="-10" dirty="0">
                <a:solidFill>
                  <a:srgbClr val="000099"/>
                </a:solidFill>
                <a:latin typeface="Arial"/>
                <a:cs typeface="Arial"/>
              </a:rPr>
              <a:t> </a:t>
            </a:r>
            <a:r>
              <a:rPr sz="1700" b="1" dirty="0">
                <a:solidFill>
                  <a:srgbClr val="000099"/>
                </a:solidFill>
                <a:latin typeface="Arial"/>
                <a:cs typeface="Arial"/>
              </a:rPr>
              <a:t>technique</a:t>
            </a:r>
            <a:endParaRPr sz="1700">
              <a:latin typeface="Arial"/>
              <a:cs typeface="Arial"/>
            </a:endParaRPr>
          </a:p>
        </p:txBody>
      </p:sp>
      <p:grpSp>
        <p:nvGrpSpPr>
          <p:cNvPr id="7" name="object 7"/>
          <p:cNvGrpSpPr/>
          <p:nvPr/>
        </p:nvGrpSpPr>
        <p:grpSpPr>
          <a:xfrm>
            <a:off x="0" y="521208"/>
            <a:ext cx="2245360" cy="3028315"/>
            <a:chOff x="0" y="521208"/>
            <a:chExt cx="2245360" cy="3028315"/>
          </a:xfrm>
        </p:grpSpPr>
        <p:pic>
          <p:nvPicPr>
            <p:cNvPr id="8" name="object 8"/>
            <p:cNvPicPr/>
            <p:nvPr/>
          </p:nvPicPr>
          <p:blipFill>
            <a:blip r:embed="rId3" cstate="print"/>
            <a:stretch>
              <a:fillRect/>
            </a:stretch>
          </p:blipFill>
          <p:spPr>
            <a:xfrm>
              <a:off x="0" y="521208"/>
              <a:ext cx="2212848" cy="2959608"/>
            </a:xfrm>
            <a:prstGeom prst="rect">
              <a:avLst/>
            </a:prstGeom>
          </p:spPr>
        </p:pic>
        <p:pic>
          <p:nvPicPr>
            <p:cNvPr id="9" name="object 9"/>
            <p:cNvPicPr/>
            <p:nvPr/>
          </p:nvPicPr>
          <p:blipFill>
            <a:blip r:embed="rId4" cstate="print"/>
            <a:stretch>
              <a:fillRect/>
            </a:stretch>
          </p:blipFill>
          <p:spPr>
            <a:xfrm>
              <a:off x="0" y="2845308"/>
              <a:ext cx="2244852" cy="704088"/>
            </a:xfrm>
            <a:prstGeom prst="rect">
              <a:avLst/>
            </a:prstGeom>
          </p:spPr>
        </p:pic>
      </p:grpSp>
      <p:sp>
        <p:nvSpPr>
          <p:cNvPr id="10" name="object 10"/>
          <p:cNvSpPr txBox="1"/>
          <p:nvPr/>
        </p:nvSpPr>
        <p:spPr>
          <a:xfrm>
            <a:off x="392074" y="2994786"/>
            <a:ext cx="143573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a:t>
            </a:r>
            <a:r>
              <a:rPr sz="1800" spc="-10" dirty="0">
                <a:latin typeface="Arial MT"/>
                <a:cs typeface="Arial MT"/>
              </a:rPr>
              <a:t>129–</a:t>
            </a:r>
            <a:r>
              <a:rPr sz="1800" spc="-5" dirty="0">
                <a:latin typeface="Arial MT"/>
                <a:cs typeface="Arial MT"/>
              </a:rPr>
              <a:t>199</a:t>
            </a:r>
            <a:r>
              <a:rPr sz="1800" spc="-80" dirty="0">
                <a:latin typeface="Arial MT"/>
                <a:cs typeface="Arial MT"/>
              </a:rPr>
              <a:t> </a:t>
            </a:r>
            <a:r>
              <a:rPr sz="1800" spc="-5" dirty="0">
                <a:latin typeface="Arial MT"/>
                <a:cs typeface="Arial MT"/>
              </a:rPr>
              <a:t>A</a:t>
            </a:r>
            <a:r>
              <a:rPr sz="1800" spc="-15" dirty="0">
                <a:latin typeface="Arial MT"/>
                <a:cs typeface="Arial MT"/>
              </a:rPr>
              <a:t>D</a:t>
            </a:r>
            <a:r>
              <a:rPr sz="1800" b="1" spc="-5" dirty="0">
                <a:latin typeface="Arial"/>
                <a:cs typeface="Arial"/>
              </a:rPr>
              <a:t>)</a:t>
            </a:r>
            <a:endParaRPr sz="1800">
              <a:latin typeface="Arial"/>
              <a:cs typeface="Arial"/>
            </a:endParaRPr>
          </a:p>
        </p:txBody>
      </p:sp>
      <p:sp>
        <p:nvSpPr>
          <p:cNvPr id="11" name="object 11"/>
          <p:cNvSpPr txBox="1"/>
          <p:nvPr/>
        </p:nvSpPr>
        <p:spPr>
          <a:xfrm>
            <a:off x="76961" y="4365497"/>
            <a:ext cx="8863965" cy="935990"/>
          </a:xfrm>
          <a:prstGeom prst="rect">
            <a:avLst/>
          </a:prstGeom>
          <a:ln w="25907">
            <a:solidFill>
              <a:srgbClr val="001F5F"/>
            </a:solidFill>
          </a:ln>
        </p:spPr>
        <p:txBody>
          <a:bodyPr vert="horz" wrap="square" lIns="0" tIns="50800" rIns="0" bIns="0" rtlCol="0">
            <a:spAutoFit/>
          </a:bodyPr>
          <a:lstStyle/>
          <a:p>
            <a:pPr marL="955040" marR="946785" algn="ctr">
              <a:lnSpc>
                <a:spcPct val="100000"/>
              </a:lnSpc>
              <a:spcBef>
                <a:spcPts val="400"/>
              </a:spcBef>
            </a:pPr>
            <a:r>
              <a:rPr sz="1800" b="1" dirty="0">
                <a:solidFill>
                  <a:srgbClr val="18184D"/>
                </a:solidFill>
                <a:latin typeface="Arial"/>
                <a:cs typeface="Arial"/>
              </a:rPr>
              <a:t>One of his works - </a:t>
            </a:r>
            <a:r>
              <a:rPr sz="1800" b="1" spc="-10" dirty="0">
                <a:solidFill>
                  <a:srgbClr val="C00000"/>
                </a:solidFill>
                <a:latin typeface="Arial"/>
                <a:cs typeface="Arial"/>
              </a:rPr>
              <a:t>“About </a:t>
            </a:r>
            <a:r>
              <a:rPr sz="1800" b="1" dirty="0">
                <a:solidFill>
                  <a:srgbClr val="C00000"/>
                </a:solidFill>
                <a:latin typeface="Arial"/>
                <a:cs typeface="Arial"/>
              </a:rPr>
              <a:t>the </a:t>
            </a:r>
            <a:r>
              <a:rPr sz="1800" b="1" spc="-5" dirty="0">
                <a:solidFill>
                  <a:srgbClr val="C00000"/>
                </a:solidFill>
                <a:latin typeface="Arial"/>
                <a:cs typeface="Arial"/>
              </a:rPr>
              <a:t>appointment </a:t>
            </a:r>
            <a:r>
              <a:rPr sz="1800" b="1" dirty="0">
                <a:solidFill>
                  <a:srgbClr val="C00000"/>
                </a:solidFill>
                <a:latin typeface="Arial"/>
                <a:cs typeface="Arial"/>
              </a:rPr>
              <a:t>of the human body"</a:t>
            </a:r>
            <a:r>
              <a:rPr sz="1800" b="1" dirty="0">
                <a:solidFill>
                  <a:srgbClr val="18184D"/>
                </a:solidFill>
                <a:latin typeface="Arial"/>
                <a:cs typeface="Arial"/>
              </a:rPr>
              <a:t>: </a:t>
            </a:r>
            <a:r>
              <a:rPr sz="1800" b="1" spc="-490" dirty="0">
                <a:solidFill>
                  <a:srgbClr val="18184D"/>
                </a:solidFill>
                <a:latin typeface="Arial"/>
                <a:cs typeface="Arial"/>
              </a:rPr>
              <a:t> </a:t>
            </a:r>
            <a:r>
              <a:rPr sz="1800" b="1" dirty="0">
                <a:solidFill>
                  <a:srgbClr val="18184D"/>
                </a:solidFill>
                <a:latin typeface="Arial"/>
                <a:cs typeface="Arial"/>
              </a:rPr>
              <a:t>the</a:t>
            </a:r>
            <a:r>
              <a:rPr sz="1800" b="1" spc="-5" dirty="0">
                <a:solidFill>
                  <a:srgbClr val="18184D"/>
                </a:solidFill>
                <a:latin typeface="Arial"/>
                <a:cs typeface="Arial"/>
              </a:rPr>
              <a:t> description</a:t>
            </a:r>
            <a:r>
              <a:rPr sz="1800" b="1" dirty="0">
                <a:solidFill>
                  <a:srgbClr val="18184D"/>
                </a:solidFill>
                <a:latin typeface="Arial"/>
                <a:cs typeface="Arial"/>
              </a:rPr>
              <a:t> of</a:t>
            </a:r>
            <a:r>
              <a:rPr sz="1800" b="1" spc="-10" dirty="0">
                <a:solidFill>
                  <a:srgbClr val="18184D"/>
                </a:solidFill>
                <a:latin typeface="Arial"/>
                <a:cs typeface="Arial"/>
              </a:rPr>
              <a:t> </a:t>
            </a:r>
            <a:r>
              <a:rPr sz="1800" b="1" dirty="0">
                <a:solidFill>
                  <a:srgbClr val="18184D"/>
                </a:solidFill>
                <a:latin typeface="Arial"/>
                <a:cs typeface="Arial"/>
              </a:rPr>
              <a:t>the </a:t>
            </a:r>
            <a:r>
              <a:rPr sz="1800" b="1" spc="-5" dirty="0">
                <a:solidFill>
                  <a:srgbClr val="18184D"/>
                </a:solidFill>
                <a:latin typeface="Arial"/>
                <a:cs typeface="Arial"/>
              </a:rPr>
              <a:t>parts</a:t>
            </a:r>
            <a:r>
              <a:rPr sz="1800" b="1" dirty="0">
                <a:solidFill>
                  <a:srgbClr val="18184D"/>
                </a:solidFill>
                <a:latin typeface="Arial"/>
                <a:cs typeface="Arial"/>
              </a:rPr>
              <a:t> of</a:t>
            </a:r>
            <a:r>
              <a:rPr sz="1800" b="1" spc="-5" dirty="0">
                <a:solidFill>
                  <a:srgbClr val="18184D"/>
                </a:solidFill>
                <a:latin typeface="Arial"/>
                <a:cs typeface="Arial"/>
              </a:rPr>
              <a:t> </a:t>
            </a:r>
            <a:r>
              <a:rPr sz="1800" b="1" dirty="0">
                <a:solidFill>
                  <a:srgbClr val="18184D"/>
                </a:solidFill>
                <a:latin typeface="Arial"/>
                <a:cs typeface="Arial"/>
              </a:rPr>
              <a:t>the body</a:t>
            </a:r>
            <a:r>
              <a:rPr sz="1800" b="1" spc="-15" dirty="0">
                <a:solidFill>
                  <a:srgbClr val="18184D"/>
                </a:solidFill>
                <a:latin typeface="Arial"/>
                <a:cs typeface="Arial"/>
              </a:rPr>
              <a:t> </a:t>
            </a:r>
            <a:r>
              <a:rPr sz="1800" b="1" dirty="0">
                <a:solidFill>
                  <a:srgbClr val="18184D"/>
                </a:solidFill>
                <a:latin typeface="Arial"/>
                <a:cs typeface="Arial"/>
              </a:rPr>
              <a:t>and</a:t>
            </a:r>
            <a:r>
              <a:rPr sz="1800" b="1" spc="-5" dirty="0">
                <a:solidFill>
                  <a:srgbClr val="18184D"/>
                </a:solidFill>
                <a:latin typeface="Arial"/>
                <a:cs typeface="Arial"/>
              </a:rPr>
              <a:t> </a:t>
            </a:r>
            <a:r>
              <a:rPr sz="1800" b="1" dirty="0">
                <a:solidFill>
                  <a:srgbClr val="18184D"/>
                </a:solidFill>
                <a:latin typeface="Arial"/>
                <a:cs typeface="Arial"/>
              </a:rPr>
              <a:t>organs.</a:t>
            </a:r>
            <a:endParaRPr sz="1800">
              <a:latin typeface="Arial"/>
              <a:cs typeface="Arial"/>
            </a:endParaRPr>
          </a:p>
          <a:p>
            <a:pPr algn="ctr">
              <a:lnSpc>
                <a:spcPts val="2110"/>
              </a:lnSpc>
            </a:pPr>
            <a:r>
              <a:rPr sz="1800" b="1" spc="-5" dirty="0">
                <a:solidFill>
                  <a:srgbClr val="18184D"/>
                </a:solidFill>
                <a:latin typeface="Arial"/>
                <a:cs typeface="Arial"/>
              </a:rPr>
              <a:t>Galen</a:t>
            </a:r>
            <a:r>
              <a:rPr sz="1800" b="1" spc="-10" dirty="0">
                <a:solidFill>
                  <a:srgbClr val="18184D"/>
                </a:solidFill>
                <a:latin typeface="Arial"/>
                <a:cs typeface="Arial"/>
              </a:rPr>
              <a:t> </a:t>
            </a:r>
            <a:r>
              <a:rPr sz="1800" b="1" dirty="0">
                <a:solidFill>
                  <a:srgbClr val="18184D"/>
                </a:solidFill>
                <a:latin typeface="Arial"/>
                <a:cs typeface="Arial"/>
              </a:rPr>
              <a:t>combined</a:t>
            </a:r>
            <a:r>
              <a:rPr sz="1800" b="1" spc="-10" dirty="0">
                <a:solidFill>
                  <a:srgbClr val="18184D"/>
                </a:solidFill>
                <a:latin typeface="Arial"/>
                <a:cs typeface="Arial"/>
              </a:rPr>
              <a:t> </a:t>
            </a:r>
            <a:r>
              <a:rPr sz="1800" b="1" spc="10" dirty="0">
                <a:solidFill>
                  <a:srgbClr val="18184D"/>
                </a:solidFill>
                <a:latin typeface="Arial"/>
                <a:cs typeface="Arial"/>
              </a:rPr>
              <a:t>with</a:t>
            </a:r>
            <a:r>
              <a:rPr sz="1800" b="1" spc="-40" dirty="0">
                <a:solidFill>
                  <a:srgbClr val="18184D"/>
                </a:solidFill>
                <a:latin typeface="Arial"/>
                <a:cs typeface="Arial"/>
              </a:rPr>
              <a:t> </a:t>
            </a:r>
            <a:r>
              <a:rPr sz="1800" b="1" dirty="0">
                <a:solidFill>
                  <a:srgbClr val="18184D"/>
                </a:solidFill>
                <a:latin typeface="Arial"/>
                <a:cs typeface="Arial"/>
              </a:rPr>
              <a:t>the </a:t>
            </a:r>
            <a:r>
              <a:rPr sz="1800" b="1" spc="-5" dirty="0">
                <a:solidFill>
                  <a:srgbClr val="18184D"/>
                </a:solidFill>
                <a:latin typeface="Arial"/>
                <a:cs typeface="Arial"/>
              </a:rPr>
              <a:t>study</a:t>
            </a:r>
            <a:r>
              <a:rPr sz="1800" b="1" spc="-15" dirty="0">
                <a:solidFill>
                  <a:srgbClr val="18184D"/>
                </a:solidFill>
                <a:latin typeface="Arial"/>
                <a:cs typeface="Arial"/>
              </a:rPr>
              <a:t> </a:t>
            </a:r>
            <a:r>
              <a:rPr sz="1800" b="1" dirty="0">
                <a:solidFill>
                  <a:srgbClr val="18184D"/>
                </a:solidFill>
                <a:latin typeface="Arial"/>
                <a:cs typeface="Arial"/>
              </a:rPr>
              <a:t>of the</a:t>
            </a:r>
            <a:r>
              <a:rPr sz="1800" b="1" spc="-10" dirty="0">
                <a:solidFill>
                  <a:srgbClr val="18184D"/>
                </a:solidFill>
                <a:latin typeface="Arial"/>
                <a:cs typeface="Arial"/>
              </a:rPr>
              <a:t> </a:t>
            </a:r>
            <a:r>
              <a:rPr sz="1800" b="1" dirty="0">
                <a:solidFill>
                  <a:srgbClr val="18184D"/>
                </a:solidFill>
                <a:latin typeface="Arial"/>
                <a:cs typeface="Arial"/>
              </a:rPr>
              <a:t>fine</a:t>
            </a:r>
            <a:r>
              <a:rPr sz="1800" b="1" spc="-5" dirty="0">
                <a:solidFill>
                  <a:srgbClr val="18184D"/>
                </a:solidFill>
                <a:latin typeface="Arial"/>
                <a:cs typeface="Arial"/>
              </a:rPr>
              <a:t> structure named</a:t>
            </a:r>
            <a:r>
              <a:rPr sz="1800" b="1" spc="15" dirty="0">
                <a:solidFill>
                  <a:srgbClr val="18184D"/>
                </a:solidFill>
                <a:latin typeface="Arial"/>
                <a:cs typeface="Arial"/>
              </a:rPr>
              <a:t> </a:t>
            </a:r>
            <a:r>
              <a:rPr sz="1800" b="1" spc="-15" dirty="0">
                <a:solidFill>
                  <a:srgbClr val="C00000"/>
                </a:solidFill>
                <a:latin typeface="Arial"/>
                <a:cs typeface="Arial"/>
              </a:rPr>
              <a:t>histology.</a:t>
            </a:r>
            <a:endParaRPr sz="1800">
              <a:latin typeface="Arial"/>
              <a:cs typeface="Arial"/>
            </a:endParaRPr>
          </a:p>
        </p:txBody>
      </p:sp>
      <p:grpSp>
        <p:nvGrpSpPr>
          <p:cNvPr id="12" name="object 12"/>
          <p:cNvGrpSpPr/>
          <p:nvPr/>
        </p:nvGrpSpPr>
        <p:grpSpPr>
          <a:xfrm>
            <a:off x="1679384" y="5432996"/>
            <a:ext cx="5715635" cy="1309370"/>
            <a:chOff x="1679384" y="5432996"/>
            <a:chExt cx="5715635" cy="1309370"/>
          </a:xfrm>
        </p:grpSpPr>
        <p:sp>
          <p:nvSpPr>
            <p:cNvPr id="13" name="object 13"/>
            <p:cNvSpPr/>
            <p:nvPr/>
          </p:nvSpPr>
          <p:spPr>
            <a:xfrm>
              <a:off x="1692402" y="5446014"/>
              <a:ext cx="5689600" cy="1283335"/>
            </a:xfrm>
            <a:custGeom>
              <a:avLst/>
              <a:gdLst/>
              <a:ahLst/>
              <a:cxnLst/>
              <a:rect l="l" t="t" r="r" b="b"/>
              <a:pathLst>
                <a:path w="5689600" h="1283334">
                  <a:moveTo>
                    <a:pt x="5689092" y="0"/>
                  </a:moveTo>
                  <a:lnTo>
                    <a:pt x="0" y="0"/>
                  </a:lnTo>
                  <a:lnTo>
                    <a:pt x="0" y="1283208"/>
                  </a:lnTo>
                  <a:lnTo>
                    <a:pt x="5689092" y="1283208"/>
                  </a:lnTo>
                  <a:lnTo>
                    <a:pt x="5689092" y="0"/>
                  </a:lnTo>
                  <a:close/>
                </a:path>
              </a:pathLst>
            </a:custGeom>
            <a:solidFill>
              <a:srgbClr val="FFFFFF"/>
            </a:solidFill>
          </p:spPr>
          <p:txBody>
            <a:bodyPr wrap="square" lIns="0" tIns="0" rIns="0" bIns="0" rtlCol="0"/>
            <a:lstStyle/>
            <a:p>
              <a:endParaRPr/>
            </a:p>
          </p:txBody>
        </p:sp>
        <p:sp>
          <p:nvSpPr>
            <p:cNvPr id="14" name="object 14"/>
            <p:cNvSpPr/>
            <p:nvPr/>
          </p:nvSpPr>
          <p:spPr>
            <a:xfrm>
              <a:off x="1692402" y="5446014"/>
              <a:ext cx="5689600" cy="1283335"/>
            </a:xfrm>
            <a:custGeom>
              <a:avLst/>
              <a:gdLst/>
              <a:ahLst/>
              <a:cxnLst/>
              <a:rect l="l" t="t" r="r" b="b"/>
              <a:pathLst>
                <a:path w="5689600" h="1283334">
                  <a:moveTo>
                    <a:pt x="0" y="1283208"/>
                  </a:moveTo>
                  <a:lnTo>
                    <a:pt x="5689092" y="1283208"/>
                  </a:lnTo>
                  <a:lnTo>
                    <a:pt x="5689092" y="0"/>
                  </a:lnTo>
                  <a:lnTo>
                    <a:pt x="0" y="0"/>
                  </a:lnTo>
                  <a:lnTo>
                    <a:pt x="0" y="1283208"/>
                  </a:lnTo>
                  <a:close/>
                </a:path>
              </a:pathLst>
            </a:custGeom>
            <a:ln w="25907">
              <a:solidFill>
                <a:srgbClr val="DAECEE"/>
              </a:solidFill>
            </a:ln>
          </p:spPr>
          <p:txBody>
            <a:bodyPr wrap="square" lIns="0" tIns="0" rIns="0" bIns="0" rtlCol="0"/>
            <a:lstStyle/>
            <a:p>
              <a:endParaRPr/>
            </a:p>
          </p:txBody>
        </p:sp>
      </p:grpSp>
      <p:sp>
        <p:nvSpPr>
          <p:cNvPr id="15" name="object 15"/>
          <p:cNvSpPr txBox="1"/>
          <p:nvPr/>
        </p:nvSpPr>
        <p:spPr>
          <a:xfrm>
            <a:off x="1770633" y="5393842"/>
            <a:ext cx="5304790" cy="1350010"/>
          </a:xfrm>
          <a:prstGeom prst="rect">
            <a:avLst/>
          </a:prstGeom>
        </p:spPr>
        <p:txBody>
          <a:bodyPr vert="horz" wrap="square" lIns="0" tIns="42545" rIns="0" bIns="0" rtlCol="0">
            <a:spAutoFit/>
          </a:bodyPr>
          <a:lstStyle/>
          <a:p>
            <a:pPr marL="355600" marR="375920" indent="-342900">
              <a:lnSpc>
                <a:spcPts val="1700"/>
              </a:lnSpc>
              <a:spcBef>
                <a:spcPts val="335"/>
              </a:spcBef>
              <a:buFont typeface="Wingdings"/>
              <a:buChar char=""/>
              <a:tabLst>
                <a:tab pos="354965" algn="l"/>
                <a:tab pos="355600" algn="l"/>
              </a:tabLst>
            </a:pPr>
            <a:r>
              <a:rPr sz="1600" b="1" spc="-5" dirty="0">
                <a:solidFill>
                  <a:srgbClr val="004B00"/>
                </a:solidFill>
                <a:latin typeface="Arial"/>
                <a:cs typeface="Arial"/>
              </a:rPr>
              <a:t>SIMPLE</a:t>
            </a:r>
            <a:r>
              <a:rPr sz="1600" b="1" dirty="0">
                <a:solidFill>
                  <a:srgbClr val="004B00"/>
                </a:solidFill>
                <a:latin typeface="Arial"/>
                <a:cs typeface="Arial"/>
              </a:rPr>
              <a:t> </a:t>
            </a:r>
            <a:r>
              <a:rPr sz="1600" b="1" spc="-5" dirty="0">
                <a:solidFill>
                  <a:srgbClr val="001F5F"/>
                </a:solidFill>
                <a:latin typeface="Arial"/>
                <a:cs typeface="Arial"/>
              </a:rPr>
              <a:t>-</a:t>
            </a:r>
            <a:r>
              <a:rPr sz="1600" b="1" spc="20" dirty="0">
                <a:solidFill>
                  <a:srgbClr val="001F5F"/>
                </a:solidFill>
                <a:latin typeface="Arial"/>
                <a:cs typeface="Arial"/>
              </a:rPr>
              <a:t> </a:t>
            </a:r>
            <a:r>
              <a:rPr sz="1600" b="1" spc="-5" dirty="0">
                <a:solidFill>
                  <a:srgbClr val="001F5F"/>
                </a:solidFill>
                <a:latin typeface="Arial"/>
                <a:cs typeface="Arial"/>
              </a:rPr>
              <a:t>there</a:t>
            </a:r>
            <a:r>
              <a:rPr sz="1600" b="1" spc="10" dirty="0">
                <a:solidFill>
                  <a:srgbClr val="001F5F"/>
                </a:solidFill>
                <a:latin typeface="Arial"/>
                <a:cs typeface="Arial"/>
              </a:rPr>
              <a:t> </a:t>
            </a:r>
            <a:r>
              <a:rPr sz="1600" b="1" spc="-5" dirty="0">
                <a:solidFill>
                  <a:srgbClr val="001F5F"/>
                </a:solidFill>
                <a:latin typeface="Arial"/>
                <a:cs typeface="Arial"/>
              </a:rPr>
              <a:t>are</a:t>
            </a:r>
            <a:r>
              <a:rPr sz="1600" b="1" spc="10" dirty="0">
                <a:solidFill>
                  <a:srgbClr val="001F5F"/>
                </a:solidFill>
                <a:latin typeface="Arial"/>
                <a:cs typeface="Arial"/>
              </a:rPr>
              <a:t> </a:t>
            </a:r>
            <a:r>
              <a:rPr sz="1600" b="1" spc="-5" dirty="0">
                <a:solidFill>
                  <a:srgbClr val="001F5F"/>
                </a:solidFill>
                <a:latin typeface="Arial"/>
                <a:cs typeface="Arial"/>
              </a:rPr>
              <a:t>basic</a:t>
            </a:r>
            <a:r>
              <a:rPr sz="1600" b="1" spc="5" dirty="0">
                <a:solidFill>
                  <a:srgbClr val="001F5F"/>
                </a:solidFill>
                <a:latin typeface="Arial"/>
                <a:cs typeface="Arial"/>
              </a:rPr>
              <a:t> </a:t>
            </a:r>
            <a:r>
              <a:rPr sz="1600" b="1" spc="-5" dirty="0">
                <a:solidFill>
                  <a:srgbClr val="001F5F"/>
                </a:solidFill>
                <a:latin typeface="Arial"/>
                <a:cs typeface="Arial"/>
              </a:rPr>
              <a:t>qualities</a:t>
            </a:r>
            <a:r>
              <a:rPr sz="1600" b="1" spc="30" dirty="0">
                <a:solidFill>
                  <a:srgbClr val="001F5F"/>
                </a:solidFill>
                <a:latin typeface="Arial"/>
                <a:cs typeface="Arial"/>
              </a:rPr>
              <a:t> </a:t>
            </a:r>
            <a:r>
              <a:rPr sz="1600" b="1" spc="-5" dirty="0">
                <a:solidFill>
                  <a:srgbClr val="001F5F"/>
                </a:solidFill>
                <a:latin typeface="Arial"/>
                <a:cs typeface="Arial"/>
              </a:rPr>
              <a:t>of</a:t>
            </a:r>
            <a:r>
              <a:rPr sz="1600" b="1" spc="15" dirty="0">
                <a:solidFill>
                  <a:srgbClr val="001F5F"/>
                </a:solidFill>
                <a:latin typeface="Arial"/>
                <a:cs typeface="Arial"/>
              </a:rPr>
              <a:t> </a:t>
            </a:r>
            <a:r>
              <a:rPr sz="1600" b="1" spc="-5" dirty="0">
                <a:solidFill>
                  <a:srgbClr val="001F5F"/>
                </a:solidFill>
                <a:latin typeface="Arial"/>
                <a:cs typeface="Arial"/>
              </a:rPr>
              <a:t>cold,</a:t>
            </a:r>
            <a:r>
              <a:rPr sz="1600" b="1" spc="5" dirty="0">
                <a:solidFill>
                  <a:srgbClr val="001F5F"/>
                </a:solidFill>
                <a:latin typeface="Arial"/>
                <a:cs typeface="Arial"/>
              </a:rPr>
              <a:t> </a:t>
            </a:r>
            <a:r>
              <a:rPr sz="1600" b="1" spc="-5" dirty="0">
                <a:solidFill>
                  <a:srgbClr val="001F5F"/>
                </a:solidFill>
                <a:latin typeface="Arial"/>
                <a:cs typeface="Arial"/>
              </a:rPr>
              <a:t>heat, </a:t>
            </a:r>
            <a:r>
              <a:rPr sz="1600" b="1" spc="-425" dirty="0">
                <a:solidFill>
                  <a:srgbClr val="001F5F"/>
                </a:solidFill>
                <a:latin typeface="Arial"/>
                <a:cs typeface="Arial"/>
              </a:rPr>
              <a:t> </a:t>
            </a:r>
            <a:r>
              <a:rPr sz="1600" b="1" spc="-5" dirty="0">
                <a:solidFill>
                  <a:srgbClr val="001F5F"/>
                </a:solidFill>
                <a:latin typeface="Arial"/>
                <a:cs typeface="Arial"/>
              </a:rPr>
              <a:t>humidity</a:t>
            </a:r>
            <a:r>
              <a:rPr sz="1600" b="1" spc="25" dirty="0">
                <a:solidFill>
                  <a:srgbClr val="001F5F"/>
                </a:solidFill>
                <a:latin typeface="Arial"/>
                <a:cs typeface="Arial"/>
              </a:rPr>
              <a:t> </a:t>
            </a:r>
            <a:r>
              <a:rPr sz="1600" b="1" spc="-5" dirty="0">
                <a:solidFill>
                  <a:srgbClr val="001F5F"/>
                </a:solidFill>
                <a:latin typeface="Arial"/>
                <a:cs typeface="Arial"/>
              </a:rPr>
              <a:t>and</a:t>
            </a:r>
            <a:r>
              <a:rPr sz="1600" b="1" dirty="0">
                <a:solidFill>
                  <a:srgbClr val="001F5F"/>
                </a:solidFill>
                <a:latin typeface="Arial"/>
                <a:cs typeface="Arial"/>
              </a:rPr>
              <a:t> </a:t>
            </a:r>
            <a:r>
              <a:rPr sz="1600" b="1" spc="-10" dirty="0">
                <a:solidFill>
                  <a:srgbClr val="001F5F"/>
                </a:solidFill>
                <a:latin typeface="Arial"/>
                <a:cs typeface="Arial"/>
              </a:rPr>
              <a:t>dryness;</a:t>
            </a:r>
            <a:endParaRPr sz="1600">
              <a:latin typeface="Arial"/>
              <a:cs typeface="Arial"/>
            </a:endParaRPr>
          </a:p>
          <a:p>
            <a:pPr marL="355600" marR="5080" indent="-342900">
              <a:lnSpc>
                <a:spcPts val="1689"/>
              </a:lnSpc>
              <a:spcBef>
                <a:spcPts val="20"/>
              </a:spcBef>
              <a:buFont typeface="Wingdings"/>
              <a:buChar char=""/>
              <a:tabLst>
                <a:tab pos="354965" algn="l"/>
                <a:tab pos="355600" algn="l"/>
              </a:tabLst>
            </a:pPr>
            <a:r>
              <a:rPr sz="1600" b="1" spc="-5" dirty="0">
                <a:solidFill>
                  <a:srgbClr val="004B00"/>
                </a:solidFill>
                <a:latin typeface="Arial"/>
                <a:cs typeface="Arial"/>
              </a:rPr>
              <a:t>COMPLEX</a:t>
            </a:r>
            <a:r>
              <a:rPr sz="1600" b="1" spc="10" dirty="0">
                <a:solidFill>
                  <a:srgbClr val="004B00"/>
                </a:solidFill>
                <a:latin typeface="Arial"/>
                <a:cs typeface="Arial"/>
              </a:rPr>
              <a:t> </a:t>
            </a:r>
            <a:r>
              <a:rPr sz="1600" b="1" spc="-5" dirty="0">
                <a:solidFill>
                  <a:srgbClr val="001F5F"/>
                </a:solidFill>
                <a:latin typeface="Arial"/>
                <a:cs typeface="Arial"/>
              </a:rPr>
              <a:t>-</a:t>
            </a:r>
            <a:r>
              <a:rPr sz="1600" b="1" dirty="0">
                <a:solidFill>
                  <a:srgbClr val="001F5F"/>
                </a:solidFill>
                <a:latin typeface="Arial"/>
                <a:cs typeface="Arial"/>
              </a:rPr>
              <a:t> </a:t>
            </a:r>
            <a:r>
              <a:rPr sz="1600" b="1" spc="-5" dirty="0">
                <a:solidFill>
                  <a:srgbClr val="001F5F"/>
                </a:solidFill>
                <a:latin typeface="Arial"/>
                <a:cs typeface="Arial"/>
              </a:rPr>
              <a:t>are</a:t>
            </a:r>
            <a:r>
              <a:rPr sz="1600" b="1" spc="5" dirty="0">
                <a:solidFill>
                  <a:srgbClr val="001F5F"/>
                </a:solidFill>
                <a:latin typeface="Arial"/>
                <a:cs typeface="Arial"/>
              </a:rPr>
              <a:t> </a:t>
            </a:r>
            <a:r>
              <a:rPr sz="1600" b="1" spc="-5" dirty="0">
                <a:solidFill>
                  <a:srgbClr val="001F5F"/>
                </a:solidFill>
                <a:latin typeface="Arial"/>
                <a:cs typeface="Arial"/>
              </a:rPr>
              <a:t>based</a:t>
            </a:r>
            <a:r>
              <a:rPr sz="1600" b="1" dirty="0">
                <a:solidFill>
                  <a:srgbClr val="001F5F"/>
                </a:solidFill>
                <a:latin typeface="Arial"/>
                <a:cs typeface="Arial"/>
              </a:rPr>
              <a:t> </a:t>
            </a:r>
            <a:r>
              <a:rPr sz="1600" b="1" spc="-5" dirty="0">
                <a:solidFill>
                  <a:srgbClr val="001F5F"/>
                </a:solidFill>
                <a:latin typeface="Arial"/>
                <a:cs typeface="Arial"/>
              </a:rPr>
              <a:t>on</a:t>
            </a:r>
            <a:r>
              <a:rPr sz="1600" b="1" dirty="0">
                <a:solidFill>
                  <a:srgbClr val="001F5F"/>
                </a:solidFill>
                <a:latin typeface="Arial"/>
                <a:cs typeface="Arial"/>
              </a:rPr>
              <a:t> </a:t>
            </a:r>
            <a:r>
              <a:rPr sz="1600" b="1" spc="-5" dirty="0">
                <a:solidFill>
                  <a:srgbClr val="001F5F"/>
                </a:solidFill>
                <a:latin typeface="Arial"/>
                <a:cs typeface="Arial"/>
              </a:rPr>
              <a:t>different</a:t>
            </a:r>
            <a:r>
              <a:rPr sz="1600" b="1" spc="20" dirty="0">
                <a:solidFill>
                  <a:srgbClr val="001F5F"/>
                </a:solidFill>
                <a:latin typeface="Arial"/>
                <a:cs typeface="Arial"/>
              </a:rPr>
              <a:t> </a:t>
            </a:r>
            <a:r>
              <a:rPr sz="1600" b="1" spc="-5" dirty="0">
                <a:solidFill>
                  <a:srgbClr val="001F5F"/>
                </a:solidFill>
                <a:latin typeface="Arial"/>
                <a:cs typeface="Arial"/>
              </a:rPr>
              <a:t>combinations</a:t>
            </a:r>
            <a:r>
              <a:rPr sz="1600" b="1" spc="50" dirty="0">
                <a:solidFill>
                  <a:srgbClr val="001F5F"/>
                </a:solidFill>
                <a:latin typeface="Arial"/>
                <a:cs typeface="Arial"/>
              </a:rPr>
              <a:t> </a:t>
            </a:r>
            <a:r>
              <a:rPr sz="1600" b="1" spc="-5" dirty="0">
                <a:solidFill>
                  <a:srgbClr val="001F5F"/>
                </a:solidFill>
                <a:latin typeface="Arial"/>
                <a:cs typeface="Arial"/>
              </a:rPr>
              <a:t>of </a:t>
            </a:r>
            <a:r>
              <a:rPr sz="1600" b="1" spc="-430" dirty="0">
                <a:solidFill>
                  <a:srgbClr val="001F5F"/>
                </a:solidFill>
                <a:latin typeface="Arial"/>
                <a:cs typeface="Arial"/>
              </a:rPr>
              <a:t> </a:t>
            </a:r>
            <a:r>
              <a:rPr sz="1600" b="1" spc="-5" dirty="0">
                <a:solidFill>
                  <a:srgbClr val="001F5F"/>
                </a:solidFill>
                <a:latin typeface="Arial"/>
                <a:cs typeface="Arial"/>
              </a:rPr>
              <a:t>main</a:t>
            </a:r>
            <a:r>
              <a:rPr sz="1600" b="1" spc="10" dirty="0">
                <a:solidFill>
                  <a:srgbClr val="001F5F"/>
                </a:solidFill>
                <a:latin typeface="Arial"/>
                <a:cs typeface="Arial"/>
              </a:rPr>
              <a:t> </a:t>
            </a:r>
            <a:r>
              <a:rPr sz="1600" b="1" spc="-5" dirty="0">
                <a:solidFill>
                  <a:srgbClr val="001F5F"/>
                </a:solidFill>
                <a:latin typeface="Arial"/>
                <a:cs typeface="Arial"/>
              </a:rPr>
              <a:t>and</a:t>
            </a:r>
            <a:r>
              <a:rPr sz="1600" b="1" dirty="0">
                <a:solidFill>
                  <a:srgbClr val="001F5F"/>
                </a:solidFill>
                <a:latin typeface="Arial"/>
                <a:cs typeface="Arial"/>
              </a:rPr>
              <a:t> </a:t>
            </a:r>
            <a:r>
              <a:rPr sz="1600" b="1" spc="-5" dirty="0">
                <a:solidFill>
                  <a:srgbClr val="001F5F"/>
                </a:solidFill>
                <a:latin typeface="Arial"/>
                <a:cs typeface="Arial"/>
              </a:rPr>
              <a:t>side</a:t>
            </a:r>
            <a:r>
              <a:rPr sz="1600" b="1" spc="5" dirty="0">
                <a:solidFill>
                  <a:srgbClr val="001F5F"/>
                </a:solidFill>
                <a:latin typeface="Arial"/>
                <a:cs typeface="Arial"/>
              </a:rPr>
              <a:t> </a:t>
            </a:r>
            <a:r>
              <a:rPr sz="1600" b="1" spc="-5" dirty="0">
                <a:solidFill>
                  <a:srgbClr val="001F5F"/>
                </a:solidFill>
                <a:latin typeface="Arial"/>
                <a:cs typeface="Arial"/>
              </a:rPr>
              <a:t>properties</a:t>
            </a:r>
            <a:r>
              <a:rPr sz="1600" b="1" spc="35" dirty="0">
                <a:solidFill>
                  <a:srgbClr val="001F5F"/>
                </a:solidFill>
                <a:latin typeface="Arial"/>
                <a:cs typeface="Arial"/>
              </a:rPr>
              <a:t> </a:t>
            </a:r>
            <a:r>
              <a:rPr sz="1600" b="1" spc="-15" dirty="0">
                <a:solidFill>
                  <a:srgbClr val="001F5F"/>
                </a:solidFill>
                <a:latin typeface="Arial"/>
                <a:cs typeface="Arial"/>
              </a:rPr>
              <a:t>(bitter,</a:t>
            </a:r>
            <a:r>
              <a:rPr sz="1600" b="1" spc="30" dirty="0">
                <a:solidFill>
                  <a:srgbClr val="001F5F"/>
                </a:solidFill>
                <a:latin typeface="Arial"/>
                <a:cs typeface="Arial"/>
              </a:rPr>
              <a:t> </a:t>
            </a:r>
            <a:r>
              <a:rPr sz="1600" b="1" dirty="0">
                <a:solidFill>
                  <a:srgbClr val="001F5F"/>
                </a:solidFill>
                <a:latin typeface="Arial"/>
                <a:cs typeface="Arial"/>
              </a:rPr>
              <a:t>sweet,</a:t>
            </a:r>
            <a:r>
              <a:rPr sz="1600" b="1" spc="-20" dirty="0">
                <a:solidFill>
                  <a:srgbClr val="001F5F"/>
                </a:solidFill>
                <a:latin typeface="Arial"/>
                <a:cs typeface="Arial"/>
              </a:rPr>
              <a:t> </a:t>
            </a:r>
            <a:r>
              <a:rPr sz="1600" b="1" spc="-5" dirty="0">
                <a:solidFill>
                  <a:srgbClr val="001F5F"/>
                </a:solidFill>
                <a:latin typeface="Arial"/>
                <a:cs typeface="Arial"/>
              </a:rPr>
              <a:t>sour);</a:t>
            </a:r>
            <a:endParaRPr sz="1600">
              <a:latin typeface="Arial"/>
              <a:cs typeface="Arial"/>
            </a:endParaRPr>
          </a:p>
          <a:p>
            <a:pPr marL="355600" marR="71755" indent="-342900">
              <a:lnSpc>
                <a:spcPts val="1700"/>
              </a:lnSpc>
              <a:spcBef>
                <a:spcPts val="5"/>
              </a:spcBef>
              <a:buFont typeface="Wingdings"/>
              <a:buChar char=""/>
              <a:tabLst>
                <a:tab pos="354965" algn="l"/>
                <a:tab pos="355600" algn="l"/>
              </a:tabLst>
            </a:pPr>
            <a:r>
              <a:rPr sz="1600" b="1" spc="-5" dirty="0">
                <a:solidFill>
                  <a:srgbClr val="004B00"/>
                </a:solidFill>
                <a:latin typeface="Arial"/>
                <a:cs typeface="Arial"/>
              </a:rPr>
              <a:t>SPECIFIC</a:t>
            </a:r>
            <a:r>
              <a:rPr sz="1600" b="1" dirty="0">
                <a:solidFill>
                  <a:srgbClr val="004B00"/>
                </a:solidFill>
                <a:latin typeface="Arial"/>
                <a:cs typeface="Arial"/>
              </a:rPr>
              <a:t> </a:t>
            </a:r>
            <a:r>
              <a:rPr sz="1600" b="1" spc="-5" dirty="0">
                <a:solidFill>
                  <a:srgbClr val="001F5F"/>
                </a:solidFill>
                <a:latin typeface="Arial"/>
                <a:cs typeface="Arial"/>
              </a:rPr>
              <a:t>-</a:t>
            </a:r>
            <a:r>
              <a:rPr sz="1600" b="1" spc="5" dirty="0">
                <a:solidFill>
                  <a:srgbClr val="001F5F"/>
                </a:solidFill>
                <a:latin typeface="Arial"/>
                <a:cs typeface="Arial"/>
              </a:rPr>
              <a:t> </a:t>
            </a:r>
            <a:r>
              <a:rPr sz="1600" b="1" spc="-5" dirty="0">
                <a:solidFill>
                  <a:srgbClr val="001F5F"/>
                </a:solidFill>
                <a:latin typeface="Arial"/>
                <a:cs typeface="Arial"/>
              </a:rPr>
              <a:t>those</a:t>
            </a:r>
            <a:r>
              <a:rPr sz="1600" b="1" spc="15" dirty="0">
                <a:solidFill>
                  <a:srgbClr val="001F5F"/>
                </a:solidFill>
                <a:latin typeface="Arial"/>
                <a:cs typeface="Arial"/>
              </a:rPr>
              <a:t> </a:t>
            </a:r>
            <a:r>
              <a:rPr sz="1600" b="1" spc="-5" dirty="0">
                <a:solidFill>
                  <a:srgbClr val="001F5F"/>
                </a:solidFill>
                <a:latin typeface="Arial"/>
                <a:cs typeface="Arial"/>
              </a:rPr>
              <a:t>that</a:t>
            </a:r>
            <a:r>
              <a:rPr sz="1600" b="1" spc="15" dirty="0">
                <a:solidFill>
                  <a:srgbClr val="001F5F"/>
                </a:solidFill>
                <a:latin typeface="Arial"/>
                <a:cs typeface="Arial"/>
              </a:rPr>
              <a:t> </a:t>
            </a:r>
            <a:r>
              <a:rPr sz="1600" b="1" spc="-5" dirty="0">
                <a:solidFill>
                  <a:srgbClr val="001F5F"/>
                </a:solidFill>
                <a:latin typeface="Arial"/>
                <a:cs typeface="Arial"/>
              </a:rPr>
              <a:t>acted</a:t>
            </a:r>
            <a:r>
              <a:rPr sz="1600" b="1" spc="15" dirty="0">
                <a:solidFill>
                  <a:srgbClr val="001F5F"/>
                </a:solidFill>
                <a:latin typeface="Arial"/>
                <a:cs typeface="Arial"/>
              </a:rPr>
              <a:t> </a:t>
            </a:r>
            <a:r>
              <a:rPr sz="1600" b="1" spc="-5" dirty="0">
                <a:solidFill>
                  <a:srgbClr val="001F5F"/>
                </a:solidFill>
                <a:latin typeface="Arial"/>
                <a:cs typeface="Arial"/>
              </a:rPr>
              <a:t>as irritants,</a:t>
            </a:r>
            <a:r>
              <a:rPr sz="1600" b="1" spc="45" dirty="0">
                <a:solidFill>
                  <a:srgbClr val="001F5F"/>
                </a:solidFill>
                <a:latin typeface="Arial"/>
                <a:cs typeface="Arial"/>
              </a:rPr>
              <a:t> </a:t>
            </a:r>
            <a:r>
              <a:rPr sz="1600" b="1" spc="-5" dirty="0">
                <a:solidFill>
                  <a:srgbClr val="001F5F"/>
                </a:solidFill>
                <a:latin typeface="Arial"/>
                <a:cs typeface="Arial"/>
              </a:rPr>
              <a:t>agents</a:t>
            </a:r>
            <a:r>
              <a:rPr sz="1600" b="1" spc="15" dirty="0">
                <a:solidFill>
                  <a:srgbClr val="001F5F"/>
                </a:solidFill>
                <a:latin typeface="Arial"/>
                <a:cs typeface="Arial"/>
              </a:rPr>
              <a:t> </a:t>
            </a:r>
            <a:r>
              <a:rPr sz="1600" b="1" spc="-10" dirty="0">
                <a:solidFill>
                  <a:srgbClr val="001F5F"/>
                </a:solidFill>
                <a:latin typeface="Arial"/>
                <a:cs typeface="Arial"/>
              </a:rPr>
              <a:t>for </a:t>
            </a:r>
            <a:r>
              <a:rPr sz="1600" b="1" spc="-430" dirty="0">
                <a:solidFill>
                  <a:srgbClr val="001F5F"/>
                </a:solidFill>
                <a:latin typeface="Arial"/>
                <a:cs typeface="Arial"/>
              </a:rPr>
              <a:t> </a:t>
            </a:r>
            <a:r>
              <a:rPr sz="1600" b="1" spc="-10" dirty="0">
                <a:solidFill>
                  <a:srgbClr val="001F5F"/>
                </a:solidFill>
                <a:latin typeface="Arial"/>
                <a:cs typeface="Arial"/>
              </a:rPr>
              <a:t>emptying</a:t>
            </a:r>
            <a:endParaRPr sz="1600">
              <a:latin typeface="Arial"/>
              <a:cs typeface="Arial"/>
            </a:endParaRPr>
          </a:p>
        </p:txBody>
      </p:sp>
      <p:pic>
        <p:nvPicPr>
          <p:cNvPr id="16" name="object 16"/>
          <p:cNvPicPr/>
          <p:nvPr/>
        </p:nvPicPr>
        <p:blipFill>
          <a:blip r:embed="rId5" cstate="print"/>
          <a:stretch>
            <a:fillRect/>
          </a:stretch>
        </p:blipFill>
        <p:spPr>
          <a:xfrm>
            <a:off x="112013" y="3848861"/>
            <a:ext cx="8956548" cy="368807"/>
          </a:xfrm>
          <a:prstGeom prst="rect">
            <a:avLst/>
          </a:prstGeom>
        </p:spPr>
      </p:pic>
      <p:sp>
        <p:nvSpPr>
          <p:cNvPr id="17" name="object 17"/>
          <p:cNvSpPr txBox="1"/>
          <p:nvPr/>
        </p:nvSpPr>
        <p:spPr>
          <a:xfrm>
            <a:off x="112013" y="3848861"/>
            <a:ext cx="8956675" cy="368935"/>
          </a:xfrm>
          <a:prstGeom prst="rect">
            <a:avLst/>
          </a:prstGeom>
          <a:ln w="25907">
            <a:solidFill>
              <a:srgbClr val="FF6600"/>
            </a:solidFill>
          </a:ln>
        </p:spPr>
        <p:txBody>
          <a:bodyPr vert="horz" wrap="square" lIns="0" tIns="38735" rIns="0" bIns="0" rtlCol="0">
            <a:spAutoFit/>
          </a:bodyPr>
          <a:lstStyle/>
          <a:p>
            <a:pPr marL="330835">
              <a:lnSpc>
                <a:spcPct val="100000"/>
              </a:lnSpc>
              <a:spcBef>
                <a:spcPts val="305"/>
              </a:spcBef>
            </a:pPr>
            <a:r>
              <a:rPr sz="1800" b="1" spc="-10" dirty="0">
                <a:solidFill>
                  <a:srgbClr val="18184D"/>
                </a:solidFill>
                <a:latin typeface="Arial"/>
                <a:cs typeface="Arial"/>
              </a:rPr>
              <a:t>AUTHOR</a:t>
            </a:r>
            <a:r>
              <a:rPr sz="1800" b="1" spc="45" dirty="0">
                <a:solidFill>
                  <a:srgbClr val="18184D"/>
                </a:solidFill>
                <a:latin typeface="Arial"/>
                <a:cs typeface="Arial"/>
              </a:rPr>
              <a:t> </a:t>
            </a:r>
            <a:r>
              <a:rPr sz="1800" b="1" dirty="0">
                <a:solidFill>
                  <a:srgbClr val="18184D"/>
                </a:solidFill>
                <a:latin typeface="Arial"/>
                <a:cs typeface="Arial"/>
              </a:rPr>
              <a:t>OF </a:t>
            </a:r>
            <a:r>
              <a:rPr sz="1800" b="1" spc="-5" dirty="0">
                <a:solidFill>
                  <a:srgbClr val="18184D"/>
                </a:solidFill>
                <a:latin typeface="Arial"/>
                <a:cs typeface="Arial"/>
              </a:rPr>
              <a:t>MORE</a:t>
            </a:r>
            <a:r>
              <a:rPr sz="1800" b="1" dirty="0">
                <a:solidFill>
                  <a:srgbClr val="18184D"/>
                </a:solidFill>
                <a:latin typeface="Arial"/>
                <a:cs typeface="Arial"/>
              </a:rPr>
              <a:t> </a:t>
            </a:r>
            <a:r>
              <a:rPr sz="1800" b="1" spc="-15" dirty="0">
                <a:solidFill>
                  <a:srgbClr val="18184D"/>
                </a:solidFill>
                <a:latin typeface="Arial"/>
                <a:cs typeface="Arial"/>
              </a:rPr>
              <a:t>THAN</a:t>
            </a:r>
            <a:r>
              <a:rPr sz="1800" b="1" spc="40" dirty="0">
                <a:solidFill>
                  <a:srgbClr val="18184D"/>
                </a:solidFill>
                <a:latin typeface="Arial"/>
                <a:cs typeface="Arial"/>
              </a:rPr>
              <a:t> </a:t>
            </a:r>
            <a:r>
              <a:rPr sz="1800" b="1" spc="-10" dirty="0">
                <a:solidFill>
                  <a:srgbClr val="18184D"/>
                </a:solidFill>
                <a:latin typeface="Arial"/>
                <a:cs typeface="Arial"/>
              </a:rPr>
              <a:t>434</a:t>
            </a:r>
            <a:r>
              <a:rPr sz="1800" b="1" spc="5" dirty="0">
                <a:solidFill>
                  <a:srgbClr val="18184D"/>
                </a:solidFill>
                <a:latin typeface="Arial"/>
                <a:cs typeface="Arial"/>
              </a:rPr>
              <a:t> </a:t>
            </a:r>
            <a:r>
              <a:rPr sz="1800" b="1" dirty="0">
                <a:solidFill>
                  <a:srgbClr val="18184D"/>
                </a:solidFill>
                <a:latin typeface="Arial"/>
                <a:cs typeface="Arial"/>
              </a:rPr>
              <a:t>SCIENTIFIC</a:t>
            </a:r>
            <a:r>
              <a:rPr sz="1800" b="1" spc="-10" dirty="0">
                <a:solidFill>
                  <a:srgbClr val="18184D"/>
                </a:solidFill>
                <a:latin typeface="Arial"/>
                <a:cs typeface="Arial"/>
              </a:rPr>
              <a:t> </a:t>
            </a:r>
            <a:r>
              <a:rPr sz="1800" b="1" dirty="0">
                <a:solidFill>
                  <a:srgbClr val="18184D"/>
                </a:solidFill>
                <a:latin typeface="Arial"/>
                <a:cs typeface="Arial"/>
              </a:rPr>
              <a:t>WORKS,</a:t>
            </a:r>
            <a:r>
              <a:rPr sz="1800" b="1" spc="5" dirty="0">
                <a:solidFill>
                  <a:srgbClr val="18184D"/>
                </a:solidFill>
                <a:latin typeface="Arial"/>
                <a:cs typeface="Arial"/>
              </a:rPr>
              <a:t> </a:t>
            </a:r>
            <a:r>
              <a:rPr sz="1800" spc="-10" dirty="0">
                <a:latin typeface="Arial MT"/>
                <a:cs typeface="Arial MT"/>
              </a:rPr>
              <a:t>including</a:t>
            </a:r>
            <a:r>
              <a:rPr sz="1800" spc="30" dirty="0">
                <a:latin typeface="Arial MT"/>
                <a:cs typeface="Arial MT"/>
              </a:rPr>
              <a:t> </a:t>
            </a:r>
            <a:r>
              <a:rPr sz="1800" spc="-10" dirty="0">
                <a:latin typeface="Arial MT"/>
                <a:cs typeface="Arial MT"/>
              </a:rPr>
              <a:t>200</a:t>
            </a:r>
            <a:r>
              <a:rPr sz="1800" dirty="0">
                <a:latin typeface="Arial MT"/>
                <a:cs typeface="Arial MT"/>
              </a:rPr>
              <a:t> on </a:t>
            </a:r>
            <a:r>
              <a:rPr sz="1800" spc="-5" dirty="0">
                <a:latin typeface="Arial MT"/>
                <a:cs typeface="Arial MT"/>
              </a:rPr>
              <a:t>medicine</a:t>
            </a:r>
            <a:endParaRPr sz="1800">
              <a:latin typeface="Arial MT"/>
              <a:cs typeface="Arial MT"/>
            </a:endParaRPr>
          </a:p>
        </p:txBody>
      </p:sp>
      <p:sp>
        <p:nvSpPr>
          <p:cNvPr id="18" name="object 18"/>
          <p:cNvSpPr txBox="1"/>
          <p:nvPr/>
        </p:nvSpPr>
        <p:spPr>
          <a:xfrm>
            <a:off x="8841740" y="64862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24</a:t>
            </a:r>
            <a:endParaRPr sz="1400">
              <a:latin typeface="Arial MT"/>
              <a:cs typeface="Arial MT"/>
            </a:endParaRPr>
          </a:p>
        </p:txBody>
      </p:sp>
      <p:grpSp>
        <p:nvGrpSpPr>
          <p:cNvPr id="19" name="object 19"/>
          <p:cNvGrpSpPr/>
          <p:nvPr/>
        </p:nvGrpSpPr>
        <p:grpSpPr>
          <a:xfrm>
            <a:off x="114300" y="5201410"/>
            <a:ext cx="8955405" cy="1612900"/>
            <a:chOff x="114300" y="5201410"/>
            <a:chExt cx="8955405" cy="1612900"/>
          </a:xfrm>
        </p:grpSpPr>
        <p:pic>
          <p:nvPicPr>
            <p:cNvPr id="20" name="object 20"/>
            <p:cNvPicPr/>
            <p:nvPr/>
          </p:nvPicPr>
          <p:blipFill>
            <a:blip r:embed="rId6" cstate="print"/>
            <a:stretch>
              <a:fillRect/>
            </a:stretch>
          </p:blipFill>
          <p:spPr>
            <a:xfrm>
              <a:off x="7379207" y="5201410"/>
              <a:ext cx="1690116" cy="1612392"/>
            </a:xfrm>
            <a:prstGeom prst="rect">
              <a:avLst/>
            </a:prstGeom>
          </p:spPr>
        </p:pic>
        <p:sp>
          <p:nvSpPr>
            <p:cNvPr id="21" name="object 21"/>
            <p:cNvSpPr/>
            <p:nvPr/>
          </p:nvSpPr>
          <p:spPr>
            <a:xfrm>
              <a:off x="127253" y="5487162"/>
              <a:ext cx="1637030" cy="1201420"/>
            </a:xfrm>
            <a:custGeom>
              <a:avLst/>
              <a:gdLst/>
              <a:ahLst/>
              <a:cxnLst/>
              <a:rect l="l" t="t" r="r" b="b"/>
              <a:pathLst>
                <a:path w="1637030" h="1201420">
                  <a:moveTo>
                    <a:pt x="1336548" y="0"/>
                  </a:moveTo>
                  <a:lnTo>
                    <a:pt x="0" y="0"/>
                  </a:lnTo>
                  <a:lnTo>
                    <a:pt x="0" y="1200912"/>
                  </a:lnTo>
                  <a:lnTo>
                    <a:pt x="1336548" y="1200912"/>
                  </a:lnTo>
                  <a:lnTo>
                    <a:pt x="1336548" y="750569"/>
                  </a:lnTo>
                  <a:lnTo>
                    <a:pt x="1486662" y="750569"/>
                  </a:lnTo>
                  <a:lnTo>
                    <a:pt x="1636776" y="600456"/>
                  </a:lnTo>
                  <a:lnTo>
                    <a:pt x="1486662" y="450341"/>
                  </a:lnTo>
                  <a:lnTo>
                    <a:pt x="1336548" y="450341"/>
                  </a:lnTo>
                  <a:lnTo>
                    <a:pt x="1336548" y="0"/>
                  </a:lnTo>
                  <a:close/>
                </a:path>
                <a:path w="1637030" h="1201420">
                  <a:moveTo>
                    <a:pt x="1486662" y="750569"/>
                  </a:moveTo>
                  <a:lnTo>
                    <a:pt x="1336548" y="750569"/>
                  </a:lnTo>
                  <a:lnTo>
                    <a:pt x="1336548" y="900684"/>
                  </a:lnTo>
                  <a:lnTo>
                    <a:pt x="1486662" y="750569"/>
                  </a:lnTo>
                  <a:close/>
                </a:path>
                <a:path w="1637030" h="1201420">
                  <a:moveTo>
                    <a:pt x="1336548" y="300228"/>
                  </a:moveTo>
                  <a:lnTo>
                    <a:pt x="1336548" y="450341"/>
                  </a:lnTo>
                  <a:lnTo>
                    <a:pt x="1486662" y="450341"/>
                  </a:lnTo>
                  <a:lnTo>
                    <a:pt x="1336548" y="300228"/>
                  </a:lnTo>
                  <a:close/>
                </a:path>
              </a:pathLst>
            </a:custGeom>
            <a:solidFill>
              <a:srgbClr val="FFFFFF"/>
            </a:solidFill>
          </p:spPr>
          <p:txBody>
            <a:bodyPr wrap="square" lIns="0" tIns="0" rIns="0" bIns="0" rtlCol="0"/>
            <a:lstStyle/>
            <a:p>
              <a:endParaRPr/>
            </a:p>
          </p:txBody>
        </p:sp>
        <p:sp>
          <p:nvSpPr>
            <p:cNvPr id="22" name="object 22"/>
            <p:cNvSpPr/>
            <p:nvPr/>
          </p:nvSpPr>
          <p:spPr>
            <a:xfrm>
              <a:off x="127253" y="5487162"/>
              <a:ext cx="1637030" cy="1201420"/>
            </a:xfrm>
            <a:custGeom>
              <a:avLst/>
              <a:gdLst/>
              <a:ahLst/>
              <a:cxnLst/>
              <a:rect l="l" t="t" r="r" b="b"/>
              <a:pathLst>
                <a:path w="1637030" h="1201420">
                  <a:moveTo>
                    <a:pt x="0" y="0"/>
                  </a:moveTo>
                  <a:lnTo>
                    <a:pt x="1336548" y="0"/>
                  </a:lnTo>
                  <a:lnTo>
                    <a:pt x="1336548" y="450341"/>
                  </a:lnTo>
                  <a:lnTo>
                    <a:pt x="1336548" y="300228"/>
                  </a:lnTo>
                  <a:lnTo>
                    <a:pt x="1636776" y="600456"/>
                  </a:lnTo>
                  <a:lnTo>
                    <a:pt x="1336548" y="900683"/>
                  </a:lnTo>
                  <a:lnTo>
                    <a:pt x="1336548" y="750569"/>
                  </a:lnTo>
                  <a:lnTo>
                    <a:pt x="1336548" y="1200912"/>
                  </a:lnTo>
                  <a:lnTo>
                    <a:pt x="0" y="1200912"/>
                  </a:lnTo>
                  <a:lnTo>
                    <a:pt x="0" y="0"/>
                  </a:lnTo>
                  <a:close/>
                </a:path>
              </a:pathLst>
            </a:custGeom>
            <a:ln w="25908">
              <a:solidFill>
                <a:srgbClr val="333399"/>
              </a:solidFill>
            </a:ln>
          </p:spPr>
          <p:txBody>
            <a:bodyPr wrap="square" lIns="0" tIns="0" rIns="0" bIns="0" rtlCol="0"/>
            <a:lstStyle/>
            <a:p>
              <a:endParaRPr/>
            </a:p>
          </p:txBody>
        </p:sp>
      </p:grpSp>
      <p:sp>
        <p:nvSpPr>
          <p:cNvPr id="23" name="object 23"/>
          <p:cNvSpPr txBox="1"/>
          <p:nvPr/>
        </p:nvSpPr>
        <p:spPr>
          <a:xfrm>
            <a:off x="268935" y="5514543"/>
            <a:ext cx="1051560" cy="1123315"/>
          </a:xfrm>
          <a:prstGeom prst="rect">
            <a:avLst/>
          </a:prstGeom>
        </p:spPr>
        <p:txBody>
          <a:bodyPr vert="horz" wrap="square" lIns="0" tIns="12700" rIns="0" bIns="0" rtlCol="0">
            <a:spAutoFit/>
          </a:bodyPr>
          <a:lstStyle/>
          <a:p>
            <a:pPr marL="12700" marR="5080" algn="ctr">
              <a:lnSpc>
                <a:spcPct val="100000"/>
              </a:lnSpc>
              <a:spcBef>
                <a:spcPts val="100"/>
              </a:spcBef>
            </a:pPr>
            <a:r>
              <a:rPr sz="1800" spc="-5" dirty="0">
                <a:latin typeface="Arial MT"/>
                <a:cs typeface="Arial MT"/>
              </a:rPr>
              <a:t>Galen </a:t>
            </a:r>
            <a:r>
              <a:rPr sz="1800" dirty="0">
                <a:latin typeface="Arial MT"/>
                <a:cs typeface="Arial MT"/>
              </a:rPr>
              <a:t> </a:t>
            </a:r>
            <a:r>
              <a:rPr sz="1800" spc="-5" dirty="0">
                <a:latin typeface="Arial MT"/>
                <a:cs typeface="Arial MT"/>
              </a:rPr>
              <a:t>classified </a:t>
            </a:r>
            <a:r>
              <a:rPr sz="1800" dirty="0">
                <a:latin typeface="Arial MT"/>
                <a:cs typeface="Arial MT"/>
              </a:rPr>
              <a:t> </a:t>
            </a:r>
            <a:r>
              <a:rPr sz="1800" spc="-5" dirty="0">
                <a:latin typeface="Arial MT"/>
                <a:cs typeface="Arial MT"/>
              </a:rPr>
              <a:t>me</a:t>
            </a:r>
            <a:r>
              <a:rPr sz="1800" spc="-15" dirty="0">
                <a:latin typeface="Arial MT"/>
                <a:cs typeface="Arial MT"/>
              </a:rPr>
              <a:t>d</a:t>
            </a:r>
            <a:r>
              <a:rPr sz="1800" spc="-5" dirty="0">
                <a:latin typeface="Arial MT"/>
                <a:cs typeface="Arial MT"/>
              </a:rPr>
              <a:t>ic</a:t>
            </a:r>
            <a:r>
              <a:rPr sz="1800" spc="-15" dirty="0">
                <a:latin typeface="Arial MT"/>
                <a:cs typeface="Arial MT"/>
              </a:rPr>
              <a:t>i</a:t>
            </a:r>
            <a:r>
              <a:rPr sz="1800" spc="-5" dirty="0">
                <a:latin typeface="Arial MT"/>
                <a:cs typeface="Arial MT"/>
              </a:rPr>
              <a:t>n</a:t>
            </a:r>
            <a:r>
              <a:rPr sz="1800" spc="-15" dirty="0">
                <a:latin typeface="Arial MT"/>
                <a:cs typeface="Arial MT"/>
              </a:rPr>
              <a:t>e</a:t>
            </a:r>
            <a:r>
              <a:rPr sz="1800" dirty="0">
                <a:latin typeface="Arial MT"/>
                <a:cs typeface="Arial MT"/>
              </a:rPr>
              <a:t>s  </a:t>
            </a:r>
            <a:r>
              <a:rPr sz="1800" spc="-10" dirty="0">
                <a:latin typeface="Arial MT"/>
                <a:cs typeface="Arial MT"/>
              </a:rPr>
              <a:t>as</a:t>
            </a:r>
            <a:endParaRPr sz="1800">
              <a:latin typeface="Arial MT"/>
              <a:cs typeface="Arial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601467" y="0"/>
            <a:ext cx="3851148" cy="1095755"/>
          </a:xfrm>
          <a:prstGeom prst="rect">
            <a:avLst/>
          </a:prstGeom>
        </p:spPr>
      </p:pic>
      <p:sp>
        <p:nvSpPr>
          <p:cNvPr id="3" name="object 3"/>
          <p:cNvSpPr txBox="1">
            <a:spLocks noGrp="1"/>
          </p:cNvSpPr>
          <p:nvPr>
            <p:ph type="title"/>
          </p:nvPr>
        </p:nvSpPr>
        <p:spPr>
          <a:xfrm>
            <a:off x="2904235" y="109169"/>
            <a:ext cx="3068320" cy="635000"/>
          </a:xfrm>
          <a:prstGeom prst="rect">
            <a:avLst/>
          </a:prstGeom>
        </p:spPr>
        <p:txBody>
          <a:bodyPr vert="horz" wrap="square" lIns="0" tIns="12065" rIns="0" bIns="0" rtlCol="0">
            <a:spAutoFit/>
          </a:bodyPr>
          <a:lstStyle/>
          <a:p>
            <a:pPr marL="12700">
              <a:lnSpc>
                <a:spcPct val="100000"/>
              </a:lnSpc>
              <a:spcBef>
                <a:spcPts val="95"/>
              </a:spcBef>
            </a:pPr>
            <a:r>
              <a:rPr sz="4000" i="0" spc="-5" dirty="0">
                <a:solidFill>
                  <a:srgbClr val="C00000"/>
                </a:solidFill>
                <a:latin typeface="Arial"/>
                <a:cs typeface="Arial"/>
              </a:rPr>
              <a:t>C</a:t>
            </a:r>
            <a:r>
              <a:rPr sz="4000" i="0" spc="-20" dirty="0">
                <a:solidFill>
                  <a:srgbClr val="C00000"/>
                </a:solidFill>
                <a:latin typeface="Arial"/>
                <a:cs typeface="Arial"/>
              </a:rPr>
              <a:t>o</a:t>
            </a:r>
            <a:r>
              <a:rPr sz="4000" i="0" spc="-5" dirty="0">
                <a:solidFill>
                  <a:srgbClr val="C00000"/>
                </a:solidFill>
                <a:latin typeface="Arial"/>
                <a:cs typeface="Arial"/>
              </a:rPr>
              <a:t>ncl</a:t>
            </a:r>
            <a:r>
              <a:rPr sz="4000" i="0" spc="-20" dirty="0">
                <a:solidFill>
                  <a:srgbClr val="C00000"/>
                </a:solidFill>
                <a:latin typeface="Arial"/>
                <a:cs typeface="Arial"/>
              </a:rPr>
              <a:t>u</a:t>
            </a:r>
            <a:r>
              <a:rPr sz="4000" i="0" spc="-5" dirty="0">
                <a:solidFill>
                  <a:srgbClr val="C00000"/>
                </a:solidFill>
                <a:latin typeface="Arial"/>
                <a:cs typeface="Arial"/>
              </a:rPr>
              <a:t>sio</a:t>
            </a:r>
            <a:r>
              <a:rPr sz="4000" i="0" spc="-20" dirty="0">
                <a:solidFill>
                  <a:srgbClr val="C00000"/>
                </a:solidFill>
                <a:latin typeface="Arial"/>
                <a:cs typeface="Arial"/>
              </a:rPr>
              <a:t>n</a:t>
            </a:r>
            <a:r>
              <a:rPr sz="4000" i="0" spc="-5" dirty="0">
                <a:solidFill>
                  <a:srgbClr val="C00000"/>
                </a:solidFill>
                <a:latin typeface="Arial"/>
                <a:cs typeface="Arial"/>
              </a:rPr>
              <a:t>s</a:t>
            </a:r>
            <a:endParaRPr sz="4000">
              <a:latin typeface="Arial"/>
              <a:cs typeface="Arial"/>
            </a:endParaRPr>
          </a:p>
        </p:txBody>
      </p:sp>
      <p:sp>
        <p:nvSpPr>
          <p:cNvPr id="4" name="object 4"/>
          <p:cNvSpPr txBox="1"/>
          <p:nvPr/>
        </p:nvSpPr>
        <p:spPr>
          <a:xfrm>
            <a:off x="266191" y="3481832"/>
            <a:ext cx="8589645" cy="3031490"/>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Arial MT"/>
                <a:cs typeface="Arial MT"/>
              </a:rPr>
              <a:t>The</a:t>
            </a:r>
            <a:r>
              <a:rPr sz="1800" spc="-20" dirty="0">
                <a:latin typeface="Arial MT"/>
                <a:cs typeface="Arial MT"/>
              </a:rPr>
              <a:t> </a:t>
            </a:r>
            <a:r>
              <a:rPr sz="1800" spc="-5" dirty="0">
                <a:latin typeface="Arial MT"/>
                <a:cs typeface="Arial MT"/>
              </a:rPr>
              <a:t>professional</a:t>
            </a:r>
            <a:r>
              <a:rPr sz="1800" spc="25" dirty="0">
                <a:latin typeface="Arial MT"/>
                <a:cs typeface="Arial MT"/>
              </a:rPr>
              <a:t> </a:t>
            </a:r>
            <a:r>
              <a:rPr sz="1800" spc="-5" dirty="0">
                <a:latin typeface="Arial MT"/>
                <a:cs typeface="Arial MT"/>
              </a:rPr>
              <a:t>medicine</a:t>
            </a:r>
            <a:r>
              <a:rPr sz="1800" spc="30" dirty="0">
                <a:latin typeface="Arial MT"/>
                <a:cs typeface="Arial MT"/>
              </a:rPr>
              <a:t> </a:t>
            </a:r>
            <a:r>
              <a:rPr sz="1800" spc="-5" dirty="0">
                <a:latin typeface="Arial MT"/>
                <a:cs typeface="Arial MT"/>
              </a:rPr>
              <a:t>in </a:t>
            </a:r>
            <a:r>
              <a:rPr sz="1800" b="1" i="1" spc="-5" dirty="0">
                <a:latin typeface="Arial"/>
                <a:cs typeface="Arial"/>
              </a:rPr>
              <a:t>Greece</a:t>
            </a:r>
            <a:r>
              <a:rPr sz="1800" b="1" i="1" spc="15" dirty="0">
                <a:latin typeface="Arial"/>
                <a:cs typeface="Arial"/>
              </a:rPr>
              <a:t> </a:t>
            </a:r>
            <a:r>
              <a:rPr sz="1800" spc="-15" dirty="0">
                <a:latin typeface="Arial MT"/>
                <a:cs typeface="Arial MT"/>
              </a:rPr>
              <a:t>was</a:t>
            </a:r>
            <a:r>
              <a:rPr sz="1800" spc="40" dirty="0">
                <a:latin typeface="Arial MT"/>
                <a:cs typeface="Arial MT"/>
              </a:rPr>
              <a:t> </a:t>
            </a:r>
            <a:r>
              <a:rPr sz="1800" spc="-5" dirty="0">
                <a:latin typeface="Arial MT"/>
                <a:cs typeface="Arial MT"/>
              </a:rPr>
              <a:t>characterized</a:t>
            </a:r>
            <a:r>
              <a:rPr sz="1800" spc="20" dirty="0">
                <a:latin typeface="Arial MT"/>
                <a:cs typeface="Arial MT"/>
              </a:rPr>
              <a:t> </a:t>
            </a:r>
            <a:r>
              <a:rPr sz="1800" spc="-5" dirty="0">
                <a:latin typeface="Arial MT"/>
                <a:cs typeface="Arial MT"/>
              </a:rPr>
              <a:t>by</a:t>
            </a:r>
            <a:r>
              <a:rPr sz="1800" dirty="0">
                <a:latin typeface="Arial MT"/>
                <a:cs typeface="Arial MT"/>
              </a:rPr>
              <a:t> the</a:t>
            </a:r>
            <a:r>
              <a:rPr sz="1800" spc="-5" dirty="0">
                <a:latin typeface="Arial MT"/>
                <a:cs typeface="Arial MT"/>
              </a:rPr>
              <a:t> appearance</a:t>
            </a:r>
            <a:r>
              <a:rPr sz="1800" spc="15"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the </a:t>
            </a:r>
            <a:r>
              <a:rPr sz="1800" dirty="0">
                <a:latin typeface="Arial MT"/>
                <a:cs typeface="Arial MT"/>
              </a:rPr>
              <a:t> first </a:t>
            </a:r>
            <a:r>
              <a:rPr sz="1800" spc="-10" dirty="0">
                <a:latin typeface="Arial MT"/>
                <a:cs typeface="Arial MT"/>
              </a:rPr>
              <a:t>in</a:t>
            </a:r>
            <a:r>
              <a:rPr sz="1800" spc="5" dirty="0">
                <a:latin typeface="Arial MT"/>
                <a:cs typeface="Arial MT"/>
              </a:rPr>
              <a:t> </a:t>
            </a:r>
            <a:r>
              <a:rPr sz="1800" dirty="0">
                <a:latin typeface="Arial MT"/>
                <a:cs typeface="Arial MT"/>
              </a:rPr>
              <a:t>the</a:t>
            </a:r>
            <a:r>
              <a:rPr sz="1800" spc="-10" dirty="0">
                <a:latin typeface="Arial MT"/>
                <a:cs typeface="Arial MT"/>
              </a:rPr>
              <a:t> </a:t>
            </a:r>
            <a:r>
              <a:rPr sz="1800" spc="-5" dirty="0">
                <a:latin typeface="Arial MT"/>
                <a:cs typeface="Arial MT"/>
              </a:rPr>
              <a:t>history</a:t>
            </a:r>
            <a:r>
              <a:rPr sz="1800" dirty="0">
                <a:latin typeface="Arial MT"/>
                <a:cs typeface="Arial MT"/>
              </a:rPr>
              <a:t> of</a:t>
            </a:r>
            <a:r>
              <a:rPr sz="1800" spc="5" dirty="0">
                <a:latin typeface="Arial MT"/>
                <a:cs typeface="Arial MT"/>
              </a:rPr>
              <a:t> </a:t>
            </a:r>
            <a:r>
              <a:rPr sz="1800" spc="-5" dirty="0">
                <a:latin typeface="Arial MT"/>
                <a:cs typeface="Arial MT"/>
              </a:rPr>
              <a:t>medicine</a:t>
            </a:r>
            <a:r>
              <a:rPr sz="1800" spc="5" dirty="0">
                <a:latin typeface="Arial MT"/>
                <a:cs typeface="Arial MT"/>
              </a:rPr>
              <a:t> </a:t>
            </a:r>
            <a:r>
              <a:rPr sz="1800" spc="-5" dirty="0">
                <a:latin typeface="Arial MT"/>
                <a:cs typeface="Arial MT"/>
              </a:rPr>
              <a:t>hospitals</a:t>
            </a:r>
            <a:r>
              <a:rPr sz="1800" spc="20" dirty="0">
                <a:latin typeface="Arial MT"/>
                <a:cs typeface="Arial MT"/>
              </a:rPr>
              <a:t> </a:t>
            </a:r>
            <a:r>
              <a:rPr sz="1800" spc="-5" dirty="0">
                <a:latin typeface="Arial MT"/>
                <a:cs typeface="Arial MT"/>
              </a:rPr>
              <a:t>and</a:t>
            </a:r>
            <a:r>
              <a:rPr sz="1800" dirty="0">
                <a:latin typeface="Arial MT"/>
                <a:cs typeface="Arial MT"/>
              </a:rPr>
              <a:t> the</a:t>
            </a:r>
            <a:r>
              <a:rPr sz="1800" spc="-5" dirty="0">
                <a:latin typeface="Arial MT"/>
                <a:cs typeface="Arial MT"/>
              </a:rPr>
              <a:t> beginning</a:t>
            </a:r>
            <a:r>
              <a:rPr sz="1800" spc="30" dirty="0">
                <a:latin typeface="Arial MT"/>
                <a:cs typeface="Arial MT"/>
              </a:rPr>
              <a:t> </a:t>
            </a:r>
            <a:r>
              <a:rPr sz="1800" dirty="0">
                <a:latin typeface="Arial MT"/>
                <a:cs typeface="Arial MT"/>
              </a:rPr>
              <a:t>of </a:t>
            </a:r>
            <a:r>
              <a:rPr sz="1800" spc="-5" dirty="0">
                <a:latin typeface="Arial MT"/>
                <a:cs typeface="Arial MT"/>
              </a:rPr>
              <a:t>the</a:t>
            </a:r>
            <a:r>
              <a:rPr sz="1800" spc="-10" dirty="0">
                <a:latin typeface="Arial MT"/>
                <a:cs typeface="Arial MT"/>
              </a:rPr>
              <a:t> </a:t>
            </a:r>
            <a:r>
              <a:rPr sz="1800" spc="-5" dirty="0">
                <a:latin typeface="Arial MT"/>
                <a:cs typeface="Arial MT"/>
              </a:rPr>
              <a:t>organization</a:t>
            </a:r>
            <a:r>
              <a:rPr sz="1800" spc="15" dirty="0">
                <a:latin typeface="Arial MT"/>
                <a:cs typeface="Arial MT"/>
              </a:rPr>
              <a:t> </a:t>
            </a:r>
            <a:r>
              <a:rPr sz="1800" dirty="0">
                <a:latin typeface="Arial MT"/>
                <a:cs typeface="Arial MT"/>
              </a:rPr>
              <a:t>of </a:t>
            </a:r>
            <a:r>
              <a:rPr sz="1800" spc="5" dirty="0">
                <a:latin typeface="Arial MT"/>
                <a:cs typeface="Arial MT"/>
              </a:rPr>
              <a:t> </a:t>
            </a:r>
            <a:r>
              <a:rPr sz="1800" spc="-5" dirty="0">
                <a:latin typeface="Arial MT"/>
                <a:cs typeface="Arial MT"/>
              </a:rPr>
              <a:t>health</a:t>
            </a:r>
            <a:r>
              <a:rPr sz="1800" spc="15" dirty="0">
                <a:latin typeface="Arial MT"/>
                <a:cs typeface="Arial MT"/>
              </a:rPr>
              <a:t> </a:t>
            </a:r>
            <a:r>
              <a:rPr sz="1800" spc="-5" dirty="0">
                <a:latin typeface="Arial MT"/>
                <a:cs typeface="Arial MT"/>
              </a:rPr>
              <a:t>care in</a:t>
            </a:r>
            <a:r>
              <a:rPr sz="1800" spc="10" dirty="0">
                <a:latin typeface="Arial MT"/>
                <a:cs typeface="Arial MT"/>
              </a:rPr>
              <a:t> </a:t>
            </a:r>
            <a:r>
              <a:rPr sz="1800" spc="-5" dirty="0">
                <a:latin typeface="Arial MT"/>
                <a:cs typeface="Arial MT"/>
              </a:rPr>
              <a:t>urban</a:t>
            </a:r>
            <a:r>
              <a:rPr sz="1800" spc="10" dirty="0">
                <a:latin typeface="Arial MT"/>
                <a:cs typeface="Arial MT"/>
              </a:rPr>
              <a:t> </a:t>
            </a:r>
            <a:r>
              <a:rPr sz="1800" spc="-5" dirty="0">
                <a:latin typeface="Arial MT"/>
                <a:cs typeface="Arial MT"/>
              </a:rPr>
              <a:t>areas.</a:t>
            </a:r>
            <a:r>
              <a:rPr sz="1800" spc="5" dirty="0">
                <a:latin typeface="Arial MT"/>
                <a:cs typeface="Arial MT"/>
              </a:rPr>
              <a:t> </a:t>
            </a:r>
            <a:r>
              <a:rPr sz="1800" spc="-5" dirty="0">
                <a:latin typeface="Arial MT"/>
                <a:cs typeface="Arial MT"/>
              </a:rPr>
              <a:t>Hospitals</a:t>
            </a:r>
            <a:r>
              <a:rPr sz="1800" spc="10" dirty="0">
                <a:latin typeface="Arial MT"/>
                <a:cs typeface="Arial MT"/>
              </a:rPr>
              <a:t> </a:t>
            </a:r>
            <a:r>
              <a:rPr sz="1800" spc="-15" dirty="0">
                <a:latin typeface="Arial MT"/>
                <a:cs typeface="Arial MT"/>
              </a:rPr>
              <a:t>were</a:t>
            </a:r>
            <a:r>
              <a:rPr sz="1800" spc="45" dirty="0">
                <a:latin typeface="Arial MT"/>
                <a:cs typeface="Arial MT"/>
              </a:rPr>
              <a:t> </a:t>
            </a:r>
            <a:r>
              <a:rPr sz="1800" spc="-5" dirty="0">
                <a:latin typeface="Arial MT"/>
                <a:cs typeface="Arial MT"/>
              </a:rPr>
              <a:t>located</a:t>
            </a:r>
            <a:r>
              <a:rPr sz="1800" spc="10" dirty="0">
                <a:latin typeface="Arial MT"/>
                <a:cs typeface="Arial MT"/>
              </a:rPr>
              <a:t> </a:t>
            </a:r>
            <a:r>
              <a:rPr sz="1800" spc="-5" dirty="0">
                <a:latin typeface="Arial MT"/>
                <a:cs typeface="Arial MT"/>
              </a:rPr>
              <a:t>in specially</a:t>
            </a:r>
            <a:r>
              <a:rPr sz="1800" spc="30" dirty="0">
                <a:latin typeface="Arial MT"/>
                <a:cs typeface="Arial MT"/>
              </a:rPr>
              <a:t> </a:t>
            </a:r>
            <a:r>
              <a:rPr sz="1800" spc="-5" dirty="0">
                <a:latin typeface="Arial MT"/>
                <a:cs typeface="Arial MT"/>
              </a:rPr>
              <a:t>equipped</a:t>
            </a:r>
            <a:r>
              <a:rPr sz="1800" spc="25" dirty="0">
                <a:latin typeface="Arial MT"/>
                <a:cs typeface="Arial MT"/>
              </a:rPr>
              <a:t> </a:t>
            </a:r>
            <a:r>
              <a:rPr sz="1800" spc="-5" dirty="0">
                <a:latin typeface="Arial MT"/>
                <a:cs typeface="Arial MT"/>
              </a:rPr>
              <a:t>premises, </a:t>
            </a:r>
            <a:r>
              <a:rPr sz="1800" dirty="0">
                <a:latin typeface="Arial MT"/>
                <a:cs typeface="Arial MT"/>
              </a:rPr>
              <a:t> </a:t>
            </a:r>
            <a:r>
              <a:rPr sz="1800" spc="-5" dirty="0">
                <a:latin typeface="Arial MT"/>
                <a:cs typeface="Arial MT"/>
              </a:rPr>
              <a:t>medical</a:t>
            </a:r>
            <a:r>
              <a:rPr sz="1800" spc="10" dirty="0">
                <a:latin typeface="Arial MT"/>
                <a:cs typeface="Arial MT"/>
              </a:rPr>
              <a:t> </a:t>
            </a:r>
            <a:r>
              <a:rPr sz="1800" spc="-5" dirty="0">
                <a:latin typeface="Arial MT"/>
                <a:cs typeface="Arial MT"/>
              </a:rPr>
              <a:t>schools</a:t>
            </a:r>
            <a:r>
              <a:rPr sz="1800" spc="15" dirty="0">
                <a:latin typeface="Arial MT"/>
                <a:cs typeface="Arial MT"/>
              </a:rPr>
              <a:t> </a:t>
            </a:r>
            <a:r>
              <a:rPr sz="1800" spc="-5" dirty="0">
                <a:latin typeface="Arial MT"/>
                <a:cs typeface="Arial MT"/>
              </a:rPr>
              <a:t>training</a:t>
            </a:r>
            <a:r>
              <a:rPr sz="1800" spc="25" dirty="0">
                <a:latin typeface="Arial MT"/>
                <a:cs typeface="Arial MT"/>
              </a:rPr>
              <a:t> </a:t>
            </a:r>
            <a:r>
              <a:rPr sz="1800" spc="-5" dirty="0">
                <a:latin typeface="Arial MT"/>
                <a:cs typeface="Arial MT"/>
              </a:rPr>
              <a:t>every</a:t>
            </a:r>
            <a:r>
              <a:rPr sz="1800" dirty="0">
                <a:latin typeface="Arial MT"/>
                <a:cs typeface="Arial MT"/>
              </a:rPr>
              <a:t> </a:t>
            </a:r>
            <a:r>
              <a:rPr sz="1800" spc="-5" dirty="0">
                <a:latin typeface="Arial MT"/>
                <a:cs typeface="Arial MT"/>
              </a:rPr>
              <a:t>person</a:t>
            </a:r>
            <a:r>
              <a:rPr sz="1800" spc="10" dirty="0">
                <a:latin typeface="Arial MT"/>
                <a:cs typeface="Arial MT"/>
              </a:rPr>
              <a:t> </a:t>
            </a:r>
            <a:r>
              <a:rPr sz="1800" spc="-15" dirty="0">
                <a:latin typeface="Arial MT"/>
                <a:cs typeface="Arial MT"/>
              </a:rPr>
              <a:t>who</a:t>
            </a:r>
            <a:r>
              <a:rPr sz="1800" spc="45" dirty="0">
                <a:latin typeface="Arial MT"/>
                <a:cs typeface="Arial MT"/>
              </a:rPr>
              <a:t> </a:t>
            </a:r>
            <a:r>
              <a:rPr sz="1800" spc="-10" dirty="0">
                <a:latin typeface="Arial MT"/>
                <a:cs typeface="Arial MT"/>
              </a:rPr>
              <a:t>wanted</a:t>
            </a:r>
            <a:r>
              <a:rPr sz="1800" spc="50" dirty="0">
                <a:latin typeface="Arial MT"/>
                <a:cs typeface="Arial MT"/>
              </a:rPr>
              <a:t> </a:t>
            </a:r>
            <a:r>
              <a:rPr sz="1800" dirty="0">
                <a:latin typeface="Arial MT"/>
                <a:cs typeface="Arial MT"/>
              </a:rPr>
              <a:t>to</a:t>
            </a:r>
            <a:r>
              <a:rPr sz="1800" spc="-10" dirty="0">
                <a:latin typeface="Arial MT"/>
                <a:cs typeface="Arial MT"/>
              </a:rPr>
              <a:t> </a:t>
            </a:r>
            <a:r>
              <a:rPr sz="1800" spc="-5" dirty="0">
                <a:latin typeface="Arial MT"/>
                <a:cs typeface="Arial MT"/>
              </a:rPr>
              <a:t>study</a:t>
            </a:r>
            <a:r>
              <a:rPr sz="1800" spc="5" dirty="0">
                <a:latin typeface="Arial MT"/>
                <a:cs typeface="Arial MT"/>
              </a:rPr>
              <a:t> </a:t>
            </a:r>
            <a:r>
              <a:rPr sz="1800" dirty="0">
                <a:latin typeface="Arial MT"/>
                <a:cs typeface="Arial MT"/>
              </a:rPr>
              <a:t>for</a:t>
            </a:r>
            <a:r>
              <a:rPr sz="1800" spc="5" dirty="0">
                <a:latin typeface="Arial MT"/>
                <a:cs typeface="Arial MT"/>
              </a:rPr>
              <a:t> </a:t>
            </a:r>
            <a:r>
              <a:rPr sz="1800" spc="-5" dirty="0">
                <a:latin typeface="Arial MT"/>
                <a:cs typeface="Arial MT"/>
              </a:rPr>
              <a:t>a</a:t>
            </a:r>
            <a:r>
              <a:rPr sz="1800" spc="5" dirty="0">
                <a:latin typeface="Arial MT"/>
                <a:cs typeface="Arial MT"/>
              </a:rPr>
              <a:t> </a:t>
            </a:r>
            <a:r>
              <a:rPr sz="1800" spc="-5" dirty="0">
                <a:latin typeface="Arial MT"/>
                <a:cs typeface="Arial MT"/>
              </a:rPr>
              <a:t>fee</a:t>
            </a:r>
            <a:r>
              <a:rPr sz="1800" spc="-10" dirty="0">
                <a:latin typeface="Arial MT"/>
                <a:cs typeface="Arial MT"/>
              </a:rPr>
              <a:t> </a:t>
            </a:r>
            <a:r>
              <a:rPr sz="1800" spc="-15" dirty="0">
                <a:latin typeface="Arial MT"/>
                <a:cs typeface="Arial MT"/>
              </a:rPr>
              <a:t>were</a:t>
            </a:r>
            <a:r>
              <a:rPr sz="1800" spc="45" dirty="0">
                <a:latin typeface="Arial MT"/>
                <a:cs typeface="Arial MT"/>
              </a:rPr>
              <a:t> </a:t>
            </a:r>
            <a:r>
              <a:rPr sz="1800" spc="-5" dirty="0">
                <a:latin typeface="Arial MT"/>
                <a:cs typeface="Arial MT"/>
              </a:rPr>
              <a:t>opened</a:t>
            </a:r>
            <a:r>
              <a:rPr sz="1800" spc="10" dirty="0">
                <a:latin typeface="Arial MT"/>
                <a:cs typeface="Arial MT"/>
              </a:rPr>
              <a:t> </a:t>
            </a:r>
            <a:r>
              <a:rPr sz="1800" dirty="0">
                <a:latin typeface="Arial MT"/>
                <a:cs typeface="Arial MT"/>
              </a:rPr>
              <a:t>at </a:t>
            </a:r>
            <a:r>
              <a:rPr sz="1800" spc="5" dirty="0">
                <a:latin typeface="Arial MT"/>
                <a:cs typeface="Arial MT"/>
              </a:rPr>
              <a:t> </a:t>
            </a:r>
            <a:r>
              <a:rPr sz="1800" spc="-5" dirty="0">
                <a:latin typeface="Arial MT"/>
                <a:cs typeface="Arial MT"/>
              </a:rPr>
              <a:t>them.</a:t>
            </a:r>
            <a:r>
              <a:rPr sz="1800" spc="-30" dirty="0">
                <a:latin typeface="Arial MT"/>
                <a:cs typeface="Arial MT"/>
              </a:rPr>
              <a:t> </a:t>
            </a:r>
            <a:r>
              <a:rPr sz="1800" dirty="0">
                <a:latin typeface="Arial MT"/>
                <a:cs typeface="Arial MT"/>
              </a:rPr>
              <a:t>The</a:t>
            </a:r>
            <a:r>
              <a:rPr sz="1800" spc="-15" dirty="0">
                <a:latin typeface="Arial MT"/>
                <a:cs typeface="Arial MT"/>
              </a:rPr>
              <a:t> </a:t>
            </a:r>
            <a:r>
              <a:rPr sz="1800" spc="-5" dirty="0">
                <a:latin typeface="Arial MT"/>
                <a:cs typeface="Arial MT"/>
              </a:rPr>
              <a:t>temple</a:t>
            </a:r>
            <a:r>
              <a:rPr sz="1800" spc="10" dirty="0">
                <a:latin typeface="Arial MT"/>
                <a:cs typeface="Arial MT"/>
              </a:rPr>
              <a:t> </a:t>
            </a:r>
            <a:r>
              <a:rPr sz="1800" spc="-5" dirty="0">
                <a:latin typeface="Arial MT"/>
                <a:cs typeface="Arial MT"/>
              </a:rPr>
              <a:t>medicine</a:t>
            </a:r>
            <a:r>
              <a:rPr sz="1800" spc="10" dirty="0">
                <a:latin typeface="Arial MT"/>
                <a:cs typeface="Arial MT"/>
              </a:rPr>
              <a:t> </a:t>
            </a:r>
            <a:r>
              <a:rPr sz="1800" spc="-5" dirty="0">
                <a:latin typeface="Arial MT"/>
                <a:cs typeface="Arial MT"/>
              </a:rPr>
              <a:t>included</a:t>
            </a:r>
            <a:r>
              <a:rPr sz="1800" spc="25" dirty="0">
                <a:latin typeface="Arial MT"/>
                <a:cs typeface="Arial MT"/>
              </a:rPr>
              <a:t> </a:t>
            </a:r>
            <a:r>
              <a:rPr sz="1800" spc="-5" dirty="0">
                <a:latin typeface="Arial MT"/>
                <a:cs typeface="Arial MT"/>
              </a:rPr>
              <a:t>methods</a:t>
            </a:r>
            <a:r>
              <a:rPr sz="1800" spc="15"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treatment</a:t>
            </a:r>
            <a:r>
              <a:rPr sz="1800" spc="10" dirty="0">
                <a:latin typeface="Arial MT"/>
                <a:cs typeface="Arial MT"/>
              </a:rPr>
              <a:t> </a:t>
            </a:r>
            <a:r>
              <a:rPr sz="1800" dirty="0">
                <a:latin typeface="Arial MT"/>
                <a:cs typeface="Arial MT"/>
              </a:rPr>
              <a:t>at</a:t>
            </a:r>
            <a:r>
              <a:rPr sz="1800" spc="-5" dirty="0">
                <a:latin typeface="Arial MT"/>
                <a:cs typeface="Arial MT"/>
              </a:rPr>
              <a:t> </a:t>
            </a:r>
            <a:r>
              <a:rPr sz="1800" dirty="0">
                <a:latin typeface="Arial MT"/>
                <a:cs typeface="Arial MT"/>
              </a:rPr>
              <a:t>the</a:t>
            </a:r>
            <a:r>
              <a:rPr sz="1800" spc="-5" dirty="0">
                <a:latin typeface="Arial MT"/>
                <a:cs typeface="Arial MT"/>
              </a:rPr>
              <a:t> temples.</a:t>
            </a:r>
            <a:r>
              <a:rPr sz="1800" spc="-15" dirty="0">
                <a:latin typeface="Arial MT"/>
                <a:cs typeface="Arial MT"/>
              </a:rPr>
              <a:t> </a:t>
            </a:r>
            <a:r>
              <a:rPr sz="1800" spc="-35" dirty="0">
                <a:latin typeface="Arial MT"/>
                <a:cs typeface="Arial MT"/>
              </a:rPr>
              <a:t>Temples </a:t>
            </a:r>
            <a:r>
              <a:rPr sz="1800" spc="-30" dirty="0">
                <a:latin typeface="Arial MT"/>
                <a:cs typeface="Arial MT"/>
              </a:rPr>
              <a:t> </a:t>
            </a:r>
            <a:r>
              <a:rPr sz="1800" spc="-5" dirty="0">
                <a:latin typeface="Arial MT"/>
                <a:cs typeface="Arial MT"/>
              </a:rPr>
              <a:t>erected</a:t>
            </a:r>
            <a:r>
              <a:rPr sz="1800" spc="5" dirty="0">
                <a:latin typeface="Arial MT"/>
                <a:cs typeface="Arial MT"/>
              </a:rPr>
              <a:t> </a:t>
            </a:r>
            <a:r>
              <a:rPr sz="1800" spc="-5" dirty="0">
                <a:latin typeface="Arial MT"/>
                <a:cs typeface="Arial MT"/>
              </a:rPr>
              <a:t>in honor</a:t>
            </a:r>
            <a:r>
              <a:rPr sz="1800" spc="15" dirty="0">
                <a:latin typeface="Arial MT"/>
                <a:cs typeface="Arial MT"/>
              </a:rPr>
              <a:t> </a:t>
            </a:r>
            <a:r>
              <a:rPr sz="1800" dirty="0">
                <a:latin typeface="Arial MT"/>
                <a:cs typeface="Arial MT"/>
              </a:rPr>
              <a:t>of</a:t>
            </a:r>
            <a:r>
              <a:rPr sz="1800" spc="-110" dirty="0">
                <a:latin typeface="Arial MT"/>
                <a:cs typeface="Arial MT"/>
              </a:rPr>
              <a:t> </a:t>
            </a:r>
            <a:r>
              <a:rPr sz="1800" spc="-5" dirty="0">
                <a:latin typeface="Arial MT"/>
                <a:cs typeface="Arial MT"/>
              </a:rPr>
              <a:t>Asclepius</a:t>
            </a:r>
            <a:r>
              <a:rPr sz="1800" spc="25" dirty="0">
                <a:latin typeface="Arial MT"/>
                <a:cs typeface="Arial MT"/>
              </a:rPr>
              <a:t> </a:t>
            </a:r>
            <a:r>
              <a:rPr sz="1800" spc="-5" dirty="0">
                <a:latin typeface="Arial MT"/>
                <a:cs typeface="Arial MT"/>
              </a:rPr>
              <a:t>and</a:t>
            </a:r>
            <a:r>
              <a:rPr sz="1800" spc="-95" dirty="0">
                <a:latin typeface="Arial MT"/>
                <a:cs typeface="Arial MT"/>
              </a:rPr>
              <a:t> </a:t>
            </a:r>
            <a:r>
              <a:rPr sz="1800" spc="-5" dirty="0">
                <a:latin typeface="Arial MT"/>
                <a:cs typeface="Arial MT"/>
              </a:rPr>
              <a:t>Apollo</a:t>
            </a:r>
            <a:r>
              <a:rPr sz="1800" spc="5" dirty="0">
                <a:latin typeface="Arial MT"/>
                <a:cs typeface="Arial MT"/>
              </a:rPr>
              <a:t> </a:t>
            </a:r>
            <a:r>
              <a:rPr sz="1800" spc="-15" dirty="0">
                <a:latin typeface="Arial MT"/>
                <a:cs typeface="Arial MT"/>
              </a:rPr>
              <a:t>were</a:t>
            </a:r>
            <a:r>
              <a:rPr sz="1800" spc="45" dirty="0">
                <a:latin typeface="Arial MT"/>
                <a:cs typeface="Arial MT"/>
              </a:rPr>
              <a:t> </a:t>
            </a:r>
            <a:r>
              <a:rPr sz="1800" spc="-5" dirty="0">
                <a:latin typeface="Arial MT"/>
                <a:cs typeface="Arial MT"/>
              </a:rPr>
              <a:t>located</a:t>
            </a:r>
            <a:r>
              <a:rPr sz="1800" spc="10" dirty="0">
                <a:latin typeface="Arial MT"/>
                <a:cs typeface="Arial MT"/>
              </a:rPr>
              <a:t> </a:t>
            </a:r>
            <a:r>
              <a:rPr sz="1800" spc="-5" dirty="0">
                <a:latin typeface="Arial MT"/>
                <a:cs typeface="Arial MT"/>
              </a:rPr>
              <a:t>in</a:t>
            </a:r>
            <a:r>
              <a:rPr sz="1800" spc="-10" dirty="0">
                <a:latin typeface="Arial MT"/>
                <a:cs typeface="Arial MT"/>
              </a:rPr>
              <a:t> </a:t>
            </a:r>
            <a:r>
              <a:rPr sz="1800" spc="-5" dirty="0">
                <a:latin typeface="Arial MT"/>
                <a:cs typeface="Arial MT"/>
              </a:rPr>
              <a:t>areas</a:t>
            </a:r>
            <a:r>
              <a:rPr sz="1800" spc="10" dirty="0">
                <a:latin typeface="Arial MT"/>
                <a:cs typeface="Arial MT"/>
              </a:rPr>
              <a:t> </a:t>
            </a:r>
            <a:r>
              <a:rPr sz="1800" spc="-15" dirty="0">
                <a:latin typeface="Arial MT"/>
                <a:cs typeface="Arial MT"/>
              </a:rPr>
              <a:t>with</a:t>
            </a:r>
            <a:r>
              <a:rPr sz="1800" spc="35" dirty="0">
                <a:latin typeface="Arial MT"/>
                <a:cs typeface="Arial MT"/>
              </a:rPr>
              <a:t> </a:t>
            </a:r>
            <a:r>
              <a:rPr sz="1800" spc="-5" dirty="0">
                <a:latin typeface="Arial MT"/>
                <a:cs typeface="Arial MT"/>
              </a:rPr>
              <a:t>a</a:t>
            </a:r>
            <a:r>
              <a:rPr sz="1800" spc="25" dirty="0">
                <a:latin typeface="Arial MT"/>
                <a:cs typeface="Arial MT"/>
              </a:rPr>
              <a:t> </a:t>
            </a:r>
            <a:r>
              <a:rPr sz="1800" spc="-5" dirty="0">
                <a:latin typeface="Arial MT"/>
                <a:cs typeface="Arial MT"/>
              </a:rPr>
              <a:t>favourable </a:t>
            </a:r>
            <a:r>
              <a:rPr sz="1800" dirty="0">
                <a:latin typeface="Arial MT"/>
                <a:cs typeface="Arial MT"/>
              </a:rPr>
              <a:t> </a:t>
            </a:r>
            <a:r>
              <a:rPr sz="1800" spc="-5" dirty="0">
                <a:latin typeface="Arial MT"/>
                <a:cs typeface="Arial MT"/>
              </a:rPr>
              <a:t>climate</a:t>
            </a:r>
            <a:r>
              <a:rPr sz="1800" spc="10" dirty="0">
                <a:latin typeface="Arial MT"/>
                <a:cs typeface="Arial MT"/>
              </a:rPr>
              <a:t> </a:t>
            </a:r>
            <a:r>
              <a:rPr sz="1800" spc="-10" dirty="0">
                <a:latin typeface="Arial MT"/>
                <a:cs typeface="Arial MT"/>
              </a:rPr>
              <a:t>next</a:t>
            </a:r>
            <a:r>
              <a:rPr sz="1800" spc="20" dirty="0">
                <a:latin typeface="Arial MT"/>
                <a:cs typeface="Arial MT"/>
              </a:rPr>
              <a:t> </a:t>
            </a:r>
            <a:r>
              <a:rPr sz="1800" dirty="0">
                <a:latin typeface="Arial MT"/>
                <a:cs typeface="Arial MT"/>
              </a:rPr>
              <a:t>to</a:t>
            </a:r>
            <a:r>
              <a:rPr sz="1800" spc="-5" dirty="0">
                <a:latin typeface="Arial MT"/>
                <a:cs typeface="Arial MT"/>
              </a:rPr>
              <a:t> </a:t>
            </a:r>
            <a:r>
              <a:rPr sz="1800" dirty="0">
                <a:latin typeface="Arial MT"/>
                <a:cs typeface="Arial MT"/>
              </a:rPr>
              <a:t>the</a:t>
            </a:r>
            <a:r>
              <a:rPr sz="1800" spc="-5" dirty="0">
                <a:latin typeface="Arial MT"/>
                <a:cs typeface="Arial MT"/>
              </a:rPr>
              <a:t> healing</a:t>
            </a:r>
            <a:r>
              <a:rPr sz="1800" spc="25" dirty="0">
                <a:latin typeface="Arial MT"/>
                <a:cs typeface="Arial MT"/>
              </a:rPr>
              <a:t> </a:t>
            </a:r>
            <a:r>
              <a:rPr sz="1800" spc="-5" dirty="0">
                <a:latin typeface="Arial MT"/>
                <a:cs typeface="Arial MT"/>
              </a:rPr>
              <a:t>springs.</a:t>
            </a:r>
            <a:r>
              <a:rPr sz="1800" spc="-15" dirty="0">
                <a:latin typeface="Arial MT"/>
                <a:cs typeface="Arial MT"/>
              </a:rPr>
              <a:t> </a:t>
            </a:r>
            <a:r>
              <a:rPr sz="1800" dirty="0">
                <a:latin typeface="Arial MT"/>
                <a:cs typeface="Arial MT"/>
              </a:rPr>
              <a:t>The</a:t>
            </a:r>
            <a:r>
              <a:rPr sz="1800" spc="-15" dirty="0">
                <a:latin typeface="Arial MT"/>
                <a:cs typeface="Arial MT"/>
              </a:rPr>
              <a:t> </a:t>
            </a:r>
            <a:r>
              <a:rPr sz="1800" spc="-5" dirty="0">
                <a:latin typeface="Arial MT"/>
                <a:cs typeface="Arial MT"/>
              </a:rPr>
              <a:t>treatment</a:t>
            </a:r>
            <a:r>
              <a:rPr sz="1800" spc="10" dirty="0">
                <a:latin typeface="Arial MT"/>
                <a:cs typeface="Arial MT"/>
              </a:rPr>
              <a:t> </a:t>
            </a:r>
            <a:r>
              <a:rPr sz="1800" spc="-5" dirty="0">
                <a:latin typeface="Arial MT"/>
                <a:cs typeface="Arial MT"/>
              </a:rPr>
              <a:t>consisted</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the developed</a:t>
            </a:r>
            <a:r>
              <a:rPr sz="1800" spc="20" dirty="0">
                <a:latin typeface="Arial MT"/>
                <a:cs typeface="Arial MT"/>
              </a:rPr>
              <a:t> </a:t>
            </a:r>
            <a:r>
              <a:rPr sz="1800" spc="-5" dirty="0">
                <a:latin typeface="Arial MT"/>
                <a:cs typeface="Arial MT"/>
              </a:rPr>
              <a:t>system </a:t>
            </a:r>
            <a:r>
              <a:rPr sz="1800" spc="-484" dirty="0">
                <a:latin typeface="Arial MT"/>
                <a:cs typeface="Arial MT"/>
              </a:rPr>
              <a:t> </a:t>
            </a:r>
            <a:r>
              <a:rPr sz="1800" dirty="0">
                <a:latin typeface="Arial MT"/>
                <a:cs typeface="Arial MT"/>
              </a:rPr>
              <a:t>of</a:t>
            </a:r>
            <a:r>
              <a:rPr sz="1800" spc="5" dirty="0">
                <a:latin typeface="Arial MT"/>
                <a:cs typeface="Arial MT"/>
              </a:rPr>
              <a:t> </a:t>
            </a:r>
            <a:r>
              <a:rPr sz="1800" spc="-10" dirty="0">
                <a:latin typeface="Arial MT"/>
                <a:cs typeface="Arial MT"/>
              </a:rPr>
              <a:t>hypnosis.</a:t>
            </a:r>
            <a:r>
              <a:rPr sz="1800" spc="45" dirty="0">
                <a:latin typeface="Arial MT"/>
                <a:cs typeface="Arial MT"/>
              </a:rPr>
              <a:t> </a:t>
            </a:r>
            <a:r>
              <a:rPr sz="1800" spc="-5" dirty="0">
                <a:latin typeface="Arial MT"/>
                <a:cs typeface="Arial MT"/>
              </a:rPr>
              <a:t>Silence,</a:t>
            </a:r>
            <a:r>
              <a:rPr sz="1800" spc="15" dirty="0">
                <a:latin typeface="Arial MT"/>
                <a:cs typeface="Arial MT"/>
              </a:rPr>
              <a:t> </a:t>
            </a:r>
            <a:r>
              <a:rPr sz="1800" dirty="0">
                <a:latin typeface="Arial MT"/>
                <a:cs typeface="Arial MT"/>
              </a:rPr>
              <a:t>rest, </a:t>
            </a:r>
            <a:r>
              <a:rPr sz="1800" spc="-5" dirty="0">
                <a:latin typeface="Arial MT"/>
                <a:cs typeface="Arial MT"/>
              </a:rPr>
              <a:t>good</a:t>
            </a:r>
            <a:r>
              <a:rPr sz="1800" spc="10" dirty="0">
                <a:latin typeface="Arial MT"/>
                <a:cs typeface="Arial MT"/>
              </a:rPr>
              <a:t> </a:t>
            </a:r>
            <a:r>
              <a:rPr sz="1800" spc="-5" dirty="0">
                <a:latin typeface="Arial MT"/>
                <a:cs typeface="Arial MT"/>
              </a:rPr>
              <a:t>nutrition</a:t>
            </a:r>
            <a:r>
              <a:rPr sz="1800" spc="10" dirty="0">
                <a:latin typeface="Arial MT"/>
                <a:cs typeface="Arial MT"/>
              </a:rPr>
              <a:t> </a:t>
            </a:r>
            <a:r>
              <a:rPr sz="1800" spc="-5" dirty="0">
                <a:latin typeface="Arial MT"/>
                <a:cs typeface="Arial MT"/>
              </a:rPr>
              <a:t>acted</a:t>
            </a:r>
            <a:r>
              <a:rPr sz="1800" spc="10" dirty="0">
                <a:latin typeface="Arial MT"/>
                <a:cs typeface="Arial MT"/>
              </a:rPr>
              <a:t> </a:t>
            </a:r>
            <a:r>
              <a:rPr sz="1800" spc="-10" dirty="0">
                <a:latin typeface="Arial MT"/>
                <a:cs typeface="Arial MT"/>
              </a:rPr>
              <a:t>on</a:t>
            </a:r>
            <a:r>
              <a:rPr sz="1800" spc="10" dirty="0">
                <a:latin typeface="Arial MT"/>
                <a:cs typeface="Arial MT"/>
              </a:rPr>
              <a:t> </a:t>
            </a:r>
            <a:r>
              <a:rPr sz="1800" spc="-5" dirty="0">
                <a:latin typeface="Arial MT"/>
                <a:cs typeface="Arial MT"/>
              </a:rPr>
              <a:t>a</a:t>
            </a:r>
            <a:r>
              <a:rPr sz="1800" spc="5" dirty="0">
                <a:latin typeface="Arial MT"/>
                <a:cs typeface="Arial MT"/>
              </a:rPr>
              <a:t> </a:t>
            </a:r>
            <a:r>
              <a:rPr sz="1800" spc="-5" dirty="0">
                <a:latin typeface="Arial MT"/>
                <a:cs typeface="Arial MT"/>
              </a:rPr>
              <a:t>patient</a:t>
            </a:r>
            <a:r>
              <a:rPr sz="1800" spc="5" dirty="0">
                <a:latin typeface="Arial MT"/>
                <a:cs typeface="Arial MT"/>
              </a:rPr>
              <a:t> </a:t>
            </a:r>
            <a:r>
              <a:rPr sz="1800" spc="-20" dirty="0">
                <a:latin typeface="Arial MT"/>
                <a:cs typeface="Arial MT"/>
              </a:rPr>
              <a:t>beneficially,</a:t>
            </a:r>
            <a:r>
              <a:rPr sz="1800" spc="60" dirty="0">
                <a:latin typeface="Arial MT"/>
                <a:cs typeface="Arial MT"/>
              </a:rPr>
              <a:t> </a:t>
            </a:r>
            <a:r>
              <a:rPr sz="1800" spc="-5" dirty="0">
                <a:latin typeface="Arial MT"/>
                <a:cs typeface="Arial MT"/>
              </a:rPr>
              <a:t>fasting, </a:t>
            </a:r>
            <a:r>
              <a:rPr sz="1800" dirty="0">
                <a:latin typeface="Arial MT"/>
                <a:cs typeface="Arial MT"/>
              </a:rPr>
              <a:t> </a:t>
            </a:r>
            <a:r>
              <a:rPr sz="1800" spc="-10" dirty="0">
                <a:latin typeface="Arial MT"/>
                <a:cs typeface="Arial MT"/>
              </a:rPr>
              <a:t>prayers</a:t>
            </a:r>
            <a:r>
              <a:rPr sz="1800" spc="30" dirty="0">
                <a:latin typeface="Arial MT"/>
                <a:cs typeface="Arial MT"/>
              </a:rPr>
              <a:t> </a:t>
            </a:r>
            <a:r>
              <a:rPr sz="1800" spc="-5" dirty="0">
                <a:latin typeface="Arial MT"/>
                <a:cs typeface="Arial MT"/>
              </a:rPr>
              <a:t>and</a:t>
            </a:r>
            <a:r>
              <a:rPr sz="1800" dirty="0">
                <a:latin typeface="Arial MT"/>
                <a:cs typeface="Arial MT"/>
              </a:rPr>
              <a:t> the</a:t>
            </a:r>
            <a:r>
              <a:rPr sz="1800" spc="-10" dirty="0">
                <a:latin typeface="Arial MT"/>
                <a:cs typeface="Arial MT"/>
              </a:rPr>
              <a:t> </a:t>
            </a:r>
            <a:r>
              <a:rPr sz="1800" spc="-5" dirty="0">
                <a:latin typeface="Arial MT"/>
                <a:cs typeface="Arial MT"/>
              </a:rPr>
              <a:t>appropriate</a:t>
            </a:r>
            <a:r>
              <a:rPr sz="1800" spc="25" dirty="0">
                <a:latin typeface="Arial MT"/>
                <a:cs typeface="Arial MT"/>
              </a:rPr>
              <a:t> </a:t>
            </a:r>
            <a:r>
              <a:rPr sz="1800" spc="-5" dirty="0">
                <a:latin typeface="Arial MT"/>
                <a:cs typeface="Arial MT"/>
              </a:rPr>
              <a:t>music</a:t>
            </a:r>
            <a:r>
              <a:rPr sz="1800" spc="10" dirty="0">
                <a:latin typeface="Arial MT"/>
                <a:cs typeface="Arial MT"/>
              </a:rPr>
              <a:t> </a:t>
            </a:r>
            <a:r>
              <a:rPr sz="1800" spc="-15" dirty="0">
                <a:latin typeface="Arial MT"/>
                <a:cs typeface="Arial MT"/>
              </a:rPr>
              <a:t>were</a:t>
            </a:r>
            <a:r>
              <a:rPr sz="1800" spc="25" dirty="0">
                <a:latin typeface="Arial MT"/>
                <a:cs typeface="Arial MT"/>
              </a:rPr>
              <a:t> </a:t>
            </a:r>
            <a:r>
              <a:rPr sz="1800" spc="-5" dirty="0">
                <a:latin typeface="Arial MT"/>
                <a:cs typeface="Arial MT"/>
              </a:rPr>
              <a:t>preparing</a:t>
            </a:r>
            <a:r>
              <a:rPr sz="1800" spc="20" dirty="0">
                <a:latin typeface="Arial MT"/>
                <a:cs typeface="Arial MT"/>
              </a:rPr>
              <a:t> </a:t>
            </a:r>
            <a:r>
              <a:rPr sz="1800" dirty="0">
                <a:latin typeface="Arial MT"/>
                <a:cs typeface="Arial MT"/>
              </a:rPr>
              <a:t>for</a:t>
            </a:r>
            <a:r>
              <a:rPr sz="1800" spc="5" dirty="0">
                <a:latin typeface="Arial MT"/>
                <a:cs typeface="Arial MT"/>
              </a:rPr>
              <a:t> </a:t>
            </a:r>
            <a:r>
              <a:rPr sz="1800" dirty="0">
                <a:latin typeface="Arial MT"/>
                <a:cs typeface="Arial MT"/>
              </a:rPr>
              <a:t>the</a:t>
            </a:r>
            <a:r>
              <a:rPr sz="1800" spc="-10" dirty="0">
                <a:latin typeface="Arial MT"/>
                <a:cs typeface="Arial MT"/>
              </a:rPr>
              <a:t> </a:t>
            </a:r>
            <a:r>
              <a:rPr sz="1800" spc="-5" dirty="0">
                <a:latin typeface="Arial MT"/>
                <a:cs typeface="Arial MT"/>
              </a:rPr>
              <a:t>sacrament.</a:t>
            </a:r>
            <a:endParaRPr sz="1800">
              <a:latin typeface="Arial MT"/>
              <a:cs typeface="Arial MT"/>
            </a:endParaRPr>
          </a:p>
          <a:p>
            <a:pPr>
              <a:lnSpc>
                <a:spcPct val="100000"/>
              </a:lnSpc>
              <a:spcBef>
                <a:spcPts val="15"/>
              </a:spcBef>
            </a:pPr>
            <a:endParaRPr sz="2200">
              <a:latin typeface="Arial MT"/>
              <a:cs typeface="Arial MT"/>
            </a:endParaRPr>
          </a:p>
          <a:p>
            <a:pPr marR="252095" algn="r">
              <a:lnSpc>
                <a:spcPct val="100000"/>
              </a:lnSpc>
            </a:pPr>
            <a:r>
              <a:rPr sz="1400" spc="-5" dirty="0">
                <a:latin typeface="Arial MT"/>
                <a:cs typeface="Arial MT"/>
              </a:rPr>
              <a:t>25</a:t>
            </a:r>
            <a:endParaRPr sz="1400">
              <a:latin typeface="Arial MT"/>
              <a:cs typeface="Arial MT"/>
            </a:endParaRPr>
          </a:p>
        </p:txBody>
      </p:sp>
      <p:sp>
        <p:nvSpPr>
          <p:cNvPr id="5" name="object 5"/>
          <p:cNvSpPr txBox="1"/>
          <p:nvPr/>
        </p:nvSpPr>
        <p:spPr>
          <a:xfrm>
            <a:off x="266191" y="981837"/>
            <a:ext cx="8676005" cy="1840230"/>
          </a:xfrm>
          <a:prstGeom prst="rect">
            <a:avLst/>
          </a:prstGeom>
        </p:spPr>
        <p:txBody>
          <a:bodyPr vert="horz" wrap="square" lIns="0" tIns="13335" rIns="0" bIns="0" rtlCol="0">
            <a:spAutoFit/>
          </a:bodyPr>
          <a:lstStyle/>
          <a:p>
            <a:pPr marL="12700" marR="5080">
              <a:lnSpc>
                <a:spcPct val="100000"/>
              </a:lnSpc>
              <a:spcBef>
                <a:spcPts val="105"/>
              </a:spcBef>
            </a:pPr>
            <a:r>
              <a:rPr sz="1700" dirty="0">
                <a:latin typeface="Arial MT"/>
                <a:cs typeface="Arial MT"/>
              </a:rPr>
              <a:t>Thanks</a:t>
            </a:r>
            <a:r>
              <a:rPr sz="1700" spc="-15" dirty="0">
                <a:latin typeface="Arial MT"/>
                <a:cs typeface="Arial MT"/>
              </a:rPr>
              <a:t> </a:t>
            </a:r>
            <a:r>
              <a:rPr sz="1700" spc="-5" dirty="0">
                <a:latin typeface="Arial MT"/>
                <a:cs typeface="Arial MT"/>
              </a:rPr>
              <a:t>to</a:t>
            </a:r>
            <a:r>
              <a:rPr sz="1700" spc="20" dirty="0">
                <a:latin typeface="Arial MT"/>
                <a:cs typeface="Arial MT"/>
              </a:rPr>
              <a:t> </a:t>
            </a:r>
            <a:r>
              <a:rPr sz="1700" spc="-5" dirty="0">
                <a:latin typeface="Arial MT"/>
                <a:cs typeface="Arial MT"/>
              </a:rPr>
              <a:t>the</a:t>
            </a:r>
            <a:r>
              <a:rPr sz="1700" spc="5" dirty="0">
                <a:latin typeface="Arial MT"/>
                <a:cs typeface="Arial MT"/>
              </a:rPr>
              <a:t> </a:t>
            </a:r>
            <a:r>
              <a:rPr sz="1700" dirty="0">
                <a:latin typeface="Arial MT"/>
                <a:cs typeface="Arial MT"/>
              </a:rPr>
              <a:t>preparation</a:t>
            </a:r>
            <a:r>
              <a:rPr sz="1700" spc="10" dirty="0">
                <a:latin typeface="Arial MT"/>
                <a:cs typeface="Arial MT"/>
              </a:rPr>
              <a:t> </a:t>
            </a:r>
            <a:r>
              <a:rPr sz="1700" dirty="0">
                <a:latin typeface="Arial MT"/>
                <a:cs typeface="Arial MT"/>
              </a:rPr>
              <a:t>of</a:t>
            </a:r>
            <a:r>
              <a:rPr sz="1700" spc="15" dirty="0">
                <a:latin typeface="Arial MT"/>
                <a:cs typeface="Arial MT"/>
              </a:rPr>
              <a:t> </a:t>
            </a:r>
            <a:r>
              <a:rPr sz="1700" dirty="0">
                <a:latin typeface="Arial MT"/>
                <a:cs typeface="Arial MT"/>
              </a:rPr>
              <a:t>mummies </a:t>
            </a:r>
            <a:r>
              <a:rPr sz="1700" b="1" i="1" dirty="0">
                <a:latin typeface="Arial"/>
                <a:cs typeface="Arial"/>
              </a:rPr>
              <a:t>the</a:t>
            </a:r>
            <a:r>
              <a:rPr sz="1700" b="1" i="1" spc="5" dirty="0">
                <a:latin typeface="Arial"/>
                <a:cs typeface="Arial"/>
              </a:rPr>
              <a:t> </a:t>
            </a:r>
            <a:r>
              <a:rPr sz="1700" b="1" i="1" dirty="0">
                <a:latin typeface="Arial"/>
                <a:cs typeface="Arial"/>
              </a:rPr>
              <a:t>Egyptians</a:t>
            </a:r>
            <a:r>
              <a:rPr sz="1700" b="1" i="1" spc="-20" dirty="0">
                <a:latin typeface="Arial"/>
                <a:cs typeface="Arial"/>
              </a:rPr>
              <a:t> </a:t>
            </a:r>
            <a:r>
              <a:rPr sz="1700" dirty="0">
                <a:latin typeface="Arial MT"/>
                <a:cs typeface="Arial MT"/>
              </a:rPr>
              <a:t>studied</a:t>
            </a:r>
            <a:r>
              <a:rPr sz="1700" spc="10" dirty="0">
                <a:latin typeface="Arial MT"/>
                <a:cs typeface="Arial MT"/>
              </a:rPr>
              <a:t> </a:t>
            </a:r>
            <a:r>
              <a:rPr sz="1700" spc="-5" dirty="0">
                <a:latin typeface="Arial MT"/>
                <a:cs typeface="Arial MT"/>
              </a:rPr>
              <a:t>well</a:t>
            </a:r>
            <a:r>
              <a:rPr sz="1700" dirty="0">
                <a:latin typeface="Arial MT"/>
                <a:cs typeface="Arial MT"/>
              </a:rPr>
              <a:t> </a:t>
            </a:r>
            <a:r>
              <a:rPr sz="1700" spc="-5" dirty="0">
                <a:latin typeface="Arial MT"/>
                <a:cs typeface="Arial MT"/>
              </a:rPr>
              <a:t>the</a:t>
            </a:r>
            <a:r>
              <a:rPr sz="1700" spc="5" dirty="0">
                <a:latin typeface="Arial MT"/>
                <a:cs typeface="Arial MT"/>
              </a:rPr>
              <a:t> </a:t>
            </a:r>
            <a:r>
              <a:rPr sz="1700" spc="-5" dirty="0">
                <a:latin typeface="Arial MT"/>
                <a:cs typeface="Arial MT"/>
              </a:rPr>
              <a:t>structure</a:t>
            </a:r>
            <a:r>
              <a:rPr sz="1700" spc="20" dirty="0">
                <a:latin typeface="Arial MT"/>
                <a:cs typeface="Arial MT"/>
              </a:rPr>
              <a:t> </a:t>
            </a:r>
            <a:r>
              <a:rPr sz="1700" dirty="0">
                <a:latin typeface="Arial MT"/>
                <a:cs typeface="Arial MT"/>
              </a:rPr>
              <a:t>of</a:t>
            </a:r>
            <a:r>
              <a:rPr sz="1700" spc="5" dirty="0">
                <a:latin typeface="Arial MT"/>
                <a:cs typeface="Arial MT"/>
              </a:rPr>
              <a:t> </a:t>
            </a:r>
            <a:r>
              <a:rPr sz="1700" spc="-5" dirty="0">
                <a:latin typeface="Arial MT"/>
                <a:cs typeface="Arial MT"/>
              </a:rPr>
              <a:t>the </a:t>
            </a:r>
            <a:r>
              <a:rPr sz="1700" dirty="0">
                <a:latin typeface="Arial MT"/>
                <a:cs typeface="Arial MT"/>
              </a:rPr>
              <a:t> human</a:t>
            </a:r>
            <a:r>
              <a:rPr sz="1700" spc="30" dirty="0">
                <a:latin typeface="Arial MT"/>
                <a:cs typeface="Arial MT"/>
              </a:rPr>
              <a:t> </a:t>
            </a:r>
            <a:r>
              <a:rPr sz="1700" spc="-30" dirty="0">
                <a:latin typeface="Arial MT"/>
                <a:cs typeface="Arial MT"/>
              </a:rPr>
              <a:t>body.</a:t>
            </a:r>
            <a:r>
              <a:rPr sz="1700" spc="25" dirty="0">
                <a:latin typeface="Arial MT"/>
                <a:cs typeface="Arial MT"/>
              </a:rPr>
              <a:t> </a:t>
            </a:r>
            <a:r>
              <a:rPr sz="1700" dirty="0">
                <a:latin typeface="Arial MT"/>
                <a:cs typeface="Arial MT"/>
              </a:rPr>
              <a:t>They</a:t>
            </a:r>
            <a:r>
              <a:rPr sz="1700" spc="30" dirty="0">
                <a:latin typeface="Arial MT"/>
                <a:cs typeface="Arial MT"/>
              </a:rPr>
              <a:t> </a:t>
            </a:r>
            <a:r>
              <a:rPr sz="1700" dirty="0">
                <a:latin typeface="Arial MT"/>
                <a:cs typeface="Arial MT"/>
              </a:rPr>
              <a:t>associated</a:t>
            </a:r>
            <a:r>
              <a:rPr sz="1700" spc="35" dirty="0">
                <a:latin typeface="Arial MT"/>
                <a:cs typeface="Arial MT"/>
              </a:rPr>
              <a:t> </a:t>
            </a:r>
            <a:r>
              <a:rPr sz="1700" dirty="0">
                <a:latin typeface="Arial MT"/>
                <a:cs typeface="Arial MT"/>
              </a:rPr>
              <a:t>causes</a:t>
            </a:r>
            <a:r>
              <a:rPr sz="1700" spc="30" dirty="0">
                <a:latin typeface="Arial MT"/>
                <a:cs typeface="Arial MT"/>
              </a:rPr>
              <a:t> </a:t>
            </a:r>
            <a:r>
              <a:rPr sz="1700" dirty="0">
                <a:latin typeface="Arial MT"/>
                <a:cs typeface="Arial MT"/>
              </a:rPr>
              <a:t>of</a:t>
            </a:r>
            <a:r>
              <a:rPr sz="1700" spc="35" dirty="0">
                <a:latin typeface="Arial MT"/>
                <a:cs typeface="Arial MT"/>
              </a:rPr>
              <a:t> </a:t>
            </a:r>
            <a:r>
              <a:rPr sz="1700" dirty="0">
                <a:latin typeface="Arial MT"/>
                <a:cs typeface="Arial MT"/>
              </a:rPr>
              <a:t>diseases</a:t>
            </a:r>
            <a:r>
              <a:rPr sz="1700" spc="35" dirty="0">
                <a:latin typeface="Arial MT"/>
                <a:cs typeface="Arial MT"/>
              </a:rPr>
              <a:t> </a:t>
            </a:r>
            <a:r>
              <a:rPr sz="1700" spc="-5" dirty="0">
                <a:latin typeface="Arial MT"/>
                <a:cs typeface="Arial MT"/>
              </a:rPr>
              <a:t>both</a:t>
            </a:r>
            <a:r>
              <a:rPr sz="1700" spc="50" dirty="0">
                <a:latin typeface="Arial MT"/>
                <a:cs typeface="Arial MT"/>
              </a:rPr>
              <a:t> </a:t>
            </a:r>
            <a:r>
              <a:rPr sz="1700" spc="-10" dirty="0">
                <a:latin typeface="Arial MT"/>
                <a:cs typeface="Arial MT"/>
              </a:rPr>
              <a:t>with</a:t>
            </a:r>
            <a:r>
              <a:rPr sz="1700" spc="50" dirty="0">
                <a:latin typeface="Arial MT"/>
                <a:cs typeface="Arial MT"/>
              </a:rPr>
              <a:t> </a:t>
            </a:r>
            <a:r>
              <a:rPr sz="1700" dirty="0">
                <a:latin typeface="Arial MT"/>
                <a:cs typeface="Arial MT"/>
              </a:rPr>
              <a:t>natural</a:t>
            </a:r>
            <a:r>
              <a:rPr sz="1700" spc="40" dirty="0">
                <a:latin typeface="Arial MT"/>
                <a:cs typeface="Arial MT"/>
              </a:rPr>
              <a:t> </a:t>
            </a:r>
            <a:r>
              <a:rPr sz="1700" dirty="0">
                <a:latin typeface="Arial MT"/>
                <a:cs typeface="Arial MT"/>
              </a:rPr>
              <a:t>phenomena</a:t>
            </a:r>
            <a:r>
              <a:rPr sz="1700" spc="40" dirty="0">
                <a:latin typeface="Arial MT"/>
                <a:cs typeface="Arial MT"/>
              </a:rPr>
              <a:t> </a:t>
            </a:r>
            <a:r>
              <a:rPr sz="1700" dirty="0">
                <a:latin typeface="Arial MT"/>
                <a:cs typeface="Arial MT"/>
              </a:rPr>
              <a:t>(junk </a:t>
            </a:r>
            <a:r>
              <a:rPr sz="1700" spc="5" dirty="0">
                <a:latin typeface="Arial MT"/>
                <a:cs typeface="Arial MT"/>
              </a:rPr>
              <a:t> </a:t>
            </a:r>
            <a:r>
              <a:rPr sz="1700" spc="-5" dirty="0">
                <a:latin typeface="Arial MT"/>
                <a:cs typeface="Arial MT"/>
              </a:rPr>
              <a:t>food,</a:t>
            </a:r>
            <a:r>
              <a:rPr sz="1700" spc="15" dirty="0">
                <a:latin typeface="Arial MT"/>
                <a:cs typeface="Arial MT"/>
              </a:rPr>
              <a:t> </a:t>
            </a:r>
            <a:r>
              <a:rPr sz="1700" spc="-5" dirty="0">
                <a:latin typeface="Arial MT"/>
                <a:cs typeface="Arial MT"/>
              </a:rPr>
              <a:t>intestinal</a:t>
            </a:r>
            <a:r>
              <a:rPr sz="1700" spc="10" dirty="0">
                <a:latin typeface="Arial MT"/>
                <a:cs typeface="Arial MT"/>
              </a:rPr>
              <a:t> </a:t>
            </a:r>
            <a:r>
              <a:rPr sz="1700" dirty="0">
                <a:latin typeface="Arial MT"/>
                <a:cs typeface="Arial MT"/>
              </a:rPr>
              <a:t>parasites, </a:t>
            </a:r>
            <a:r>
              <a:rPr sz="1700" spc="-5" dirty="0">
                <a:latin typeface="Arial MT"/>
                <a:cs typeface="Arial MT"/>
              </a:rPr>
              <a:t>weather</a:t>
            </a:r>
            <a:r>
              <a:rPr sz="1700" spc="30" dirty="0">
                <a:latin typeface="Arial MT"/>
                <a:cs typeface="Arial MT"/>
              </a:rPr>
              <a:t> </a:t>
            </a:r>
            <a:r>
              <a:rPr sz="1700" dirty="0">
                <a:latin typeface="Arial MT"/>
                <a:cs typeface="Arial MT"/>
              </a:rPr>
              <a:t>changes)</a:t>
            </a:r>
            <a:r>
              <a:rPr sz="1700" spc="10" dirty="0">
                <a:latin typeface="Arial MT"/>
                <a:cs typeface="Arial MT"/>
              </a:rPr>
              <a:t> </a:t>
            </a:r>
            <a:r>
              <a:rPr sz="1700" dirty="0">
                <a:latin typeface="Arial MT"/>
                <a:cs typeface="Arial MT"/>
              </a:rPr>
              <a:t>and</a:t>
            </a:r>
            <a:r>
              <a:rPr sz="1700" spc="10" dirty="0">
                <a:latin typeface="Arial MT"/>
                <a:cs typeface="Arial MT"/>
              </a:rPr>
              <a:t> </a:t>
            </a:r>
            <a:r>
              <a:rPr sz="1700" spc="-10" dirty="0">
                <a:latin typeface="Arial MT"/>
                <a:cs typeface="Arial MT"/>
              </a:rPr>
              <a:t>with</a:t>
            </a:r>
            <a:r>
              <a:rPr sz="1700" spc="25" dirty="0">
                <a:latin typeface="Arial MT"/>
                <a:cs typeface="Arial MT"/>
              </a:rPr>
              <a:t> </a:t>
            </a:r>
            <a:r>
              <a:rPr sz="1700" dirty="0">
                <a:latin typeface="Arial MT"/>
                <a:cs typeface="Arial MT"/>
              </a:rPr>
              <a:t>supernatural</a:t>
            </a:r>
            <a:r>
              <a:rPr sz="1700" spc="15" dirty="0">
                <a:latin typeface="Arial MT"/>
                <a:cs typeface="Arial MT"/>
              </a:rPr>
              <a:t> </a:t>
            </a:r>
            <a:r>
              <a:rPr sz="1700" dirty="0">
                <a:latin typeface="Arial MT"/>
                <a:cs typeface="Arial MT"/>
              </a:rPr>
              <a:t>ideas</a:t>
            </a:r>
            <a:r>
              <a:rPr sz="1700" spc="5" dirty="0">
                <a:latin typeface="Arial MT"/>
                <a:cs typeface="Arial MT"/>
              </a:rPr>
              <a:t> </a:t>
            </a:r>
            <a:r>
              <a:rPr sz="1700" dirty="0">
                <a:latin typeface="Arial MT"/>
                <a:cs typeface="Arial MT"/>
              </a:rPr>
              <a:t>(occupancy</a:t>
            </a:r>
            <a:r>
              <a:rPr sz="1700" spc="15" dirty="0">
                <a:latin typeface="Arial MT"/>
                <a:cs typeface="Arial MT"/>
              </a:rPr>
              <a:t> </a:t>
            </a:r>
            <a:r>
              <a:rPr sz="1700" dirty="0">
                <a:latin typeface="Arial MT"/>
                <a:cs typeface="Arial MT"/>
              </a:rPr>
              <a:t>of</a:t>
            </a:r>
            <a:r>
              <a:rPr sz="1700" spc="10" dirty="0">
                <a:latin typeface="Arial MT"/>
                <a:cs typeface="Arial MT"/>
              </a:rPr>
              <a:t> </a:t>
            </a:r>
            <a:r>
              <a:rPr sz="1700" spc="-5" dirty="0">
                <a:latin typeface="Arial MT"/>
                <a:cs typeface="Arial MT"/>
              </a:rPr>
              <a:t>the </a:t>
            </a:r>
            <a:r>
              <a:rPr sz="1700" spc="-459" dirty="0">
                <a:latin typeface="Arial MT"/>
                <a:cs typeface="Arial MT"/>
              </a:rPr>
              <a:t> </a:t>
            </a:r>
            <a:r>
              <a:rPr sz="1700" dirty="0">
                <a:latin typeface="Arial MT"/>
                <a:cs typeface="Arial MT"/>
              </a:rPr>
              <a:t>spirit</a:t>
            </a:r>
            <a:r>
              <a:rPr sz="1700" spc="-10" dirty="0">
                <a:latin typeface="Arial MT"/>
                <a:cs typeface="Arial MT"/>
              </a:rPr>
              <a:t> </a:t>
            </a:r>
            <a:r>
              <a:rPr sz="1700" spc="-5" dirty="0">
                <a:latin typeface="Arial MT"/>
                <a:cs typeface="Arial MT"/>
              </a:rPr>
              <a:t>of</a:t>
            </a:r>
            <a:r>
              <a:rPr sz="1700" spc="5" dirty="0">
                <a:latin typeface="Arial MT"/>
                <a:cs typeface="Arial MT"/>
              </a:rPr>
              <a:t> </a:t>
            </a:r>
            <a:r>
              <a:rPr sz="1700" spc="-5" dirty="0">
                <a:latin typeface="Arial MT"/>
                <a:cs typeface="Arial MT"/>
              </a:rPr>
              <a:t>the</a:t>
            </a:r>
            <a:r>
              <a:rPr sz="1700" spc="10" dirty="0">
                <a:latin typeface="Arial MT"/>
                <a:cs typeface="Arial MT"/>
              </a:rPr>
              <a:t> </a:t>
            </a:r>
            <a:r>
              <a:rPr sz="1700" spc="-5" dirty="0">
                <a:latin typeface="Arial MT"/>
                <a:cs typeface="Arial MT"/>
              </a:rPr>
              <a:t>deceased</a:t>
            </a:r>
            <a:r>
              <a:rPr sz="1700" spc="25" dirty="0">
                <a:latin typeface="Arial MT"/>
                <a:cs typeface="Arial MT"/>
              </a:rPr>
              <a:t> </a:t>
            </a:r>
            <a:r>
              <a:rPr sz="1700" spc="-5" dirty="0">
                <a:latin typeface="Arial MT"/>
                <a:cs typeface="Arial MT"/>
              </a:rPr>
              <a:t>person</a:t>
            </a:r>
            <a:r>
              <a:rPr sz="1700" dirty="0">
                <a:latin typeface="Arial MT"/>
                <a:cs typeface="Arial MT"/>
              </a:rPr>
              <a:t> </a:t>
            </a:r>
            <a:r>
              <a:rPr sz="1700" spc="-10" dirty="0">
                <a:latin typeface="Arial MT"/>
                <a:cs typeface="Arial MT"/>
              </a:rPr>
              <a:t>patient’s</a:t>
            </a:r>
            <a:r>
              <a:rPr sz="1700" spc="10" dirty="0">
                <a:latin typeface="Arial MT"/>
                <a:cs typeface="Arial MT"/>
              </a:rPr>
              <a:t> </a:t>
            </a:r>
            <a:r>
              <a:rPr sz="1700" spc="-5" dirty="0">
                <a:latin typeface="Arial MT"/>
                <a:cs typeface="Arial MT"/>
              </a:rPr>
              <a:t>of</a:t>
            </a:r>
            <a:r>
              <a:rPr sz="1700" spc="5" dirty="0">
                <a:latin typeface="Arial MT"/>
                <a:cs typeface="Arial MT"/>
              </a:rPr>
              <a:t> </a:t>
            </a:r>
            <a:r>
              <a:rPr sz="1700" spc="-5" dirty="0">
                <a:latin typeface="Arial MT"/>
                <a:cs typeface="Arial MT"/>
              </a:rPr>
              <a:t>the</a:t>
            </a:r>
            <a:r>
              <a:rPr sz="1700" spc="20" dirty="0">
                <a:latin typeface="Arial MT"/>
                <a:cs typeface="Arial MT"/>
              </a:rPr>
              <a:t> </a:t>
            </a:r>
            <a:r>
              <a:rPr sz="1700" spc="-30" dirty="0">
                <a:latin typeface="Arial MT"/>
                <a:cs typeface="Arial MT"/>
              </a:rPr>
              <a:t>body,</a:t>
            </a:r>
            <a:r>
              <a:rPr sz="1700" spc="30" dirty="0">
                <a:latin typeface="Arial MT"/>
                <a:cs typeface="Arial MT"/>
              </a:rPr>
              <a:t> </a:t>
            </a:r>
            <a:r>
              <a:rPr sz="1700" spc="-5" dirty="0">
                <a:latin typeface="Arial MT"/>
                <a:cs typeface="Arial MT"/>
              </a:rPr>
              <a:t>attempts</a:t>
            </a:r>
            <a:r>
              <a:rPr sz="1700" spc="15" dirty="0">
                <a:latin typeface="Arial MT"/>
                <a:cs typeface="Arial MT"/>
              </a:rPr>
              <a:t> </a:t>
            </a:r>
            <a:r>
              <a:rPr sz="1700" spc="-5" dirty="0">
                <a:latin typeface="Arial MT"/>
                <a:cs typeface="Arial MT"/>
              </a:rPr>
              <a:t>to</a:t>
            </a:r>
            <a:r>
              <a:rPr sz="1700" spc="10" dirty="0">
                <a:latin typeface="Arial MT"/>
                <a:cs typeface="Arial MT"/>
              </a:rPr>
              <a:t> </a:t>
            </a:r>
            <a:r>
              <a:rPr sz="1700" spc="-5" dirty="0">
                <a:latin typeface="Arial MT"/>
                <a:cs typeface="Arial MT"/>
              </a:rPr>
              <a:t>expel</a:t>
            </a:r>
            <a:r>
              <a:rPr sz="1700" spc="25" dirty="0">
                <a:latin typeface="Arial MT"/>
                <a:cs typeface="Arial MT"/>
              </a:rPr>
              <a:t> </a:t>
            </a:r>
            <a:r>
              <a:rPr sz="1700" dirty="0">
                <a:latin typeface="Arial MT"/>
                <a:cs typeface="Arial MT"/>
              </a:rPr>
              <a:t>it</a:t>
            </a:r>
            <a:r>
              <a:rPr sz="1700" spc="-5" dirty="0">
                <a:latin typeface="Arial MT"/>
                <a:cs typeface="Arial MT"/>
              </a:rPr>
              <a:t> the</a:t>
            </a:r>
            <a:r>
              <a:rPr sz="1700" spc="5" dirty="0">
                <a:latin typeface="Arial MT"/>
                <a:cs typeface="Arial MT"/>
              </a:rPr>
              <a:t> </a:t>
            </a:r>
            <a:r>
              <a:rPr sz="1700" dirty="0">
                <a:latin typeface="Arial MT"/>
                <a:cs typeface="Arial MT"/>
              </a:rPr>
              <a:t>unpleasant- </a:t>
            </a:r>
            <a:r>
              <a:rPr sz="1700" spc="5" dirty="0">
                <a:latin typeface="Arial MT"/>
                <a:cs typeface="Arial MT"/>
              </a:rPr>
              <a:t> </a:t>
            </a:r>
            <a:r>
              <a:rPr sz="1700" spc="-5" dirty="0">
                <a:latin typeface="Arial MT"/>
                <a:cs typeface="Arial MT"/>
              </a:rPr>
              <a:t>tasting</a:t>
            </a:r>
            <a:r>
              <a:rPr sz="1700" spc="5" dirty="0">
                <a:latin typeface="Arial MT"/>
                <a:cs typeface="Arial MT"/>
              </a:rPr>
              <a:t> </a:t>
            </a:r>
            <a:r>
              <a:rPr sz="1700" dirty="0">
                <a:latin typeface="Arial MT"/>
                <a:cs typeface="Arial MT"/>
              </a:rPr>
              <a:t>medicines,</a:t>
            </a:r>
            <a:r>
              <a:rPr sz="1700" spc="-10" dirty="0">
                <a:latin typeface="Arial MT"/>
                <a:cs typeface="Arial MT"/>
              </a:rPr>
              <a:t> </a:t>
            </a:r>
            <a:r>
              <a:rPr sz="1700" dirty="0">
                <a:latin typeface="Arial MT"/>
                <a:cs typeface="Arial MT"/>
              </a:rPr>
              <a:t>charms,</a:t>
            </a:r>
            <a:r>
              <a:rPr sz="1700" spc="5" dirty="0">
                <a:latin typeface="Arial MT"/>
                <a:cs typeface="Arial MT"/>
              </a:rPr>
              <a:t> </a:t>
            </a:r>
            <a:r>
              <a:rPr sz="1700" dirty="0">
                <a:latin typeface="Arial MT"/>
                <a:cs typeface="Arial MT"/>
              </a:rPr>
              <a:t>spells,</a:t>
            </a:r>
            <a:r>
              <a:rPr sz="1700" spc="-20" dirty="0">
                <a:latin typeface="Arial MT"/>
                <a:cs typeface="Arial MT"/>
              </a:rPr>
              <a:t> </a:t>
            </a:r>
            <a:r>
              <a:rPr sz="1700" spc="-5" dirty="0">
                <a:latin typeface="Arial MT"/>
                <a:cs typeface="Arial MT"/>
              </a:rPr>
              <a:t>etc.). </a:t>
            </a:r>
            <a:r>
              <a:rPr sz="1700" spc="5" dirty="0">
                <a:latin typeface="Arial MT"/>
                <a:cs typeface="Arial MT"/>
              </a:rPr>
              <a:t>The</a:t>
            </a:r>
            <a:r>
              <a:rPr sz="1700" spc="-5" dirty="0">
                <a:latin typeface="Arial MT"/>
                <a:cs typeface="Arial MT"/>
              </a:rPr>
              <a:t> Egyptian</a:t>
            </a:r>
            <a:r>
              <a:rPr sz="1700" spc="25" dirty="0">
                <a:latin typeface="Arial MT"/>
                <a:cs typeface="Arial MT"/>
              </a:rPr>
              <a:t> </a:t>
            </a:r>
            <a:r>
              <a:rPr sz="1700" dirty="0">
                <a:latin typeface="Arial MT"/>
                <a:cs typeface="Arial MT"/>
              </a:rPr>
              <a:t>doctors </a:t>
            </a:r>
            <a:r>
              <a:rPr sz="1700" spc="-5" dirty="0">
                <a:latin typeface="Arial MT"/>
                <a:cs typeface="Arial MT"/>
              </a:rPr>
              <a:t>were</a:t>
            </a:r>
            <a:r>
              <a:rPr sz="1700" spc="20" dirty="0">
                <a:latin typeface="Arial MT"/>
                <a:cs typeface="Arial MT"/>
              </a:rPr>
              <a:t> </a:t>
            </a:r>
            <a:r>
              <a:rPr sz="1700" dirty="0">
                <a:latin typeface="Arial MT"/>
                <a:cs typeface="Arial MT"/>
              </a:rPr>
              <a:t>able</a:t>
            </a:r>
            <a:r>
              <a:rPr sz="1700" spc="10" dirty="0">
                <a:latin typeface="Arial MT"/>
                <a:cs typeface="Arial MT"/>
              </a:rPr>
              <a:t> </a:t>
            </a:r>
            <a:r>
              <a:rPr sz="1700" dirty="0">
                <a:latin typeface="Arial MT"/>
                <a:cs typeface="Arial MT"/>
              </a:rPr>
              <a:t>not</a:t>
            </a:r>
            <a:r>
              <a:rPr sz="1700" spc="5" dirty="0">
                <a:latin typeface="Arial MT"/>
                <a:cs typeface="Arial MT"/>
              </a:rPr>
              <a:t> </a:t>
            </a:r>
            <a:r>
              <a:rPr sz="1700" dirty="0">
                <a:latin typeface="Arial MT"/>
                <a:cs typeface="Arial MT"/>
              </a:rPr>
              <a:t>only </a:t>
            </a:r>
            <a:r>
              <a:rPr sz="1700" spc="-5" dirty="0">
                <a:latin typeface="Arial MT"/>
                <a:cs typeface="Arial MT"/>
              </a:rPr>
              <a:t>to</a:t>
            </a:r>
            <a:r>
              <a:rPr sz="1700" spc="10" dirty="0">
                <a:latin typeface="Arial MT"/>
                <a:cs typeface="Arial MT"/>
              </a:rPr>
              <a:t> </a:t>
            </a:r>
            <a:r>
              <a:rPr sz="1700" dirty="0">
                <a:latin typeface="Arial MT"/>
                <a:cs typeface="Arial MT"/>
              </a:rPr>
              <a:t>open </a:t>
            </a:r>
            <a:r>
              <a:rPr sz="1700" spc="5" dirty="0">
                <a:latin typeface="Arial MT"/>
                <a:cs typeface="Arial MT"/>
              </a:rPr>
              <a:t> </a:t>
            </a:r>
            <a:r>
              <a:rPr sz="1700" spc="-5" dirty="0">
                <a:latin typeface="Arial MT"/>
                <a:cs typeface="Arial MT"/>
              </a:rPr>
              <a:t>the</a:t>
            </a:r>
            <a:r>
              <a:rPr sz="1700" spc="5" dirty="0">
                <a:latin typeface="Arial MT"/>
                <a:cs typeface="Arial MT"/>
              </a:rPr>
              <a:t> </a:t>
            </a:r>
            <a:r>
              <a:rPr sz="1700" dirty="0">
                <a:latin typeface="Arial MT"/>
                <a:cs typeface="Arial MT"/>
              </a:rPr>
              <a:t>skull</a:t>
            </a:r>
            <a:r>
              <a:rPr sz="1700" spc="-10" dirty="0">
                <a:latin typeface="Arial MT"/>
                <a:cs typeface="Arial MT"/>
              </a:rPr>
              <a:t> </a:t>
            </a:r>
            <a:r>
              <a:rPr sz="1700" spc="-5" dirty="0">
                <a:latin typeface="Arial MT"/>
                <a:cs typeface="Arial MT"/>
              </a:rPr>
              <a:t>for</a:t>
            </a:r>
            <a:r>
              <a:rPr sz="1700" spc="15" dirty="0">
                <a:latin typeface="Arial MT"/>
                <a:cs typeface="Arial MT"/>
              </a:rPr>
              <a:t> </a:t>
            </a:r>
            <a:r>
              <a:rPr sz="1700" dirty="0">
                <a:latin typeface="Arial MT"/>
                <a:cs typeface="Arial MT"/>
              </a:rPr>
              <a:t>removing</a:t>
            </a:r>
            <a:r>
              <a:rPr sz="1700" spc="5" dirty="0">
                <a:latin typeface="Arial MT"/>
                <a:cs typeface="Arial MT"/>
              </a:rPr>
              <a:t> </a:t>
            </a:r>
            <a:r>
              <a:rPr sz="1700" spc="-5" dirty="0">
                <a:latin typeface="Arial MT"/>
                <a:cs typeface="Arial MT"/>
              </a:rPr>
              <a:t>the</a:t>
            </a:r>
            <a:r>
              <a:rPr sz="1700" spc="5" dirty="0">
                <a:latin typeface="Arial MT"/>
                <a:cs typeface="Arial MT"/>
              </a:rPr>
              <a:t> </a:t>
            </a:r>
            <a:r>
              <a:rPr sz="1700" dirty="0">
                <a:latin typeface="Arial MT"/>
                <a:cs typeface="Arial MT"/>
              </a:rPr>
              <a:t>tumor</a:t>
            </a:r>
            <a:r>
              <a:rPr sz="1700" spc="5" dirty="0">
                <a:latin typeface="Arial MT"/>
                <a:cs typeface="Arial MT"/>
              </a:rPr>
              <a:t> </a:t>
            </a:r>
            <a:r>
              <a:rPr sz="1700" dirty="0">
                <a:latin typeface="Arial MT"/>
                <a:cs typeface="Arial MT"/>
              </a:rPr>
              <a:t>in</a:t>
            </a:r>
            <a:r>
              <a:rPr sz="1700" spc="-5" dirty="0">
                <a:latin typeface="Arial MT"/>
                <a:cs typeface="Arial MT"/>
              </a:rPr>
              <a:t> </a:t>
            </a:r>
            <a:r>
              <a:rPr sz="1700" dirty="0">
                <a:latin typeface="Arial MT"/>
                <a:cs typeface="Arial MT"/>
              </a:rPr>
              <a:t>3000</a:t>
            </a:r>
            <a:r>
              <a:rPr sz="1700" spc="10" dirty="0">
                <a:latin typeface="Arial MT"/>
                <a:cs typeface="Arial MT"/>
              </a:rPr>
              <a:t> </a:t>
            </a:r>
            <a:r>
              <a:rPr sz="1700" dirty="0">
                <a:latin typeface="Arial MT"/>
                <a:cs typeface="Arial MT"/>
              </a:rPr>
              <a:t>BC but</a:t>
            </a:r>
            <a:r>
              <a:rPr sz="1700" spc="5" dirty="0">
                <a:latin typeface="Arial MT"/>
                <a:cs typeface="Arial MT"/>
              </a:rPr>
              <a:t> </a:t>
            </a:r>
            <a:r>
              <a:rPr sz="1700" dirty="0">
                <a:latin typeface="Arial MT"/>
                <a:cs typeface="Arial MT"/>
              </a:rPr>
              <a:t>also</a:t>
            </a:r>
            <a:r>
              <a:rPr sz="1700" spc="-5" dirty="0">
                <a:latin typeface="Arial MT"/>
                <a:cs typeface="Arial MT"/>
              </a:rPr>
              <a:t> they</a:t>
            </a:r>
            <a:r>
              <a:rPr sz="1700" spc="25" dirty="0">
                <a:latin typeface="Arial MT"/>
                <a:cs typeface="Arial MT"/>
              </a:rPr>
              <a:t> </a:t>
            </a:r>
            <a:r>
              <a:rPr sz="1700" dirty="0">
                <a:latin typeface="Arial MT"/>
                <a:cs typeface="Arial MT"/>
              </a:rPr>
              <a:t>did</a:t>
            </a:r>
            <a:r>
              <a:rPr sz="1700" spc="-5" dirty="0">
                <a:latin typeface="Arial MT"/>
                <a:cs typeface="Arial MT"/>
              </a:rPr>
              <a:t> other</a:t>
            </a:r>
            <a:r>
              <a:rPr sz="1700" spc="5" dirty="0">
                <a:latin typeface="Arial MT"/>
                <a:cs typeface="Arial MT"/>
              </a:rPr>
              <a:t> </a:t>
            </a:r>
            <a:r>
              <a:rPr sz="1700" dirty="0">
                <a:latin typeface="Arial MT"/>
                <a:cs typeface="Arial MT"/>
              </a:rPr>
              <a:t>surgical</a:t>
            </a:r>
            <a:r>
              <a:rPr sz="1700" spc="5" dirty="0">
                <a:latin typeface="Arial MT"/>
                <a:cs typeface="Arial MT"/>
              </a:rPr>
              <a:t> </a:t>
            </a:r>
            <a:r>
              <a:rPr sz="1700" dirty="0">
                <a:latin typeface="Arial MT"/>
                <a:cs typeface="Arial MT"/>
              </a:rPr>
              <a:t>operations: </a:t>
            </a:r>
            <a:r>
              <a:rPr sz="1700" spc="5" dirty="0">
                <a:latin typeface="Arial MT"/>
                <a:cs typeface="Arial MT"/>
              </a:rPr>
              <a:t> </a:t>
            </a:r>
            <a:r>
              <a:rPr sz="1700" dirty="0">
                <a:latin typeface="Arial MT"/>
                <a:cs typeface="Arial MT"/>
              </a:rPr>
              <a:t>removing of appendixes,</a:t>
            </a:r>
            <a:r>
              <a:rPr sz="1700" spc="25" dirty="0">
                <a:latin typeface="Arial MT"/>
                <a:cs typeface="Arial MT"/>
              </a:rPr>
              <a:t> </a:t>
            </a:r>
            <a:r>
              <a:rPr sz="1700" spc="-5" dirty="0">
                <a:latin typeface="Arial MT"/>
                <a:cs typeface="Arial MT"/>
              </a:rPr>
              <a:t>amputation</a:t>
            </a:r>
            <a:r>
              <a:rPr sz="1700" spc="10" dirty="0">
                <a:latin typeface="Arial MT"/>
                <a:cs typeface="Arial MT"/>
              </a:rPr>
              <a:t> </a:t>
            </a:r>
            <a:r>
              <a:rPr sz="1700" dirty="0">
                <a:latin typeface="Arial MT"/>
                <a:cs typeface="Arial MT"/>
              </a:rPr>
              <a:t>of</a:t>
            </a:r>
            <a:r>
              <a:rPr sz="1700" spc="10" dirty="0">
                <a:latin typeface="Arial MT"/>
                <a:cs typeface="Arial MT"/>
              </a:rPr>
              <a:t> </a:t>
            </a:r>
            <a:r>
              <a:rPr sz="1700" dirty="0">
                <a:latin typeface="Arial MT"/>
                <a:cs typeface="Arial MT"/>
              </a:rPr>
              <a:t>hands</a:t>
            </a:r>
            <a:r>
              <a:rPr sz="1700" spc="10" dirty="0">
                <a:latin typeface="Arial MT"/>
                <a:cs typeface="Arial MT"/>
              </a:rPr>
              <a:t> </a:t>
            </a:r>
            <a:r>
              <a:rPr sz="1700" dirty="0">
                <a:latin typeface="Arial MT"/>
                <a:cs typeface="Arial MT"/>
              </a:rPr>
              <a:t>and</a:t>
            </a:r>
            <a:r>
              <a:rPr sz="1700" spc="5" dirty="0">
                <a:latin typeface="Arial MT"/>
                <a:cs typeface="Arial MT"/>
              </a:rPr>
              <a:t> </a:t>
            </a:r>
            <a:r>
              <a:rPr sz="1700" dirty="0">
                <a:latin typeface="Arial MT"/>
                <a:cs typeface="Arial MT"/>
              </a:rPr>
              <a:t>their</a:t>
            </a:r>
            <a:r>
              <a:rPr sz="1700" spc="-5" dirty="0">
                <a:latin typeface="Arial MT"/>
                <a:cs typeface="Arial MT"/>
              </a:rPr>
              <a:t> </a:t>
            </a:r>
            <a:r>
              <a:rPr sz="1700" dirty="0">
                <a:latin typeface="Arial MT"/>
                <a:cs typeface="Arial MT"/>
              </a:rPr>
              <a:t>replacement for</a:t>
            </a:r>
            <a:r>
              <a:rPr sz="1700" spc="5" dirty="0">
                <a:latin typeface="Arial MT"/>
                <a:cs typeface="Arial MT"/>
              </a:rPr>
              <a:t> </a:t>
            </a:r>
            <a:r>
              <a:rPr sz="1700" spc="-5" dirty="0">
                <a:latin typeface="Arial MT"/>
                <a:cs typeface="Arial MT"/>
              </a:rPr>
              <a:t>the</a:t>
            </a:r>
            <a:r>
              <a:rPr sz="1700" spc="15" dirty="0">
                <a:latin typeface="Arial MT"/>
                <a:cs typeface="Arial MT"/>
              </a:rPr>
              <a:t> </a:t>
            </a:r>
            <a:r>
              <a:rPr sz="1700" dirty="0">
                <a:latin typeface="Arial MT"/>
                <a:cs typeface="Arial MT"/>
              </a:rPr>
              <a:t>prosthesis.</a:t>
            </a:r>
            <a:endParaRPr sz="1700">
              <a:latin typeface="Arial MT"/>
              <a:cs typeface="Arial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540" y="627349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MT"/>
                <a:cs typeface="Arial MT"/>
              </a:rPr>
              <a:t>26</a:t>
            </a:r>
            <a:endParaRPr sz="1400">
              <a:latin typeface="Arial MT"/>
              <a:cs typeface="Arial MT"/>
            </a:endParaRPr>
          </a:p>
        </p:txBody>
      </p:sp>
      <p:pic>
        <p:nvPicPr>
          <p:cNvPr id="3" name="object 3"/>
          <p:cNvPicPr/>
          <p:nvPr/>
        </p:nvPicPr>
        <p:blipFill>
          <a:blip r:embed="rId2" cstate="print"/>
          <a:stretch>
            <a:fillRect/>
          </a:stretch>
        </p:blipFill>
        <p:spPr>
          <a:xfrm>
            <a:off x="2601467" y="0"/>
            <a:ext cx="3851148" cy="1095755"/>
          </a:xfrm>
          <a:prstGeom prst="rect">
            <a:avLst/>
          </a:prstGeom>
        </p:spPr>
      </p:pic>
      <p:sp>
        <p:nvSpPr>
          <p:cNvPr id="4" name="object 4"/>
          <p:cNvSpPr txBox="1">
            <a:spLocks noGrp="1"/>
          </p:cNvSpPr>
          <p:nvPr>
            <p:ph type="title"/>
          </p:nvPr>
        </p:nvSpPr>
        <p:spPr>
          <a:xfrm>
            <a:off x="2904235" y="109169"/>
            <a:ext cx="3068320" cy="635000"/>
          </a:xfrm>
          <a:prstGeom prst="rect">
            <a:avLst/>
          </a:prstGeom>
        </p:spPr>
        <p:txBody>
          <a:bodyPr vert="horz" wrap="square" lIns="0" tIns="12065" rIns="0" bIns="0" rtlCol="0">
            <a:spAutoFit/>
          </a:bodyPr>
          <a:lstStyle/>
          <a:p>
            <a:pPr marL="12700">
              <a:lnSpc>
                <a:spcPct val="100000"/>
              </a:lnSpc>
              <a:spcBef>
                <a:spcPts val="95"/>
              </a:spcBef>
            </a:pPr>
            <a:r>
              <a:rPr sz="4000" i="0" spc="-5" dirty="0">
                <a:solidFill>
                  <a:srgbClr val="C00000"/>
                </a:solidFill>
                <a:latin typeface="Arial"/>
                <a:cs typeface="Arial"/>
              </a:rPr>
              <a:t>C</a:t>
            </a:r>
            <a:r>
              <a:rPr sz="4000" i="0" spc="-20" dirty="0">
                <a:solidFill>
                  <a:srgbClr val="C00000"/>
                </a:solidFill>
                <a:latin typeface="Arial"/>
                <a:cs typeface="Arial"/>
              </a:rPr>
              <a:t>o</a:t>
            </a:r>
            <a:r>
              <a:rPr sz="4000" i="0" spc="-5" dirty="0">
                <a:solidFill>
                  <a:srgbClr val="C00000"/>
                </a:solidFill>
                <a:latin typeface="Arial"/>
                <a:cs typeface="Arial"/>
              </a:rPr>
              <a:t>ncl</a:t>
            </a:r>
            <a:r>
              <a:rPr sz="4000" i="0" spc="-20" dirty="0">
                <a:solidFill>
                  <a:srgbClr val="C00000"/>
                </a:solidFill>
                <a:latin typeface="Arial"/>
                <a:cs typeface="Arial"/>
              </a:rPr>
              <a:t>u</a:t>
            </a:r>
            <a:r>
              <a:rPr sz="4000" i="0" spc="-5" dirty="0">
                <a:solidFill>
                  <a:srgbClr val="C00000"/>
                </a:solidFill>
                <a:latin typeface="Arial"/>
                <a:cs typeface="Arial"/>
              </a:rPr>
              <a:t>sio</a:t>
            </a:r>
            <a:r>
              <a:rPr sz="4000" i="0" spc="-20" dirty="0">
                <a:solidFill>
                  <a:srgbClr val="C00000"/>
                </a:solidFill>
                <a:latin typeface="Arial"/>
                <a:cs typeface="Arial"/>
              </a:rPr>
              <a:t>n</a:t>
            </a:r>
            <a:r>
              <a:rPr sz="4000" i="0" spc="-5" dirty="0">
                <a:solidFill>
                  <a:srgbClr val="C00000"/>
                </a:solidFill>
                <a:latin typeface="Arial"/>
                <a:cs typeface="Arial"/>
              </a:rPr>
              <a:t>s</a:t>
            </a:r>
            <a:endParaRPr sz="4000">
              <a:latin typeface="Arial"/>
              <a:cs typeface="Arial"/>
            </a:endParaRPr>
          </a:p>
        </p:txBody>
      </p:sp>
      <p:sp>
        <p:nvSpPr>
          <p:cNvPr id="5" name="object 5"/>
          <p:cNvSpPr txBox="1"/>
          <p:nvPr/>
        </p:nvSpPr>
        <p:spPr>
          <a:xfrm>
            <a:off x="258267" y="698449"/>
            <a:ext cx="8796020" cy="5513705"/>
          </a:xfrm>
          <a:prstGeom prst="rect">
            <a:avLst/>
          </a:prstGeom>
        </p:spPr>
        <p:txBody>
          <a:bodyPr vert="horz" wrap="square" lIns="0" tIns="12700" rIns="0" bIns="0" rtlCol="0">
            <a:spAutoFit/>
          </a:bodyPr>
          <a:lstStyle/>
          <a:p>
            <a:pPr marL="12700" marR="88265" indent="914400">
              <a:lnSpc>
                <a:spcPct val="100000"/>
              </a:lnSpc>
              <a:spcBef>
                <a:spcPts val="100"/>
              </a:spcBef>
            </a:pPr>
            <a:r>
              <a:rPr sz="1800" dirty="0">
                <a:latin typeface="Arial MT"/>
                <a:cs typeface="Arial MT"/>
              </a:rPr>
              <a:t>In the</a:t>
            </a:r>
            <a:r>
              <a:rPr sz="1800" spc="-10" dirty="0">
                <a:latin typeface="Arial MT"/>
                <a:cs typeface="Arial MT"/>
              </a:rPr>
              <a:t> </a:t>
            </a:r>
            <a:r>
              <a:rPr sz="1800" spc="-5" dirty="0">
                <a:latin typeface="Arial MT"/>
                <a:cs typeface="Arial MT"/>
              </a:rPr>
              <a:t>imperial</a:t>
            </a:r>
            <a:r>
              <a:rPr sz="1800" spc="15" dirty="0">
                <a:latin typeface="Arial MT"/>
                <a:cs typeface="Arial MT"/>
              </a:rPr>
              <a:t> </a:t>
            </a:r>
            <a:r>
              <a:rPr sz="1800" spc="-5" dirty="0">
                <a:latin typeface="Arial MT"/>
                <a:cs typeface="Arial MT"/>
              </a:rPr>
              <a:t>period</a:t>
            </a:r>
            <a:r>
              <a:rPr sz="1800" spc="20" dirty="0">
                <a:latin typeface="Arial MT"/>
                <a:cs typeface="Arial MT"/>
              </a:rPr>
              <a:t> </a:t>
            </a:r>
            <a:r>
              <a:rPr sz="1800" dirty="0">
                <a:latin typeface="Arial MT"/>
                <a:cs typeface="Arial MT"/>
              </a:rPr>
              <a:t>in</a:t>
            </a:r>
            <a:r>
              <a:rPr sz="1800" spc="-5" dirty="0">
                <a:latin typeface="Arial MT"/>
                <a:cs typeface="Arial MT"/>
              </a:rPr>
              <a:t> </a:t>
            </a:r>
            <a:r>
              <a:rPr sz="1800" b="1" i="1" spc="-5" dirty="0">
                <a:latin typeface="Arial"/>
                <a:cs typeface="Arial"/>
              </a:rPr>
              <a:t>Rome</a:t>
            </a:r>
            <a:r>
              <a:rPr sz="1800" b="1" i="1" dirty="0">
                <a:latin typeface="Arial"/>
                <a:cs typeface="Arial"/>
              </a:rPr>
              <a:t> </a:t>
            </a:r>
            <a:r>
              <a:rPr sz="1800" spc="-5" dirty="0">
                <a:latin typeface="Arial MT"/>
                <a:cs typeface="Arial MT"/>
              </a:rPr>
              <a:t>folk</a:t>
            </a:r>
            <a:r>
              <a:rPr sz="1800" dirty="0">
                <a:latin typeface="Arial MT"/>
                <a:cs typeface="Arial MT"/>
              </a:rPr>
              <a:t> </a:t>
            </a:r>
            <a:r>
              <a:rPr sz="1800" spc="-5" dirty="0">
                <a:latin typeface="Arial MT"/>
                <a:cs typeface="Arial MT"/>
              </a:rPr>
              <a:t>medicines</a:t>
            </a:r>
            <a:r>
              <a:rPr sz="1800" spc="20" dirty="0">
                <a:latin typeface="Arial MT"/>
                <a:cs typeface="Arial MT"/>
              </a:rPr>
              <a:t> </a:t>
            </a:r>
            <a:r>
              <a:rPr sz="1800" spc="-15" dirty="0">
                <a:latin typeface="Arial MT"/>
                <a:cs typeface="Arial MT"/>
              </a:rPr>
              <a:t>were</a:t>
            </a:r>
            <a:r>
              <a:rPr sz="1800" spc="45" dirty="0">
                <a:latin typeface="Arial MT"/>
                <a:cs typeface="Arial MT"/>
              </a:rPr>
              <a:t> </a:t>
            </a:r>
            <a:r>
              <a:rPr sz="1800" spc="-5" dirty="0">
                <a:latin typeface="Arial MT"/>
                <a:cs typeface="Arial MT"/>
              </a:rPr>
              <a:t>used for</a:t>
            </a:r>
            <a:r>
              <a:rPr sz="1800" dirty="0">
                <a:latin typeface="Arial MT"/>
                <a:cs typeface="Arial MT"/>
              </a:rPr>
              <a:t> </a:t>
            </a:r>
            <a:r>
              <a:rPr sz="1800" spc="-5" dirty="0">
                <a:latin typeface="Arial MT"/>
                <a:cs typeface="Arial MT"/>
              </a:rPr>
              <a:t>treatment.</a:t>
            </a:r>
            <a:r>
              <a:rPr sz="1800" spc="5" dirty="0">
                <a:latin typeface="Arial MT"/>
                <a:cs typeface="Arial MT"/>
              </a:rPr>
              <a:t> </a:t>
            </a:r>
            <a:r>
              <a:rPr sz="1800" spc="-5" dirty="0">
                <a:latin typeface="Arial MT"/>
                <a:cs typeface="Arial MT"/>
              </a:rPr>
              <a:t>Fresh </a:t>
            </a:r>
            <a:r>
              <a:rPr sz="1800" spc="-484" dirty="0">
                <a:latin typeface="Arial MT"/>
                <a:cs typeface="Arial MT"/>
              </a:rPr>
              <a:t> </a:t>
            </a:r>
            <a:r>
              <a:rPr sz="1800" spc="-5" dirty="0">
                <a:latin typeface="Arial MT"/>
                <a:cs typeface="Arial MT"/>
              </a:rPr>
              <a:t>turnip</a:t>
            </a:r>
            <a:r>
              <a:rPr sz="1800" spc="5" dirty="0">
                <a:latin typeface="Arial MT"/>
                <a:cs typeface="Arial MT"/>
              </a:rPr>
              <a:t> </a:t>
            </a:r>
            <a:r>
              <a:rPr sz="1800" spc="-5" dirty="0">
                <a:latin typeface="Arial MT"/>
                <a:cs typeface="Arial MT"/>
              </a:rPr>
              <a:t>reduced</a:t>
            </a:r>
            <a:r>
              <a:rPr sz="1800" spc="5" dirty="0">
                <a:latin typeface="Arial MT"/>
                <a:cs typeface="Arial MT"/>
              </a:rPr>
              <a:t> </a:t>
            </a:r>
            <a:r>
              <a:rPr sz="1800" dirty="0">
                <a:latin typeface="Arial MT"/>
                <a:cs typeface="Arial MT"/>
              </a:rPr>
              <a:t>to</a:t>
            </a:r>
            <a:r>
              <a:rPr sz="1800" spc="5" dirty="0">
                <a:latin typeface="Arial MT"/>
                <a:cs typeface="Arial MT"/>
              </a:rPr>
              <a:t> </a:t>
            </a:r>
            <a:r>
              <a:rPr sz="1800" spc="-15" dirty="0">
                <a:latin typeface="Arial MT"/>
                <a:cs typeface="Arial MT"/>
              </a:rPr>
              <a:t>powder</a:t>
            </a:r>
            <a:r>
              <a:rPr sz="1800" spc="50" dirty="0">
                <a:latin typeface="Arial MT"/>
                <a:cs typeface="Arial MT"/>
              </a:rPr>
              <a:t> </a:t>
            </a:r>
            <a:r>
              <a:rPr sz="1800" spc="-15" dirty="0">
                <a:latin typeface="Arial MT"/>
                <a:cs typeface="Arial MT"/>
              </a:rPr>
              <a:t>with</a:t>
            </a:r>
            <a:r>
              <a:rPr sz="1800" spc="30" dirty="0">
                <a:latin typeface="Arial MT"/>
                <a:cs typeface="Arial MT"/>
              </a:rPr>
              <a:t> </a:t>
            </a:r>
            <a:r>
              <a:rPr sz="1800" spc="-5" dirty="0">
                <a:latin typeface="Arial MT"/>
                <a:cs typeface="Arial MT"/>
              </a:rPr>
              <a:t>salt</a:t>
            </a:r>
            <a:r>
              <a:rPr sz="1800" spc="10" dirty="0">
                <a:latin typeface="Arial MT"/>
                <a:cs typeface="Arial MT"/>
              </a:rPr>
              <a:t> </a:t>
            </a:r>
            <a:r>
              <a:rPr sz="1800" spc="-15" dirty="0">
                <a:latin typeface="Arial MT"/>
                <a:cs typeface="Arial MT"/>
              </a:rPr>
              <a:t>was</a:t>
            </a:r>
            <a:r>
              <a:rPr sz="1800" spc="40" dirty="0">
                <a:latin typeface="Arial MT"/>
                <a:cs typeface="Arial MT"/>
              </a:rPr>
              <a:t> </a:t>
            </a:r>
            <a:r>
              <a:rPr sz="1800" spc="-10" dirty="0">
                <a:latin typeface="Arial MT"/>
                <a:cs typeface="Arial MT"/>
              </a:rPr>
              <a:t>applied</a:t>
            </a:r>
            <a:r>
              <a:rPr sz="1800" spc="20" dirty="0">
                <a:latin typeface="Arial MT"/>
                <a:cs typeface="Arial MT"/>
              </a:rPr>
              <a:t> </a:t>
            </a:r>
            <a:r>
              <a:rPr sz="1800" dirty="0">
                <a:latin typeface="Arial MT"/>
                <a:cs typeface="Arial MT"/>
              </a:rPr>
              <a:t>to</a:t>
            </a:r>
            <a:r>
              <a:rPr sz="1800" spc="-5" dirty="0">
                <a:latin typeface="Arial MT"/>
                <a:cs typeface="Arial MT"/>
              </a:rPr>
              <a:t> </a:t>
            </a:r>
            <a:r>
              <a:rPr sz="1800" dirty="0">
                <a:latin typeface="Arial MT"/>
                <a:cs typeface="Arial MT"/>
              </a:rPr>
              <a:t>the</a:t>
            </a:r>
            <a:r>
              <a:rPr sz="1800" spc="-5" dirty="0">
                <a:latin typeface="Arial MT"/>
                <a:cs typeface="Arial MT"/>
              </a:rPr>
              <a:t> </a:t>
            </a:r>
            <a:r>
              <a:rPr sz="1800" spc="-10" dirty="0">
                <a:latin typeface="Arial MT"/>
                <a:cs typeface="Arial MT"/>
              </a:rPr>
              <a:t>patient’s</a:t>
            </a:r>
            <a:r>
              <a:rPr sz="1800" spc="25" dirty="0">
                <a:latin typeface="Arial MT"/>
                <a:cs typeface="Arial MT"/>
              </a:rPr>
              <a:t> </a:t>
            </a:r>
            <a:r>
              <a:rPr sz="1800" spc="-5" dirty="0">
                <a:latin typeface="Arial MT"/>
                <a:cs typeface="Arial MT"/>
              </a:rPr>
              <a:t>bad</a:t>
            </a:r>
            <a:r>
              <a:rPr sz="1800" dirty="0">
                <a:latin typeface="Arial MT"/>
                <a:cs typeface="Arial MT"/>
              </a:rPr>
              <a:t> </a:t>
            </a:r>
            <a:r>
              <a:rPr sz="1800" spc="-5" dirty="0">
                <a:latin typeface="Arial MT"/>
                <a:cs typeface="Arial MT"/>
              </a:rPr>
              <a:t>legs.</a:t>
            </a:r>
            <a:r>
              <a:rPr sz="1800" spc="10" dirty="0">
                <a:latin typeface="Arial MT"/>
                <a:cs typeface="Arial MT"/>
              </a:rPr>
              <a:t> </a:t>
            </a:r>
            <a:r>
              <a:rPr sz="1800" spc="-5" dirty="0">
                <a:latin typeface="Arial MT"/>
                <a:cs typeface="Arial MT"/>
              </a:rPr>
              <a:t>Nettle </a:t>
            </a:r>
            <a:r>
              <a:rPr sz="1800" spc="-20" dirty="0">
                <a:latin typeface="Arial MT"/>
                <a:cs typeface="Arial MT"/>
              </a:rPr>
              <a:t>was </a:t>
            </a:r>
            <a:r>
              <a:rPr sz="1800" spc="-15" dirty="0">
                <a:latin typeface="Arial MT"/>
                <a:cs typeface="Arial MT"/>
              </a:rPr>
              <a:t> </a:t>
            </a:r>
            <a:r>
              <a:rPr sz="1800" spc="-5" dirty="0">
                <a:latin typeface="Arial MT"/>
                <a:cs typeface="Arial MT"/>
              </a:rPr>
              <a:t>recommended</a:t>
            </a:r>
            <a:r>
              <a:rPr sz="1800" spc="20" dirty="0">
                <a:latin typeface="Arial MT"/>
                <a:cs typeface="Arial MT"/>
              </a:rPr>
              <a:t> </a:t>
            </a:r>
            <a:r>
              <a:rPr sz="1800" dirty="0">
                <a:latin typeface="Arial MT"/>
                <a:cs typeface="Arial MT"/>
              </a:rPr>
              <a:t>to</a:t>
            </a:r>
            <a:r>
              <a:rPr sz="1800" spc="5" dirty="0">
                <a:latin typeface="Arial MT"/>
                <a:cs typeface="Arial MT"/>
              </a:rPr>
              <a:t> </a:t>
            </a:r>
            <a:r>
              <a:rPr sz="1800" spc="-5" dirty="0">
                <a:latin typeface="Arial MT"/>
                <a:cs typeface="Arial MT"/>
              </a:rPr>
              <a:t>eat</a:t>
            </a:r>
            <a:r>
              <a:rPr sz="1800" spc="10" dirty="0">
                <a:latin typeface="Arial MT"/>
                <a:cs typeface="Arial MT"/>
              </a:rPr>
              <a:t> </a:t>
            </a:r>
            <a:r>
              <a:rPr sz="1800" spc="-5" dirty="0">
                <a:latin typeface="Arial MT"/>
                <a:cs typeface="Arial MT"/>
              </a:rPr>
              <a:t>in spring</a:t>
            </a:r>
            <a:r>
              <a:rPr sz="1800" spc="10" dirty="0">
                <a:latin typeface="Arial MT"/>
                <a:cs typeface="Arial MT"/>
              </a:rPr>
              <a:t> </a:t>
            </a:r>
            <a:r>
              <a:rPr sz="1800" dirty="0">
                <a:latin typeface="Arial MT"/>
                <a:cs typeface="Arial MT"/>
              </a:rPr>
              <a:t>to</a:t>
            </a:r>
            <a:r>
              <a:rPr sz="1800" spc="5" dirty="0">
                <a:latin typeface="Arial MT"/>
                <a:cs typeface="Arial MT"/>
              </a:rPr>
              <a:t> </a:t>
            </a:r>
            <a:r>
              <a:rPr sz="1800" spc="-5" dirty="0">
                <a:latin typeface="Arial MT"/>
                <a:cs typeface="Arial MT"/>
              </a:rPr>
              <a:t>prevent</a:t>
            </a:r>
            <a:r>
              <a:rPr sz="1800" spc="10" dirty="0">
                <a:latin typeface="Arial MT"/>
                <a:cs typeface="Arial MT"/>
              </a:rPr>
              <a:t> </a:t>
            </a:r>
            <a:r>
              <a:rPr sz="1800" spc="-5" dirty="0">
                <a:latin typeface="Arial MT"/>
                <a:cs typeface="Arial MT"/>
              </a:rPr>
              <a:t>all</a:t>
            </a:r>
            <a:r>
              <a:rPr sz="1800" spc="15" dirty="0">
                <a:latin typeface="Arial MT"/>
                <a:cs typeface="Arial MT"/>
              </a:rPr>
              <a:t> </a:t>
            </a:r>
            <a:r>
              <a:rPr sz="1800" spc="-5" dirty="0">
                <a:latin typeface="Arial MT"/>
                <a:cs typeface="Arial MT"/>
              </a:rPr>
              <a:t>diseases:</a:t>
            </a:r>
            <a:r>
              <a:rPr sz="1800" spc="15" dirty="0">
                <a:latin typeface="Arial MT"/>
                <a:cs typeface="Arial MT"/>
              </a:rPr>
              <a:t> </a:t>
            </a:r>
            <a:r>
              <a:rPr sz="1800" spc="-5" dirty="0">
                <a:latin typeface="Arial MT"/>
                <a:cs typeface="Arial MT"/>
              </a:rPr>
              <a:t>a</a:t>
            </a:r>
            <a:r>
              <a:rPr sz="1800" spc="5" dirty="0">
                <a:latin typeface="Arial MT"/>
                <a:cs typeface="Arial MT"/>
              </a:rPr>
              <a:t> </a:t>
            </a:r>
            <a:r>
              <a:rPr sz="1800" spc="-5" dirty="0">
                <a:latin typeface="Arial MT"/>
                <a:cs typeface="Arial MT"/>
              </a:rPr>
              <a:t>decoction</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nettle</a:t>
            </a:r>
            <a:r>
              <a:rPr sz="1800" spc="-10" dirty="0">
                <a:latin typeface="Arial MT"/>
                <a:cs typeface="Arial MT"/>
              </a:rPr>
              <a:t> </a:t>
            </a:r>
            <a:r>
              <a:rPr sz="1800" spc="-15" dirty="0">
                <a:latin typeface="Arial MT"/>
                <a:cs typeface="Arial MT"/>
              </a:rPr>
              <a:t>was</a:t>
            </a:r>
            <a:r>
              <a:rPr sz="1800" spc="50" dirty="0">
                <a:latin typeface="Arial MT"/>
                <a:cs typeface="Arial MT"/>
              </a:rPr>
              <a:t> </a:t>
            </a:r>
            <a:r>
              <a:rPr sz="1800" spc="-5" dirty="0">
                <a:latin typeface="Arial MT"/>
                <a:cs typeface="Arial MT"/>
              </a:rPr>
              <a:t>taken </a:t>
            </a:r>
            <a:r>
              <a:rPr sz="1800" dirty="0">
                <a:latin typeface="Arial MT"/>
                <a:cs typeface="Arial MT"/>
              </a:rPr>
              <a:t> </a:t>
            </a:r>
            <a:r>
              <a:rPr sz="1800" spc="-5" dirty="0">
                <a:latin typeface="Arial MT"/>
                <a:cs typeface="Arial MT"/>
              </a:rPr>
              <a:t>in</a:t>
            </a:r>
            <a:r>
              <a:rPr sz="1800" spc="-10" dirty="0">
                <a:latin typeface="Arial MT"/>
                <a:cs typeface="Arial MT"/>
              </a:rPr>
              <a:t> </a:t>
            </a:r>
            <a:r>
              <a:rPr sz="1800" spc="-5" dirty="0">
                <a:latin typeface="Arial MT"/>
                <a:cs typeface="Arial MT"/>
              </a:rPr>
              <a:t>a</a:t>
            </a:r>
            <a:r>
              <a:rPr sz="1800" dirty="0">
                <a:latin typeface="Arial MT"/>
                <a:cs typeface="Arial MT"/>
              </a:rPr>
              <a:t> </a:t>
            </a:r>
            <a:r>
              <a:rPr sz="1800" spc="-5" dirty="0">
                <a:latin typeface="Arial MT"/>
                <a:cs typeface="Arial MT"/>
              </a:rPr>
              <a:t>cough</a:t>
            </a:r>
            <a:r>
              <a:rPr sz="1800" spc="10"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cold,</a:t>
            </a:r>
            <a:r>
              <a:rPr sz="1800" dirty="0">
                <a:latin typeface="Arial MT"/>
                <a:cs typeface="Arial MT"/>
              </a:rPr>
              <a:t> </a:t>
            </a:r>
            <a:r>
              <a:rPr sz="1800" spc="-5" dirty="0">
                <a:latin typeface="Arial MT"/>
                <a:cs typeface="Arial MT"/>
              </a:rPr>
              <a:t>in</a:t>
            </a:r>
            <a:r>
              <a:rPr sz="1800" spc="10" dirty="0">
                <a:latin typeface="Arial MT"/>
                <a:cs typeface="Arial MT"/>
              </a:rPr>
              <a:t> </a:t>
            </a:r>
            <a:r>
              <a:rPr sz="1800" spc="-5" dirty="0">
                <a:latin typeface="Arial MT"/>
                <a:cs typeface="Arial MT"/>
              </a:rPr>
              <a:t>nasal</a:t>
            </a:r>
            <a:r>
              <a:rPr sz="1800" spc="5" dirty="0">
                <a:latin typeface="Arial MT"/>
                <a:cs typeface="Arial MT"/>
              </a:rPr>
              <a:t> </a:t>
            </a:r>
            <a:r>
              <a:rPr sz="1800" spc="-5" dirty="0">
                <a:latin typeface="Arial MT"/>
                <a:cs typeface="Arial MT"/>
              </a:rPr>
              <a:t>bleedings</a:t>
            </a:r>
            <a:r>
              <a:rPr sz="1800" spc="30" dirty="0">
                <a:latin typeface="Arial MT"/>
                <a:cs typeface="Arial MT"/>
              </a:rPr>
              <a:t> </a:t>
            </a:r>
            <a:r>
              <a:rPr sz="1800" dirty="0">
                <a:latin typeface="Arial MT"/>
                <a:cs typeface="Arial MT"/>
              </a:rPr>
              <a:t>its </a:t>
            </a:r>
            <a:r>
              <a:rPr sz="1800" spc="-5" dirty="0">
                <a:latin typeface="Arial MT"/>
                <a:cs typeface="Arial MT"/>
              </a:rPr>
              <a:t>root</a:t>
            </a:r>
            <a:r>
              <a:rPr sz="1800" spc="5" dirty="0">
                <a:latin typeface="Arial MT"/>
                <a:cs typeface="Arial MT"/>
              </a:rPr>
              <a:t> </a:t>
            </a:r>
            <a:r>
              <a:rPr sz="1800" spc="-15" dirty="0">
                <a:latin typeface="Arial MT"/>
                <a:cs typeface="Arial MT"/>
              </a:rPr>
              <a:t>was</a:t>
            </a:r>
            <a:r>
              <a:rPr sz="1800" spc="35" dirty="0">
                <a:latin typeface="Arial MT"/>
                <a:cs typeface="Arial MT"/>
              </a:rPr>
              <a:t> </a:t>
            </a:r>
            <a:r>
              <a:rPr sz="1800" spc="-10" dirty="0">
                <a:latin typeface="Arial MT"/>
                <a:cs typeface="Arial MT"/>
              </a:rPr>
              <a:t>powdered</a:t>
            </a:r>
            <a:r>
              <a:rPr sz="1800" spc="50" dirty="0">
                <a:latin typeface="Arial MT"/>
                <a:cs typeface="Arial MT"/>
              </a:rPr>
              <a:t> </a:t>
            </a:r>
            <a:r>
              <a:rPr sz="1800" spc="-5" dirty="0">
                <a:latin typeface="Arial MT"/>
                <a:cs typeface="Arial MT"/>
              </a:rPr>
              <a:t>and</a:t>
            </a:r>
            <a:r>
              <a:rPr sz="1800" spc="10" dirty="0">
                <a:latin typeface="Arial MT"/>
                <a:cs typeface="Arial MT"/>
              </a:rPr>
              <a:t> </a:t>
            </a:r>
            <a:r>
              <a:rPr sz="1800" dirty="0">
                <a:latin typeface="Arial MT"/>
                <a:cs typeface="Arial MT"/>
              </a:rPr>
              <a:t>the</a:t>
            </a:r>
            <a:r>
              <a:rPr sz="1800" spc="-10" dirty="0">
                <a:latin typeface="Arial MT"/>
                <a:cs typeface="Arial MT"/>
              </a:rPr>
              <a:t> </a:t>
            </a:r>
            <a:r>
              <a:rPr sz="1800" spc="-15" dirty="0">
                <a:latin typeface="Arial MT"/>
                <a:cs typeface="Arial MT"/>
              </a:rPr>
              <a:t>powder</a:t>
            </a:r>
            <a:r>
              <a:rPr sz="1800" spc="55" dirty="0">
                <a:latin typeface="Arial MT"/>
                <a:cs typeface="Arial MT"/>
              </a:rPr>
              <a:t> </a:t>
            </a:r>
            <a:r>
              <a:rPr sz="1800" spc="-15" dirty="0">
                <a:latin typeface="Arial MT"/>
                <a:cs typeface="Arial MT"/>
              </a:rPr>
              <a:t>was </a:t>
            </a:r>
            <a:r>
              <a:rPr sz="1800" spc="-10" dirty="0">
                <a:latin typeface="Arial MT"/>
                <a:cs typeface="Arial MT"/>
              </a:rPr>
              <a:t> </a:t>
            </a:r>
            <a:r>
              <a:rPr sz="1800" spc="-5" dirty="0">
                <a:latin typeface="Arial MT"/>
                <a:cs typeface="Arial MT"/>
              </a:rPr>
              <a:t>inhaled,</a:t>
            </a:r>
            <a:r>
              <a:rPr sz="1800" spc="25" dirty="0">
                <a:latin typeface="Arial MT"/>
                <a:cs typeface="Arial MT"/>
              </a:rPr>
              <a:t> </a:t>
            </a:r>
            <a:r>
              <a:rPr sz="1800" spc="-5" dirty="0">
                <a:latin typeface="Arial MT"/>
                <a:cs typeface="Arial MT"/>
              </a:rPr>
              <a:t>in running</a:t>
            </a:r>
            <a:r>
              <a:rPr sz="1800" spc="15" dirty="0">
                <a:latin typeface="Arial MT"/>
                <a:cs typeface="Arial MT"/>
              </a:rPr>
              <a:t> </a:t>
            </a:r>
            <a:r>
              <a:rPr sz="1800" spc="-5" dirty="0">
                <a:latin typeface="Arial MT"/>
                <a:cs typeface="Arial MT"/>
              </a:rPr>
              <a:t>nose</a:t>
            </a:r>
            <a:r>
              <a:rPr sz="1800" spc="5" dirty="0">
                <a:latin typeface="Arial MT"/>
                <a:cs typeface="Arial MT"/>
              </a:rPr>
              <a:t> </a:t>
            </a:r>
            <a:r>
              <a:rPr sz="1800" spc="-5" dirty="0">
                <a:latin typeface="Arial MT"/>
                <a:cs typeface="Arial MT"/>
              </a:rPr>
              <a:t>lotions</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tincture</a:t>
            </a:r>
            <a:r>
              <a:rPr sz="1800" spc="-10" dirty="0">
                <a:latin typeface="Arial MT"/>
                <a:cs typeface="Arial MT"/>
              </a:rPr>
              <a:t> </a:t>
            </a:r>
            <a:r>
              <a:rPr sz="1800" dirty="0">
                <a:latin typeface="Arial MT"/>
                <a:cs typeface="Arial MT"/>
              </a:rPr>
              <a:t>of</a:t>
            </a:r>
            <a:r>
              <a:rPr sz="1800" spc="5" dirty="0">
                <a:latin typeface="Arial MT"/>
                <a:cs typeface="Arial MT"/>
              </a:rPr>
              <a:t> </a:t>
            </a:r>
            <a:r>
              <a:rPr sz="1800" dirty="0">
                <a:latin typeface="Arial MT"/>
                <a:cs typeface="Arial MT"/>
              </a:rPr>
              <a:t>its </a:t>
            </a:r>
            <a:r>
              <a:rPr sz="1800" spc="-5" dirty="0">
                <a:latin typeface="Arial MT"/>
                <a:cs typeface="Arial MT"/>
              </a:rPr>
              <a:t>seeds</a:t>
            </a:r>
            <a:r>
              <a:rPr sz="1800" spc="5" dirty="0">
                <a:latin typeface="Arial MT"/>
                <a:cs typeface="Arial MT"/>
              </a:rPr>
              <a:t> </a:t>
            </a:r>
            <a:r>
              <a:rPr sz="1800" spc="-10" dirty="0">
                <a:latin typeface="Arial MT"/>
                <a:cs typeface="Arial MT"/>
              </a:rPr>
              <a:t>on</a:t>
            </a:r>
            <a:r>
              <a:rPr sz="1800" spc="5" dirty="0">
                <a:latin typeface="Arial MT"/>
                <a:cs typeface="Arial MT"/>
              </a:rPr>
              <a:t> </a:t>
            </a:r>
            <a:r>
              <a:rPr sz="1800" dirty="0">
                <a:latin typeface="Arial MT"/>
                <a:cs typeface="Arial MT"/>
              </a:rPr>
              <a:t>the</a:t>
            </a:r>
            <a:r>
              <a:rPr sz="1800" spc="-5" dirty="0">
                <a:latin typeface="Arial MT"/>
                <a:cs typeface="Arial MT"/>
              </a:rPr>
              <a:t> grape</a:t>
            </a:r>
            <a:r>
              <a:rPr sz="1800" spc="5" dirty="0">
                <a:latin typeface="Arial MT"/>
                <a:cs typeface="Arial MT"/>
              </a:rPr>
              <a:t> </a:t>
            </a:r>
            <a:r>
              <a:rPr sz="1800" spc="-15" dirty="0">
                <a:latin typeface="Arial MT"/>
                <a:cs typeface="Arial MT"/>
              </a:rPr>
              <a:t>wine</a:t>
            </a:r>
            <a:r>
              <a:rPr sz="1800" spc="50" dirty="0">
                <a:latin typeface="Arial MT"/>
                <a:cs typeface="Arial MT"/>
              </a:rPr>
              <a:t> </a:t>
            </a:r>
            <a:r>
              <a:rPr sz="1800" spc="-5" dirty="0">
                <a:latin typeface="Arial MT"/>
                <a:cs typeface="Arial MT"/>
              </a:rPr>
              <a:t>previously </a:t>
            </a:r>
            <a:r>
              <a:rPr sz="1800" dirty="0">
                <a:latin typeface="Arial MT"/>
                <a:cs typeface="Arial MT"/>
              </a:rPr>
              <a:t> </a:t>
            </a:r>
            <a:r>
              <a:rPr sz="1800" spc="-5" dirty="0">
                <a:latin typeface="Arial MT"/>
                <a:cs typeface="Arial MT"/>
              </a:rPr>
              <a:t>boiled</a:t>
            </a:r>
            <a:r>
              <a:rPr sz="1800" spc="10" dirty="0">
                <a:latin typeface="Arial MT"/>
                <a:cs typeface="Arial MT"/>
              </a:rPr>
              <a:t> </a:t>
            </a:r>
            <a:r>
              <a:rPr sz="1800" dirty="0">
                <a:latin typeface="Arial MT"/>
                <a:cs typeface="Arial MT"/>
              </a:rPr>
              <a:t>to</a:t>
            </a:r>
            <a:r>
              <a:rPr sz="1800" spc="-10" dirty="0">
                <a:latin typeface="Arial MT"/>
                <a:cs typeface="Arial MT"/>
              </a:rPr>
              <a:t> </a:t>
            </a:r>
            <a:r>
              <a:rPr sz="1800" spc="-5" dirty="0">
                <a:latin typeface="Arial MT"/>
                <a:cs typeface="Arial MT"/>
              </a:rPr>
              <a:t>half</a:t>
            </a:r>
            <a:r>
              <a:rPr sz="1800" spc="10" dirty="0">
                <a:latin typeface="Arial MT"/>
                <a:cs typeface="Arial MT"/>
              </a:rPr>
              <a:t> </a:t>
            </a:r>
            <a:r>
              <a:rPr sz="1800" spc="-5" dirty="0">
                <a:latin typeface="Arial MT"/>
                <a:cs typeface="Arial MT"/>
              </a:rPr>
              <a:t>volume</a:t>
            </a:r>
            <a:r>
              <a:rPr sz="1800" spc="5" dirty="0">
                <a:latin typeface="Arial MT"/>
                <a:cs typeface="Arial MT"/>
              </a:rPr>
              <a:t> </a:t>
            </a:r>
            <a:r>
              <a:rPr sz="1800" spc="-15" dirty="0">
                <a:latin typeface="Arial MT"/>
                <a:cs typeface="Arial MT"/>
              </a:rPr>
              <a:t>were</a:t>
            </a:r>
            <a:r>
              <a:rPr sz="1800" spc="25" dirty="0">
                <a:latin typeface="Arial MT"/>
                <a:cs typeface="Arial MT"/>
              </a:rPr>
              <a:t> </a:t>
            </a:r>
            <a:r>
              <a:rPr sz="1800" spc="-5" dirty="0">
                <a:latin typeface="Arial MT"/>
                <a:cs typeface="Arial MT"/>
              </a:rPr>
              <a:t>put</a:t>
            </a:r>
            <a:r>
              <a:rPr sz="1800" spc="5" dirty="0">
                <a:latin typeface="Arial MT"/>
                <a:cs typeface="Arial MT"/>
              </a:rPr>
              <a:t> </a:t>
            </a:r>
            <a:r>
              <a:rPr sz="1800" spc="-5" dirty="0">
                <a:latin typeface="Arial MT"/>
                <a:cs typeface="Arial MT"/>
              </a:rPr>
              <a:t>on.</a:t>
            </a:r>
            <a:endParaRPr sz="1800">
              <a:latin typeface="Arial MT"/>
              <a:cs typeface="Arial MT"/>
            </a:endParaRPr>
          </a:p>
          <a:p>
            <a:pPr marL="12700" marR="5080" indent="914400">
              <a:lnSpc>
                <a:spcPct val="100000"/>
              </a:lnSpc>
              <a:spcBef>
                <a:spcPts val="5"/>
              </a:spcBef>
            </a:pPr>
            <a:r>
              <a:rPr sz="1800" dirty="0">
                <a:latin typeface="Arial MT"/>
                <a:cs typeface="Arial MT"/>
              </a:rPr>
              <a:t>The</a:t>
            </a:r>
            <a:r>
              <a:rPr sz="1800" spc="-25" dirty="0">
                <a:latin typeface="Arial MT"/>
                <a:cs typeface="Arial MT"/>
              </a:rPr>
              <a:t> </a:t>
            </a:r>
            <a:r>
              <a:rPr sz="1800" spc="-5" dirty="0">
                <a:latin typeface="Arial MT"/>
                <a:cs typeface="Arial MT"/>
              </a:rPr>
              <a:t>name</a:t>
            </a:r>
            <a:r>
              <a:rPr sz="1800" spc="5" dirty="0">
                <a:latin typeface="Arial MT"/>
                <a:cs typeface="Arial MT"/>
              </a:rPr>
              <a:t> </a:t>
            </a:r>
            <a:r>
              <a:rPr sz="1800" spc="-5" dirty="0">
                <a:latin typeface="Arial MT"/>
                <a:cs typeface="Arial MT"/>
              </a:rPr>
              <a:t>of</a:t>
            </a:r>
            <a:r>
              <a:rPr sz="1800" spc="-10" dirty="0">
                <a:latin typeface="Arial MT"/>
                <a:cs typeface="Arial MT"/>
              </a:rPr>
              <a:t> </a:t>
            </a:r>
            <a:r>
              <a:rPr sz="1800" dirty="0">
                <a:latin typeface="Arial MT"/>
                <a:cs typeface="Arial MT"/>
              </a:rPr>
              <a:t>the</a:t>
            </a:r>
            <a:r>
              <a:rPr sz="1800" spc="-5" dirty="0">
                <a:latin typeface="Arial MT"/>
                <a:cs typeface="Arial MT"/>
              </a:rPr>
              <a:t> greatest</a:t>
            </a:r>
            <a:r>
              <a:rPr sz="1800" spc="10" dirty="0">
                <a:latin typeface="Arial MT"/>
                <a:cs typeface="Arial MT"/>
              </a:rPr>
              <a:t> </a:t>
            </a:r>
            <a:r>
              <a:rPr sz="1800" spc="-10" dirty="0">
                <a:latin typeface="Arial MT"/>
                <a:cs typeface="Arial MT"/>
              </a:rPr>
              <a:t>physician</a:t>
            </a:r>
            <a:r>
              <a:rPr sz="1800" spc="25" dirty="0">
                <a:latin typeface="Arial MT"/>
                <a:cs typeface="Arial MT"/>
              </a:rPr>
              <a:t> </a:t>
            </a:r>
            <a:r>
              <a:rPr sz="1800" spc="-5" dirty="0">
                <a:latin typeface="Arial MT"/>
                <a:cs typeface="Arial MT"/>
              </a:rPr>
              <a:t>of </a:t>
            </a:r>
            <a:r>
              <a:rPr sz="1800" spc="-20" dirty="0">
                <a:latin typeface="Arial MT"/>
                <a:cs typeface="Arial MT"/>
              </a:rPr>
              <a:t>antiquity,</a:t>
            </a:r>
            <a:r>
              <a:rPr sz="1800" spc="40" dirty="0">
                <a:latin typeface="Arial MT"/>
                <a:cs typeface="Arial MT"/>
              </a:rPr>
              <a:t> </a:t>
            </a:r>
            <a:r>
              <a:rPr sz="1800" spc="-5" dirty="0">
                <a:latin typeface="Arial MT"/>
                <a:cs typeface="Arial MT"/>
              </a:rPr>
              <a:t>rightly</a:t>
            </a:r>
            <a:r>
              <a:rPr sz="1800" spc="-10" dirty="0">
                <a:latin typeface="Arial MT"/>
                <a:cs typeface="Arial MT"/>
              </a:rPr>
              <a:t> </a:t>
            </a:r>
            <a:r>
              <a:rPr sz="1800" spc="-5" dirty="0">
                <a:latin typeface="Arial MT"/>
                <a:cs typeface="Arial MT"/>
              </a:rPr>
              <a:t>called</a:t>
            </a:r>
            <a:r>
              <a:rPr sz="1800" spc="20" dirty="0">
                <a:latin typeface="Arial MT"/>
                <a:cs typeface="Arial MT"/>
              </a:rPr>
              <a:t> </a:t>
            </a:r>
            <a:r>
              <a:rPr sz="1800" dirty="0">
                <a:latin typeface="Arial MT"/>
                <a:cs typeface="Arial MT"/>
              </a:rPr>
              <a:t>the</a:t>
            </a:r>
            <a:r>
              <a:rPr sz="1800" spc="-5" dirty="0">
                <a:latin typeface="Arial MT"/>
                <a:cs typeface="Arial MT"/>
              </a:rPr>
              <a:t> «father</a:t>
            </a:r>
            <a:r>
              <a:rPr sz="1800" dirty="0">
                <a:latin typeface="Arial MT"/>
                <a:cs typeface="Arial MT"/>
              </a:rPr>
              <a:t> </a:t>
            </a:r>
            <a:r>
              <a:rPr sz="1800" spc="-5" dirty="0">
                <a:latin typeface="Arial MT"/>
                <a:cs typeface="Arial MT"/>
              </a:rPr>
              <a:t>of </a:t>
            </a:r>
            <a:r>
              <a:rPr sz="1800" dirty="0">
                <a:latin typeface="Arial MT"/>
                <a:cs typeface="Arial MT"/>
              </a:rPr>
              <a:t> </a:t>
            </a:r>
            <a:r>
              <a:rPr sz="1800" spc="-5" dirty="0">
                <a:latin typeface="Arial MT"/>
                <a:cs typeface="Arial MT"/>
              </a:rPr>
              <a:t>medicine»</a:t>
            </a:r>
            <a:r>
              <a:rPr sz="1800" spc="20" dirty="0">
                <a:latin typeface="Arial MT"/>
                <a:cs typeface="Arial MT"/>
              </a:rPr>
              <a:t> </a:t>
            </a:r>
            <a:r>
              <a:rPr sz="1800" b="1" i="1" dirty="0">
                <a:latin typeface="Arial"/>
                <a:cs typeface="Arial"/>
              </a:rPr>
              <a:t>—</a:t>
            </a:r>
            <a:r>
              <a:rPr sz="1800" b="1" i="1" spc="5" dirty="0">
                <a:latin typeface="Arial"/>
                <a:cs typeface="Arial"/>
              </a:rPr>
              <a:t> </a:t>
            </a:r>
            <a:r>
              <a:rPr sz="1800" b="1" i="1" spc="-5" dirty="0">
                <a:latin typeface="Arial"/>
                <a:cs typeface="Arial"/>
              </a:rPr>
              <a:t>Hippocrates.</a:t>
            </a:r>
            <a:r>
              <a:rPr sz="1800" b="1" i="1" spc="15" dirty="0">
                <a:latin typeface="Arial"/>
                <a:cs typeface="Arial"/>
              </a:rPr>
              <a:t> </a:t>
            </a:r>
            <a:r>
              <a:rPr sz="1800" dirty="0">
                <a:latin typeface="Arial MT"/>
                <a:cs typeface="Arial MT"/>
              </a:rPr>
              <a:t>The</a:t>
            </a:r>
            <a:r>
              <a:rPr sz="1800" spc="-20" dirty="0">
                <a:latin typeface="Arial MT"/>
                <a:cs typeface="Arial MT"/>
              </a:rPr>
              <a:t> </a:t>
            </a:r>
            <a:r>
              <a:rPr sz="1800" spc="-5" dirty="0">
                <a:latin typeface="Arial MT"/>
                <a:cs typeface="Arial MT"/>
              </a:rPr>
              <a:t>result</a:t>
            </a:r>
            <a:r>
              <a:rPr sz="1800" dirty="0">
                <a:latin typeface="Arial MT"/>
                <a:cs typeface="Arial MT"/>
              </a:rPr>
              <a:t> </a:t>
            </a:r>
            <a:r>
              <a:rPr sz="1800" spc="-5" dirty="0">
                <a:latin typeface="Arial MT"/>
                <a:cs typeface="Arial MT"/>
              </a:rPr>
              <a:t>of</a:t>
            </a:r>
            <a:r>
              <a:rPr sz="1800" spc="5" dirty="0">
                <a:latin typeface="Arial MT"/>
                <a:cs typeface="Arial MT"/>
              </a:rPr>
              <a:t> </a:t>
            </a:r>
            <a:r>
              <a:rPr sz="1800" spc="-5" dirty="0">
                <a:latin typeface="Arial MT"/>
                <a:cs typeface="Arial MT"/>
              </a:rPr>
              <a:t>his</a:t>
            </a:r>
            <a:r>
              <a:rPr sz="1800" dirty="0">
                <a:latin typeface="Arial MT"/>
                <a:cs typeface="Arial MT"/>
              </a:rPr>
              <a:t> </a:t>
            </a:r>
            <a:r>
              <a:rPr sz="1800" spc="-5" dirty="0">
                <a:latin typeface="Arial MT"/>
                <a:cs typeface="Arial MT"/>
              </a:rPr>
              <a:t>observation</a:t>
            </a:r>
            <a:r>
              <a:rPr sz="1800" spc="20" dirty="0">
                <a:latin typeface="Arial MT"/>
                <a:cs typeface="Arial MT"/>
              </a:rPr>
              <a:t> </a:t>
            </a:r>
            <a:r>
              <a:rPr sz="1800" spc="-15" dirty="0">
                <a:latin typeface="Arial MT"/>
                <a:cs typeface="Arial MT"/>
              </a:rPr>
              <a:t>was</a:t>
            </a:r>
            <a:r>
              <a:rPr sz="1800" spc="35" dirty="0">
                <a:latin typeface="Arial MT"/>
                <a:cs typeface="Arial MT"/>
              </a:rPr>
              <a:t> </a:t>
            </a:r>
            <a:r>
              <a:rPr sz="1800" spc="-5" dirty="0">
                <a:latin typeface="Arial MT"/>
                <a:cs typeface="Arial MT"/>
              </a:rPr>
              <a:t>treatise</a:t>
            </a:r>
            <a:r>
              <a:rPr sz="1800" spc="5" dirty="0">
                <a:latin typeface="Arial MT"/>
                <a:cs typeface="Arial MT"/>
              </a:rPr>
              <a:t> </a:t>
            </a:r>
            <a:r>
              <a:rPr sz="1800" dirty="0">
                <a:latin typeface="Arial MT"/>
                <a:cs typeface="Arial MT"/>
              </a:rPr>
              <a:t>the</a:t>
            </a:r>
            <a:r>
              <a:rPr sz="1800" spc="-10" dirty="0">
                <a:latin typeface="Arial MT"/>
                <a:cs typeface="Arial MT"/>
              </a:rPr>
              <a:t> «About</a:t>
            </a:r>
            <a:r>
              <a:rPr sz="1800" spc="20" dirty="0">
                <a:latin typeface="Arial MT"/>
                <a:cs typeface="Arial MT"/>
              </a:rPr>
              <a:t> </a:t>
            </a:r>
            <a:r>
              <a:rPr sz="1800" dirty="0">
                <a:latin typeface="Arial MT"/>
                <a:cs typeface="Arial MT"/>
              </a:rPr>
              <a:t>the </a:t>
            </a:r>
            <a:r>
              <a:rPr sz="1800" spc="5" dirty="0">
                <a:latin typeface="Arial MT"/>
                <a:cs typeface="Arial MT"/>
              </a:rPr>
              <a:t> </a:t>
            </a:r>
            <a:r>
              <a:rPr sz="1800" spc="-30" dirty="0">
                <a:latin typeface="Arial MT"/>
                <a:cs typeface="Arial MT"/>
              </a:rPr>
              <a:t>air,</a:t>
            </a:r>
            <a:r>
              <a:rPr sz="1800" spc="5" dirty="0">
                <a:latin typeface="Arial MT"/>
                <a:cs typeface="Arial MT"/>
              </a:rPr>
              <a:t> </a:t>
            </a:r>
            <a:r>
              <a:rPr sz="1800" spc="-10" dirty="0">
                <a:latin typeface="Arial MT"/>
                <a:cs typeface="Arial MT"/>
              </a:rPr>
              <a:t>waters</a:t>
            </a:r>
            <a:r>
              <a:rPr sz="1800" spc="35"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places»</a:t>
            </a:r>
            <a:r>
              <a:rPr sz="1800" spc="5" dirty="0">
                <a:latin typeface="Arial MT"/>
                <a:cs typeface="Arial MT"/>
              </a:rPr>
              <a:t> </a:t>
            </a:r>
            <a:r>
              <a:rPr sz="1800" spc="-15" dirty="0">
                <a:latin typeface="Arial MT"/>
                <a:cs typeface="Arial MT"/>
              </a:rPr>
              <a:t>where</a:t>
            </a:r>
            <a:r>
              <a:rPr sz="1800" spc="45" dirty="0">
                <a:latin typeface="Arial MT"/>
                <a:cs typeface="Arial MT"/>
              </a:rPr>
              <a:t> </a:t>
            </a:r>
            <a:r>
              <a:rPr sz="1800" spc="-5" dirty="0">
                <a:latin typeface="Arial MT"/>
                <a:cs typeface="Arial MT"/>
              </a:rPr>
              <a:t>he</a:t>
            </a:r>
            <a:r>
              <a:rPr sz="1800" spc="-10" dirty="0">
                <a:latin typeface="Arial MT"/>
                <a:cs typeface="Arial MT"/>
              </a:rPr>
              <a:t> </a:t>
            </a:r>
            <a:r>
              <a:rPr sz="1800" spc="-5" dirty="0">
                <a:latin typeface="Arial MT"/>
                <a:cs typeface="Arial MT"/>
              </a:rPr>
              <a:t>outlined</a:t>
            </a:r>
            <a:r>
              <a:rPr sz="1800" spc="15" dirty="0">
                <a:latin typeface="Arial MT"/>
                <a:cs typeface="Arial MT"/>
              </a:rPr>
              <a:t> </a:t>
            </a:r>
            <a:r>
              <a:rPr sz="1800" dirty="0">
                <a:latin typeface="Arial MT"/>
                <a:cs typeface="Arial MT"/>
              </a:rPr>
              <a:t>the</a:t>
            </a:r>
            <a:r>
              <a:rPr sz="1800" spc="-5" dirty="0">
                <a:latin typeface="Arial MT"/>
                <a:cs typeface="Arial MT"/>
              </a:rPr>
              <a:t> doctrine</a:t>
            </a:r>
            <a:r>
              <a:rPr sz="1800" spc="5" dirty="0">
                <a:latin typeface="Arial MT"/>
                <a:cs typeface="Arial MT"/>
              </a:rPr>
              <a:t> </a:t>
            </a:r>
            <a:r>
              <a:rPr sz="1800" spc="-5" dirty="0">
                <a:latin typeface="Arial MT"/>
                <a:cs typeface="Arial MT"/>
              </a:rPr>
              <a:t>of four</a:t>
            </a:r>
            <a:r>
              <a:rPr sz="1800" dirty="0">
                <a:latin typeface="Arial MT"/>
                <a:cs typeface="Arial MT"/>
              </a:rPr>
              <a:t> main</a:t>
            </a:r>
            <a:r>
              <a:rPr sz="1800" spc="-10" dirty="0">
                <a:latin typeface="Arial MT"/>
                <a:cs typeface="Arial MT"/>
              </a:rPr>
              <a:t> types</a:t>
            </a:r>
            <a:r>
              <a:rPr sz="1800" spc="25" dirty="0">
                <a:latin typeface="Arial MT"/>
                <a:cs typeface="Arial MT"/>
              </a:rPr>
              <a:t> </a:t>
            </a:r>
            <a:r>
              <a:rPr sz="1800" spc="-5" dirty="0">
                <a:latin typeface="Arial MT"/>
                <a:cs typeface="Arial MT"/>
              </a:rPr>
              <a:t>of human </a:t>
            </a:r>
            <a:r>
              <a:rPr sz="1800" dirty="0">
                <a:latin typeface="Arial MT"/>
                <a:cs typeface="Arial MT"/>
              </a:rPr>
              <a:t> </a:t>
            </a:r>
            <a:r>
              <a:rPr sz="1800" spc="-5" dirty="0">
                <a:latin typeface="Arial MT"/>
                <a:cs typeface="Arial MT"/>
              </a:rPr>
              <a:t>habitus</a:t>
            </a:r>
            <a:r>
              <a:rPr sz="1800" spc="10" dirty="0">
                <a:latin typeface="Arial MT"/>
                <a:cs typeface="Arial MT"/>
              </a:rPr>
              <a:t> </a:t>
            </a:r>
            <a:r>
              <a:rPr sz="1800" spc="-5" dirty="0">
                <a:latin typeface="Arial MT"/>
                <a:cs typeface="Arial MT"/>
              </a:rPr>
              <a:t>and</a:t>
            </a:r>
            <a:r>
              <a:rPr sz="1800" spc="10" dirty="0">
                <a:latin typeface="Arial MT"/>
                <a:cs typeface="Arial MT"/>
              </a:rPr>
              <a:t> </a:t>
            </a:r>
            <a:r>
              <a:rPr sz="1800" dirty="0">
                <a:latin typeface="Arial MT"/>
                <a:cs typeface="Arial MT"/>
              </a:rPr>
              <a:t>the</a:t>
            </a:r>
            <a:r>
              <a:rPr sz="1800" spc="-5" dirty="0">
                <a:latin typeface="Arial MT"/>
                <a:cs typeface="Arial MT"/>
              </a:rPr>
              <a:t> temperament.</a:t>
            </a:r>
            <a:r>
              <a:rPr sz="1800" spc="10" dirty="0">
                <a:latin typeface="Arial MT"/>
                <a:cs typeface="Arial MT"/>
              </a:rPr>
              <a:t> </a:t>
            </a:r>
            <a:r>
              <a:rPr sz="1800" dirty="0">
                <a:latin typeface="Arial MT"/>
                <a:cs typeface="Arial MT"/>
              </a:rPr>
              <a:t>In </a:t>
            </a:r>
            <a:r>
              <a:rPr sz="1800" spc="-5" dirty="0">
                <a:latin typeface="Arial MT"/>
                <a:cs typeface="Arial MT"/>
              </a:rPr>
              <a:t>his</a:t>
            </a:r>
            <a:r>
              <a:rPr sz="1800" spc="5" dirty="0">
                <a:latin typeface="Arial MT"/>
                <a:cs typeface="Arial MT"/>
              </a:rPr>
              <a:t> </a:t>
            </a:r>
            <a:r>
              <a:rPr sz="1800" spc="-5" dirty="0">
                <a:latin typeface="Arial MT"/>
                <a:cs typeface="Arial MT"/>
              </a:rPr>
              <a:t>opinion,</a:t>
            </a:r>
            <a:r>
              <a:rPr sz="1800" spc="30" dirty="0">
                <a:latin typeface="Arial MT"/>
                <a:cs typeface="Arial MT"/>
              </a:rPr>
              <a:t> </a:t>
            </a:r>
            <a:r>
              <a:rPr sz="1800" spc="-5" dirty="0">
                <a:latin typeface="Arial MT"/>
                <a:cs typeface="Arial MT"/>
              </a:rPr>
              <a:t>the human</a:t>
            </a:r>
            <a:r>
              <a:rPr sz="1800" spc="10" dirty="0">
                <a:latin typeface="Arial MT"/>
                <a:cs typeface="Arial MT"/>
              </a:rPr>
              <a:t> </a:t>
            </a:r>
            <a:r>
              <a:rPr sz="1800" spc="-5" dirty="0">
                <a:latin typeface="Arial MT"/>
                <a:cs typeface="Arial MT"/>
              </a:rPr>
              <a:t>body</a:t>
            </a:r>
            <a:r>
              <a:rPr sz="1800" spc="5" dirty="0">
                <a:latin typeface="Arial MT"/>
                <a:cs typeface="Arial MT"/>
              </a:rPr>
              <a:t> </a:t>
            </a:r>
            <a:r>
              <a:rPr sz="1800" spc="-5" dirty="0">
                <a:latin typeface="Arial MT"/>
                <a:cs typeface="Arial MT"/>
              </a:rPr>
              <a:t>contained</a:t>
            </a:r>
            <a:r>
              <a:rPr sz="1800" spc="10" dirty="0">
                <a:latin typeface="Arial MT"/>
                <a:cs typeface="Arial MT"/>
              </a:rPr>
              <a:t> </a:t>
            </a:r>
            <a:r>
              <a:rPr sz="1800" spc="-5" dirty="0">
                <a:latin typeface="Arial MT"/>
                <a:cs typeface="Arial MT"/>
              </a:rPr>
              <a:t>four</a:t>
            </a:r>
            <a:r>
              <a:rPr sz="1800" spc="5" dirty="0">
                <a:latin typeface="Arial MT"/>
                <a:cs typeface="Arial MT"/>
              </a:rPr>
              <a:t> </a:t>
            </a:r>
            <a:r>
              <a:rPr sz="1800" spc="-5" dirty="0">
                <a:latin typeface="Arial MT"/>
                <a:cs typeface="Arial MT"/>
              </a:rPr>
              <a:t>cardinal </a:t>
            </a:r>
            <a:r>
              <a:rPr sz="1800" dirty="0">
                <a:latin typeface="Arial MT"/>
                <a:cs typeface="Arial MT"/>
              </a:rPr>
              <a:t> </a:t>
            </a:r>
            <a:r>
              <a:rPr sz="1800" spc="-5" dirty="0">
                <a:latin typeface="Arial MT"/>
                <a:cs typeface="Arial MT"/>
              </a:rPr>
              <a:t>fluids:</a:t>
            </a:r>
            <a:r>
              <a:rPr sz="1800" dirty="0">
                <a:latin typeface="Arial MT"/>
                <a:cs typeface="Arial MT"/>
              </a:rPr>
              <a:t> </a:t>
            </a:r>
            <a:r>
              <a:rPr sz="1800" spc="-5" dirty="0">
                <a:latin typeface="Arial MT"/>
                <a:cs typeface="Arial MT"/>
              </a:rPr>
              <a:t>blood,</a:t>
            </a:r>
            <a:r>
              <a:rPr sz="1800" spc="15" dirty="0">
                <a:latin typeface="Arial MT"/>
                <a:cs typeface="Arial MT"/>
              </a:rPr>
              <a:t> </a:t>
            </a:r>
            <a:r>
              <a:rPr sz="1800" spc="-5" dirty="0">
                <a:latin typeface="Arial MT"/>
                <a:cs typeface="Arial MT"/>
              </a:rPr>
              <a:t>phlegm,</a:t>
            </a:r>
            <a:r>
              <a:rPr sz="1800" spc="15" dirty="0">
                <a:latin typeface="Arial MT"/>
                <a:cs typeface="Arial MT"/>
              </a:rPr>
              <a:t> </a:t>
            </a:r>
            <a:r>
              <a:rPr sz="1800" spc="-10" dirty="0">
                <a:latin typeface="Arial MT"/>
                <a:cs typeface="Arial MT"/>
              </a:rPr>
              <a:t>yellow</a:t>
            </a:r>
            <a:r>
              <a:rPr sz="1800" spc="40"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black</a:t>
            </a:r>
            <a:r>
              <a:rPr sz="1800" spc="15" dirty="0">
                <a:latin typeface="Arial MT"/>
                <a:cs typeface="Arial MT"/>
              </a:rPr>
              <a:t> </a:t>
            </a:r>
            <a:r>
              <a:rPr sz="1800" spc="-5" dirty="0">
                <a:latin typeface="Arial MT"/>
                <a:cs typeface="Arial MT"/>
              </a:rPr>
              <a:t>bile.</a:t>
            </a:r>
            <a:r>
              <a:rPr sz="1800" spc="-15" dirty="0">
                <a:latin typeface="Arial MT"/>
                <a:cs typeface="Arial MT"/>
              </a:rPr>
              <a:t> </a:t>
            </a:r>
            <a:r>
              <a:rPr sz="1800" dirty="0">
                <a:latin typeface="Arial MT"/>
                <a:cs typeface="Arial MT"/>
              </a:rPr>
              <a:t>The</a:t>
            </a:r>
            <a:r>
              <a:rPr sz="1800" spc="-15" dirty="0">
                <a:latin typeface="Arial MT"/>
                <a:cs typeface="Arial MT"/>
              </a:rPr>
              <a:t> </a:t>
            </a:r>
            <a:r>
              <a:rPr sz="1800" spc="-5" dirty="0">
                <a:latin typeface="Arial MT"/>
                <a:cs typeface="Arial MT"/>
              </a:rPr>
              <a:t>quantitative</a:t>
            </a:r>
            <a:r>
              <a:rPr sz="1800" spc="10" dirty="0">
                <a:latin typeface="Arial MT"/>
                <a:cs typeface="Arial MT"/>
              </a:rPr>
              <a:t> </a:t>
            </a:r>
            <a:r>
              <a:rPr sz="1800" spc="-5" dirty="0">
                <a:latin typeface="Arial MT"/>
                <a:cs typeface="Arial MT"/>
              </a:rPr>
              <a:t>change</a:t>
            </a:r>
            <a:r>
              <a:rPr sz="1800" spc="25" dirty="0">
                <a:latin typeface="Arial MT"/>
                <a:cs typeface="Arial MT"/>
              </a:rPr>
              <a:t> </a:t>
            </a:r>
            <a:r>
              <a:rPr sz="1800" dirty="0">
                <a:latin typeface="Arial MT"/>
                <a:cs typeface="Arial MT"/>
              </a:rPr>
              <a:t>of</a:t>
            </a:r>
            <a:r>
              <a:rPr sz="1800" spc="-5" dirty="0">
                <a:latin typeface="Arial MT"/>
                <a:cs typeface="Arial MT"/>
              </a:rPr>
              <a:t> one</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them</a:t>
            </a:r>
            <a:r>
              <a:rPr sz="1800" spc="5" dirty="0">
                <a:latin typeface="Arial MT"/>
                <a:cs typeface="Arial MT"/>
              </a:rPr>
              <a:t> </a:t>
            </a:r>
            <a:r>
              <a:rPr sz="1800" spc="-5" dirty="0">
                <a:latin typeface="Arial MT"/>
                <a:cs typeface="Arial MT"/>
              </a:rPr>
              <a:t>led </a:t>
            </a:r>
            <a:r>
              <a:rPr sz="1800" spc="-484" dirty="0">
                <a:latin typeface="Arial MT"/>
                <a:cs typeface="Arial MT"/>
              </a:rPr>
              <a:t> </a:t>
            </a:r>
            <a:r>
              <a:rPr sz="1800" dirty="0">
                <a:latin typeface="Arial MT"/>
                <a:cs typeface="Arial MT"/>
              </a:rPr>
              <a:t>to</a:t>
            </a:r>
            <a:r>
              <a:rPr sz="1800" spc="-5" dirty="0">
                <a:latin typeface="Arial MT"/>
                <a:cs typeface="Arial MT"/>
              </a:rPr>
              <a:t> </a:t>
            </a:r>
            <a:r>
              <a:rPr sz="1800" dirty="0">
                <a:latin typeface="Arial MT"/>
                <a:cs typeface="Arial MT"/>
              </a:rPr>
              <a:t>a</a:t>
            </a:r>
            <a:r>
              <a:rPr sz="1800" spc="-10" dirty="0">
                <a:latin typeface="Arial MT"/>
                <a:cs typeface="Arial MT"/>
              </a:rPr>
              <a:t> </a:t>
            </a:r>
            <a:r>
              <a:rPr sz="1800" spc="-5" dirty="0">
                <a:latin typeface="Arial MT"/>
                <a:cs typeface="Arial MT"/>
              </a:rPr>
              <a:t>disease.</a:t>
            </a:r>
            <a:endParaRPr sz="1800">
              <a:latin typeface="Arial MT"/>
              <a:cs typeface="Arial MT"/>
            </a:endParaRPr>
          </a:p>
          <a:p>
            <a:pPr marL="12700" marR="166370" indent="914400">
              <a:lnSpc>
                <a:spcPct val="100000"/>
              </a:lnSpc>
              <a:spcBef>
                <a:spcPts val="5"/>
              </a:spcBef>
            </a:pPr>
            <a:r>
              <a:rPr sz="1800" b="1" i="1" dirty="0">
                <a:latin typeface="Arial"/>
                <a:cs typeface="Arial"/>
              </a:rPr>
              <a:t>Claudius</a:t>
            </a:r>
            <a:r>
              <a:rPr sz="1800" b="1" i="1" spc="-10" dirty="0">
                <a:latin typeface="Arial"/>
                <a:cs typeface="Arial"/>
              </a:rPr>
              <a:t> </a:t>
            </a:r>
            <a:r>
              <a:rPr sz="1800" b="1" i="1" dirty="0">
                <a:latin typeface="Arial"/>
                <a:cs typeface="Arial"/>
              </a:rPr>
              <a:t>Galen </a:t>
            </a:r>
            <a:r>
              <a:rPr sz="1800" spc="-15" dirty="0">
                <a:latin typeface="Arial MT"/>
                <a:cs typeface="Arial MT"/>
              </a:rPr>
              <a:t>was</a:t>
            </a:r>
            <a:r>
              <a:rPr sz="1800" spc="50" dirty="0">
                <a:latin typeface="Arial MT"/>
                <a:cs typeface="Arial MT"/>
              </a:rPr>
              <a:t> </a:t>
            </a:r>
            <a:r>
              <a:rPr sz="1800" spc="-5" dirty="0">
                <a:latin typeface="Arial MT"/>
                <a:cs typeface="Arial MT"/>
              </a:rPr>
              <a:t>an outstanding</a:t>
            </a:r>
            <a:r>
              <a:rPr sz="1800" spc="20" dirty="0">
                <a:latin typeface="Arial MT"/>
                <a:cs typeface="Arial MT"/>
              </a:rPr>
              <a:t> </a:t>
            </a:r>
            <a:r>
              <a:rPr sz="1800" spc="-10" dirty="0">
                <a:latin typeface="Arial MT"/>
                <a:cs typeface="Arial MT"/>
              </a:rPr>
              <a:t>physician</a:t>
            </a:r>
            <a:r>
              <a:rPr sz="1800" spc="30" dirty="0">
                <a:latin typeface="Arial MT"/>
                <a:cs typeface="Arial MT"/>
              </a:rPr>
              <a:t> </a:t>
            </a:r>
            <a:r>
              <a:rPr sz="1800" dirty="0">
                <a:latin typeface="Arial MT"/>
                <a:cs typeface="Arial MT"/>
              </a:rPr>
              <a:t>of </a:t>
            </a:r>
            <a:r>
              <a:rPr sz="1800" spc="-5" dirty="0">
                <a:latin typeface="Arial MT"/>
                <a:cs typeface="Arial MT"/>
              </a:rPr>
              <a:t>the ancient</a:t>
            </a:r>
            <a:r>
              <a:rPr sz="1800" spc="15" dirty="0">
                <a:latin typeface="Arial MT"/>
                <a:cs typeface="Arial MT"/>
              </a:rPr>
              <a:t> </a:t>
            </a:r>
            <a:r>
              <a:rPr sz="1800" spc="-5" dirty="0">
                <a:latin typeface="Arial MT"/>
                <a:cs typeface="Arial MT"/>
              </a:rPr>
              <a:t>Rome.</a:t>
            </a:r>
            <a:r>
              <a:rPr sz="1800" spc="5" dirty="0">
                <a:latin typeface="Arial MT"/>
                <a:cs typeface="Arial MT"/>
              </a:rPr>
              <a:t> </a:t>
            </a:r>
            <a:r>
              <a:rPr sz="1800" spc="-5" dirty="0">
                <a:latin typeface="Arial MT"/>
                <a:cs typeface="Arial MT"/>
              </a:rPr>
              <a:t>He</a:t>
            </a:r>
            <a:r>
              <a:rPr sz="1800" spc="10" dirty="0">
                <a:latin typeface="Arial MT"/>
                <a:cs typeface="Arial MT"/>
              </a:rPr>
              <a:t> </a:t>
            </a:r>
            <a:r>
              <a:rPr sz="1800" spc="-5" dirty="0">
                <a:latin typeface="Arial MT"/>
                <a:cs typeface="Arial MT"/>
              </a:rPr>
              <a:t>had </a:t>
            </a:r>
            <a:r>
              <a:rPr sz="1800" spc="-484" dirty="0">
                <a:latin typeface="Arial MT"/>
                <a:cs typeface="Arial MT"/>
              </a:rPr>
              <a:t> </a:t>
            </a:r>
            <a:r>
              <a:rPr sz="1800" spc="-5" dirty="0">
                <a:latin typeface="Arial MT"/>
                <a:cs typeface="Arial MT"/>
              </a:rPr>
              <a:t>a</a:t>
            </a:r>
            <a:r>
              <a:rPr sz="1800" dirty="0">
                <a:latin typeface="Arial MT"/>
                <a:cs typeface="Arial MT"/>
              </a:rPr>
              <a:t> </a:t>
            </a:r>
            <a:r>
              <a:rPr sz="1800" spc="-5" dirty="0">
                <a:latin typeface="Arial MT"/>
                <a:cs typeface="Arial MT"/>
              </a:rPr>
              <a:t>medical</a:t>
            </a:r>
            <a:r>
              <a:rPr sz="1800" spc="10" dirty="0">
                <a:latin typeface="Arial MT"/>
                <a:cs typeface="Arial MT"/>
              </a:rPr>
              <a:t> </a:t>
            </a:r>
            <a:r>
              <a:rPr sz="1800" spc="-5" dirty="0">
                <a:latin typeface="Arial MT"/>
                <a:cs typeface="Arial MT"/>
              </a:rPr>
              <a:t>practice</a:t>
            </a:r>
            <a:r>
              <a:rPr sz="1800" spc="10" dirty="0">
                <a:latin typeface="Arial MT"/>
                <a:cs typeface="Arial MT"/>
              </a:rPr>
              <a:t> </a:t>
            </a:r>
            <a:r>
              <a:rPr sz="1800" spc="-5" dirty="0">
                <a:latin typeface="Arial MT"/>
                <a:cs typeface="Arial MT"/>
              </a:rPr>
              <a:t>in</a:t>
            </a:r>
            <a:r>
              <a:rPr sz="1800" spc="-10" dirty="0">
                <a:latin typeface="Arial MT"/>
                <a:cs typeface="Arial MT"/>
              </a:rPr>
              <a:t> </a:t>
            </a:r>
            <a:r>
              <a:rPr sz="1800" dirty="0">
                <a:latin typeface="Arial MT"/>
                <a:cs typeface="Arial MT"/>
              </a:rPr>
              <a:t>the</a:t>
            </a:r>
            <a:r>
              <a:rPr sz="1800" spc="-5" dirty="0">
                <a:latin typeface="Arial MT"/>
                <a:cs typeface="Arial MT"/>
              </a:rPr>
              <a:t> school</a:t>
            </a:r>
            <a:r>
              <a:rPr sz="1800" spc="10" dirty="0">
                <a:latin typeface="Arial MT"/>
                <a:cs typeface="Arial MT"/>
              </a:rPr>
              <a:t> </a:t>
            </a:r>
            <a:r>
              <a:rPr sz="1800" dirty="0">
                <a:latin typeface="Arial MT"/>
                <a:cs typeface="Arial MT"/>
              </a:rPr>
              <a:t>of </a:t>
            </a:r>
            <a:r>
              <a:rPr sz="1800" spc="-5" dirty="0">
                <a:latin typeface="Arial MT"/>
                <a:cs typeface="Arial MT"/>
              </a:rPr>
              <a:t>gladiators</a:t>
            </a:r>
            <a:r>
              <a:rPr sz="1800" spc="30" dirty="0">
                <a:latin typeface="Arial MT"/>
                <a:cs typeface="Arial MT"/>
              </a:rPr>
              <a:t> </a:t>
            </a:r>
            <a:r>
              <a:rPr sz="1800" dirty="0">
                <a:latin typeface="Arial MT"/>
                <a:cs typeface="Arial MT"/>
              </a:rPr>
              <a:t>for</a:t>
            </a:r>
            <a:r>
              <a:rPr sz="1800" spc="-5" dirty="0">
                <a:latin typeface="Arial MT"/>
                <a:cs typeface="Arial MT"/>
              </a:rPr>
              <a:t> 6</a:t>
            </a:r>
            <a:r>
              <a:rPr sz="1800" spc="5" dirty="0">
                <a:latin typeface="Arial MT"/>
                <a:cs typeface="Arial MT"/>
              </a:rPr>
              <a:t> </a:t>
            </a:r>
            <a:r>
              <a:rPr sz="1800" spc="-10" dirty="0">
                <a:latin typeface="Arial MT"/>
                <a:cs typeface="Arial MT"/>
              </a:rPr>
              <a:t>years.</a:t>
            </a:r>
            <a:r>
              <a:rPr sz="1800" spc="30" dirty="0">
                <a:latin typeface="Arial MT"/>
                <a:cs typeface="Arial MT"/>
              </a:rPr>
              <a:t> </a:t>
            </a:r>
            <a:r>
              <a:rPr sz="1800" spc="-5" dirty="0">
                <a:latin typeface="Arial MT"/>
                <a:cs typeface="Arial MT"/>
              </a:rPr>
              <a:t>He</a:t>
            </a:r>
            <a:r>
              <a:rPr sz="1800" spc="10" dirty="0">
                <a:latin typeface="Arial MT"/>
                <a:cs typeface="Arial MT"/>
              </a:rPr>
              <a:t> </a:t>
            </a:r>
            <a:r>
              <a:rPr sz="1800" spc="-15" dirty="0">
                <a:latin typeface="Arial MT"/>
                <a:cs typeface="Arial MT"/>
              </a:rPr>
              <a:t>was</a:t>
            </a:r>
            <a:r>
              <a:rPr sz="1800" spc="35" dirty="0">
                <a:latin typeface="Arial MT"/>
                <a:cs typeface="Arial MT"/>
              </a:rPr>
              <a:t> </a:t>
            </a:r>
            <a:r>
              <a:rPr sz="1800" spc="-5" dirty="0">
                <a:latin typeface="Arial MT"/>
                <a:cs typeface="Arial MT"/>
              </a:rPr>
              <a:t>famous</a:t>
            </a:r>
            <a:r>
              <a:rPr sz="1800" spc="5" dirty="0">
                <a:latin typeface="Arial MT"/>
                <a:cs typeface="Arial MT"/>
              </a:rPr>
              <a:t> </a:t>
            </a:r>
            <a:r>
              <a:rPr sz="1800" dirty="0">
                <a:latin typeface="Arial MT"/>
                <a:cs typeface="Arial MT"/>
              </a:rPr>
              <a:t>for </a:t>
            </a:r>
            <a:r>
              <a:rPr sz="1800" spc="-5" dirty="0">
                <a:latin typeface="Arial MT"/>
                <a:cs typeface="Arial MT"/>
              </a:rPr>
              <a:t>his</a:t>
            </a:r>
            <a:r>
              <a:rPr sz="1800" spc="5" dirty="0">
                <a:latin typeface="Arial MT"/>
                <a:cs typeface="Arial MT"/>
              </a:rPr>
              <a:t> </a:t>
            </a:r>
            <a:r>
              <a:rPr sz="1800" dirty="0">
                <a:latin typeface="Arial MT"/>
                <a:cs typeface="Arial MT"/>
              </a:rPr>
              <a:t>art</a:t>
            </a:r>
            <a:r>
              <a:rPr sz="1800" spc="10" dirty="0">
                <a:latin typeface="Arial MT"/>
                <a:cs typeface="Arial MT"/>
              </a:rPr>
              <a:t> </a:t>
            </a:r>
            <a:r>
              <a:rPr sz="1800" dirty="0">
                <a:latin typeface="Arial MT"/>
                <a:cs typeface="Arial MT"/>
              </a:rPr>
              <a:t>of </a:t>
            </a:r>
            <a:r>
              <a:rPr sz="1800" spc="-484" dirty="0">
                <a:latin typeface="Arial MT"/>
                <a:cs typeface="Arial MT"/>
              </a:rPr>
              <a:t> </a:t>
            </a:r>
            <a:r>
              <a:rPr sz="1800" spc="-5" dirty="0">
                <a:latin typeface="Arial MT"/>
                <a:cs typeface="Arial MT"/>
              </a:rPr>
              <a:t>healing</a:t>
            </a:r>
            <a:r>
              <a:rPr sz="1800" spc="20" dirty="0">
                <a:latin typeface="Arial MT"/>
                <a:cs typeface="Arial MT"/>
              </a:rPr>
              <a:t> </a:t>
            </a:r>
            <a:r>
              <a:rPr sz="1800" spc="-10" dirty="0">
                <a:latin typeface="Arial MT"/>
                <a:cs typeface="Arial MT"/>
              </a:rPr>
              <a:t>wounds,</a:t>
            </a:r>
            <a:r>
              <a:rPr sz="1800" spc="55" dirty="0">
                <a:latin typeface="Arial MT"/>
                <a:cs typeface="Arial MT"/>
              </a:rPr>
              <a:t> </a:t>
            </a:r>
            <a:r>
              <a:rPr sz="1800" spc="-5" dirty="0">
                <a:latin typeface="Arial MT"/>
                <a:cs typeface="Arial MT"/>
              </a:rPr>
              <a:t>sprains</a:t>
            </a:r>
            <a:r>
              <a:rPr sz="1800" spc="10"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fractures.</a:t>
            </a:r>
            <a:r>
              <a:rPr sz="1800" spc="5" dirty="0">
                <a:latin typeface="Arial MT"/>
                <a:cs typeface="Arial MT"/>
              </a:rPr>
              <a:t> </a:t>
            </a:r>
            <a:r>
              <a:rPr sz="1800" spc="-10" dirty="0">
                <a:latin typeface="Arial MT"/>
                <a:cs typeface="Arial MT"/>
              </a:rPr>
              <a:t>He</a:t>
            </a:r>
            <a:r>
              <a:rPr sz="1800" spc="5" dirty="0">
                <a:latin typeface="Arial MT"/>
                <a:cs typeface="Arial MT"/>
              </a:rPr>
              <a:t> </a:t>
            </a:r>
            <a:r>
              <a:rPr sz="1800" spc="-5" dirty="0">
                <a:latin typeface="Arial MT"/>
                <a:cs typeface="Arial MT"/>
              </a:rPr>
              <a:t>studied</a:t>
            </a:r>
            <a:r>
              <a:rPr sz="1800" spc="10" dirty="0">
                <a:latin typeface="Arial MT"/>
                <a:cs typeface="Arial MT"/>
              </a:rPr>
              <a:t> </a:t>
            </a:r>
            <a:r>
              <a:rPr sz="1800" spc="-5" dirty="0">
                <a:latin typeface="Arial MT"/>
                <a:cs typeface="Arial MT"/>
              </a:rPr>
              <a:t>anatomy</a:t>
            </a:r>
            <a:r>
              <a:rPr sz="1800" dirty="0">
                <a:latin typeface="Arial MT"/>
                <a:cs typeface="Arial MT"/>
              </a:rPr>
              <a:t> </a:t>
            </a:r>
            <a:r>
              <a:rPr sz="1800" spc="-5" dirty="0">
                <a:latin typeface="Arial MT"/>
                <a:cs typeface="Arial MT"/>
              </a:rPr>
              <a:t>and</a:t>
            </a:r>
            <a:r>
              <a:rPr sz="1800" spc="10" dirty="0">
                <a:latin typeface="Arial MT"/>
                <a:cs typeface="Arial MT"/>
              </a:rPr>
              <a:t> </a:t>
            </a:r>
            <a:r>
              <a:rPr sz="1800" spc="-10" dirty="0">
                <a:latin typeface="Arial MT"/>
                <a:cs typeface="Arial MT"/>
              </a:rPr>
              <a:t>physiology </a:t>
            </a:r>
            <a:r>
              <a:rPr sz="1800" spc="-5" dirty="0">
                <a:latin typeface="Arial MT"/>
                <a:cs typeface="Arial MT"/>
              </a:rPr>
              <a:t> considering</a:t>
            </a:r>
            <a:r>
              <a:rPr sz="1800" spc="15" dirty="0">
                <a:latin typeface="Arial MT"/>
                <a:cs typeface="Arial MT"/>
              </a:rPr>
              <a:t> </a:t>
            </a:r>
            <a:r>
              <a:rPr sz="1800" spc="-5" dirty="0">
                <a:latin typeface="Arial MT"/>
                <a:cs typeface="Arial MT"/>
              </a:rPr>
              <a:t>that</a:t>
            </a:r>
            <a:r>
              <a:rPr sz="1800" spc="5" dirty="0">
                <a:latin typeface="Arial MT"/>
                <a:cs typeface="Arial MT"/>
              </a:rPr>
              <a:t> </a:t>
            </a:r>
            <a:r>
              <a:rPr sz="1800" dirty="0">
                <a:latin typeface="Arial MT"/>
                <a:cs typeface="Arial MT"/>
              </a:rPr>
              <a:t>the</a:t>
            </a:r>
            <a:r>
              <a:rPr sz="1800" spc="-5" dirty="0">
                <a:latin typeface="Arial MT"/>
                <a:cs typeface="Arial MT"/>
              </a:rPr>
              <a:t> treatment</a:t>
            </a:r>
            <a:r>
              <a:rPr sz="1800" spc="5" dirty="0">
                <a:latin typeface="Arial MT"/>
                <a:cs typeface="Arial MT"/>
              </a:rPr>
              <a:t> </a:t>
            </a:r>
            <a:r>
              <a:rPr sz="1800" dirty="0">
                <a:latin typeface="Arial MT"/>
                <a:cs typeface="Arial MT"/>
              </a:rPr>
              <a:t>of </a:t>
            </a:r>
            <a:r>
              <a:rPr sz="1800" spc="-5" dirty="0">
                <a:latin typeface="Arial MT"/>
                <a:cs typeface="Arial MT"/>
              </a:rPr>
              <a:t>diseases</a:t>
            </a:r>
            <a:r>
              <a:rPr sz="1800" spc="5" dirty="0">
                <a:latin typeface="Arial MT"/>
                <a:cs typeface="Arial MT"/>
              </a:rPr>
              <a:t> </a:t>
            </a:r>
            <a:r>
              <a:rPr sz="1800" spc="-15" dirty="0">
                <a:latin typeface="Arial MT"/>
                <a:cs typeface="Arial MT"/>
              </a:rPr>
              <a:t>was</a:t>
            </a:r>
            <a:r>
              <a:rPr sz="1800" spc="35" dirty="0">
                <a:latin typeface="Arial MT"/>
                <a:cs typeface="Arial MT"/>
              </a:rPr>
              <a:t> </a:t>
            </a:r>
            <a:r>
              <a:rPr sz="1800" spc="-5" dirty="0">
                <a:latin typeface="Arial MT"/>
                <a:cs typeface="Arial MT"/>
              </a:rPr>
              <a:t>based</a:t>
            </a:r>
            <a:r>
              <a:rPr sz="1800" spc="5" dirty="0">
                <a:latin typeface="Arial MT"/>
                <a:cs typeface="Arial MT"/>
              </a:rPr>
              <a:t> </a:t>
            </a:r>
            <a:r>
              <a:rPr sz="1800" spc="-5" dirty="0">
                <a:latin typeface="Arial MT"/>
                <a:cs typeface="Arial MT"/>
              </a:rPr>
              <a:t>on</a:t>
            </a:r>
            <a:r>
              <a:rPr sz="1800" spc="10" dirty="0">
                <a:latin typeface="Arial MT"/>
                <a:cs typeface="Arial MT"/>
              </a:rPr>
              <a:t> </a:t>
            </a:r>
            <a:r>
              <a:rPr sz="1800" spc="-10" dirty="0">
                <a:latin typeface="Arial MT"/>
                <a:cs typeface="Arial MT"/>
              </a:rPr>
              <a:t>knowledge</a:t>
            </a:r>
            <a:r>
              <a:rPr sz="1800" spc="55" dirty="0">
                <a:latin typeface="Arial MT"/>
                <a:cs typeface="Arial MT"/>
              </a:rPr>
              <a:t> </a:t>
            </a:r>
            <a:r>
              <a:rPr sz="1800" dirty="0">
                <a:latin typeface="Arial MT"/>
                <a:cs typeface="Arial MT"/>
              </a:rPr>
              <a:t>of </a:t>
            </a:r>
            <a:r>
              <a:rPr sz="1800" spc="-5" dirty="0">
                <a:latin typeface="Arial MT"/>
                <a:cs typeface="Arial MT"/>
              </a:rPr>
              <a:t>these </a:t>
            </a:r>
            <a:r>
              <a:rPr sz="1800" dirty="0">
                <a:latin typeface="Arial MT"/>
                <a:cs typeface="Arial MT"/>
              </a:rPr>
              <a:t> </a:t>
            </a:r>
            <a:r>
              <a:rPr sz="1800" spc="-5" dirty="0">
                <a:latin typeface="Arial MT"/>
                <a:cs typeface="Arial MT"/>
              </a:rPr>
              <a:t>disciplines.</a:t>
            </a:r>
            <a:r>
              <a:rPr sz="1800" spc="25" dirty="0">
                <a:latin typeface="Arial MT"/>
                <a:cs typeface="Arial MT"/>
              </a:rPr>
              <a:t> </a:t>
            </a:r>
            <a:r>
              <a:rPr sz="1800" dirty="0">
                <a:latin typeface="Arial MT"/>
                <a:cs typeface="Arial MT"/>
              </a:rPr>
              <a:t>He</a:t>
            </a:r>
            <a:r>
              <a:rPr sz="1800" spc="-10" dirty="0">
                <a:latin typeface="Arial MT"/>
                <a:cs typeface="Arial MT"/>
              </a:rPr>
              <a:t> </a:t>
            </a:r>
            <a:r>
              <a:rPr sz="1800" spc="-5" dirty="0">
                <a:latin typeface="Arial MT"/>
                <a:cs typeface="Arial MT"/>
              </a:rPr>
              <a:t>devoted</a:t>
            </a:r>
            <a:r>
              <a:rPr sz="1800" spc="5" dirty="0">
                <a:latin typeface="Arial MT"/>
                <a:cs typeface="Arial MT"/>
              </a:rPr>
              <a:t> </a:t>
            </a:r>
            <a:r>
              <a:rPr sz="1800" spc="-10" dirty="0">
                <a:latin typeface="Arial MT"/>
                <a:cs typeface="Arial MT"/>
              </a:rPr>
              <a:t>one</a:t>
            </a:r>
            <a:r>
              <a:rPr sz="1800" spc="5" dirty="0">
                <a:latin typeface="Arial MT"/>
                <a:cs typeface="Arial MT"/>
              </a:rPr>
              <a:t> </a:t>
            </a:r>
            <a:r>
              <a:rPr sz="1800" spc="-5" dirty="0">
                <a:latin typeface="Arial MT"/>
                <a:cs typeface="Arial MT"/>
              </a:rPr>
              <a:t>of</a:t>
            </a:r>
            <a:r>
              <a:rPr sz="1800" dirty="0">
                <a:latin typeface="Arial MT"/>
                <a:cs typeface="Arial MT"/>
              </a:rPr>
              <a:t> </a:t>
            </a:r>
            <a:r>
              <a:rPr sz="1800" spc="-5" dirty="0">
                <a:latin typeface="Arial MT"/>
                <a:cs typeface="Arial MT"/>
              </a:rPr>
              <a:t>his</a:t>
            </a:r>
            <a:r>
              <a:rPr sz="1800" spc="5" dirty="0">
                <a:latin typeface="Arial MT"/>
                <a:cs typeface="Arial MT"/>
              </a:rPr>
              <a:t> </a:t>
            </a:r>
            <a:r>
              <a:rPr sz="1800" spc="-10" dirty="0">
                <a:latin typeface="Arial MT"/>
                <a:cs typeface="Arial MT"/>
              </a:rPr>
              <a:t>works</a:t>
            </a:r>
            <a:r>
              <a:rPr sz="1800" spc="40" dirty="0">
                <a:latin typeface="Arial MT"/>
                <a:cs typeface="Arial MT"/>
              </a:rPr>
              <a:t> </a:t>
            </a:r>
            <a:r>
              <a:rPr sz="1800" dirty="0">
                <a:latin typeface="Arial MT"/>
                <a:cs typeface="Arial MT"/>
              </a:rPr>
              <a:t>— </a:t>
            </a:r>
            <a:r>
              <a:rPr sz="1800" spc="-10" dirty="0">
                <a:latin typeface="Arial MT"/>
                <a:cs typeface="Arial MT"/>
              </a:rPr>
              <a:t>«About</a:t>
            </a:r>
            <a:r>
              <a:rPr sz="1800" spc="20" dirty="0">
                <a:latin typeface="Arial MT"/>
                <a:cs typeface="Arial MT"/>
              </a:rPr>
              <a:t> </a:t>
            </a:r>
            <a:r>
              <a:rPr sz="1800" dirty="0">
                <a:latin typeface="Arial MT"/>
                <a:cs typeface="Arial MT"/>
              </a:rPr>
              <a:t>the</a:t>
            </a:r>
            <a:r>
              <a:rPr sz="1800" spc="-10" dirty="0">
                <a:latin typeface="Arial MT"/>
                <a:cs typeface="Arial MT"/>
              </a:rPr>
              <a:t> </a:t>
            </a:r>
            <a:r>
              <a:rPr sz="1800" spc="-5" dirty="0">
                <a:latin typeface="Arial MT"/>
                <a:cs typeface="Arial MT"/>
              </a:rPr>
              <a:t>purpose</a:t>
            </a:r>
            <a:r>
              <a:rPr sz="1800" spc="5" dirty="0">
                <a:latin typeface="Arial MT"/>
                <a:cs typeface="Arial MT"/>
              </a:rPr>
              <a:t> </a:t>
            </a:r>
            <a:r>
              <a:rPr sz="1800" spc="-5" dirty="0">
                <a:latin typeface="Arial MT"/>
                <a:cs typeface="Arial MT"/>
              </a:rPr>
              <a:t>of</a:t>
            </a:r>
            <a:r>
              <a:rPr sz="1800" spc="10" dirty="0">
                <a:latin typeface="Arial MT"/>
                <a:cs typeface="Arial MT"/>
              </a:rPr>
              <a:t> </a:t>
            </a:r>
            <a:r>
              <a:rPr sz="1800" dirty="0">
                <a:latin typeface="Arial MT"/>
                <a:cs typeface="Arial MT"/>
              </a:rPr>
              <a:t>a</a:t>
            </a:r>
            <a:r>
              <a:rPr sz="1800" spc="-5" dirty="0">
                <a:latin typeface="Arial MT"/>
                <a:cs typeface="Arial MT"/>
              </a:rPr>
              <a:t> human</a:t>
            </a:r>
            <a:r>
              <a:rPr sz="1800" spc="10" dirty="0">
                <a:latin typeface="Arial MT"/>
                <a:cs typeface="Arial MT"/>
              </a:rPr>
              <a:t> </a:t>
            </a:r>
            <a:r>
              <a:rPr sz="1800" spc="-15" dirty="0">
                <a:latin typeface="Arial MT"/>
                <a:cs typeface="Arial MT"/>
              </a:rPr>
              <a:t>body»</a:t>
            </a:r>
            <a:r>
              <a:rPr sz="1800" spc="30" dirty="0">
                <a:latin typeface="Arial MT"/>
                <a:cs typeface="Arial MT"/>
              </a:rPr>
              <a:t> </a:t>
            </a:r>
            <a:r>
              <a:rPr sz="1800" dirty="0">
                <a:latin typeface="Arial MT"/>
                <a:cs typeface="Arial MT"/>
              </a:rPr>
              <a:t>to </a:t>
            </a:r>
            <a:r>
              <a:rPr sz="1800" spc="5" dirty="0">
                <a:latin typeface="Arial MT"/>
                <a:cs typeface="Arial MT"/>
              </a:rPr>
              <a:t> </a:t>
            </a:r>
            <a:r>
              <a:rPr sz="1800" spc="-5" dirty="0">
                <a:latin typeface="Arial MT"/>
                <a:cs typeface="Arial MT"/>
              </a:rPr>
              <a:t>these</a:t>
            </a:r>
            <a:r>
              <a:rPr sz="1800" dirty="0">
                <a:latin typeface="Arial MT"/>
                <a:cs typeface="Arial MT"/>
              </a:rPr>
              <a:t> </a:t>
            </a:r>
            <a:r>
              <a:rPr sz="1800" spc="-5" dirty="0">
                <a:latin typeface="Arial MT"/>
                <a:cs typeface="Arial MT"/>
              </a:rPr>
              <a:t>sciences.</a:t>
            </a:r>
            <a:r>
              <a:rPr sz="1800" spc="20" dirty="0">
                <a:latin typeface="Arial MT"/>
                <a:cs typeface="Arial MT"/>
              </a:rPr>
              <a:t> </a:t>
            </a:r>
            <a:r>
              <a:rPr sz="1800" spc="-5" dirty="0">
                <a:latin typeface="Arial MT"/>
                <a:cs typeface="Arial MT"/>
              </a:rPr>
              <a:t>Galen</a:t>
            </a:r>
            <a:r>
              <a:rPr sz="1800" spc="10" dirty="0">
                <a:latin typeface="Arial MT"/>
                <a:cs typeface="Arial MT"/>
              </a:rPr>
              <a:t> </a:t>
            </a:r>
            <a:r>
              <a:rPr sz="1800" spc="-5" dirty="0">
                <a:latin typeface="Arial MT"/>
                <a:cs typeface="Arial MT"/>
              </a:rPr>
              <a:t>combined</a:t>
            </a:r>
            <a:r>
              <a:rPr sz="1800" spc="10" dirty="0">
                <a:latin typeface="Arial MT"/>
                <a:cs typeface="Arial MT"/>
              </a:rPr>
              <a:t> </a:t>
            </a:r>
            <a:r>
              <a:rPr sz="1800" spc="-5" dirty="0">
                <a:latin typeface="Arial MT"/>
                <a:cs typeface="Arial MT"/>
              </a:rPr>
              <a:t>description</a:t>
            </a:r>
            <a:r>
              <a:rPr sz="1800" spc="2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the body</a:t>
            </a:r>
            <a:r>
              <a:rPr sz="1800" dirty="0">
                <a:latin typeface="Arial MT"/>
                <a:cs typeface="Arial MT"/>
              </a:rPr>
              <a:t> </a:t>
            </a:r>
            <a:r>
              <a:rPr sz="1800" spc="-5" dirty="0">
                <a:latin typeface="Arial MT"/>
                <a:cs typeface="Arial MT"/>
              </a:rPr>
              <a:t>parts</a:t>
            </a:r>
            <a:r>
              <a:rPr sz="1800" spc="5" dirty="0">
                <a:latin typeface="Arial MT"/>
                <a:cs typeface="Arial MT"/>
              </a:rPr>
              <a:t> </a:t>
            </a:r>
            <a:r>
              <a:rPr sz="1800" spc="-5" dirty="0">
                <a:latin typeface="Arial MT"/>
                <a:cs typeface="Arial MT"/>
              </a:rPr>
              <a:t>and</a:t>
            </a:r>
            <a:r>
              <a:rPr sz="1800" spc="10" dirty="0">
                <a:latin typeface="Arial MT"/>
                <a:cs typeface="Arial MT"/>
              </a:rPr>
              <a:t> </a:t>
            </a:r>
            <a:r>
              <a:rPr sz="1800" spc="-5" dirty="0">
                <a:latin typeface="Arial MT"/>
                <a:cs typeface="Arial MT"/>
              </a:rPr>
              <a:t>organs</a:t>
            </a:r>
            <a:r>
              <a:rPr sz="1800" spc="15" dirty="0">
                <a:latin typeface="Arial MT"/>
                <a:cs typeface="Arial MT"/>
              </a:rPr>
              <a:t> </a:t>
            </a:r>
            <a:r>
              <a:rPr sz="1800" spc="-15" dirty="0">
                <a:latin typeface="Arial MT"/>
                <a:cs typeface="Arial MT"/>
              </a:rPr>
              <a:t>with</a:t>
            </a:r>
            <a:r>
              <a:rPr sz="1800" spc="35" dirty="0">
                <a:latin typeface="Arial MT"/>
                <a:cs typeface="Arial MT"/>
              </a:rPr>
              <a:t> </a:t>
            </a:r>
            <a:r>
              <a:rPr sz="1800" dirty="0">
                <a:latin typeface="Arial MT"/>
                <a:cs typeface="Arial MT"/>
              </a:rPr>
              <a:t>the </a:t>
            </a:r>
            <a:r>
              <a:rPr sz="1800" spc="5" dirty="0">
                <a:latin typeface="Arial MT"/>
                <a:cs typeface="Arial MT"/>
              </a:rPr>
              <a:t> </a:t>
            </a:r>
            <a:r>
              <a:rPr sz="1800" spc="-5" dirty="0">
                <a:latin typeface="Arial MT"/>
                <a:cs typeface="Arial MT"/>
              </a:rPr>
              <a:t>study</a:t>
            </a:r>
            <a:r>
              <a:rPr sz="1800" dirty="0">
                <a:latin typeface="Arial MT"/>
                <a:cs typeface="Arial MT"/>
              </a:rPr>
              <a:t> of</a:t>
            </a:r>
            <a:r>
              <a:rPr sz="1800" spc="5" dirty="0">
                <a:latin typeface="Arial MT"/>
                <a:cs typeface="Arial MT"/>
              </a:rPr>
              <a:t> </a:t>
            </a:r>
            <a:r>
              <a:rPr sz="1800" spc="-5" dirty="0">
                <a:latin typeface="Arial MT"/>
                <a:cs typeface="Arial MT"/>
              </a:rPr>
              <a:t>their</a:t>
            </a:r>
            <a:r>
              <a:rPr sz="1800" spc="5" dirty="0">
                <a:latin typeface="Arial MT"/>
                <a:cs typeface="Arial MT"/>
              </a:rPr>
              <a:t> </a:t>
            </a:r>
            <a:r>
              <a:rPr sz="1800" spc="-5" dirty="0">
                <a:latin typeface="Arial MT"/>
                <a:cs typeface="Arial MT"/>
              </a:rPr>
              <a:t>fine</a:t>
            </a:r>
            <a:r>
              <a:rPr sz="1800" spc="-10" dirty="0">
                <a:latin typeface="Arial MT"/>
                <a:cs typeface="Arial MT"/>
              </a:rPr>
              <a:t> </a:t>
            </a:r>
            <a:r>
              <a:rPr sz="1800" spc="-5" dirty="0">
                <a:latin typeface="Arial MT"/>
                <a:cs typeface="Arial MT"/>
              </a:rPr>
              <a:t>structure</a:t>
            </a:r>
            <a:r>
              <a:rPr sz="1800" spc="10" dirty="0">
                <a:latin typeface="Arial MT"/>
                <a:cs typeface="Arial MT"/>
              </a:rPr>
              <a:t> </a:t>
            </a:r>
            <a:r>
              <a:rPr sz="1800" dirty="0">
                <a:latin typeface="Arial MT"/>
                <a:cs typeface="Arial MT"/>
              </a:rPr>
              <a:t>—</a:t>
            </a:r>
            <a:r>
              <a:rPr sz="1800" spc="5" dirty="0">
                <a:latin typeface="Arial MT"/>
                <a:cs typeface="Arial MT"/>
              </a:rPr>
              <a:t> </a:t>
            </a:r>
            <a:r>
              <a:rPr sz="1800" spc="-20" dirty="0">
                <a:latin typeface="Arial MT"/>
                <a:cs typeface="Arial MT"/>
              </a:rPr>
              <a:t>histology.</a:t>
            </a:r>
            <a:r>
              <a:rPr sz="1800" spc="40" dirty="0">
                <a:latin typeface="Arial MT"/>
                <a:cs typeface="Arial MT"/>
              </a:rPr>
              <a:t> </a:t>
            </a:r>
            <a:r>
              <a:rPr sz="1800" spc="-5" dirty="0">
                <a:latin typeface="Arial MT"/>
                <a:cs typeface="Arial MT"/>
              </a:rPr>
              <a:t>Galen</a:t>
            </a:r>
            <a:r>
              <a:rPr sz="1800" spc="10" dirty="0">
                <a:latin typeface="Arial MT"/>
                <a:cs typeface="Arial MT"/>
              </a:rPr>
              <a:t> </a:t>
            </a:r>
            <a:r>
              <a:rPr sz="1800" spc="-5" dirty="0">
                <a:latin typeface="Arial MT"/>
                <a:cs typeface="Arial MT"/>
              </a:rPr>
              <a:t>laid</a:t>
            </a:r>
            <a:r>
              <a:rPr sz="1800" spc="10" dirty="0">
                <a:latin typeface="Arial MT"/>
                <a:cs typeface="Arial MT"/>
              </a:rPr>
              <a:t> </a:t>
            </a:r>
            <a:r>
              <a:rPr sz="1800" dirty="0">
                <a:latin typeface="Arial MT"/>
                <a:cs typeface="Arial MT"/>
              </a:rPr>
              <a:t>the</a:t>
            </a:r>
            <a:r>
              <a:rPr sz="1800" spc="-10" dirty="0">
                <a:latin typeface="Arial MT"/>
                <a:cs typeface="Arial MT"/>
              </a:rPr>
              <a:t> </a:t>
            </a:r>
            <a:r>
              <a:rPr sz="1800" spc="-5" dirty="0">
                <a:latin typeface="Arial MT"/>
                <a:cs typeface="Arial MT"/>
              </a:rPr>
              <a:t>foundation</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experimental </a:t>
            </a:r>
            <a:r>
              <a:rPr sz="1800" dirty="0">
                <a:latin typeface="Arial MT"/>
                <a:cs typeface="Arial MT"/>
              </a:rPr>
              <a:t> </a:t>
            </a:r>
            <a:r>
              <a:rPr sz="1800" spc="-20" dirty="0">
                <a:latin typeface="Arial MT"/>
                <a:cs typeface="Arial MT"/>
              </a:rPr>
              <a:t>physiology.</a:t>
            </a:r>
            <a:r>
              <a:rPr sz="1800" spc="65" dirty="0">
                <a:latin typeface="Arial MT"/>
                <a:cs typeface="Arial MT"/>
              </a:rPr>
              <a:t> </a:t>
            </a:r>
            <a:r>
              <a:rPr sz="1800" spc="-5" dirty="0">
                <a:latin typeface="Arial MT"/>
                <a:cs typeface="Arial MT"/>
              </a:rPr>
              <a:t>He</a:t>
            </a:r>
            <a:r>
              <a:rPr sz="1800" spc="-10" dirty="0">
                <a:latin typeface="Arial MT"/>
                <a:cs typeface="Arial MT"/>
              </a:rPr>
              <a:t> </a:t>
            </a:r>
            <a:r>
              <a:rPr sz="1800" spc="-15" dirty="0">
                <a:latin typeface="Arial MT"/>
                <a:cs typeface="Arial MT"/>
              </a:rPr>
              <a:t>was</a:t>
            </a:r>
            <a:r>
              <a:rPr sz="1800" spc="35" dirty="0">
                <a:latin typeface="Arial MT"/>
                <a:cs typeface="Arial MT"/>
              </a:rPr>
              <a:t> </a:t>
            </a:r>
            <a:r>
              <a:rPr sz="1800" dirty="0">
                <a:latin typeface="Arial MT"/>
                <a:cs typeface="Arial MT"/>
              </a:rPr>
              <a:t>the</a:t>
            </a:r>
            <a:r>
              <a:rPr sz="1800" spc="-10" dirty="0">
                <a:latin typeface="Arial MT"/>
                <a:cs typeface="Arial MT"/>
              </a:rPr>
              <a:t> </a:t>
            </a:r>
            <a:r>
              <a:rPr sz="1800" dirty="0">
                <a:latin typeface="Arial MT"/>
                <a:cs typeface="Arial MT"/>
              </a:rPr>
              <a:t>first</a:t>
            </a:r>
            <a:r>
              <a:rPr sz="1800" spc="5" dirty="0">
                <a:latin typeface="Arial MT"/>
                <a:cs typeface="Arial MT"/>
              </a:rPr>
              <a:t> </a:t>
            </a:r>
            <a:r>
              <a:rPr sz="1800" dirty="0">
                <a:latin typeface="Arial MT"/>
                <a:cs typeface="Arial MT"/>
              </a:rPr>
              <a:t>to</a:t>
            </a:r>
            <a:r>
              <a:rPr sz="1800" spc="-15" dirty="0">
                <a:latin typeface="Arial MT"/>
                <a:cs typeface="Arial MT"/>
              </a:rPr>
              <a:t> </a:t>
            </a:r>
            <a:r>
              <a:rPr sz="1800" spc="-5" dirty="0">
                <a:latin typeface="Arial MT"/>
                <a:cs typeface="Arial MT"/>
              </a:rPr>
              <a:t>introduce</a:t>
            </a:r>
            <a:r>
              <a:rPr sz="1800" spc="15" dirty="0">
                <a:latin typeface="Arial MT"/>
                <a:cs typeface="Arial MT"/>
              </a:rPr>
              <a:t> </a:t>
            </a:r>
            <a:r>
              <a:rPr sz="1800" dirty="0">
                <a:latin typeface="Arial MT"/>
                <a:cs typeface="Arial MT"/>
              </a:rPr>
              <a:t>the</a:t>
            </a:r>
            <a:r>
              <a:rPr sz="1800" spc="-5" dirty="0">
                <a:latin typeface="Arial MT"/>
                <a:cs typeface="Arial MT"/>
              </a:rPr>
              <a:t> concept</a:t>
            </a:r>
            <a:r>
              <a:rPr sz="1800" spc="5"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active</a:t>
            </a:r>
            <a:r>
              <a:rPr sz="1800" spc="-10" dirty="0">
                <a:latin typeface="Arial MT"/>
                <a:cs typeface="Arial MT"/>
              </a:rPr>
              <a:t> </a:t>
            </a:r>
            <a:r>
              <a:rPr sz="1800" spc="-5" dirty="0">
                <a:latin typeface="Arial MT"/>
                <a:cs typeface="Arial MT"/>
              </a:rPr>
              <a:t>ingredients.</a:t>
            </a:r>
            <a:r>
              <a:rPr sz="1800" spc="30" dirty="0">
                <a:latin typeface="Arial MT"/>
                <a:cs typeface="Arial MT"/>
              </a:rPr>
              <a:t> </a:t>
            </a:r>
            <a:r>
              <a:rPr sz="1800" spc="-5" dirty="0">
                <a:latin typeface="Arial MT"/>
                <a:cs typeface="Arial MT"/>
              </a:rPr>
              <a:t>Galen</a:t>
            </a:r>
            <a:endParaRPr sz="1800">
              <a:latin typeface="Arial MT"/>
              <a:cs typeface="Arial MT"/>
            </a:endParaRPr>
          </a:p>
        </p:txBody>
      </p:sp>
      <p:sp>
        <p:nvSpPr>
          <p:cNvPr id="6" name="object 6"/>
          <p:cNvSpPr txBox="1"/>
          <p:nvPr/>
        </p:nvSpPr>
        <p:spPr>
          <a:xfrm>
            <a:off x="258267" y="6186322"/>
            <a:ext cx="7862570" cy="574675"/>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became</a:t>
            </a:r>
            <a:r>
              <a:rPr sz="1800" spc="10" dirty="0">
                <a:latin typeface="Arial MT"/>
                <a:cs typeface="Arial MT"/>
              </a:rPr>
              <a:t> </a:t>
            </a:r>
            <a:r>
              <a:rPr sz="1800" dirty="0">
                <a:latin typeface="Arial MT"/>
                <a:cs typeface="Arial MT"/>
              </a:rPr>
              <a:t>the</a:t>
            </a:r>
            <a:r>
              <a:rPr sz="1800" spc="-5" dirty="0">
                <a:latin typeface="Arial MT"/>
                <a:cs typeface="Arial MT"/>
              </a:rPr>
              <a:t> founder</a:t>
            </a:r>
            <a:r>
              <a:rPr sz="1800" spc="10" dirty="0">
                <a:latin typeface="Arial MT"/>
                <a:cs typeface="Arial MT"/>
              </a:rPr>
              <a:t> </a:t>
            </a:r>
            <a:r>
              <a:rPr sz="1800" dirty="0">
                <a:latin typeface="Arial MT"/>
                <a:cs typeface="Arial MT"/>
              </a:rPr>
              <a:t>of</a:t>
            </a:r>
            <a:r>
              <a:rPr sz="1800" spc="5" dirty="0">
                <a:latin typeface="Arial MT"/>
                <a:cs typeface="Arial MT"/>
              </a:rPr>
              <a:t> </a:t>
            </a:r>
            <a:r>
              <a:rPr sz="1800" spc="-5" dirty="0">
                <a:latin typeface="Arial MT"/>
                <a:cs typeface="Arial MT"/>
              </a:rPr>
              <a:t>another</a:t>
            </a:r>
            <a:r>
              <a:rPr sz="1800" spc="10" dirty="0">
                <a:latin typeface="Arial MT"/>
                <a:cs typeface="Arial MT"/>
              </a:rPr>
              <a:t> </a:t>
            </a:r>
            <a:r>
              <a:rPr sz="1800" spc="-5" dirty="0">
                <a:latin typeface="Arial MT"/>
                <a:cs typeface="Arial MT"/>
              </a:rPr>
              <a:t>science</a:t>
            </a:r>
            <a:r>
              <a:rPr sz="1800" spc="25" dirty="0">
                <a:latin typeface="Arial MT"/>
                <a:cs typeface="Arial MT"/>
              </a:rPr>
              <a:t> </a:t>
            </a:r>
            <a:r>
              <a:rPr sz="1800" dirty="0">
                <a:latin typeface="Arial MT"/>
                <a:cs typeface="Arial MT"/>
              </a:rPr>
              <a:t>—</a:t>
            </a:r>
            <a:r>
              <a:rPr sz="1800" spc="-5" dirty="0">
                <a:latin typeface="Arial MT"/>
                <a:cs typeface="Arial MT"/>
              </a:rPr>
              <a:t> pharmacology</a:t>
            </a:r>
            <a:r>
              <a:rPr sz="1800" spc="35" dirty="0">
                <a:latin typeface="Arial MT"/>
                <a:cs typeface="Arial MT"/>
              </a:rPr>
              <a:t> </a:t>
            </a:r>
            <a:r>
              <a:rPr sz="1800" spc="-5" dirty="0">
                <a:latin typeface="Arial MT"/>
                <a:cs typeface="Arial MT"/>
              </a:rPr>
              <a:t>(about</a:t>
            </a:r>
            <a:r>
              <a:rPr sz="1800" spc="5" dirty="0">
                <a:latin typeface="Arial MT"/>
                <a:cs typeface="Arial MT"/>
              </a:rPr>
              <a:t> </a:t>
            </a:r>
            <a:r>
              <a:rPr sz="1800" dirty="0">
                <a:latin typeface="Arial MT"/>
                <a:cs typeface="Arial MT"/>
              </a:rPr>
              <a:t>the</a:t>
            </a:r>
            <a:r>
              <a:rPr sz="1800" spc="5" dirty="0">
                <a:latin typeface="Arial MT"/>
                <a:cs typeface="Arial MT"/>
              </a:rPr>
              <a:t> </a:t>
            </a:r>
            <a:r>
              <a:rPr sz="1800" spc="-10" dirty="0">
                <a:latin typeface="Arial MT"/>
                <a:cs typeface="Arial MT"/>
              </a:rPr>
              <a:t>effects</a:t>
            </a:r>
            <a:r>
              <a:rPr sz="1800" spc="15" dirty="0">
                <a:latin typeface="Arial MT"/>
                <a:cs typeface="Arial MT"/>
              </a:rPr>
              <a:t> </a:t>
            </a:r>
            <a:r>
              <a:rPr sz="1800" dirty="0">
                <a:latin typeface="Arial MT"/>
                <a:cs typeface="Arial MT"/>
              </a:rPr>
              <a:t>of</a:t>
            </a:r>
            <a:endParaRPr sz="1800">
              <a:latin typeface="Arial MT"/>
              <a:cs typeface="Arial MT"/>
            </a:endParaRPr>
          </a:p>
          <a:p>
            <a:pPr marL="12700">
              <a:lnSpc>
                <a:spcPct val="100000"/>
              </a:lnSpc>
            </a:pPr>
            <a:r>
              <a:rPr sz="1800" spc="-5" dirty="0">
                <a:latin typeface="Arial MT"/>
                <a:cs typeface="Arial MT"/>
              </a:rPr>
              <a:t>medicines</a:t>
            </a:r>
            <a:r>
              <a:rPr sz="1800" dirty="0">
                <a:latin typeface="Arial MT"/>
                <a:cs typeface="Arial MT"/>
              </a:rPr>
              <a:t> </a:t>
            </a:r>
            <a:r>
              <a:rPr sz="1800" spc="-5" dirty="0">
                <a:latin typeface="Arial MT"/>
                <a:cs typeface="Arial MT"/>
              </a:rPr>
              <a:t>on</a:t>
            </a:r>
            <a:r>
              <a:rPr sz="1800" spc="-20" dirty="0">
                <a:latin typeface="Arial MT"/>
                <a:cs typeface="Arial MT"/>
              </a:rPr>
              <a:t> </a:t>
            </a:r>
            <a:r>
              <a:rPr sz="1800" spc="-5" dirty="0">
                <a:latin typeface="Arial MT"/>
                <a:cs typeface="Arial MT"/>
              </a:rPr>
              <a:t>the</a:t>
            </a:r>
            <a:r>
              <a:rPr sz="1800" spc="-20" dirty="0">
                <a:latin typeface="Arial MT"/>
                <a:cs typeface="Arial MT"/>
              </a:rPr>
              <a:t> </a:t>
            </a:r>
            <a:r>
              <a:rPr sz="1800" spc="-10" dirty="0">
                <a:latin typeface="Arial MT"/>
                <a:cs typeface="Arial MT"/>
              </a:rPr>
              <a:t>body).</a:t>
            </a:r>
            <a:endParaRPr sz="1800">
              <a:latin typeface="Arial MT"/>
              <a:cs typeface="Arial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47472" y="1760220"/>
            <a:ext cx="8636635" cy="1397635"/>
            <a:chOff x="347472" y="1760220"/>
            <a:chExt cx="8636635" cy="1397635"/>
          </a:xfrm>
        </p:grpSpPr>
        <p:sp>
          <p:nvSpPr>
            <p:cNvPr id="3" name="object 3"/>
            <p:cNvSpPr/>
            <p:nvPr/>
          </p:nvSpPr>
          <p:spPr>
            <a:xfrm>
              <a:off x="360426" y="1773174"/>
              <a:ext cx="8610600" cy="1371600"/>
            </a:xfrm>
            <a:custGeom>
              <a:avLst/>
              <a:gdLst/>
              <a:ahLst/>
              <a:cxnLst/>
              <a:rect l="l" t="t" r="r" b="b"/>
              <a:pathLst>
                <a:path w="8610600" h="1371600">
                  <a:moveTo>
                    <a:pt x="8288782" y="0"/>
                  </a:moveTo>
                  <a:lnTo>
                    <a:pt x="321792" y="0"/>
                  </a:lnTo>
                  <a:lnTo>
                    <a:pt x="318303" y="47541"/>
                  </a:lnTo>
                  <a:lnTo>
                    <a:pt x="308168" y="92922"/>
                  </a:lnTo>
                  <a:lnTo>
                    <a:pt x="291884" y="135643"/>
                  </a:lnTo>
                  <a:lnTo>
                    <a:pt x="269950" y="175205"/>
                  </a:lnTo>
                  <a:lnTo>
                    <a:pt x="242863" y="211111"/>
                  </a:lnTo>
                  <a:lnTo>
                    <a:pt x="211120" y="242860"/>
                  </a:lnTo>
                  <a:lnTo>
                    <a:pt x="175220" y="269955"/>
                  </a:lnTo>
                  <a:lnTo>
                    <a:pt x="135660" y="291897"/>
                  </a:lnTo>
                  <a:lnTo>
                    <a:pt x="92938" y="308187"/>
                  </a:lnTo>
                  <a:lnTo>
                    <a:pt x="47552" y="318327"/>
                  </a:lnTo>
                  <a:lnTo>
                    <a:pt x="0" y="321817"/>
                  </a:lnTo>
                  <a:lnTo>
                    <a:pt x="0" y="1049781"/>
                  </a:lnTo>
                  <a:lnTo>
                    <a:pt x="47552" y="1053272"/>
                  </a:lnTo>
                  <a:lnTo>
                    <a:pt x="92938" y="1063412"/>
                  </a:lnTo>
                  <a:lnTo>
                    <a:pt x="135660" y="1079702"/>
                  </a:lnTo>
                  <a:lnTo>
                    <a:pt x="175220" y="1101644"/>
                  </a:lnTo>
                  <a:lnTo>
                    <a:pt x="211120" y="1128739"/>
                  </a:lnTo>
                  <a:lnTo>
                    <a:pt x="242863" y="1160488"/>
                  </a:lnTo>
                  <a:lnTo>
                    <a:pt x="269950" y="1196394"/>
                  </a:lnTo>
                  <a:lnTo>
                    <a:pt x="291884" y="1235956"/>
                  </a:lnTo>
                  <a:lnTo>
                    <a:pt x="308168" y="1278677"/>
                  </a:lnTo>
                  <a:lnTo>
                    <a:pt x="318303" y="1324058"/>
                  </a:lnTo>
                  <a:lnTo>
                    <a:pt x="321792" y="1371600"/>
                  </a:lnTo>
                  <a:lnTo>
                    <a:pt x="8288782" y="1371600"/>
                  </a:lnTo>
                  <a:lnTo>
                    <a:pt x="8292272" y="1324058"/>
                  </a:lnTo>
                  <a:lnTo>
                    <a:pt x="8302412" y="1278677"/>
                  </a:lnTo>
                  <a:lnTo>
                    <a:pt x="8318702" y="1235956"/>
                  </a:lnTo>
                  <a:lnTo>
                    <a:pt x="8340644" y="1196394"/>
                  </a:lnTo>
                  <a:lnTo>
                    <a:pt x="8367739" y="1160488"/>
                  </a:lnTo>
                  <a:lnTo>
                    <a:pt x="8399488" y="1128739"/>
                  </a:lnTo>
                  <a:lnTo>
                    <a:pt x="8435394" y="1101644"/>
                  </a:lnTo>
                  <a:lnTo>
                    <a:pt x="8474956" y="1079702"/>
                  </a:lnTo>
                  <a:lnTo>
                    <a:pt x="8517677" y="1063412"/>
                  </a:lnTo>
                  <a:lnTo>
                    <a:pt x="8563058" y="1053272"/>
                  </a:lnTo>
                  <a:lnTo>
                    <a:pt x="8610600" y="1049781"/>
                  </a:lnTo>
                  <a:lnTo>
                    <a:pt x="8610600" y="321817"/>
                  </a:lnTo>
                  <a:lnTo>
                    <a:pt x="8563058" y="318327"/>
                  </a:lnTo>
                  <a:lnTo>
                    <a:pt x="8517677" y="308187"/>
                  </a:lnTo>
                  <a:lnTo>
                    <a:pt x="8474956" y="291897"/>
                  </a:lnTo>
                  <a:lnTo>
                    <a:pt x="8435394" y="269955"/>
                  </a:lnTo>
                  <a:lnTo>
                    <a:pt x="8399488" y="242860"/>
                  </a:lnTo>
                  <a:lnTo>
                    <a:pt x="8367739" y="211111"/>
                  </a:lnTo>
                  <a:lnTo>
                    <a:pt x="8340644" y="175205"/>
                  </a:lnTo>
                  <a:lnTo>
                    <a:pt x="8318702" y="135643"/>
                  </a:lnTo>
                  <a:lnTo>
                    <a:pt x="8302412" y="92922"/>
                  </a:lnTo>
                  <a:lnTo>
                    <a:pt x="8292272" y="47541"/>
                  </a:lnTo>
                  <a:lnTo>
                    <a:pt x="8288782" y="0"/>
                  </a:lnTo>
                  <a:close/>
                </a:path>
              </a:pathLst>
            </a:custGeom>
            <a:solidFill>
              <a:srgbClr val="FFFFFF">
                <a:alpha val="85096"/>
              </a:srgbClr>
            </a:solidFill>
          </p:spPr>
          <p:txBody>
            <a:bodyPr wrap="square" lIns="0" tIns="0" rIns="0" bIns="0" rtlCol="0"/>
            <a:lstStyle/>
            <a:p>
              <a:endParaRPr/>
            </a:p>
          </p:txBody>
        </p:sp>
        <p:sp>
          <p:nvSpPr>
            <p:cNvPr id="4" name="object 4"/>
            <p:cNvSpPr/>
            <p:nvPr/>
          </p:nvSpPr>
          <p:spPr>
            <a:xfrm>
              <a:off x="360426" y="1773174"/>
              <a:ext cx="8610600" cy="1371600"/>
            </a:xfrm>
            <a:custGeom>
              <a:avLst/>
              <a:gdLst/>
              <a:ahLst/>
              <a:cxnLst/>
              <a:rect l="l" t="t" r="r" b="b"/>
              <a:pathLst>
                <a:path w="8610600" h="1371600">
                  <a:moveTo>
                    <a:pt x="0" y="321817"/>
                  </a:moveTo>
                  <a:lnTo>
                    <a:pt x="47552" y="318327"/>
                  </a:lnTo>
                  <a:lnTo>
                    <a:pt x="92938" y="308187"/>
                  </a:lnTo>
                  <a:lnTo>
                    <a:pt x="135660" y="291897"/>
                  </a:lnTo>
                  <a:lnTo>
                    <a:pt x="175220" y="269955"/>
                  </a:lnTo>
                  <a:lnTo>
                    <a:pt x="211120" y="242860"/>
                  </a:lnTo>
                  <a:lnTo>
                    <a:pt x="242863" y="211111"/>
                  </a:lnTo>
                  <a:lnTo>
                    <a:pt x="269950" y="175205"/>
                  </a:lnTo>
                  <a:lnTo>
                    <a:pt x="291884" y="135643"/>
                  </a:lnTo>
                  <a:lnTo>
                    <a:pt x="308168" y="92922"/>
                  </a:lnTo>
                  <a:lnTo>
                    <a:pt x="318303" y="47541"/>
                  </a:lnTo>
                  <a:lnTo>
                    <a:pt x="321792" y="0"/>
                  </a:lnTo>
                  <a:lnTo>
                    <a:pt x="8288782" y="0"/>
                  </a:lnTo>
                  <a:lnTo>
                    <a:pt x="8292272" y="47541"/>
                  </a:lnTo>
                  <a:lnTo>
                    <a:pt x="8302412" y="92922"/>
                  </a:lnTo>
                  <a:lnTo>
                    <a:pt x="8318702" y="135643"/>
                  </a:lnTo>
                  <a:lnTo>
                    <a:pt x="8340644" y="175205"/>
                  </a:lnTo>
                  <a:lnTo>
                    <a:pt x="8367739" y="211111"/>
                  </a:lnTo>
                  <a:lnTo>
                    <a:pt x="8399488" y="242860"/>
                  </a:lnTo>
                  <a:lnTo>
                    <a:pt x="8435394" y="269955"/>
                  </a:lnTo>
                  <a:lnTo>
                    <a:pt x="8474956" y="291897"/>
                  </a:lnTo>
                  <a:lnTo>
                    <a:pt x="8517677" y="308187"/>
                  </a:lnTo>
                  <a:lnTo>
                    <a:pt x="8563058" y="318327"/>
                  </a:lnTo>
                  <a:lnTo>
                    <a:pt x="8610600" y="321817"/>
                  </a:lnTo>
                  <a:lnTo>
                    <a:pt x="8610600" y="1049781"/>
                  </a:lnTo>
                  <a:lnTo>
                    <a:pt x="8563058" y="1053272"/>
                  </a:lnTo>
                  <a:lnTo>
                    <a:pt x="8517677" y="1063412"/>
                  </a:lnTo>
                  <a:lnTo>
                    <a:pt x="8474956" y="1079702"/>
                  </a:lnTo>
                  <a:lnTo>
                    <a:pt x="8435394" y="1101644"/>
                  </a:lnTo>
                  <a:lnTo>
                    <a:pt x="8399488" y="1128739"/>
                  </a:lnTo>
                  <a:lnTo>
                    <a:pt x="8367739" y="1160488"/>
                  </a:lnTo>
                  <a:lnTo>
                    <a:pt x="8340644" y="1196394"/>
                  </a:lnTo>
                  <a:lnTo>
                    <a:pt x="8318702" y="1235956"/>
                  </a:lnTo>
                  <a:lnTo>
                    <a:pt x="8302412" y="1278677"/>
                  </a:lnTo>
                  <a:lnTo>
                    <a:pt x="8292272" y="1324058"/>
                  </a:lnTo>
                  <a:lnTo>
                    <a:pt x="8288782" y="1371600"/>
                  </a:lnTo>
                  <a:lnTo>
                    <a:pt x="321792" y="1371600"/>
                  </a:lnTo>
                  <a:lnTo>
                    <a:pt x="318303" y="1324058"/>
                  </a:lnTo>
                  <a:lnTo>
                    <a:pt x="308168" y="1278677"/>
                  </a:lnTo>
                  <a:lnTo>
                    <a:pt x="291884" y="1235956"/>
                  </a:lnTo>
                  <a:lnTo>
                    <a:pt x="269950" y="1196394"/>
                  </a:lnTo>
                  <a:lnTo>
                    <a:pt x="242863" y="1160488"/>
                  </a:lnTo>
                  <a:lnTo>
                    <a:pt x="211120" y="1128739"/>
                  </a:lnTo>
                  <a:lnTo>
                    <a:pt x="175220" y="1101644"/>
                  </a:lnTo>
                  <a:lnTo>
                    <a:pt x="135660" y="1079702"/>
                  </a:lnTo>
                  <a:lnTo>
                    <a:pt x="92938" y="1063412"/>
                  </a:lnTo>
                  <a:lnTo>
                    <a:pt x="47552" y="1053272"/>
                  </a:lnTo>
                  <a:lnTo>
                    <a:pt x="0" y="1049781"/>
                  </a:lnTo>
                  <a:lnTo>
                    <a:pt x="0" y="321817"/>
                  </a:lnTo>
                  <a:close/>
                </a:path>
              </a:pathLst>
            </a:custGeom>
            <a:ln w="25908">
              <a:solidFill>
                <a:srgbClr val="88A3A7"/>
              </a:solidFill>
            </a:ln>
          </p:spPr>
          <p:txBody>
            <a:bodyPr wrap="square" lIns="0" tIns="0" rIns="0" bIns="0" rtlCol="0"/>
            <a:lstStyle/>
            <a:p>
              <a:endParaRPr/>
            </a:p>
          </p:txBody>
        </p:sp>
      </p:grpSp>
      <p:sp>
        <p:nvSpPr>
          <p:cNvPr id="5" name="object 5"/>
          <p:cNvSpPr txBox="1">
            <a:spLocks noGrp="1"/>
          </p:cNvSpPr>
          <p:nvPr>
            <p:ph type="title"/>
          </p:nvPr>
        </p:nvSpPr>
        <p:spPr>
          <a:xfrm>
            <a:off x="1421383" y="2023948"/>
            <a:ext cx="6487160" cy="788670"/>
          </a:xfrm>
          <a:prstGeom prst="rect">
            <a:avLst/>
          </a:prstGeom>
        </p:spPr>
        <p:txBody>
          <a:bodyPr vert="horz" wrap="square" lIns="0" tIns="13335" rIns="0" bIns="0" rtlCol="0">
            <a:spAutoFit/>
          </a:bodyPr>
          <a:lstStyle/>
          <a:p>
            <a:pPr marL="12700">
              <a:lnSpc>
                <a:spcPct val="100000"/>
              </a:lnSpc>
              <a:spcBef>
                <a:spcPts val="105"/>
              </a:spcBef>
              <a:tabLst>
                <a:tab pos="1781175" algn="l"/>
              </a:tabLst>
            </a:pPr>
            <a:r>
              <a:rPr sz="5000" spc="-5" dirty="0">
                <a:solidFill>
                  <a:srgbClr val="001F5F"/>
                </a:solidFill>
              </a:rPr>
              <a:t>Thank	you</a:t>
            </a:r>
            <a:r>
              <a:rPr sz="5000" spc="-30" dirty="0">
                <a:solidFill>
                  <a:srgbClr val="001F5F"/>
                </a:solidFill>
              </a:rPr>
              <a:t> </a:t>
            </a:r>
            <a:r>
              <a:rPr sz="5000" spc="-5" dirty="0">
                <a:solidFill>
                  <a:srgbClr val="001F5F"/>
                </a:solidFill>
              </a:rPr>
              <a:t>for</a:t>
            </a:r>
            <a:r>
              <a:rPr sz="5000" spc="-45" dirty="0">
                <a:solidFill>
                  <a:srgbClr val="001F5F"/>
                </a:solidFill>
              </a:rPr>
              <a:t> </a:t>
            </a:r>
            <a:r>
              <a:rPr sz="5000" dirty="0">
                <a:solidFill>
                  <a:srgbClr val="001F5F"/>
                </a:solidFill>
              </a:rPr>
              <a:t>attention!</a:t>
            </a:r>
            <a:endParaRPr sz="50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230</TotalTime>
  <Words>3552</Words>
  <Application>Microsoft Office PowerPoint</Application>
  <PresentationFormat>Экран (4:3)</PresentationFormat>
  <Paragraphs>385</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Office Theme</vt:lpstr>
      <vt:lpstr>Lecture 1 “HISTORY OF MEDICINE AND PHARMACY  OF THE ANCIENT WORLD“</vt:lpstr>
      <vt:lpstr>THE LIST OF RECOMMENDED LITERATURE</vt:lpstr>
      <vt:lpstr>THEORETICAL QUESTIONS:</vt:lpstr>
      <vt:lpstr>Periodization and chronology of the worlds historical process</vt:lpstr>
      <vt:lpstr>MEDICINE IN ANCIENT EGYPT</vt:lpstr>
      <vt:lpstr>Periodization is an establishment in chronological order stages of social development.</vt:lpstr>
      <vt:lpstr>Periods of the world historical process</vt:lpstr>
      <vt:lpstr>Sources of studying the history of medicine and pharmacy</vt:lpstr>
      <vt:lpstr>Презентация PowerPoint</vt:lpstr>
      <vt:lpstr>Презентация PowerPoint</vt:lpstr>
      <vt:lpstr>EGYPTIANS CONTRIBUTION to the HISTORY  of MANKIND</vt:lpstr>
      <vt:lpstr>SOURCES FOR STUDY OF MEDICINE IN ANCIENT EGYPT</vt:lpstr>
      <vt:lpstr>PAPYRUSES OF ANCIENT EGYPT</vt:lpstr>
      <vt:lpstr>THE PAPYRUS OF EBERS AND SMITH</vt:lpstr>
      <vt:lpstr>DEITIES OF ANCIENT EGYPT MEDICINE</vt:lpstr>
      <vt:lpstr>MEDICINE AND PHARMACY OF ANCIENT EGYPT</vt:lpstr>
      <vt:lpstr>MEDICINE AND PHARMACY OF ANCIENT EGYPT</vt:lpstr>
      <vt:lpstr>PHARMACY OF ANCIENT EGYPT</vt:lpstr>
      <vt:lpstr>MEDICINE AND MEDICAL  SCHOOLS OF ANCIENT GREECE</vt:lpstr>
      <vt:lpstr>GOD OF THE MEDICAL ART - ASCLEPIUS</vt:lpstr>
      <vt:lpstr>MEDICINE OF ANCIENT GREECE</vt:lpstr>
      <vt:lpstr>MEDICAL SCHOOLS OF ANCIENT GREECE</vt:lpstr>
      <vt:lpstr>THE LIFE AND ACTIVITY OF  HIPPOCRATES</vt:lpstr>
      <vt:lpstr>HIPPOCRATES’S VITAL ACTIVITY</vt:lpstr>
      <vt:lpstr>HIPPOCRATES’S SCIENTIFIC WORKS</vt:lpstr>
      <vt:lpstr>sanguine (the blood excess)</vt:lpstr>
      <vt:lpstr>MEDICINE IN THE ANCIENT ROME.  ASCLEPIAD’S TEACHINGS. WORKS OF GALEN.</vt:lpstr>
      <vt:lpstr>MEDICINE AND PHARMACY IN THE ANCIENT ROME</vt:lpstr>
      <vt:lpstr>TEACHINGS OF ASCLEPIADES</vt:lpstr>
      <vt:lpstr>CLAUDIUS GALEN</vt:lpstr>
      <vt:lpstr>Conclusions</vt:lpstr>
      <vt:lpstr>Conclusions</vt:lpstr>
      <vt:lpstr>Thank you for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MEDICINE AND PHARMACY OF THE ANCIENT WORLD</dc:title>
  <dc:creator>Alina</dc:creator>
  <cp:lastModifiedBy>Ira</cp:lastModifiedBy>
  <cp:revision>9</cp:revision>
  <dcterms:created xsi:type="dcterms:W3CDTF">2022-10-17T06:16:49Z</dcterms:created>
  <dcterms:modified xsi:type="dcterms:W3CDTF">2022-10-17T10:09:29Z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2020-03-26T00:00:00Z</vt:filetime>
  </property>
  <property fmtid="{D5CDD505-2E9C-101B-9397-08002B2CF9AE}" pid="3" name="Creator">
    <vt:lpwstr>Microsoft® PowerPoint® 2013</vt:lpwstr>
  </property>
  <property fmtid="{D5CDD505-2E9C-101B-9397-08002B2CF9AE}" pid="4" name="LastSaved">
    <vt:filetime>2022-10-17T00:00:00Z</vt:filetime>
  </property>
</Properties>
</file>