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290"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10.09.2019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10.09.2019</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260648"/>
            <a:ext cx="7910696" cy="1512168"/>
          </a:xfrm>
        </p:spPr>
        <p:txBody>
          <a:bodyPr>
            <a:normAutofit fontScale="90000"/>
          </a:bodyPr>
          <a:lstStyle/>
          <a:p>
            <a:pPr algn="ct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en-US" sz="3600" dirty="0">
                <a:solidFill>
                  <a:schemeClr val="tx1"/>
                </a:solidFill>
                <a:effectLst/>
              </a:rPr>
              <a:t>Ministry of Health of Ukraine</a:t>
            </a:r>
            <a:r>
              <a:rPr lang="ru-RU" sz="3600" dirty="0">
                <a:solidFill>
                  <a:schemeClr val="tx1"/>
                </a:solidFill>
                <a:effectLst/>
              </a:rPr>
              <a:t/>
            </a:r>
            <a:br>
              <a:rPr lang="ru-RU" sz="3600" dirty="0">
                <a:solidFill>
                  <a:schemeClr val="tx1"/>
                </a:solidFill>
                <a:effectLst/>
              </a:rPr>
            </a:br>
            <a:r>
              <a:rPr lang="en-US" sz="3600" dirty="0">
                <a:solidFill>
                  <a:schemeClr val="tx1"/>
                </a:solidFill>
                <a:effectLst/>
              </a:rPr>
              <a:t>Odesa National Medical University</a:t>
            </a:r>
            <a:r>
              <a:rPr lang="ru-RU" sz="3600" dirty="0">
                <a:solidFill>
                  <a:schemeClr val="tx1"/>
                </a:solidFill>
                <a:effectLst/>
              </a:rPr>
              <a:t/>
            </a:r>
            <a:br>
              <a:rPr lang="ru-RU" sz="3600" dirty="0">
                <a:solidFill>
                  <a:schemeClr val="tx1"/>
                </a:solidFill>
                <a:effectLst/>
              </a:rPr>
            </a:br>
            <a:r>
              <a:rPr lang="en-US" sz="3600" dirty="0">
                <a:solidFill>
                  <a:schemeClr val="tx1"/>
                </a:solidFill>
                <a:effectLst/>
              </a:rPr>
              <a:t>F</a:t>
            </a:r>
            <a:r>
              <a:rPr lang="ru-RU" sz="3600" dirty="0">
                <a:solidFill>
                  <a:schemeClr val="tx1"/>
                </a:solidFill>
                <a:effectLst/>
              </a:rPr>
              <a:t>а</a:t>
            </a:r>
            <a:r>
              <a:rPr lang="en-US" sz="3600" dirty="0" err="1">
                <a:solidFill>
                  <a:schemeClr val="tx1"/>
                </a:solidFill>
                <a:effectLst/>
              </a:rPr>
              <a:t>culty</a:t>
            </a:r>
            <a:r>
              <a:rPr lang="en-US" sz="3600" dirty="0">
                <a:solidFill>
                  <a:schemeClr val="tx1"/>
                </a:solidFill>
                <a:effectLst/>
              </a:rPr>
              <a:t> of </a:t>
            </a:r>
            <a:r>
              <a:rPr lang="en-US" sz="3600" dirty="0" smtClean="0">
                <a:solidFill>
                  <a:schemeClr val="tx1"/>
                </a:solidFill>
                <a:effectLst/>
              </a:rPr>
              <a:t>Pharmacy</a:t>
            </a:r>
            <a:endParaRPr lang="ru-RU" dirty="0">
              <a:solidFill>
                <a:schemeClr val="tx1"/>
              </a:solidFill>
            </a:endParaRPr>
          </a:p>
        </p:txBody>
      </p:sp>
      <p:sp>
        <p:nvSpPr>
          <p:cNvPr id="3" name="Подзаголовок 2"/>
          <p:cNvSpPr>
            <a:spLocks noGrp="1"/>
          </p:cNvSpPr>
          <p:nvPr>
            <p:ph type="subTitle" idx="1"/>
          </p:nvPr>
        </p:nvSpPr>
        <p:spPr>
          <a:xfrm>
            <a:off x="1432560" y="1850064"/>
            <a:ext cx="7243896" cy="4747288"/>
          </a:xfrm>
        </p:spPr>
        <p:txBody>
          <a:bodyPr>
            <a:normAutofit/>
          </a:bodyPr>
          <a:lstStyle/>
          <a:p>
            <a:pPr algn="ctr"/>
            <a:endParaRPr lang="uk-UA" dirty="0" smtClean="0"/>
          </a:p>
          <a:p>
            <a:pPr algn="ctr"/>
            <a:r>
              <a:rPr lang="en-US" sz="3200" b="1" dirty="0" smtClean="0"/>
              <a:t>LECTURE</a:t>
            </a:r>
            <a:r>
              <a:rPr lang="uk-UA" sz="3200" b="1" dirty="0" smtClean="0"/>
              <a:t> №2:</a:t>
            </a:r>
          </a:p>
          <a:p>
            <a:pPr algn="ctr"/>
            <a:r>
              <a:rPr lang="uk-UA" sz="4400" b="1" dirty="0" smtClean="0"/>
              <a:t>«</a:t>
            </a:r>
            <a:r>
              <a:rPr lang="en-US" sz="4400" dirty="0"/>
              <a:t>The development of medicine and pharmacy in Ukraine from ancient to </a:t>
            </a:r>
            <a:r>
              <a:rPr lang="en-US" sz="4400" dirty="0" smtClean="0"/>
              <a:t>present</a:t>
            </a:r>
            <a:r>
              <a:rPr lang="ru-RU" sz="4400" dirty="0" smtClean="0"/>
              <a:t>»</a:t>
            </a:r>
            <a:endParaRPr lang="uk-UA" sz="4400" b="1" dirty="0" smtClean="0"/>
          </a:p>
          <a:p>
            <a:pPr algn="ctr"/>
            <a:endParaRPr lang="ru-RU" sz="1800" dirty="0" smtClean="0"/>
          </a:p>
          <a:p>
            <a:pPr algn="ctr"/>
            <a:endParaRPr lang="ru-RU" sz="1800" dirty="0"/>
          </a:p>
          <a:p>
            <a:pPr algn="ctr"/>
            <a:endParaRPr lang="ru-RU" sz="1800" dirty="0" smtClean="0"/>
          </a:p>
          <a:p>
            <a:pPr algn="ctr"/>
            <a:r>
              <a:rPr lang="en-US" sz="2400" dirty="0" smtClean="0"/>
              <a:t>Odessa</a:t>
            </a:r>
            <a:r>
              <a:rPr lang="uk-UA" sz="2400" dirty="0" smtClean="0"/>
              <a:t> </a:t>
            </a:r>
            <a:r>
              <a:rPr lang="uk-UA" sz="2400" dirty="0"/>
              <a:t>– </a:t>
            </a:r>
            <a:r>
              <a:rPr lang="uk-UA" sz="2400" dirty="0" smtClean="0"/>
              <a:t>20</a:t>
            </a:r>
            <a:r>
              <a:rPr lang="uk-UA" sz="2400" u="sng" dirty="0" smtClean="0"/>
              <a:t>1</a:t>
            </a:r>
            <a:r>
              <a:rPr lang="ru-RU" sz="2400" u="sng" dirty="0" smtClean="0"/>
              <a:t>9</a:t>
            </a:r>
            <a:r>
              <a:rPr lang="en-US" sz="2400" u="sng" dirty="0" smtClean="0"/>
              <a:t> </a:t>
            </a:r>
            <a:endParaRPr lang="ru-RU" sz="2400" dirty="0"/>
          </a:p>
          <a:p>
            <a:pPr algn="ctr"/>
            <a:endParaRPr lang="uk-UA" sz="5400" b="1" dirty="0" smtClean="0"/>
          </a:p>
          <a:p>
            <a:pPr algn="ctr"/>
            <a:endParaRPr lang="ru-RU" sz="5400" b="1" dirty="0"/>
          </a:p>
        </p:txBody>
      </p:sp>
    </p:spTree>
    <p:extLst>
      <p:ext uri="{BB962C8B-B14F-4D97-AF65-F5344CB8AC3E}">
        <p14:creationId xmlns:p14="http://schemas.microsoft.com/office/powerpoint/2010/main" val="1028231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dirty="0"/>
              <a:t>Folk </a:t>
            </a:r>
            <a:r>
              <a:rPr lang="en-US" dirty="0" smtClean="0"/>
              <a:t>medicine</a:t>
            </a:r>
            <a:endParaRPr lang="ru-RU" dirty="0"/>
          </a:p>
        </p:txBody>
      </p:sp>
      <p:sp>
        <p:nvSpPr>
          <p:cNvPr id="3" name="Объект 2"/>
          <p:cNvSpPr>
            <a:spLocks noGrp="1"/>
          </p:cNvSpPr>
          <p:nvPr>
            <p:ph idx="1"/>
          </p:nvPr>
        </p:nvSpPr>
        <p:spPr/>
        <p:txBody>
          <a:bodyPr/>
          <a:lstStyle/>
          <a:p>
            <a:pPr marL="82296" indent="0">
              <a:buNone/>
            </a:pPr>
            <a:r>
              <a:rPr lang="en-US" dirty="0" smtClean="0"/>
              <a:t>The </a:t>
            </a:r>
            <a:r>
              <a:rPr lang="en-US" dirty="0"/>
              <a:t>history of medicine in Ukraine begins with the history of folk medicine.</a:t>
            </a:r>
          </a:p>
          <a:p>
            <a:pPr marL="82296" indent="0">
              <a:buNone/>
            </a:pPr>
            <a:r>
              <a:rPr lang="en-US" dirty="0"/>
              <a:t>The origin of Ukrainian medicine may be traced back to the folk medicine of the </a:t>
            </a:r>
            <a:r>
              <a:rPr lang="en-US" b="1" dirty="0"/>
              <a:t>Kyiv Ukraine-</a:t>
            </a:r>
            <a:r>
              <a:rPr lang="en-US" b="1" dirty="0" err="1"/>
              <a:t>Rus</a:t>
            </a:r>
            <a:r>
              <a:rPr lang="en-US" b="1" dirty="0"/>
              <a:t> epoch</a:t>
            </a:r>
            <a:r>
              <a:rPr lang="en-US" dirty="0"/>
              <a:t>. It developed as a monastery medicine and medicine of the Cossacks state.</a:t>
            </a:r>
          </a:p>
          <a:p>
            <a:endParaRPr lang="ru-RU" dirty="0"/>
          </a:p>
        </p:txBody>
      </p:sp>
    </p:spTree>
    <p:extLst>
      <p:ext uri="{BB962C8B-B14F-4D97-AF65-F5344CB8AC3E}">
        <p14:creationId xmlns:p14="http://schemas.microsoft.com/office/powerpoint/2010/main" val="27380526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850106"/>
          </a:xfrm>
        </p:spPr>
        <p:txBody>
          <a:bodyPr/>
          <a:lstStyle/>
          <a:p>
            <a:pPr algn="ctr"/>
            <a:r>
              <a:rPr lang="en-US" dirty="0">
                <a:effectLst/>
              </a:rPr>
              <a:t>Medical schools</a:t>
            </a:r>
            <a:endParaRPr lang="ru-RU" dirty="0"/>
          </a:p>
        </p:txBody>
      </p:sp>
      <p:sp>
        <p:nvSpPr>
          <p:cNvPr id="3" name="Объект 2"/>
          <p:cNvSpPr>
            <a:spLocks noGrp="1"/>
          </p:cNvSpPr>
          <p:nvPr>
            <p:ph idx="1"/>
          </p:nvPr>
        </p:nvSpPr>
        <p:spPr>
          <a:xfrm>
            <a:off x="1043608" y="980728"/>
            <a:ext cx="7848872" cy="5688632"/>
          </a:xfrm>
        </p:spPr>
        <p:txBody>
          <a:bodyPr>
            <a:normAutofit fontScale="77500" lnSpcReduction="20000"/>
          </a:bodyPr>
          <a:lstStyle/>
          <a:p>
            <a:pPr marL="82296" indent="0">
              <a:buNone/>
            </a:pPr>
            <a:r>
              <a:rPr lang="en-US" dirty="0"/>
              <a:t>The first medical hospitals in Kyiv </a:t>
            </a:r>
            <a:r>
              <a:rPr lang="en-US" dirty="0" err="1"/>
              <a:t>Rus</a:t>
            </a:r>
            <a:r>
              <a:rPr lang="en-US" dirty="0"/>
              <a:t> were founded in the 11-th century and were mostly in the form of alms houses attached to churches.</a:t>
            </a:r>
          </a:p>
          <a:p>
            <a:pPr marL="82296" indent="0">
              <a:buNone/>
            </a:pPr>
            <a:r>
              <a:rPr lang="en-US" dirty="0"/>
              <a:t>In 1653 in the city of </a:t>
            </a:r>
            <a:r>
              <a:rPr lang="en-US" dirty="0" err="1"/>
              <a:t>Zamostya</a:t>
            </a:r>
            <a:r>
              <a:rPr lang="en-US" dirty="0"/>
              <a:t> (near </a:t>
            </a:r>
            <a:r>
              <a:rPr lang="en-US" dirty="0" err="1"/>
              <a:t>Lviv</a:t>
            </a:r>
            <a:r>
              <a:rPr lang="en-US" dirty="0"/>
              <a:t>) </a:t>
            </a:r>
            <a:r>
              <a:rPr lang="en-US" dirty="0" err="1"/>
              <a:t>Zamostya’s</a:t>
            </a:r>
            <a:r>
              <a:rPr lang="en-US" dirty="0"/>
              <a:t> academy was organized under the initiative of graph Yan </a:t>
            </a:r>
            <a:r>
              <a:rPr lang="en-US" dirty="0" err="1"/>
              <a:t>Zamoyskyi</a:t>
            </a:r>
            <a:r>
              <a:rPr lang="en-US" dirty="0"/>
              <a:t>.</a:t>
            </a:r>
          </a:p>
          <a:p>
            <a:pPr marL="82296" indent="0">
              <a:buNone/>
            </a:pPr>
            <a:r>
              <a:rPr lang="en-US" dirty="0"/>
              <a:t>Yan </a:t>
            </a:r>
            <a:r>
              <a:rPr lang="en-US" dirty="0" err="1"/>
              <a:t>Zamoyskyi</a:t>
            </a:r>
            <a:r>
              <a:rPr lang="en-US" dirty="0"/>
              <a:t> graduated from the University of Padua. He </a:t>
            </a:r>
            <a:r>
              <a:rPr lang="en-US" dirty="0" err="1"/>
              <a:t>desided</a:t>
            </a:r>
            <a:r>
              <a:rPr lang="en-US" dirty="0"/>
              <a:t> to open a similar school in his motherland. The Pope of Rome Clement VIII confirmed the Academy status and gave it the right to adjudge the degree of the doctors of philosophy, low and medicine. Medical Faculty of the Academy was weaker than that of Cracow. Only 1-2 professors taught medicine there.</a:t>
            </a:r>
          </a:p>
          <a:p>
            <a:pPr marL="82296" indent="0">
              <a:buNone/>
            </a:pPr>
            <a:r>
              <a:rPr lang="en-US" dirty="0" smtClean="0"/>
              <a:t>The </a:t>
            </a:r>
            <a:r>
              <a:rPr lang="en-US" dirty="0"/>
              <a:t>academy was existing only for 190 years. But it played a positive role in the dissemination of scientific medical knowledge among the population.  </a:t>
            </a:r>
          </a:p>
          <a:p>
            <a:endParaRPr lang="ru-RU" dirty="0"/>
          </a:p>
        </p:txBody>
      </p:sp>
    </p:spTree>
    <p:extLst>
      <p:ext uri="{BB962C8B-B14F-4D97-AF65-F5344CB8AC3E}">
        <p14:creationId xmlns:p14="http://schemas.microsoft.com/office/powerpoint/2010/main" val="802707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332656"/>
            <a:ext cx="5296632" cy="922114"/>
          </a:xfrm>
        </p:spPr>
        <p:txBody>
          <a:bodyPr/>
          <a:lstStyle/>
          <a:p>
            <a:pPr algn="ctr"/>
            <a:r>
              <a:rPr lang="en-US" dirty="0">
                <a:effectLst/>
              </a:rPr>
              <a:t>Medical schools</a:t>
            </a:r>
            <a:endParaRPr lang="ru-RU" dirty="0"/>
          </a:p>
        </p:txBody>
      </p:sp>
      <p:sp>
        <p:nvSpPr>
          <p:cNvPr id="3" name="Объект 2"/>
          <p:cNvSpPr>
            <a:spLocks noGrp="1"/>
          </p:cNvSpPr>
          <p:nvPr>
            <p:ph idx="1"/>
          </p:nvPr>
        </p:nvSpPr>
        <p:spPr/>
        <p:txBody>
          <a:bodyPr>
            <a:normAutofit fontScale="92500" lnSpcReduction="10000"/>
          </a:bodyPr>
          <a:lstStyle/>
          <a:p>
            <a:pPr marL="82296" indent="0">
              <a:buNone/>
            </a:pPr>
            <a:r>
              <a:rPr lang="en-US" dirty="0"/>
              <a:t>One of such doctors of medicine was </a:t>
            </a:r>
            <a:r>
              <a:rPr lang="en-US" dirty="0" err="1"/>
              <a:t>Yuriy</a:t>
            </a:r>
            <a:r>
              <a:rPr lang="en-US" dirty="0"/>
              <a:t> </a:t>
            </a:r>
            <a:r>
              <a:rPr lang="en-US" dirty="0" err="1"/>
              <a:t>Drohobych-Kotermak</a:t>
            </a:r>
            <a:r>
              <a:rPr lang="en-US" dirty="0"/>
              <a:t> (1450-1494).</a:t>
            </a:r>
          </a:p>
          <a:p>
            <a:pPr marL="82296" indent="0">
              <a:buNone/>
            </a:pPr>
            <a:r>
              <a:rPr lang="en-US" dirty="0" err="1"/>
              <a:t>Yuriy</a:t>
            </a:r>
            <a:r>
              <a:rPr lang="en-US" dirty="0"/>
              <a:t> </a:t>
            </a:r>
            <a:r>
              <a:rPr lang="en-US" dirty="0" err="1"/>
              <a:t>Drohobych-Kotermak</a:t>
            </a:r>
            <a:r>
              <a:rPr lang="en-US" dirty="0"/>
              <a:t> was a philosopher, astrologist, writer, medical doctor, rector of the University of Bologna, professor of Krakow Academy, first publisher of a Ukrainian printed text. He is the author of “</a:t>
            </a:r>
            <a:r>
              <a:rPr lang="en-US" dirty="0" err="1"/>
              <a:t>Iudicium</a:t>
            </a:r>
            <a:r>
              <a:rPr lang="en-US" dirty="0"/>
              <a:t> </a:t>
            </a:r>
            <a:r>
              <a:rPr lang="en-US" dirty="0" err="1"/>
              <a:t>Pronosticon</a:t>
            </a:r>
            <a:r>
              <a:rPr lang="en-US" dirty="0"/>
              <a:t> </a:t>
            </a:r>
            <a:r>
              <a:rPr lang="en-US" dirty="0" err="1"/>
              <a:t>Anni</a:t>
            </a:r>
            <a:r>
              <a:rPr lang="en-US" dirty="0"/>
              <a:t> </a:t>
            </a:r>
            <a:r>
              <a:rPr lang="en-US" dirty="0" err="1"/>
              <a:t>Currentis</a:t>
            </a:r>
            <a:r>
              <a:rPr lang="en-US" dirty="0"/>
              <a:t>”, 1483.</a:t>
            </a:r>
          </a:p>
          <a:p>
            <a:pPr marL="82296" indent="0">
              <a:buNone/>
            </a:pPr>
            <a:r>
              <a:rPr lang="en-US" dirty="0"/>
              <a:t>In 1478 </a:t>
            </a:r>
            <a:r>
              <a:rPr lang="en-US" dirty="0" err="1"/>
              <a:t>Drohobych</a:t>
            </a:r>
            <a:r>
              <a:rPr lang="en-US" dirty="0"/>
              <a:t> received his doctorate in philosophy, but he continued his studies. This time he took up medicine.</a:t>
            </a:r>
          </a:p>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2360" y="116632"/>
            <a:ext cx="1143000"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7511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88640"/>
            <a:ext cx="5040560" cy="1008112"/>
          </a:xfrm>
        </p:spPr>
        <p:txBody>
          <a:bodyPr>
            <a:noAutofit/>
          </a:bodyPr>
          <a:lstStyle/>
          <a:p>
            <a:pPr algn="ctr"/>
            <a:r>
              <a:rPr lang="en-US" sz="2800" b="1" i="1" dirty="0">
                <a:effectLst/>
              </a:rPr>
              <a:t>Medical assistance in the army</a:t>
            </a:r>
            <a:r>
              <a:rPr lang="en-US" sz="2800" dirty="0">
                <a:effectLst/>
              </a:rPr>
              <a:t/>
            </a:r>
            <a:br>
              <a:rPr lang="en-US" sz="2800" dirty="0">
                <a:effectLst/>
              </a:rPr>
            </a:br>
            <a:r>
              <a:rPr lang="en-US" sz="2800" b="1" i="1" dirty="0">
                <a:effectLst/>
              </a:rPr>
              <a:t>of Bogdan </a:t>
            </a:r>
            <a:r>
              <a:rPr lang="en-US" sz="2800" b="1" i="1" dirty="0" smtClean="0">
                <a:effectLst/>
              </a:rPr>
              <a:t>Khmelnitsky</a:t>
            </a:r>
            <a:endParaRPr lang="ru-RU" sz="2800" dirty="0"/>
          </a:p>
        </p:txBody>
      </p:sp>
      <p:sp>
        <p:nvSpPr>
          <p:cNvPr id="3" name="Объект 2"/>
          <p:cNvSpPr>
            <a:spLocks noGrp="1"/>
          </p:cNvSpPr>
          <p:nvPr>
            <p:ph idx="1"/>
          </p:nvPr>
        </p:nvSpPr>
        <p:spPr>
          <a:xfrm>
            <a:off x="1079054" y="1627540"/>
            <a:ext cx="7885434" cy="4969812"/>
          </a:xfrm>
        </p:spPr>
        <p:txBody>
          <a:bodyPr>
            <a:normAutofit fontScale="92500" lnSpcReduction="20000"/>
          </a:bodyPr>
          <a:lstStyle/>
          <a:p>
            <a:pPr marL="82296" indent="0">
              <a:buNone/>
            </a:pPr>
            <a:r>
              <a:rPr lang="en-US" i="1" dirty="0"/>
              <a:t> </a:t>
            </a:r>
            <a:r>
              <a:rPr lang="en-US" dirty="0"/>
              <a:t>At the end of the XVI century the main </a:t>
            </a:r>
            <a:r>
              <a:rPr lang="en-US" dirty="0" err="1"/>
              <a:t>Kossacks</a:t>
            </a:r>
            <a:r>
              <a:rPr lang="en-US" dirty="0"/>
              <a:t> hospital was the hospital in </a:t>
            </a:r>
            <a:r>
              <a:rPr lang="en-US" dirty="0" err="1"/>
              <a:t>Trahtemyrivskyi</a:t>
            </a:r>
            <a:r>
              <a:rPr lang="en-US" dirty="0"/>
              <a:t> monastery below the Dnieper.</a:t>
            </a:r>
          </a:p>
          <a:p>
            <a:pPr marL="82296" indent="0">
              <a:buNone/>
            </a:pPr>
            <a:r>
              <a:rPr lang="en-US" dirty="0"/>
              <a:t>Military hospitals were in monasteries: </a:t>
            </a:r>
            <a:r>
              <a:rPr lang="en-US" dirty="0" err="1"/>
              <a:t>Lebedinsky</a:t>
            </a:r>
            <a:r>
              <a:rPr lang="en-US" dirty="0"/>
              <a:t> near </a:t>
            </a:r>
            <a:r>
              <a:rPr lang="en-US" dirty="0" err="1"/>
              <a:t>Chyhyryn</a:t>
            </a:r>
            <a:r>
              <a:rPr lang="en-US" dirty="0"/>
              <a:t> and </a:t>
            </a:r>
            <a:r>
              <a:rPr lang="en-US" dirty="0" err="1"/>
              <a:t>Levkovsky</a:t>
            </a:r>
            <a:r>
              <a:rPr lang="en-US" dirty="0"/>
              <a:t> near </a:t>
            </a:r>
            <a:r>
              <a:rPr lang="en-US" dirty="0" err="1"/>
              <a:t>Ovruch</a:t>
            </a:r>
            <a:r>
              <a:rPr lang="en-US" dirty="0"/>
              <a:t>. Monasteries willingly took care over the Cossacks.</a:t>
            </a:r>
          </a:p>
          <a:p>
            <a:pPr marL="82296" indent="0">
              <a:buNone/>
            </a:pPr>
            <a:r>
              <a:rPr lang="en-US" dirty="0"/>
              <a:t>In Cossack hospitals, opposed to civilians in towns and villages, the disabled found refuge as well as treatment the wounded was practiced. Those were the first military hospitals in Ukraine.</a:t>
            </a:r>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7342" y="33834"/>
            <a:ext cx="2520280" cy="1593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6490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1600" y="201806"/>
            <a:ext cx="6696744" cy="6395546"/>
          </a:xfrm>
        </p:spPr>
        <p:txBody>
          <a:bodyPr>
            <a:normAutofit/>
          </a:bodyPr>
          <a:lstStyle/>
          <a:p>
            <a:pPr marL="82296" indent="0">
              <a:buNone/>
            </a:pPr>
            <a:r>
              <a:rPr lang="en-US" dirty="0"/>
              <a:t> Cossacks medicine is very interesting too. Their practice off medicine is full of mysteries and legends.</a:t>
            </a:r>
          </a:p>
          <a:p>
            <a:pPr marL="82296" indent="0">
              <a:buNone/>
            </a:pPr>
            <a:r>
              <a:rPr lang="en-US" dirty="0"/>
              <a:t>Pauline, thyme, mint, </a:t>
            </a:r>
            <a:r>
              <a:rPr lang="en-US" dirty="0" err="1"/>
              <a:t>borschivnyk</a:t>
            </a:r>
            <a:r>
              <a:rPr lang="en-US" dirty="0"/>
              <a:t> were the main components of content of </a:t>
            </a:r>
            <a:r>
              <a:rPr lang="en-US" dirty="0" err="1"/>
              <a:t>Kossack</a:t>
            </a:r>
            <a:r>
              <a:rPr lang="en-US" dirty="0"/>
              <a:t> pipe. That is why Cossacks almost newer were sick with asthma and bronchitis.</a:t>
            </a:r>
          </a:p>
          <a:p>
            <a:pPr marL="82296" indent="0">
              <a:buNone/>
            </a:pPr>
            <a:r>
              <a:rPr lang="en-US" dirty="0"/>
              <a:t>Moreover smoking was able to reduce pressure, calm nerves, improve appetite, sleep and even eyesight.</a:t>
            </a:r>
          </a:p>
          <a:p>
            <a:endParaRPr lang="ru-RU" dirty="0"/>
          </a:p>
        </p:txBody>
      </p:sp>
      <p:pic>
        <p:nvPicPr>
          <p:cNvPr id="3074" name="Picture 2" descr="http://intranet.tdmu.edu.ua/data/kafedra/internal/sus_dusct/classes_stud/en/stomat/ptn/history%20of%20medicine/1/02.%20History%20of%20Ukrainian%20medicine.files/image0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1810456"/>
            <a:ext cx="122872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487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50096" y="0"/>
            <a:ext cx="4680520" cy="864096"/>
          </a:xfrm>
        </p:spPr>
        <p:txBody>
          <a:bodyPr>
            <a:normAutofit/>
          </a:bodyPr>
          <a:lstStyle/>
          <a:p>
            <a:pPr algn="ctr"/>
            <a:r>
              <a:rPr lang="en-US" sz="2800" b="1" dirty="0" err="1"/>
              <a:t>Epifany</a:t>
            </a:r>
            <a:r>
              <a:rPr lang="en-US" sz="2800" b="1" dirty="0"/>
              <a:t> </a:t>
            </a:r>
            <a:r>
              <a:rPr lang="en-US" sz="2800" b="1" dirty="0" err="1" smtClean="0"/>
              <a:t>Slavinetsky</a:t>
            </a:r>
            <a:endParaRPr lang="ru-RU" sz="2800" dirty="0"/>
          </a:p>
        </p:txBody>
      </p:sp>
      <p:sp>
        <p:nvSpPr>
          <p:cNvPr id="3" name="Объект 2"/>
          <p:cNvSpPr>
            <a:spLocks noGrp="1"/>
          </p:cNvSpPr>
          <p:nvPr>
            <p:ph idx="1"/>
          </p:nvPr>
        </p:nvSpPr>
        <p:spPr>
          <a:xfrm>
            <a:off x="1043608" y="764704"/>
            <a:ext cx="7992888" cy="3816424"/>
          </a:xfrm>
        </p:spPr>
        <p:txBody>
          <a:bodyPr>
            <a:normAutofit fontScale="85000" lnSpcReduction="20000"/>
          </a:bodyPr>
          <a:lstStyle/>
          <a:p>
            <a:pPr marL="82296" indent="0">
              <a:buNone/>
            </a:pPr>
            <a:r>
              <a:rPr lang="en-US" dirty="0" smtClean="0"/>
              <a:t>Among </a:t>
            </a:r>
            <a:r>
              <a:rPr lang="en-US" dirty="0"/>
              <a:t>famous doctors of that time it is important to mention </a:t>
            </a:r>
            <a:r>
              <a:rPr lang="en-US" dirty="0" err="1"/>
              <a:t>Epifany</a:t>
            </a:r>
            <a:r>
              <a:rPr lang="en-US" dirty="0"/>
              <a:t> </a:t>
            </a:r>
            <a:r>
              <a:rPr lang="en-US" dirty="0" err="1"/>
              <a:t>Slavinetsky</a:t>
            </a:r>
            <a:r>
              <a:rPr lang="en-US" dirty="0" smtClean="0"/>
              <a:t>.</a:t>
            </a:r>
            <a:endParaRPr lang="en-US" dirty="0"/>
          </a:p>
          <a:p>
            <a:pPr marL="82296" indent="0">
              <a:buNone/>
            </a:pPr>
            <a:r>
              <a:rPr lang="en-US" dirty="0"/>
              <a:t>In the 1620s, he attended the Kyiv Brotherhood School and later continued his education abroad.</a:t>
            </a:r>
          </a:p>
          <a:p>
            <a:pPr marL="82296" indent="0">
              <a:buNone/>
            </a:pPr>
            <a:r>
              <a:rPr lang="en-US" dirty="0" err="1"/>
              <a:t>Epifany</a:t>
            </a:r>
            <a:r>
              <a:rPr lang="en-US" dirty="0"/>
              <a:t> was one of the most educated people of his period that came from Central and Eastern Europe. He came to master the Latin, Polish, Ancient Greek and Hebrew languages.</a:t>
            </a:r>
          </a:p>
          <a:p>
            <a:pPr marL="82296" indent="0">
              <a:buNone/>
            </a:pPr>
            <a:r>
              <a:rPr lang="en-US" dirty="0" err="1"/>
              <a:t>Epifany</a:t>
            </a:r>
            <a:r>
              <a:rPr lang="en-US" dirty="0"/>
              <a:t> </a:t>
            </a:r>
            <a:r>
              <a:rPr lang="en-US" dirty="0" err="1"/>
              <a:t>Slavinetsky</a:t>
            </a:r>
            <a:r>
              <a:rPr lang="en-US" dirty="0"/>
              <a:t> translated into Slavic languages the book of anatomy by Andreas Vesalius.  </a:t>
            </a:r>
          </a:p>
          <a:p>
            <a:endParaRPr lang="ru-RU" dirty="0"/>
          </a:p>
        </p:txBody>
      </p:sp>
      <p:pic>
        <p:nvPicPr>
          <p:cNvPr id="4098" name="Picture 2" descr="http://intranet.tdmu.edu.ua/data/kafedra/internal/sus_dusct/classes_stud/en/stomat/ptn/history%20of%20medicine/1/02.%20History%20of%20Ukrainian%20medicine.files/image0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4483932"/>
            <a:ext cx="3019230" cy="2217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734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5776" y="116632"/>
            <a:ext cx="5112568" cy="648072"/>
          </a:xfrm>
        </p:spPr>
        <p:txBody>
          <a:bodyPr>
            <a:normAutofit fontScale="90000"/>
          </a:bodyPr>
          <a:lstStyle/>
          <a:p>
            <a:pPr algn="ctr"/>
            <a:r>
              <a:rPr lang="en-US" dirty="0">
                <a:effectLst/>
              </a:rPr>
              <a:t>Kyiv-</a:t>
            </a:r>
            <a:r>
              <a:rPr lang="en-US" dirty="0" err="1">
                <a:effectLst/>
              </a:rPr>
              <a:t>Mohyla</a:t>
            </a:r>
            <a:r>
              <a:rPr lang="en-US" dirty="0">
                <a:effectLst/>
              </a:rPr>
              <a:t> academy</a:t>
            </a:r>
            <a:endParaRPr lang="ru-RU" dirty="0"/>
          </a:p>
        </p:txBody>
      </p:sp>
      <p:sp>
        <p:nvSpPr>
          <p:cNvPr id="3" name="Объект 2"/>
          <p:cNvSpPr>
            <a:spLocks noGrp="1"/>
          </p:cNvSpPr>
          <p:nvPr>
            <p:ph idx="1"/>
          </p:nvPr>
        </p:nvSpPr>
        <p:spPr>
          <a:xfrm>
            <a:off x="1043608" y="692696"/>
            <a:ext cx="7848872" cy="5184576"/>
          </a:xfrm>
        </p:spPr>
        <p:txBody>
          <a:bodyPr>
            <a:normAutofit fontScale="92500" lnSpcReduction="10000"/>
          </a:bodyPr>
          <a:lstStyle/>
          <a:p>
            <a:pPr marL="82296" indent="0">
              <a:buNone/>
            </a:pPr>
            <a:r>
              <a:rPr lang="en-US" dirty="0"/>
              <a:t> </a:t>
            </a:r>
            <a:r>
              <a:rPr lang="en-US" b="1" dirty="0"/>
              <a:t>Kyiv-</a:t>
            </a:r>
            <a:r>
              <a:rPr lang="en-US" b="1" dirty="0" err="1"/>
              <a:t>Mohyla</a:t>
            </a:r>
            <a:r>
              <a:rPr lang="en-US" b="1" dirty="0"/>
              <a:t> academy</a:t>
            </a:r>
            <a:r>
              <a:rPr lang="en-US" dirty="0"/>
              <a:t> played a significant role in the preparing of medical stuff, with organization of hospital’s medical schools. During 14 years (1784-1798) more than 300 persons who were studying at academy, entered medical schools. The Academy was first opened in 1615 as the Kyiv Brotherhood School</a:t>
            </a:r>
            <a:r>
              <a:rPr lang="en-US" dirty="0" smtClean="0"/>
              <a:t>.</a:t>
            </a:r>
            <a:r>
              <a:rPr lang="uk-UA" dirty="0" smtClean="0"/>
              <a:t> </a:t>
            </a:r>
            <a:r>
              <a:rPr lang="en-US" dirty="0"/>
              <a:t>Among the famous graduates of the Kyiv-</a:t>
            </a:r>
            <a:r>
              <a:rPr lang="en-US" dirty="0" err="1"/>
              <a:t>Mohyla</a:t>
            </a:r>
            <a:r>
              <a:rPr lang="en-US" dirty="0"/>
              <a:t> Academy there are names of Peter </a:t>
            </a:r>
            <a:r>
              <a:rPr lang="en-US" dirty="0" err="1"/>
              <a:t>Doroshenko</a:t>
            </a:r>
            <a:r>
              <a:rPr lang="en-US" dirty="0"/>
              <a:t>, Philip </a:t>
            </a:r>
            <a:r>
              <a:rPr lang="en-US" dirty="0" err="1"/>
              <a:t>Orlik</a:t>
            </a:r>
            <a:r>
              <a:rPr lang="en-US" dirty="0"/>
              <a:t>, Yuri Khmelnitsky, Paul </a:t>
            </a:r>
            <a:r>
              <a:rPr lang="en-US" dirty="0" err="1"/>
              <a:t>Teterya</a:t>
            </a:r>
            <a:r>
              <a:rPr lang="en-US" dirty="0"/>
              <a:t>, Gregory </a:t>
            </a:r>
            <a:r>
              <a:rPr lang="en-US" dirty="0" err="1"/>
              <a:t>Skovoroda</a:t>
            </a:r>
            <a:r>
              <a:rPr lang="en-US" dirty="0"/>
              <a:t>, Ivan </a:t>
            </a:r>
            <a:r>
              <a:rPr lang="en-US" dirty="0" err="1"/>
              <a:t>Skoropadskyi</a:t>
            </a:r>
            <a:r>
              <a:rPr lang="en-US" dirty="0"/>
              <a:t>, Ivan </a:t>
            </a:r>
            <a:r>
              <a:rPr lang="en-US" dirty="0" err="1"/>
              <a:t>Mazepa</a:t>
            </a:r>
            <a:r>
              <a:rPr lang="en-US" dirty="0"/>
              <a:t> etc.</a:t>
            </a:r>
            <a:endParaRPr lang="ru-RU" dirty="0"/>
          </a:p>
        </p:txBody>
      </p:sp>
      <p:pic>
        <p:nvPicPr>
          <p:cNvPr id="5122" name="Picture 2" descr="ÐÐ¿Ð¸ÑÐ°Ð½Ð¸Ðµ: C:\Documents and Settings\User\Ð Ð°Ð±Ð¾ÑÐ¸Ð¹ ÑÑÐ¾Ð»\image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3565" y="5225692"/>
            <a:ext cx="2296940" cy="146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280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88640"/>
            <a:ext cx="7498080" cy="922114"/>
          </a:xfrm>
        </p:spPr>
        <p:txBody>
          <a:bodyPr>
            <a:normAutofit fontScale="90000"/>
          </a:bodyPr>
          <a:lstStyle/>
          <a:p>
            <a:pPr algn="ctr"/>
            <a:r>
              <a:rPr lang="en-US" b="1" dirty="0" err="1"/>
              <a:t>Kharkiv</a:t>
            </a:r>
            <a:r>
              <a:rPr lang="en-US" b="1" dirty="0"/>
              <a:t> State Medical University</a:t>
            </a:r>
            <a:endParaRPr lang="ru-RU" dirty="0"/>
          </a:p>
        </p:txBody>
      </p:sp>
      <p:sp>
        <p:nvSpPr>
          <p:cNvPr id="3" name="Объект 2"/>
          <p:cNvSpPr>
            <a:spLocks noGrp="1"/>
          </p:cNvSpPr>
          <p:nvPr>
            <p:ph idx="1"/>
          </p:nvPr>
        </p:nvSpPr>
        <p:spPr>
          <a:xfrm>
            <a:off x="1043608" y="1268760"/>
            <a:ext cx="7920880" cy="3816424"/>
          </a:xfrm>
        </p:spPr>
        <p:txBody>
          <a:bodyPr/>
          <a:lstStyle/>
          <a:p>
            <a:pPr marL="82296" indent="0">
              <a:buNone/>
            </a:pPr>
            <a:r>
              <a:rPr lang="en-US" dirty="0" smtClean="0"/>
              <a:t>The </a:t>
            </a:r>
            <a:r>
              <a:rPr lang="en-US" dirty="0" err="1"/>
              <a:t>Kharkiv</a:t>
            </a:r>
            <a:r>
              <a:rPr lang="en-US" dirty="0"/>
              <a:t> State Medical University is one of the oldest higher educational establishments in Ukraine.</a:t>
            </a:r>
          </a:p>
          <a:p>
            <a:pPr marL="82296" indent="0">
              <a:buNone/>
            </a:pPr>
            <a:r>
              <a:rPr lang="en-US" dirty="0"/>
              <a:t>It was founded in 1805 as the Medical Faculty of the Kharkov University. At present, over 600 teachers work at the departments of this Medical University.</a:t>
            </a:r>
          </a:p>
          <a:p>
            <a:endParaRPr lang="ru-RU" dirty="0"/>
          </a:p>
        </p:txBody>
      </p:sp>
      <p:pic>
        <p:nvPicPr>
          <p:cNvPr id="6146" name="Picture 2" descr="http://intranet.tdmu.edu.ua/data/kafedra/internal/sus_dusct/classes_stud/en/stomat/ptn/history%20of%20medicine/1/02.%20History%20of%20Ukrainian%20medicine.files/image0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4365971"/>
            <a:ext cx="2880320" cy="2168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88429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88640"/>
            <a:ext cx="7498080" cy="922114"/>
          </a:xfrm>
        </p:spPr>
        <p:txBody>
          <a:bodyPr>
            <a:normAutofit fontScale="90000"/>
          </a:bodyPr>
          <a:lstStyle/>
          <a:p>
            <a:pPr algn="ctr"/>
            <a:r>
              <a:rPr lang="en-US" b="1" dirty="0"/>
              <a:t>Odessa State Medical </a:t>
            </a:r>
            <a:r>
              <a:rPr lang="en-US" b="1" dirty="0" smtClean="0"/>
              <a:t>University</a:t>
            </a:r>
            <a:endParaRPr lang="ru-RU" dirty="0"/>
          </a:p>
        </p:txBody>
      </p:sp>
      <p:sp>
        <p:nvSpPr>
          <p:cNvPr id="3" name="Объект 2"/>
          <p:cNvSpPr>
            <a:spLocks noGrp="1"/>
          </p:cNvSpPr>
          <p:nvPr>
            <p:ph idx="1"/>
          </p:nvPr>
        </p:nvSpPr>
        <p:spPr>
          <a:xfrm>
            <a:off x="1115616" y="1196752"/>
            <a:ext cx="7776864" cy="3240360"/>
          </a:xfrm>
        </p:spPr>
        <p:txBody>
          <a:bodyPr/>
          <a:lstStyle/>
          <a:p>
            <a:pPr marL="82296" indent="0">
              <a:buNone/>
            </a:pPr>
            <a:r>
              <a:rPr lang="en-US" dirty="0" smtClean="0"/>
              <a:t>In </a:t>
            </a:r>
            <a:r>
              <a:rPr lang="en-US" dirty="0"/>
              <a:t>year 2000 Odessa State Medical University has completed its 100 years of existence. Odessa State Medical University is the first university of Ukraine which started medical education in English medium in 1996.</a:t>
            </a:r>
          </a:p>
          <a:p>
            <a:endParaRPr lang="ru-RU" dirty="0"/>
          </a:p>
        </p:txBody>
      </p:sp>
      <p:pic>
        <p:nvPicPr>
          <p:cNvPr id="7170" name="Picture 2" descr="http://intranet.tdmu.edu.ua/data/kafedra/internal/sus_dusct/classes_stud/en/stomat/ptn/history%20of%20medicine/1/02.%20History%20of%20Ukrainian%20medicine.files/image0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149080"/>
            <a:ext cx="3096344" cy="2318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8341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332656"/>
            <a:ext cx="4680520" cy="648072"/>
          </a:xfrm>
        </p:spPr>
        <p:txBody>
          <a:bodyPr>
            <a:normAutofit fontScale="90000"/>
          </a:bodyPr>
          <a:lstStyle/>
          <a:p>
            <a:pPr algn="ctr"/>
            <a:r>
              <a:rPr lang="en-US" b="1" dirty="0" err="1"/>
              <a:t>Mykola</a:t>
            </a:r>
            <a:r>
              <a:rPr lang="en-US" b="1" dirty="0"/>
              <a:t> </a:t>
            </a:r>
            <a:r>
              <a:rPr lang="en-US" b="1" dirty="0" err="1" smtClean="0"/>
              <a:t>Amosov</a:t>
            </a:r>
            <a:endParaRPr lang="ru-RU" dirty="0"/>
          </a:p>
        </p:txBody>
      </p:sp>
      <p:sp>
        <p:nvSpPr>
          <p:cNvPr id="3" name="Объект 2"/>
          <p:cNvSpPr>
            <a:spLocks noGrp="1"/>
          </p:cNvSpPr>
          <p:nvPr>
            <p:ph idx="1"/>
          </p:nvPr>
        </p:nvSpPr>
        <p:spPr>
          <a:xfrm>
            <a:off x="860549" y="1412776"/>
            <a:ext cx="8169870" cy="5184576"/>
          </a:xfrm>
        </p:spPr>
        <p:txBody>
          <a:bodyPr>
            <a:normAutofit fontScale="85000" lnSpcReduction="20000"/>
          </a:bodyPr>
          <a:lstStyle/>
          <a:p>
            <a:pPr marL="82296" indent="0">
              <a:buNone/>
            </a:pPr>
            <a:r>
              <a:rPr lang="en-US" b="1" dirty="0" err="1" smtClean="0"/>
              <a:t>Mykola</a:t>
            </a:r>
            <a:r>
              <a:rPr lang="en-US" b="1" dirty="0" smtClean="0"/>
              <a:t> </a:t>
            </a:r>
            <a:r>
              <a:rPr lang="en-US" b="1" dirty="0" err="1"/>
              <a:t>Amosov</a:t>
            </a:r>
            <a:r>
              <a:rPr lang="en-US" dirty="0"/>
              <a:t> was a Ukrainian doctor, heart surgeon, inventor, enthusiast, known for his inventions of several surgical procedures for treating heart  defects.</a:t>
            </a:r>
          </a:p>
          <a:p>
            <a:pPr marL="82296" indent="0">
              <a:buNone/>
            </a:pPr>
            <a:r>
              <a:rPr lang="en-US" dirty="0"/>
              <a:t>In 1955 he was the first in Ukraine  who began treatment for heart diseases surgically. In 1958, he was one of the first in the Soviet Union to introduce into the practice the method of artificial blood circulation (in 1963). </a:t>
            </a:r>
            <a:r>
              <a:rPr lang="en-US" dirty="0" err="1"/>
              <a:t>Amosov</a:t>
            </a:r>
            <a:r>
              <a:rPr lang="en-US" dirty="0"/>
              <a:t> was first in the Soviet Union to perform the mitral valve replacement, and in 1965 for the first time in the world he created and introduced into practice the antithrombotic heart valves </a:t>
            </a:r>
            <a:r>
              <a:rPr lang="en-US" dirty="0" err="1"/>
              <a:t>prosthethesis</a:t>
            </a:r>
            <a:r>
              <a:rPr lang="en-US" dirty="0"/>
              <a:t>. </a:t>
            </a:r>
            <a:r>
              <a:rPr lang="en-US" dirty="0" err="1"/>
              <a:t>Amosov</a:t>
            </a:r>
            <a:r>
              <a:rPr lang="en-US" dirty="0"/>
              <a:t> elaborated a number of new methods of surgical treatment of heart lesions, the original model of heart-lung machine.</a:t>
            </a:r>
          </a:p>
          <a:p>
            <a:endParaRPr lang="ru-RU" dirty="0"/>
          </a:p>
        </p:txBody>
      </p:sp>
      <p:pic>
        <p:nvPicPr>
          <p:cNvPr id="8194" name="Picture 2" descr="http://intranet.tdmu.edu.ua/data/kafedra/internal/sus_dusct/classes_stud/en/stomat/ptn/history%20of%20medicine/1/02.%20History%20of%20Ukrainian%20medicine.files/image0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288" y="116632"/>
            <a:ext cx="1362075" cy="1314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0125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88640"/>
            <a:ext cx="7384864" cy="778098"/>
          </a:xfrm>
        </p:spPr>
        <p:txBody>
          <a:bodyPr>
            <a:normAutofit/>
          </a:bodyPr>
          <a:lstStyle/>
          <a:p>
            <a:pPr algn="ctr"/>
            <a:r>
              <a:rPr lang="en-US" sz="2700" b="1" dirty="0" err="1"/>
              <a:t>Volodymyr</a:t>
            </a:r>
            <a:r>
              <a:rPr lang="en-US" sz="2700" b="1" dirty="0"/>
              <a:t> </a:t>
            </a:r>
            <a:r>
              <a:rPr lang="en-US" sz="2700" b="1" dirty="0" err="1"/>
              <a:t>Petrovych</a:t>
            </a:r>
            <a:r>
              <a:rPr lang="en-US" sz="2700" b="1" dirty="0"/>
              <a:t> </a:t>
            </a:r>
            <a:r>
              <a:rPr lang="en-US" sz="2700" b="1" dirty="0" err="1" smtClean="0"/>
              <a:t>Filatov</a:t>
            </a:r>
            <a:endParaRPr lang="ru-RU" dirty="0"/>
          </a:p>
        </p:txBody>
      </p:sp>
      <p:sp>
        <p:nvSpPr>
          <p:cNvPr id="3" name="Объект 2"/>
          <p:cNvSpPr>
            <a:spLocks noGrp="1"/>
          </p:cNvSpPr>
          <p:nvPr>
            <p:ph idx="1"/>
          </p:nvPr>
        </p:nvSpPr>
        <p:spPr>
          <a:xfrm>
            <a:off x="1043609" y="908720"/>
            <a:ext cx="6120679" cy="5832648"/>
          </a:xfrm>
        </p:spPr>
        <p:txBody>
          <a:bodyPr>
            <a:normAutofit fontScale="92500" lnSpcReduction="10000"/>
          </a:bodyPr>
          <a:lstStyle/>
          <a:p>
            <a:pPr marL="82296" indent="0">
              <a:buNone/>
            </a:pPr>
            <a:r>
              <a:rPr lang="en-US" dirty="0" err="1" smtClean="0"/>
              <a:t>Volodymyr</a:t>
            </a:r>
            <a:r>
              <a:rPr lang="en-US" dirty="0" smtClean="0"/>
              <a:t> </a:t>
            </a:r>
            <a:r>
              <a:rPr lang="en-US" dirty="0" err="1"/>
              <a:t>Filatov</a:t>
            </a:r>
            <a:r>
              <a:rPr lang="en-US" dirty="0"/>
              <a:t> was a Ukrainian ophthalmologist and surgeon best known for his development of tissue therapy. He introduced the tube flap grafting method, corneal transplantation and preservation of grafts from cadaver eyes. He founded The </a:t>
            </a:r>
            <a:r>
              <a:rPr lang="en-US" dirty="0" err="1"/>
              <a:t>Filatov</a:t>
            </a:r>
            <a:r>
              <a:rPr lang="en-US" dirty="0"/>
              <a:t> Institute of Eye Diseases &amp; Tissue Therapy in Odessa. </a:t>
            </a:r>
            <a:r>
              <a:rPr lang="en-US" dirty="0" err="1"/>
              <a:t>Filatov</a:t>
            </a:r>
            <a:r>
              <a:rPr lang="en-US" dirty="0"/>
              <a:t> is also credited for restoring </a:t>
            </a:r>
            <a:r>
              <a:rPr lang="en-US" dirty="0" err="1"/>
              <a:t>Vasily</a:t>
            </a:r>
            <a:r>
              <a:rPr lang="en-US" dirty="0"/>
              <a:t> </a:t>
            </a:r>
            <a:r>
              <a:rPr lang="en-US" dirty="0" err="1"/>
              <a:t>Zaytsev’s</a:t>
            </a:r>
            <a:r>
              <a:rPr lang="en-US" dirty="0"/>
              <a:t> sight when he suffered an injury to his eyes from a mortar attack during Battle of Stalingrad.</a:t>
            </a:r>
          </a:p>
          <a:p>
            <a:endParaRPr lang="ru-RU" dirty="0"/>
          </a:p>
        </p:txBody>
      </p:sp>
      <p:pic>
        <p:nvPicPr>
          <p:cNvPr id="9218" name="Picture 2" descr="http://intranet.tdmu.edu.ua/data/kafedra/internal/sus_dusct/classes_stud/en/stomat/ptn/history%20of%20medicine/1/02.%20History%20of%20Ukrainian%20medicine.files/image0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288" y="1916832"/>
            <a:ext cx="1872207"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2770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103</TotalTime>
  <Words>306</Words>
  <Application>Microsoft Office PowerPoint</Application>
  <PresentationFormat>Экран (4:3)</PresentationFormat>
  <Paragraphs>44</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Солнцестояние</vt:lpstr>
      <vt:lpstr>                                                                                                                                                                                                                              Ministry of Health of Ukraine Odesa National Medical University Fаculty of Pharmacy</vt:lpstr>
      <vt:lpstr>Folk medicine</vt:lpstr>
      <vt:lpstr>Medical schools</vt:lpstr>
      <vt:lpstr>Medical schools</vt:lpstr>
      <vt:lpstr>Medical assistance in the army of Bogdan Khmelnitsky</vt:lpstr>
      <vt:lpstr>Презентация PowerPoint</vt:lpstr>
      <vt:lpstr>Epifany Slavinetsky</vt:lpstr>
      <vt:lpstr>Kyiv-Mohyla academy</vt:lpstr>
      <vt:lpstr>Kharkiv State Medical University</vt:lpstr>
      <vt:lpstr>Odessa State Medical University</vt:lpstr>
      <vt:lpstr>Mykola Amosov</vt:lpstr>
      <vt:lpstr>Volodymyr Petrovych Filatov</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Fuculty of Pharmacy </dc:title>
  <dc:creator>Home</dc:creator>
  <cp:lastModifiedBy>Home</cp:lastModifiedBy>
  <cp:revision>42</cp:revision>
  <dcterms:created xsi:type="dcterms:W3CDTF">2018-10-01T18:57:53Z</dcterms:created>
  <dcterms:modified xsi:type="dcterms:W3CDTF">2019-09-10T08:11:10Z</dcterms:modified>
</cp:coreProperties>
</file>