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29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16.09.2019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16.09.2019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260648"/>
            <a:ext cx="7910696" cy="1512168"/>
          </a:xfrm>
        </p:spPr>
        <p:txBody>
          <a:bodyPr>
            <a:normAutofit fontScale="90000"/>
          </a:bodyPr>
          <a:lstStyle/>
          <a:p>
            <a:pPr algn="ct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ru-RU" sz="3600" dirty="0" smtClean="0">
                <a:solidFill>
                  <a:schemeClr val="tx1"/>
                </a:solidFill>
                <a:effectLst/>
              </a:rPr>
              <a:t/>
            </a:r>
            <a:br>
              <a:rPr lang="ru-RU" sz="3600" dirty="0" smtClean="0">
                <a:solidFill>
                  <a:schemeClr val="tx1"/>
                </a:solidFill>
                <a:effectLst/>
              </a:rPr>
            </a:br>
            <a:r>
              <a:rPr lang="ru-RU" sz="3600" dirty="0">
                <a:solidFill>
                  <a:schemeClr val="tx1"/>
                </a:solidFill>
                <a:effectLst/>
              </a:rPr>
              <a:t/>
            </a:r>
            <a:br>
              <a:rPr lang="ru-RU" sz="3600" dirty="0">
                <a:solidFill>
                  <a:schemeClr val="tx1"/>
                </a:solidFill>
                <a:effectLst/>
              </a:rPr>
            </a:b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F</a:t>
            </a:r>
            <a:r>
              <a:rPr lang="ru-RU" sz="3600" dirty="0">
                <a:solidFill>
                  <a:schemeClr val="tx1"/>
                </a:solidFill>
                <a:effectLst/>
              </a:rPr>
              <a:t>а</a:t>
            </a:r>
            <a:r>
              <a:rPr lang="en-US" sz="3600" dirty="0" err="1">
                <a:solidFill>
                  <a:schemeClr val="tx1"/>
                </a:solidFill>
                <a:effectLst/>
              </a:rPr>
              <a:t>culty</a:t>
            </a:r>
            <a:r>
              <a:rPr lang="en-US" sz="3600" dirty="0">
                <a:solidFill>
                  <a:schemeClr val="tx1"/>
                </a:solidFill>
                <a:effectLst/>
              </a:rPr>
              <a:t> of </a:t>
            </a:r>
            <a:r>
              <a:rPr lang="en-US" sz="3600" dirty="0" smtClean="0">
                <a:solidFill>
                  <a:schemeClr val="tx1"/>
                </a:solidFill>
                <a:effectLst/>
              </a:rPr>
              <a:t>Pharmacy</a:t>
            </a:r>
            <a:endParaRPr lang="ru-RU" dirty="0">
              <a:solidFill>
                <a:schemeClr val="tx1"/>
              </a:solidFill>
            </a:endParaRPr>
          </a:p>
        </p:txBody>
      </p:sp>
      <p:sp>
        <p:nvSpPr>
          <p:cNvPr id="3" name="Подзаголовок 2"/>
          <p:cNvSpPr>
            <a:spLocks noGrp="1"/>
          </p:cNvSpPr>
          <p:nvPr>
            <p:ph type="subTitle" idx="1"/>
          </p:nvPr>
        </p:nvSpPr>
        <p:spPr>
          <a:xfrm>
            <a:off x="1432560" y="1850064"/>
            <a:ext cx="7243896" cy="4747288"/>
          </a:xfrm>
        </p:spPr>
        <p:txBody>
          <a:bodyPr>
            <a:normAutofit fontScale="92500" lnSpcReduction="10000"/>
          </a:bodyPr>
          <a:lstStyle/>
          <a:p>
            <a:pPr algn="ctr"/>
            <a:endParaRPr lang="uk-UA" dirty="0" smtClean="0"/>
          </a:p>
          <a:p>
            <a:pPr algn="ctr"/>
            <a:r>
              <a:rPr lang="en-US" sz="3200" b="1" dirty="0" smtClean="0"/>
              <a:t>LECTURE</a:t>
            </a:r>
            <a:r>
              <a:rPr lang="uk-UA" sz="3200" b="1" dirty="0" smtClean="0"/>
              <a:t> </a:t>
            </a:r>
            <a:r>
              <a:rPr lang="uk-UA" sz="3200" b="1" dirty="0" smtClean="0"/>
              <a:t>№3:</a:t>
            </a:r>
            <a:endParaRPr lang="uk-UA" sz="3200" b="1" dirty="0" smtClean="0"/>
          </a:p>
          <a:p>
            <a:pPr algn="ctr"/>
            <a:r>
              <a:rPr lang="uk-UA" sz="4400" b="1" dirty="0" smtClean="0"/>
              <a:t>«</a:t>
            </a:r>
            <a:r>
              <a:rPr lang="en-US" sz="4400" dirty="0"/>
              <a:t>The </a:t>
            </a:r>
            <a:r>
              <a:rPr lang="en-US" sz="4400" dirty="0"/>
              <a:t>development of pharmaceutical science and pharmaceutical personnel training</a:t>
            </a:r>
            <a:r>
              <a:rPr lang="ru-RU" sz="4400" dirty="0" smtClean="0"/>
              <a:t>»</a:t>
            </a:r>
            <a:endParaRPr lang="uk-UA" sz="4400" b="1" dirty="0" smtClean="0"/>
          </a:p>
          <a:p>
            <a:pPr algn="ctr"/>
            <a:endParaRPr lang="ru-RU" sz="1800" dirty="0" smtClean="0"/>
          </a:p>
          <a:p>
            <a:pPr algn="ctr"/>
            <a:endParaRPr lang="ru-RU" sz="1800" dirty="0"/>
          </a:p>
          <a:p>
            <a:pPr algn="ctr"/>
            <a:endParaRPr lang="ru-RU" sz="1800" dirty="0" smtClean="0"/>
          </a:p>
          <a:p>
            <a:pPr algn="ctr"/>
            <a:r>
              <a:rPr lang="en-US" sz="2400" dirty="0" smtClean="0"/>
              <a:t>Odessa</a:t>
            </a:r>
            <a:r>
              <a:rPr lang="uk-UA" sz="2400" dirty="0" smtClean="0"/>
              <a:t> </a:t>
            </a:r>
            <a:r>
              <a:rPr lang="uk-UA" sz="2400" dirty="0"/>
              <a:t>– </a:t>
            </a:r>
            <a:r>
              <a:rPr lang="uk-UA" sz="2400" dirty="0" smtClean="0"/>
              <a:t>20</a:t>
            </a:r>
            <a:r>
              <a:rPr lang="uk-UA" sz="2400" u="sng" dirty="0" smtClean="0"/>
              <a:t>1</a:t>
            </a:r>
            <a:r>
              <a:rPr lang="ru-RU" sz="2400" u="sng" dirty="0" smtClean="0"/>
              <a:t>9</a:t>
            </a:r>
            <a:r>
              <a:rPr lang="en-US" sz="2400" u="sng" dirty="0" smtClean="0"/>
              <a:t> </a:t>
            </a:r>
            <a:endParaRPr lang="ru-RU" sz="2400" dirty="0"/>
          </a:p>
          <a:p>
            <a:pPr algn="ctr"/>
            <a:endParaRPr lang="uk-UA" sz="5400" b="1" dirty="0" smtClean="0"/>
          </a:p>
          <a:p>
            <a:pPr algn="ctr"/>
            <a:endParaRPr lang="ru-RU" sz="5400" b="1" dirty="0"/>
          </a:p>
        </p:txBody>
      </p:sp>
    </p:spTree>
    <p:extLst>
      <p:ext uri="{BB962C8B-B14F-4D97-AF65-F5344CB8AC3E}">
        <p14:creationId xmlns:p14="http://schemas.microsoft.com/office/powerpoint/2010/main" val="1028231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5832648" cy="1080120"/>
          </a:xfrm>
        </p:spPr>
        <p:txBody>
          <a:bodyPr>
            <a:normAutofit fontScale="90000"/>
          </a:bodyPr>
          <a:lstStyle/>
          <a:p>
            <a:pPr algn="ctr"/>
            <a:r>
              <a:rPr lang="en-US" b="1" dirty="0" smtClean="0"/>
              <a:t>A </a:t>
            </a:r>
            <a:r>
              <a:rPr lang="en-US" b="1" dirty="0"/>
              <a:t>history of the pharmaceutical industry</a:t>
            </a:r>
            <a:endParaRPr lang="ru-RU" b="1" dirty="0"/>
          </a:p>
        </p:txBody>
      </p:sp>
      <p:sp>
        <p:nvSpPr>
          <p:cNvPr id="3" name="Объект 2"/>
          <p:cNvSpPr>
            <a:spLocks noGrp="1"/>
          </p:cNvSpPr>
          <p:nvPr>
            <p:ph idx="1"/>
          </p:nvPr>
        </p:nvSpPr>
        <p:spPr>
          <a:xfrm>
            <a:off x="1043608" y="1340768"/>
            <a:ext cx="7704856" cy="5328592"/>
          </a:xfrm>
        </p:spPr>
        <p:txBody>
          <a:bodyPr>
            <a:normAutofit fontScale="85000" lnSpcReduction="10000"/>
          </a:bodyPr>
          <a:lstStyle/>
          <a:p>
            <a:pPr marL="82296" indent="0">
              <a:buNone/>
            </a:pPr>
            <a:r>
              <a:rPr lang="en-US" dirty="0" smtClean="0"/>
              <a:t>The </a:t>
            </a:r>
            <a:r>
              <a:rPr lang="en-US" dirty="0"/>
              <a:t>roots of the pharmaceutical industry lie back with the apothecaries and pharmacies that offered traditional remedies as far back as the middle ages, offering a hit-and-miss range of treatments based on centuries of folk knowledge.</a:t>
            </a:r>
          </a:p>
          <a:p>
            <a:pPr marL="82296" indent="0">
              <a:buNone/>
            </a:pPr>
            <a:r>
              <a:rPr lang="en-US" dirty="0"/>
              <a:t>But the industry as we understand it today really has its origins in the second half of the 19th century. Whilst the scientific revolution of the 17th century had spread ideas of rationalism and experimentation, and the industrial revolution had transformed the production of goods in the late 18th century, the marrying of the two concepts for the benefit of human health was a comparatively late development.</a:t>
            </a:r>
          </a:p>
          <a:p>
            <a:pPr marL="82296" indent="0">
              <a:buNone/>
            </a:pPr>
            <a:endParaRPr lang="ru-RU" dirty="0"/>
          </a:p>
        </p:txBody>
      </p:sp>
    </p:spTree>
    <p:extLst>
      <p:ext uri="{BB962C8B-B14F-4D97-AF65-F5344CB8AC3E}">
        <p14:creationId xmlns:p14="http://schemas.microsoft.com/office/powerpoint/2010/main" val="47996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5872696" cy="1066130"/>
          </a:xfrm>
        </p:spPr>
        <p:txBody>
          <a:bodyPr>
            <a:normAutofit fontScale="90000"/>
          </a:bodyPr>
          <a:lstStyle/>
          <a:p>
            <a:pPr algn="ctr"/>
            <a:r>
              <a:rPr lang="en-US" b="1" dirty="0"/>
              <a:t>A history of the pharmaceutical industry</a:t>
            </a:r>
            <a:endParaRPr lang="ru-RU" dirty="0"/>
          </a:p>
        </p:txBody>
      </p:sp>
      <p:sp>
        <p:nvSpPr>
          <p:cNvPr id="3" name="Объект 2"/>
          <p:cNvSpPr>
            <a:spLocks noGrp="1"/>
          </p:cNvSpPr>
          <p:nvPr>
            <p:ph idx="1"/>
          </p:nvPr>
        </p:nvSpPr>
        <p:spPr/>
        <p:txBody>
          <a:bodyPr>
            <a:normAutofit fontScale="85000" lnSpcReduction="10000"/>
          </a:bodyPr>
          <a:lstStyle/>
          <a:p>
            <a:pPr marL="82296" indent="0">
              <a:buNone/>
            </a:pPr>
            <a:r>
              <a:rPr lang="en-US" b="1" dirty="0" smtClean="0"/>
              <a:t>Merck</a:t>
            </a:r>
            <a:r>
              <a:rPr lang="en-US" dirty="0" smtClean="0"/>
              <a:t> </a:t>
            </a:r>
            <a:r>
              <a:rPr lang="en-US" dirty="0"/>
              <a:t>in Germany was possibly the earliest company to move in this direction. Originating as a pharmacy founded in Darmstadt in 1668, it was in 1827 that Heinrich Emanuel Merck began the transition towards an industrial and scientific concern, by manufacturing and selling alkaloids</a:t>
            </a:r>
            <a:r>
              <a:rPr lang="en-US" dirty="0" smtClean="0"/>
              <a:t>.</a:t>
            </a:r>
          </a:p>
          <a:p>
            <a:pPr marL="82296" indent="0">
              <a:buNone/>
            </a:pPr>
            <a:r>
              <a:rPr lang="en-US" dirty="0"/>
              <a:t>Similarly, whilst GlaxoSmithKline’s origins can be traced back as far as 1715, it was only in the middle of the 19th century that Beecham became involved in the industrial production of medicine, producing patented medicine from 1842, and the world’s first factory for producing only medicines in 1859.</a:t>
            </a:r>
            <a:endParaRPr lang="en-US" dirty="0"/>
          </a:p>
          <a:p>
            <a:endParaRPr lang="ru-RU" dirty="0"/>
          </a:p>
        </p:txBody>
      </p:sp>
    </p:spTree>
    <p:extLst>
      <p:ext uri="{BB962C8B-B14F-4D97-AF65-F5344CB8AC3E}">
        <p14:creationId xmlns:p14="http://schemas.microsoft.com/office/powerpoint/2010/main" val="332838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dirty="0">
                <a:effectLst/>
              </a:rPr>
              <a:t>America’s pharmaceutical founding fathers</a:t>
            </a:r>
            <a:endParaRPr lang="ru-RU" dirty="0"/>
          </a:p>
        </p:txBody>
      </p:sp>
      <p:sp>
        <p:nvSpPr>
          <p:cNvPr id="3" name="Объект 2"/>
          <p:cNvSpPr>
            <a:spLocks noGrp="1"/>
          </p:cNvSpPr>
          <p:nvPr>
            <p:ph idx="1"/>
          </p:nvPr>
        </p:nvSpPr>
        <p:spPr/>
        <p:txBody>
          <a:bodyPr>
            <a:normAutofit/>
          </a:bodyPr>
          <a:lstStyle/>
          <a:p>
            <a:pPr marL="82296" indent="0">
              <a:buNone/>
            </a:pPr>
            <a:r>
              <a:rPr lang="en-US" dirty="0" smtClean="0"/>
              <a:t>Meanwhile </a:t>
            </a:r>
            <a:r>
              <a:rPr lang="en-US" dirty="0"/>
              <a:t>in the USA, </a:t>
            </a:r>
            <a:r>
              <a:rPr lang="en-US" b="1" dirty="0"/>
              <a:t>Pfizer</a:t>
            </a:r>
            <a:r>
              <a:rPr lang="en-US" dirty="0"/>
              <a:t> was founded in 1849 by two German immigrants, initially as a fine chemicals business. Their business expanded rapidly during the American civil war as demand for painkillers and antiseptics rocketed³.</a:t>
            </a:r>
          </a:p>
          <a:p>
            <a:pPr marL="82296" indent="0">
              <a:buNone/>
            </a:pPr>
            <a:endParaRPr lang="ru-RU" dirty="0"/>
          </a:p>
        </p:txBody>
      </p:sp>
    </p:spTree>
    <p:extLst>
      <p:ext uri="{BB962C8B-B14F-4D97-AF65-F5344CB8AC3E}">
        <p14:creationId xmlns:p14="http://schemas.microsoft.com/office/powerpoint/2010/main" val="3156346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dirty="0">
                <a:effectLst/>
              </a:rPr>
              <a:t>America’s pharmaceutical founding fathers</a:t>
            </a:r>
            <a:endParaRPr lang="ru-RU" dirty="0"/>
          </a:p>
        </p:txBody>
      </p:sp>
      <p:sp>
        <p:nvSpPr>
          <p:cNvPr id="3" name="Объект 2"/>
          <p:cNvSpPr>
            <a:spLocks noGrp="1"/>
          </p:cNvSpPr>
          <p:nvPr>
            <p:ph idx="1"/>
          </p:nvPr>
        </p:nvSpPr>
        <p:spPr/>
        <p:txBody>
          <a:bodyPr>
            <a:normAutofit fontScale="85000" lnSpcReduction="20000"/>
          </a:bodyPr>
          <a:lstStyle/>
          <a:p>
            <a:pPr marL="82296" indent="0">
              <a:buNone/>
            </a:pPr>
            <a:r>
              <a:rPr lang="en-US" dirty="0"/>
              <a:t>Switzerland also rapidly developed a home-grown pharmaceutical industry in the second half of the 19th century. Previously a </a:t>
            </a:r>
            <a:r>
              <a:rPr lang="en-US" dirty="0" err="1"/>
              <a:t>centre</a:t>
            </a:r>
            <a:r>
              <a:rPr lang="en-US" dirty="0"/>
              <a:t> of the trade in textiles and dyes, Swiss manufacturers gradually began to </a:t>
            </a:r>
            <a:r>
              <a:rPr lang="en-US" dirty="0" err="1"/>
              <a:t>realise</a:t>
            </a:r>
            <a:r>
              <a:rPr lang="en-US" dirty="0"/>
              <a:t> their dyestuffs had antiseptic and other properties and began to market them as pharmaceuticals, in contrast to the origin in pharmacies of other enterprises. Switzerland’s total lack of patent laws led to it being accused of being a “pirate state” in the German Reichstag. Sandoz, </a:t>
            </a:r>
            <a:r>
              <a:rPr lang="en-US" dirty="0" err="1"/>
              <a:t>CIBA-Geigy</a:t>
            </a:r>
            <a:r>
              <a:rPr lang="en-US" dirty="0"/>
              <a:t>, Roche and the Basel hub of the pharmaceutical industry all have their roots in this boom.</a:t>
            </a:r>
            <a:endParaRPr lang="ru-RU" dirty="0"/>
          </a:p>
        </p:txBody>
      </p:sp>
    </p:spTree>
    <p:extLst>
      <p:ext uri="{BB962C8B-B14F-4D97-AF65-F5344CB8AC3E}">
        <p14:creationId xmlns:p14="http://schemas.microsoft.com/office/powerpoint/2010/main" val="332360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5656672" cy="850106"/>
          </a:xfrm>
        </p:spPr>
        <p:txBody>
          <a:bodyPr>
            <a:normAutofit fontScale="90000"/>
          </a:bodyPr>
          <a:lstStyle/>
          <a:p>
            <a:pPr algn="ctr"/>
            <a:r>
              <a:rPr lang="en-US" b="1" dirty="0"/>
              <a:t>1900s – Aspirin </a:t>
            </a:r>
            <a:r>
              <a:rPr lang="en-US" b="1" dirty="0" smtClean="0"/>
              <a:t>arrives</a:t>
            </a:r>
            <a:endParaRPr lang="ru-RU" dirty="0"/>
          </a:p>
        </p:txBody>
      </p:sp>
      <p:sp>
        <p:nvSpPr>
          <p:cNvPr id="3" name="Объект 2"/>
          <p:cNvSpPr>
            <a:spLocks noGrp="1"/>
          </p:cNvSpPr>
          <p:nvPr>
            <p:ph idx="1"/>
          </p:nvPr>
        </p:nvSpPr>
        <p:spPr>
          <a:xfrm>
            <a:off x="1043608" y="836712"/>
            <a:ext cx="5616624" cy="5832648"/>
          </a:xfrm>
        </p:spPr>
        <p:txBody>
          <a:bodyPr>
            <a:normAutofit lnSpcReduction="10000"/>
          </a:bodyPr>
          <a:lstStyle/>
          <a:p>
            <a:pPr marL="82296" indent="0">
              <a:buNone/>
            </a:pPr>
            <a:r>
              <a:rPr lang="en-US" dirty="0" smtClean="0"/>
              <a:t>It </a:t>
            </a:r>
            <a:r>
              <a:rPr lang="en-US" dirty="0"/>
              <a:t>wasn’t just Swiss companies had their roots in the dye trade. Bayer was founded in 1863 as a dye maker in Wuppertal, the hometown of Karl Marx’s collaborator Friedrich Engels. It later moved into medicines, </a:t>
            </a:r>
            <a:r>
              <a:rPr lang="en-US" dirty="0" err="1"/>
              <a:t>commercialising</a:t>
            </a:r>
            <a:r>
              <a:rPr lang="en-US" dirty="0"/>
              <a:t> aspirin around the turn of the 20th century, one of the most successful pharmaceuticals ever at that point.</a:t>
            </a:r>
          </a:p>
          <a:p>
            <a:pPr marL="82296"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16632"/>
            <a:ext cx="2731361" cy="2731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7519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16632"/>
            <a:ext cx="7776864" cy="6480720"/>
          </a:xfrm>
        </p:spPr>
        <p:txBody>
          <a:bodyPr>
            <a:normAutofit lnSpcReduction="10000"/>
          </a:bodyPr>
          <a:lstStyle/>
          <a:p>
            <a:pPr marL="82296" indent="0">
              <a:buNone/>
            </a:pPr>
            <a:r>
              <a:rPr lang="en-US" dirty="0"/>
              <a:t>The unregulated nature of the trade in medicines during this period ensured there was a far less strict delineation between “pharmaceutical” and “chemical” industries than we have nowadays. These companies focused as much on cod liver oil, toothpaste, citric acid for soft drinks, and hair gel as on prescription medicines, as well as selling products like heroin on the over-the-counter market.</a:t>
            </a:r>
          </a:p>
          <a:p>
            <a:pPr marL="82296" indent="0">
              <a:buNone/>
            </a:pPr>
            <a:r>
              <a:rPr lang="en-US" dirty="0"/>
              <a:t>The national rivalries and conflicts that </a:t>
            </a:r>
            <a:r>
              <a:rPr lang="en-US" dirty="0" err="1"/>
              <a:t>characterised</a:t>
            </a:r>
            <a:r>
              <a:rPr lang="en-US" dirty="0"/>
              <a:t> this period also had their impact on the developing industry.</a:t>
            </a:r>
          </a:p>
          <a:p>
            <a:endParaRPr lang="ru-RU" dirty="0"/>
          </a:p>
        </p:txBody>
      </p:sp>
    </p:spTree>
    <p:extLst>
      <p:ext uri="{BB962C8B-B14F-4D97-AF65-F5344CB8AC3E}">
        <p14:creationId xmlns:p14="http://schemas.microsoft.com/office/powerpoint/2010/main" val="2808269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34352"/>
            <a:ext cx="7920880" cy="5842920"/>
          </a:xfrm>
        </p:spPr>
        <p:txBody>
          <a:bodyPr>
            <a:normAutofit fontScale="85000" lnSpcReduction="10000"/>
          </a:bodyPr>
          <a:lstStyle/>
          <a:p>
            <a:pPr marL="82296" indent="0">
              <a:buNone/>
            </a:pPr>
            <a:r>
              <a:rPr lang="en-US" dirty="0"/>
              <a:t>Bayer had the aspirin trademark and its US assets seized during World War One, whilst “American” Merck (now Merck &amp; Co. in the US or Merck Sharp &amp; Dohme [MSD] elsewhere) was compulsorily split off from its Germany parent company (Merck </a:t>
            </a:r>
            <a:r>
              <a:rPr lang="en-US" dirty="0" err="1"/>
              <a:t>KGaA</a:t>
            </a:r>
            <a:r>
              <a:rPr lang="en-US" dirty="0"/>
              <a:t>) at the same time.¹ Bayer also had its Russian subsidiary seized during the Russian revolution. This disruption to Germany’s position as the leader in pharmaceuticals in the early 20th century by the war meant that others, particularly in the US, could take relative advantage. The beginnings of the </a:t>
            </a:r>
            <a:r>
              <a:rPr lang="en-US" dirty="0" err="1"/>
              <a:t>globalisation</a:t>
            </a:r>
            <a:r>
              <a:rPr lang="en-US" dirty="0"/>
              <a:t> of the industry were seen both before and after the war – in the UK, import duties </a:t>
            </a:r>
            <a:r>
              <a:rPr lang="en-US" dirty="0" err="1"/>
              <a:t>incentivised</a:t>
            </a:r>
            <a:r>
              <a:rPr lang="en-US" dirty="0"/>
              <a:t> many foreign companies such as Wyeth, Sandoz, CIBA, Eli Lilly and MSD to set up subsidiaries in Britain in the post-war years.</a:t>
            </a:r>
            <a:endParaRPr lang="ru-RU" dirty="0"/>
          </a:p>
        </p:txBody>
      </p:sp>
    </p:spTree>
    <p:extLst>
      <p:ext uri="{BB962C8B-B14F-4D97-AF65-F5344CB8AC3E}">
        <p14:creationId xmlns:p14="http://schemas.microsoft.com/office/powerpoint/2010/main" val="4120335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88640"/>
            <a:ext cx="7168840" cy="850106"/>
          </a:xfrm>
        </p:spPr>
        <p:txBody>
          <a:bodyPr>
            <a:normAutofit/>
          </a:bodyPr>
          <a:lstStyle/>
          <a:p>
            <a:pPr algn="ctr"/>
            <a:r>
              <a:rPr lang="en-US" b="1" dirty="0"/>
              <a:t>The interwar </a:t>
            </a:r>
            <a:r>
              <a:rPr lang="en-US" b="1" dirty="0" smtClean="0"/>
              <a:t>years</a:t>
            </a:r>
            <a:endParaRPr lang="ru-RU" dirty="0"/>
          </a:p>
        </p:txBody>
      </p:sp>
      <p:sp>
        <p:nvSpPr>
          <p:cNvPr id="3" name="Объект 2"/>
          <p:cNvSpPr>
            <a:spLocks noGrp="1"/>
          </p:cNvSpPr>
          <p:nvPr>
            <p:ph idx="1"/>
          </p:nvPr>
        </p:nvSpPr>
        <p:spPr>
          <a:xfrm>
            <a:off x="1115616" y="1052736"/>
            <a:ext cx="7498080" cy="4800600"/>
          </a:xfrm>
        </p:spPr>
        <p:txBody>
          <a:bodyPr>
            <a:normAutofit fontScale="92500" lnSpcReduction="10000"/>
          </a:bodyPr>
          <a:lstStyle/>
          <a:p>
            <a:pPr marL="82296" indent="0">
              <a:buNone/>
            </a:pPr>
            <a:r>
              <a:rPr lang="en-US" dirty="0" smtClean="0"/>
              <a:t>The </a:t>
            </a:r>
            <a:r>
              <a:rPr lang="en-US" dirty="0"/>
              <a:t>period between 1918 and 1939 was marked by two breakthroughs that presaged the arrival of the pharma industry as we know it today. The first was insulin, Frederick Banting and colleagues managed to isolate insulin that could treat diabetes, up until that point a fatal condition. But it was only in collaboration with the scientists at Eli Lilly that they were able to sufficiently purify the extract and industrially produce and distribute it as an effective medicine.</a:t>
            </a:r>
          </a:p>
          <a:p>
            <a:pPr marL="82296" indent="0">
              <a:buNone/>
            </a:pPr>
            <a:endParaRPr lang="ru-RU" dirty="0"/>
          </a:p>
        </p:txBody>
      </p:sp>
    </p:spTree>
    <p:extLst>
      <p:ext uri="{BB962C8B-B14F-4D97-AF65-F5344CB8AC3E}">
        <p14:creationId xmlns:p14="http://schemas.microsoft.com/office/powerpoint/2010/main" val="71681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116632"/>
            <a:ext cx="6664784" cy="778098"/>
          </a:xfrm>
        </p:spPr>
        <p:txBody>
          <a:bodyPr/>
          <a:lstStyle/>
          <a:p>
            <a:pPr algn="ctr"/>
            <a:r>
              <a:rPr lang="en-US" b="1" dirty="0"/>
              <a:t>The interwar years</a:t>
            </a:r>
            <a:endParaRPr lang="ru-RU" dirty="0"/>
          </a:p>
        </p:txBody>
      </p:sp>
      <p:sp>
        <p:nvSpPr>
          <p:cNvPr id="3" name="Объект 2"/>
          <p:cNvSpPr>
            <a:spLocks noGrp="1"/>
          </p:cNvSpPr>
          <p:nvPr>
            <p:ph idx="1"/>
          </p:nvPr>
        </p:nvSpPr>
        <p:spPr>
          <a:xfrm>
            <a:off x="1115616" y="764704"/>
            <a:ext cx="7704856" cy="4752528"/>
          </a:xfrm>
        </p:spPr>
        <p:txBody>
          <a:bodyPr>
            <a:normAutofit fontScale="77500" lnSpcReduction="20000"/>
          </a:bodyPr>
          <a:lstStyle/>
          <a:p>
            <a:pPr marL="82296" indent="0">
              <a:buNone/>
            </a:pPr>
            <a:r>
              <a:rPr lang="en-US" dirty="0"/>
              <a:t>The second was penicillin, a discovery of an impact possibly unparalleled by any other in medicine. After Alexander Fleming’s initial discovery of the </a:t>
            </a:r>
            <a:r>
              <a:rPr lang="en-US" dirty="0" err="1"/>
              <a:t>penicillium</a:t>
            </a:r>
            <a:r>
              <a:rPr lang="en-US" dirty="0"/>
              <a:t> </a:t>
            </a:r>
            <a:r>
              <a:rPr lang="en-US" dirty="0" err="1"/>
              <a:t>mould’s</a:t>
            </a:r>
            <a:r>
              <a:rPr lang="en-US" dirty="0"/>
              <a:t> antibiotic properties in 1928, and Howard Florey and Ernst Chain’s further experimentation, a government-supported international collaboration including Merck, Pfizer and Squibb worked on mass producing the drug during World War Two, saving thousands of soldiers’ lives. The immense scale and sophistication of the penicillin development effort marked a new era for the way the pharmaceutical industry developed drugs. The war had also encouraged research into everything from new analgesics to drugs against typhus, with a great deal of collaboration between the companies and government.</a:t>
            </a:r>
            <a:endParaRPr lang="ru-RU" dirty="0"/>
          </a:p>
        </p:txBody>
      </p:sp>
    </p:spTree>
    <p:extLst>
      <p:ext uri="{BB962C8B-B14F-4D97-AF65-F5344CB8AC3E}">
        <p14:creationId xmlns:p14="http://schemas.microsoft.com/office/powerpoint/2010/main" val="3930989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125</TotalTime>
  <Words>905</Words>
  <Application>Microsoft Office PowerPoint</Application>
  <PresentationFormat>Экран (4:3)</PresentationFormat>
  <Paragraphs>27</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Солнцестояние</vt:lpstr>
      <vt:lpstr>                                                                                                                                                                                                                              Ministry of Health of Ukraine Odesa National Medical University Fаculty of Pharmacy</vt:lpstr>
      <vt:lpstr>A history of the pharmaceutical industry</vt:lpstr>
      <vt:lpstr>A history of the pharmaceutical industry</vt:lpstr>
      <vt:lpstr>America’s pharmaceutical founding fathers</vt:lpstr>
      <vt:lpstr>America’s pharmaceutical founding fathers</vt:lpstr>
      <vt:lpstr>1900s – Aspirin arrives</vt:lpstr>
      <vt:lpstr>Презентация PowerPoint</vt:lpstr>
      <vt:lpstr>Презентация PowerPoint</vt:lpstr>
      <vt:lpstr>The interwar years</vt:lpstr>
      <vt:lpstr>The interwar years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Fuculty of Pharmacy </dc:title>
  <dc:creator>Home</dc:creator>
  <cp:lastModifiedBy>Home</cp:lastModifiedBy>
  <cp:revision>53</cp:revision>
  <dcterms:created xsi:type="dcterms:W3CDTF">2018-10-01T18:57:53Z</dcterms:created>
  <dcterms:modified xsi:type="dcterms:W3CDTF">2019-09-16T19:18:23Z</dcterms:modified>
</cp:coreProperties>
</file>