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16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01.10.2019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01.10.2019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116632"/>
            <a:ext cx="7838688" cy="2048248"/>
          </a:xfrm>
        </p:spPr>
        <p:txBody>
          <a:bodyPr>
            <a:normAutofit fontScale="90000"/>
          </a:bodyPr>
          <a:lstStyle/>
          <a:p>
            <a:pPr algn="ctr"/>
            <a:r>
              <a:rPr lang="en-US" sz="3600" b="1" dirty="0">
                <a:solidFill>
                  <a:schemeClr val="tx1"/>
                </a:solidFill>
                <a:effectLst/>
              </a:rPr>
              <a:t>Ministry of Health of Ukraine</a:t>
            </a:r>
            <a:r>
              <a:rPr lang="ru-RU" sz="3600" b="1" dirty="0">
                <a:solidFill>
                  <a:schemeClr val="tx1"/>
                </a:solidFill>
                <a:effectLst/>
              </a:rPr>
              <a:t/>
            </a:r>
            <a:br>
              <a:rPr lang="ru-RU" sz="3600" b="1" dirty="0">
                <a:solidFill>
                  <a:schemeClr val="tx1"/>
                </a:solidFill>
                <a:effectLst/>
              </a:rPr>
            </a:br>
            <a:r>
              <a:rPr lang="en-US" sz="3600" b="1" dirty="0">
                <a:solidFill>
                  <a:schemeClr val="tx1"/>
                </a:solidFill>
                <a:effectLst/>
              </a:rPr>
              <a:t>Odesa National Medical University</a:t>
            </a:r>
            <a:r>
              <a:rPr lang="ru-RU" sz="3600" b="1" dirty="0">
                <a:solidFill>
                  <a:schemeClr val="tx1"/>
                </a:solidFill>
                <a:effectLst/>
              </a:rPr>
              <a:t/>
            </a:r>
            <a:br>
              <a:rPr lang="ru-RU" sz="3600" b="1" dirty="0">
                <a:solidFill>
                  <a:schemeClr val="tx1"/>
                </a:solidFill>
                <a:effectLst/>
              </a:rPr>
            </a:br>
            <a:r>
              <a:rPr lang="en-US" sz="3600" b="1" dirty="0" smtClean="0">
                <a:solidFill>
                  <a:schemeClr val="tx1"/>
                </a:solidFill>
                <a:effectLst/>
              </a:rPr>
              <a:t>Faculty </a:t>
            </a:r>
            <a:r>
              <a:rPr lang="en-US" sz="3600" b="1" dirty="0">
                <a:solidFill>
                  <a:schemeClr val="tx1"/>
                </a:solidFill>
                <a:effectLst/>
              </a:rPr>
              <a:t>of Pharmacy</a:t>
            </a:r>
            <a:r>
              <a:rPr lang="ru-RU" b="1" dirty="0">
                <a:solidFill>
                  <a:schemeClr val="tx1"/>
                </a:solidFill>
                <a:effectLst/>
              </a:rPr>
              <a:t/>
            </a:r>
            <a:br>
              <a:rPr lang="ru-RU" b="1" dirty="0">
                <a:solidFill>
                  <a:schemeClr val="tx1"/>
                </a:solidFill>
                <a:effectLst/>
              </a:rPr>
            </a:br>
            <a:endParaRPr lang="ru-RU" b="1" dirty="0">
              <a:solidFill>
                <a:schemeClr val="tx1"/>
              </a:solidFill>
            </a:endParaRPr>
          </a:p>
        </p:txBody>
      </p:sp>
      <p:sp>
        <p:nvSpPr>
          <p:cNvPr id="3" name="Подзаголовок 2"/>
          <p:cNvSpPr>
            <a:spLocks noGrp="1"/>
          </p:cNvSpPr>
          <p:nvPr>
            <p:ph type="subTitle" idx="1"/>
          </p:nvPr>
        </p:nvSpPr>
        <p:spPr>
          <a:xfrm>
            <a:off x="1432560" y="1850064"/>
            <a:ext cx="7243896" cy="4747288"/>
          </a:xfrm>
        </p:spPr>
        <p:txBody>
          <a:bodyPr>
            <a:normAutofit/>
          </a:bodyPr>
          <a:lstStyle/>
          <a:p>
            <a:pPr algn="ctr"/>
            <a:endParaRPr lang="uk-UA" dirty="0" smtClean="0"/>
          </a:p>
          <a:p>
            <a:pPr algn="ctr"/>
            <a:endParaRPr lang="uk-UA" dirty="0"/>
          </a:p>
          <a:p>
            <a:pPr algn="ctr"/>
            <a:r>
              <a:rPr lang="en-US" sz="3200" b="1" dirty="0" smtClean="0"/>
              <a:t>LECTURE</a:t>
            </a:r>
            <a:r>
              <a:rPr lang="uk-UA" sz="3200" b="1" dirty="0" smtClean="0"/>
              <a:t> №5:</a:t>
            </a:r>
          </a:p>
          <a:p>
            <a:pPr algn="ctr"/>
            <a:r>
              <a:rPr lang="uk-UA" sz="5400" b="1" dirty="0"/>
              <a:t>«</a:t>
            </a:r>
            <a:r>
              <a:rPr lang="en-US" sz="5400" b="1" dirty="0"/>
              <a:t>Pharmacy – health care </a:t>
            </a:r>
            <a:r>
              <a:rPr lang="en-US" sz="5400" b="1" dirty="0" smtClean="0"/>
              <a:t>facilities</a:t>
            </a:r>
            <a:endParaRPr lang="uk-UA" sz="5400" b="1" dirty="0" smtClean="0"/>
          </a:p>
          <a:p>
            <a:pPr algn="ctr"/>
            <a:endParaRPr lang="uk-UA" sz="5400" b="1" dirty="0" smtClean="0"/>
          </a:p>
          <a:p>
            <a:pPr algn="ctr"/>
            <a:r>
              <a:rPr lang="en-US" sz="1800" dirty="0"/>
              <a:t>Odessa</a:t>
            </a:r>
            <a:r>
              <a:rPr lang="uk-UA" sz="1800" dirty="0"/>
              <a:t> – </a:t>
            </a:r>
            <a:r>
              <a:rPr lang="uk-UA" sz="1800" dirty="0" smtClean="0"/>
              <a:t>20</a:t>
            </a:r>
            <a:r>
              <a:rPr lang="uk-UA" sz="1800" u="sng" dirty="0" smtClean="0"/>
              <a:t>1</a:t>
            </a:r>
            <a:r>
              <a:rPr lang="en-US" sz="1800" u="sng" dirty="0"/>
              <a:t>9</a:t>
            </a:r>
            <a:r>
              <a:rPr lang="en-US" sz="1800" u="sng" dirty="0" smtClean="0"/>
              <a:t> </a:t>
            </a:r>
            <a:endParaRPr lang="ru-RU" sz="1800" dirty="0"/>
          </a:p>
          <a:p>
            <a:pPr algn="ctr"/>
            <a:endParaRPr lang="uk-UA" sz="5400" b="1" dirty="0" smtClean="0"/>
          </a:p>
          <a:p>
            <a:pPr algn="ctr"/>
            <a:endParaRPr lang="ru-RU" sz="5400" b="1" dirty="0"/>
          </a:p>
        </p:txBody>
      </p:sp>
    </p:spTree>
    <p:extLst>
      <p:ext uri="{BB962C8B-B14F-4D97-AF65-F5344CB8AC3E}">
        <p14:creationId xmlns:p14="http://schemas.microsoft.com/office/powerpoint/2010/main" val="1028231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188640"/>
            <a:ext cx="7632848" cy="3816424"/>
          </a:xfrm>
        </p:spPr>
        <p:txBody>
          <a:bodyPr/>
          <a:lstStyle/>
          <a:p>
            <a:pPr marL="82296" indent="0">
              <a:buNone/>
            </a:pPr>
            <a:r>
              <a:rPr lang="en-US" b="1" dirty="0"/>
              <a:t>Pharmacy </a:t>
            </a:r>
            <a:r>
              <a:rPr lang="en-US" dirty="0"/>
              <a:t>- a healthcare institution that operates with the permission and under the control of public authorities, whose main task is to provide the population, health institutions, enterprises, institutions and organizations of the drug by retail trade.</a:t>
            </a:r>
            <a:endParaRPr lang="ru-RU" dirty="0"/>
          </a:p>
          <a:p>
            <a:pPr marL="82296" indent="0">
              <a:buNone/>
            </a:pPr>
            <a:endParaRPr lang="ru-RU" dirty="0"/>
          </a:p>
        </p:txBody>
      </p:sp>
      <p:pic>
        <p:nvPicPr>
          <p:cNvPr id="1026" name="Picture 2" descr="G:\Универ\Вступ у фармацию\Аптека.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284984"/>
            <a:ext cx="4680520" cy="2931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707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i="1" dirty="0">
                <a:solidFill>
                  <a:schemeClr val="accent6">
                    <a:lumMod val="50000"/>
                  </a:schemeClr>
                </a:solidFill>
                <a:effectLst/>
              </a:rPr>
              <a:t>Functions of the pharmacy</a:t>
            </a:r>
            <a:endParaRPr lang="ru-RU" b="1" dirty="0">
              <a:solidFill>
                <a:schemeClr val="accent6">
                  <a:lumMod val="50000"/>
                </a:schemeClr>
              </a:solidFill>
            </a:endParaRPr>
          </a:p>
        </p:txBody>
      </p:sp>
      <p:sp>
        <p:nvSpPr>
          <p:cNvPr id="3" name="Объект 2"/>
          <p:cNvSpPr>
            <a:spLocks noGrp="1"/>
          </p:cNvSpPr>
          <p:nvPr>
            <p:ph idx="1"/>
          </p:nvPr>
        </p:nvSpPr>
        <p:spPr/>
        <p:txBody>
          <a:bodyPr/>
          <a:lstStyle/>
          <a:p>
            <a:pPr marL="82296" lvl="0" indent="0">
              <a:buNone/>
            </a:pPr>
            <a:r>
              <a:rPr lang="ru-RU" b="1" i="1" u="sng" dirty="0" smtClean="0"/>
              <a:t>1. </a:t>
            </a:r>
            <a:r>
              <a:rPr lang="en-US" b="1" i="1" u="sng" dirty="0" smtClean="0"/>
              <a:t>Production</a:t>
            </a:r>
            <a:r>
              <a:rPr lang="en-US" b="1" i="1" u="sng" dirty="0"/>
              <a:t>:</a:t>
            </a:r>
            <a:endParaRPr lang="ru-RU" b="1" i="1" u="sng" dirty="0"/>
          </a:p>
          <a:p>
            <a:r>
              <a:rPr lang="en-US" dirty="0" smtClean="0"/>
              <a:t>preparation </a:t>
            </a:r>
            <a:r>
              <a:rPr lang="en-US" dirty="0"/>
              <a:t>of medicines;</a:t>
            </a:r>
            <a:endParaRPr lang="ru-RU" dirty="0"/>
          </a:p>
          <a:p>
            <a:r>
              <a:rPr lang="en-US" dirty="0" smtClean="0"/>
              <a:t> </a:t>
            </a:r>
            <a:r>
              <a:rPr lang="en-US" dirty="0"/>
              <a:t>quality control of manufactured drugs</a:t>
            </a:r>
            <a:endParaRPr lang="ru-RU" dirty="0"/>
          </a:p>
          <a:p>
            <a:r>
              <a:rPr lang="en-US" dirty="0" smtClean="0"/>
              <a:t> </a:t>
            </a:r>
            <a:r>
              <a:rPr lang="en-US" dirty="0"/>
              <a:t>conducting laboratory and filling works;</a:t>
            </a:r>
            <a:endParaRPr lang="ru-RU" dirty="0"/>
          </a:p>
          <a:p>
            <a:pPr marL="82296" indent="0">
              <a:buNone/>
            </a:pPr>
            <a:endParaRPr lang="ru-RU" dirty="0"/>
          </a:p>
        </p:txBody>
      </p:sp>
      <p:pic>
        <p:nvPicPr>
          <p:cNvPr id="2050" name="Picture 2" descr="G:\Универ\Вступ у фармацию\производственная.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3717032"/>
            <a:ext cx="3960440" cy="2753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8758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88640"/>
            <a:ext cx="7498080" cy="922114"/>
          </a:xfrm>
        </p:spPr>
        <p:txBody>
          <a:bodyPr/>
          <a:lstStyle/>
          <a:p>
            <a:pPr algn="ctr"/>
            <a:r>
              <a:rPr lang="en-US" b="1" i="1" dirty="0">
                <a:solidFill>
                  <a:schemeClr val="accent6">
                    <a:lumMod val="50000"/>
                  </a:schemeClr>
                </a:solidFill>
                <a:effectLst/>
              </a:rPr>
              <a:t>Functions of the pharmacy</a:t>
            </a:r>
            <a:endParaRPr lang="ru-RU" dirty="0"/>
          </a:p>
        </p:txBody>
      </p:sp>
      <p:sp>
        <p:nvSpPr>
          <p:cNvPr id="3" name="Объект 2"/>
          <p:cNvSpPr>
            <a:spLocks noGrp="1"/>
          </p:cNvSpPr>
          <p:nvPr>
            <p:ph idx="1"/>
          </p:nvPr>
        </p:nvSpPr>
        <p:spPr>
          <a:xfrm>
            <a:off x="1331640" y="1196752"/>
            <a:ext cx="7498080" cy="4800600"/>
          </a:xfrm>
        </p:spPr>
        <p:txBody>
          <a:bodyPr>
            <a:normAutofit lnSpcReduction="10000"/>
          </a:bodyPr>
          <a:lstStyle/>
          <a:p>
            <a:pPr marL="82296" lvl="0" indent="0">
              <a:buNone/>
            </a:pPr>
            <a:r>
              <a:rPr lang="ru-RU" sz="4000" b="1" i="1" u="sng" dirty="0" smtClean="0"/>
              <a:t>2. </a:t>
            </a:r>
            <a:r>
              <a:rPr lang="en-US" sz="4000" b="1" i="1" u="sng" dirty="0" smtClean="0"/>
              <a:t>Trading</a:t>
            </a:r>
            <a:r>
              <a:rPr lang="en-US" sz="4000" b="1" i="1" u="sng" dirty="0"/>
              <a:t>:</a:t>
            </a:r>
            <a:endParaRPr lang="ru-RU" sz="4000" b="1" i="1" u="sng" dirty="0"/>
          </a:p>
          <a:p>
            <a:r>
              <a:rPr lang="en-US" dirty="0" smtClean="0"/>
              <a:t>purchase </a:t>
            </a:r>
            <a:r>
              <a:rPr lang="en-US" dirty="0"/>
              <a:t>and taking medicines;</a:t>
            </a:r>
            <a:endParaRPr lang="ru-RU" dirty="0"/>
          </a:p>
          <a:p>
            <a:r>
              <a:rPr lang="en-US" dirty="0" smtClean="0"/>
              <a:t>incoming </a:t>
            </a:r>
            <a:r>
              <a:rPr lang="en-US" dirty="0"/>
              <a:t>quality control of medicines;</a:t>
            </a:r>
            <a:endParaRPr lang="ru-RU" dirty="0"/>
          </a:p>
          <a:p>
            <a:r>
              <a:rPr lang="en-US" dirty="0" smtClean="0"/>
              <a:t> </a:t>
            </a:r>
            <a:r>
              <a:rPr lang="en-US" dirty="0"/>
              <a:t>placement and storage of medicines;</a:t>
            </a:r>
            <a:endParaRPr lang="ru-RU" dirty="0"/>
          </a:p>
          <a:p>
            <a:r>
              <a:rPr lang="en-US" dirty="0" smtClean="0"/>
              <a:t> </a:t>
            </a:r>
            <a:r>
              <a:rPr lang="en-US" dirty="0"/>
              <a:t>realization of the public on prescription drugs and over the counter for cash;</a:t>
            </a:r>
            <a:endParaRPr lang="ru-RU" dirty="0"/>
          </a:p>
          <a:p>
            <a:r>
              <a:rPr lang="en-US" dirty="0" smtClean="0"/>
              <a:t> </a:t>
            </a:r>
            <a:r>
              <a:rPr lang="en-US" dirty="0"/>
              <a:t>implementation of treatment and prevention agencies and other organizations of drugs by bank transfer.</a:t>
            </a:r>
            <a:endParaRPr lang="ru-RU" dirty="0"/>
          </a:p>
          <a:p>
            <a:endParaRPr lang="ru-RU" dirty="0"/>
          </a:p>
        </p:txBody>
      </p:sp>
    </p:spTree>
    <p:extLst>
      <p:ext uri="{BB962C8B-B14F-4D97-AF65-F5344CB8AC3E}">
        <p14:creationId xmlns:p14="http://schemas.microsoft.com/office/powerpoint/2010/main" val="28907180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88640"/>
            <a:ext cx="7498080" cy="922114"/>
          </a:xfrm>
        </p:spPr>
        <p:txBody>
          <a:bodyPr/>
          <a:lstStyle/>
          <a:p>
            <a:pPr algn="ctr"/>
            <a:r>
              <a:rPr lang="en-US" b="1" i="1" dirty="0">
                <a:solidFill>
                  <a:schemeClr val="accent6">
                    <a:lumMod val="50000"/>
                  </a:schemeClr>
                </a:solidFill>
                <a:effectLst/>
              </a:rPr>
              <a:t>Functions of the pharmacy</a:t>
            </a:r>
            <a:endParaRPr lang="ru-RU" dirty="0"/>
          </a:p>
        </p:txBody>
      </p:sp>
      <p:sp>
        <p:nvSpPr>
          <p:cNvPr id="3" name="Объект 2"/>
          <p:cNvSpPr>
            <a:spLocks noGrp="1"/>
          </p:cNvSpPr>
          <p:nvPr>
            <p:ph idx="1"/>
          </p:nvPr>
        </p:nvSpPr>
        <p:spPr>
          <a:xfrm>
            <a:off x="1475656" y="1124744"/>
            <a:ext cx="7668344" cy="3410744"/>
          </a:xfrm>
        </p:spPr>
        <p:txBody>
          <a:bodyPr/>
          <a:lstStyle/>
          <a:p>
            <a:pPr marL="82296" lvl="0" indent="0">
              <a:buNone/>
            </a:pPr>
            <a:r>
              <a:rPr lang="ru-RU" b="1" i="1" u="sng" dirty="0" smtClean="0"/>
              <a:t>3. </a:t>
            </a:r>
            <a:r>
              <a:rPr lang="en-US" b="1" i="1" u="sng" dirty="0" smtClean="0"/>
              <a:t>Information</a:t>
            </a:r>
            <a:r>
              <a:rPr lang="en-US" b="1" i="1" u="sng" dirty="0"/>
              <a:t>:</a:t>
            </a:r>
            <a:endParaRPr lang="ru-RU" b="1" i="1" u="sng" dirty="0"/>
          </a:p>
          <a:p>
            <a:r>
              <a:rPr lang="en-US" dirty="0" smtClean="0"/>
              <a:t> </a:t>
            </a:r>
            <a:r>
              <a:rPr lang="en-US" dirty="0"/>
              <a:t>disseminate public health and sanitation knowledge and conduct health education;</a:t>
            </a:r>
            <a:endParaRPr lang="ru-RU" dirty="0"/>
          </a:p>
          <a:p>
            <a:r>
              <a:rPr lang="en-US" dirty="0" smtClean="0"/>
              <a:t>pharmaceutical </a:t>
            </a:r>
            <a:r>
              <a:rPr lang="en-US" dirty="0"/>
              <a:t>care;</a:t>
            </a:r>
            <a:endParaRPr lang="ru-RU" dirty="0"/>
          </a:p>
          <a:p>
            <a:r>
              <a:rPr lang="en-US" dirty="0" smtClean="0"/>
              <a:t>conducting </a:t>
            </a:r>
            <a:r>
              <a:rPr lang="en-US" dirty="0"/>
              <a:t>outreach among medical and pharmaceutical professionals.</a:t>
            </a:r>
            <a:endParaRPr lang="ru-RU" dirty="0"/>
          </a:p>
          <a:p>
            <a:endParaRPr lang="ru-RU" dirty="0"/>
          </a:p>
        </p:txBody>
      </p:sp>
      <p:pic>
        <p:nvPicPr>
          <p:cNvPr id="3074" name="Picture 2" descr="G:\Универ\Вступ у фармацию\информационная.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4525144"/>
            <a:ext cx="3600400"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641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i="1" dirty="0">
                <a:solidFill>
                  <a:schemeClr val="accent6">
                    <a:lumMod val="50000"/>
                  </a:schemeClr>
                </a:solidFill>
                <a:effectLst/>
              </a:rPr>
              <a:t>Functions of the pharmacy</a:t>
            </a:r>
            <a:endParaRPr lang="ru-RU" dirty="0"/>
          </a:p>
        </p:txBody>
      </p:sp>
      <p:sp>
        <p:nvSpPr>
          <p:cNvPr id="3" name="Объект 2"/>
          <p:cNvSpPr>
            <a:spLocks noGrp="1"/>
          </p:cNvSpPr>
          <p:nvPr>
            <p:ph idx="1"/>
          </p:nvPr>
        </p:nvSpPr>
        <p:spPr/>
        <p:txBody>
          <a:bodyPr/>
          <a:lstStyle/>
          <a:p>
            <a:pPr marL="82296" lvl="0" indent="0">
              <a:buNone/>
            </a:pPr>
            <a:r>
              <a:rPr lang="ru-RU" b="1" i="1" u="sng" dirty="0" smtClean="0"/>
              <a:t>4. </a:t>
            </a:r>
            <a:r>
              <a:rPr lang="en-US" b="1" i="1" u="sng" dirty="0" smtClean="0"/>
              <a:t>Social</a:t>
            </a:r>
            <a:r>
              <a:rPr lang="en-US" b="1" i="1" u="sng" dirty="0"/>
              <a:t>:</a:t>
            </a:r>
            <a:endParaRPr lang="ru-RU" b="1" i="1" u="sng" dirty="0"/>
          </a:p>
          <a:p>
            <a:r>
              <a:rPr lang="ru-RU" dirty="0"/>
              <a:t></a:t>
            </a:r>
            <a:r>
              <a:rPr lang="en-US" dirty="0"/>
              <a:t> to provide emergency medical care to the population;</a:t>
            </a:r>
            <a:endParaRPr lang="ru-RU" dirty="0"/>
          </a:p>
          <a:p>
            <a:endParaRPr lang="ru-RU" dirty="0"/>
          </a:p>
        </p:txBody>
      </p:sp>
      <p:pic>
        <p:nvPicPr>
          <p:cNvPr id="4098" name="Picture 2" descr="G:\Универ\Вступ у фармацию\доврачебная.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3140968"/>
            <a:ext cx="4176464" cy="313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634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404664"/>
            <a:ext cx="7848872" cy="3528392"/>
          </a:xfrm>
        </p:spPr>
        <p:txBody>
          <a:bodyPr>
            <a:normAutofit fontScale="90000"/>
          </a:bodyPr>
          <a:lstStyle/>
          <a:p>
            <a:r>
              <a:rPr lang="en-US" sz="3200" b="1" i="1" u="sng" dirty="0">
                <a:solidFill>
                  <a:schemeClr val="tx1"/>
                </a:solidFill>
                <a:effectLst/>
              </a:rPr>
              <a:t>Pharmacy</a:t>
            </a:r>
            <a:r>
              <a:rPr lang="en-US" sz="3200" dirty="0">
                <a:solidFill>
                  <a:schemeClr val="tx1"/>
                </a:solidFill>
                <a:effectLst/>
              </a:rPr>
              <a:t> should be located in a </a:t>
            </a:r>
            <a:r>
              <a:rPr lang="en-US" sz="3200" u="sng" dirty="0">
                <a:solidFill>
                  <a:schemeClr val="tx1"/>
                </a:solidFill>
                <a:effectLst/>
              </a:rPr>
              <a:t>separate build</a:t>
            </a:r>
            <a:r>
              <a:rPr lang="en-US" sz="3200" dirty="0">
                <a:solidFill>
                  <a:schemeClr val="tx1"/>
                </a:solidFill>
                <a:effectLst/>
              </a:rPr>
              <a:t>ing or in the </a:t>
            </a:r>
            <a:r>
              <a:rPr lang="en-US" sz="3200" u="sng" dirty="0">
                <a:solidFill>
                  <a:schemeClr val="tx1"/>
                </a:solidFill>
                <a:effectLst/>
              </a:rPr>
              <a:t>built environment</a:t>
            </a:r>
            <a:r>
              <a:rPr lang="en-US" sz="3200" dirty="0">
                <a:solidFill>
                  <a:schemeClr val="tx1"/>
                </a:solidFill>
                <a:effectLst/>
              </a:rPr>
              <a:t>. In a residential house pharmacy is located on the ground floor; separate rooms pharmacies, except trading hall, can be placed in the </a:t>
            </a:r>
            <a:r>
              <a:rPr lang="en-US" sz="3200" dirty="0" smtClean="0">
                <a:solidFill>
                  <a:schemeClr val="tx1"/>
                </a:solidFill>
                <a:effectLst/>
              </a:rPr>
              <a:t>basement</a:t>
            </a:r>
            <a:r>
              <a:rPr lang="ru-RU" sz="3200" dirty="0" smtClean="0">
                <a:solidFill>
                  <a:schemeClr val="tx1"/>
                </a:solidFill>
                <a:effectLst/>
              </a:rPr>
              <a:t>.</a:t>
            </a:r>
            <a:r>
              <a:rPr lang="en-US" sz="3200" dirty="0" smtClean="0">
                <a:solidFill>
                  <a:schemeClr val="tx1"/>
                </a:solidFill>
                <a:effectLst/>
              </a:rPr>
              <a:t/>
            </a:r>
            <a:br>
              <a:rPr lang="en-US" sz="3200" dirty="0" smtClean="0">
                <a:solidFill>
                  <a:schemeClr val="tx1"/>
                </a:solidFill>
                <a:effectLst/>
              </a:rPr>
            </a:br>
            <a:r>
              <a:rPr lang="ru-RU" sz="3200" dirty="0" smtClean="0">
                <a:solidFill>
                  <a:schemeClr val="tx1"/>
                </a:solidFill>
                <a:effectLst/>
              </a:rPr>
              <a:t> </a:t>
            </a:r>
            <a:br>
              <a:rPr lang="ru-RU" sz="3200" dirty="0" smtClean="0">
                <a:solidFill>
                  <a:schemeClr val="tx1"/>
                </a:solidFill>
                <a:effectLst/>
              </a:rPr>
            </a:br>
            <a:r>
              <a:rPr lang="en-US" sz="3100" dirty="0">
                <a:solidFill>
                  <a:schemeClr val="tx1"/>
                </a:solidFill>
                <a:effectLst/>
              </a:rPr>
              <a:t>The minimum area of ​​the pharmacy </a:t>
            </a:r>
            <a:r>
              <a:rPr lang="en-US" sz="2800" dirty="0">
                <a:solidFill>
                  <a:schemeClr val="tx1"/>
                </a:solidFill>
                <a:effectLst/>
              </a:rPr>
              <a:t>- </a:t>
            </a:r>
            <a:r>
              <a:rPr lang="en-US" sz="2800" b="1" dirty="0">
                <a:solidFill>
                  <a:schemeClr val="tx1"/>
                </a:solidFill>
                <a:effectLst/>
              </a:rPr>
              <a:t>50 m</a:t>
            </a:r>
            <a:r>
              <a:rPr lang="en-US" sz="2800" dirty="0" smtClean="0">
                <a:solidFill>
                  <a:schemeClr val="tx1"/>
                </a:solidFill>
                <a:effectLst/>
              </a:rPr>
              <a:t>;</a:t>
            </a:r>
            <a:r>
              <a:rPr lang="ru-RU" sz="2800" dirty="0" smtClean="0">
                <a:solidFill>
                  <a:schemeClr val="tx1"/>
                </a:solidFill>
                <a:effectLst/>
              </a:rPr>
              <a:t> </a:t>
            </a:r>
            <a:r>
              <a:rPr lang="en-US" sz="3600" dirty="0" smtClean="0">
                <a:solidFill>
                  <a:schemeClr val="tx1"/>
                </a:solidFill>
                <a:effectLst/>
              </a:rPr>
              <a:t>In </a:t>
            </a:r>
            <a:r>
              <a:rPr lang="en-US" sz="3600" dirty="0" err="1" smtClean="0">
                <a:solidFill>
                  <a:schemeClr val="tx1"/>
                </a:solidFill>
                <a:effectLst/>
              </a:rPr>
              <a:t>vilagge</a:t>
            </a:r>
            <a:r>
              <a:rPr lang="en-US" sz="3600" dirty="0" smtClean="0">
                <a:solidFill>
                  <a:schemeClr val="tx1"/>
                </a:solidFill>
                <a:effectLst/>
              </a:rPr>
              <a:t> – </a:t>
            </a:r>
            <a:r>
              <a:rPr lang="en-US" sz="3600" b="1" dirty="0" smtClean="0">
                <a:solidFill>
                  <a:schemeClr val="tx1"/>
                </a:solidFill>
                <a:effectLst/>
              </a:rPr>
              <a:t>30 m</a:t>
            </a:r>
            <a:endParaRPr lang="ru-RU" sz="3600" b="1" dirty="0">
              <a:solidFill>
                <a:schemeClr val="tx1"/>
              </a:solidFill>
            </a:endParaRPr>
          </a:p>
        </p:txBody>
      </p:sp>
      <p:pic>
        <p:nvPicPr>
          <p:cNvPr id="5122" name="Picture 2" descr="G:\Универ\Вступ у фармацию\gkjofl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4005064"/>
            <a:ext cx="3902075" cy="2600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824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274638"/>
            <a:ext cx="7818072" cy="994122"/>
          </a:xfrm>
        </p:spPr>
        <p:txBody>
          <a:bodyPr>
            <a:normAutofit fontScale="90000"/>
          </a:bodyPr>
          <a:lstStyle/>
          <a:p>
            <a:pPr algn="ctr"/>
            <a:r>
              <a:rPr lang="en-US" dirty="0"/>
              <a:t> </a:t>
            </a:r>
            <a:r>
              <a:rPr lang="en-US" dirty="0" smtClean="0"/>
              <a:t>Pharmacies rooms and </a:t>
            </a:r>
            <a:r>
              <a:rPr lang="en-US" dirty="0"/>
              <a:t>their equipment</a:t>
            </a:r>
            <a:endParaRPr lang="ru-RU" dirty="0"/>
          </a:p>
        </p:txBody>
      </p:sp>
      <p:sp>
        <p:nvSpPr>
          <p:cNvPr id="3" name="Объект 2"/>
          <p:cNvSpPr>
            <a:spLocks noGrp="1"/>
          </p:cNvSpPr>
          <p:nvPr>
            <p:ph idx="1"/>
          </p:nvPr>
        </p:nvSpPr>
        <p:spPr>
          <a:xfrm>
            <a:off x="1435608" y="1447800"/>
            <a:ext cx="7528880" cy="5221560"/>
          </a:xfrm>
        </p:spPr>
        <p:txBody>
          <a:bodyPr>
            <a:normAutofit fontScale="92500" lnSpcReduction="20000"/>
          </a:bodyPr>
          <a:lstStyle/>
          <a:p>
            <a:r>
              <a:rPr lang="en-US" b="1" dirty="0" smtClean="0"/>
              <a:t>Pharmacy with right for making of non sterile medicines:</a:t>
            </a:r>
          </a:p>
          <a:p>
            <a:pPr marL="82296" indent="0">
              <a:buNone/>
            </a:pPr>
            <a:r>
              <a:rPr lang="en-US" sz="2400" dirty="0"/>
              <a:t> </a:t>
            </a:r>
            <a:r>
              <a:rPr lang="en-US" sz="2400" dirty="0" smtClean="0"/>
              <a:t>- </a:t>
            </a:r>
            <a:r>
              <a:rPr lang="en-US" sz="2400" dirty="0"/>
              <a:t>room service population (minimum area of ​​18 </a:t>
            </a:r>
            <a:r>
              <a:rPr lang="en-US" sz="2400" dirty="0" err="1"/>
              <a:t>sq</a:t>
            </a:r>
            <a:r>
              <a:rPr lang="en-US" sz="2400" dirty="0"/>
              <a:t> m), </a:t>
            </a:r>
            <a:endParaRPr lang="en-US" sz="2400" dirty="0" smtClean="0"/>
          </a:p>
          <a:p>
            <a:pPr marL="82296" indent="0">
              <a:buNone/>
            </a:pPr>
            <a:r>
              <a:rPr lang="en-US" sz="2400" dirty="0"/>
              <a:t> </a:t>
            </a:r>
            <a:r>
              <a:rPr lang="en-US" sz="2400" dirty="0" smtClean="0"/>
              <a:t>- assistant room – 20 m</a:t>
            </a:r>
          </a:p>
          <a:p>
            <a:pPr marL="82296" indent="0">
              <a:buNone/>
            </a:pPr>
            <a:r>
              <a:rPr lang="en-US" sz="2400" dirty="0"/>
              <a:t> </a:t>
            </a:r>
            <a:r>
              <a:rPr lang="en-US" sz="2400" dirty="0" smtClean="0"/>
              <a:t>- room for the receipt of cleared water – 8 m</a:t>
            </a:r>
          </a:p>
          <a:p>
            <a:pPr marL="82296" indent="0">
              <a:buNone/>
            </a:pPr>
            <a:r>
              <a:rPr lang="en-US" sz="2400" dirty="0"/>
              <a:t> </a:t>
            </a:r>
            <a:r>
              <a:rPr lang="en-US" sz="2400" dirty="0" smtClean="0"/>
              <a:t>- room of washing and sterilization – 8 m,</a:t>
            </a:r>
          </a:p>
          <a:p>
            <a:r>
              <a:rPr lang="en-US" sz="3000" b="1" dirty="0"/>
              <a:t>Pharmacy with right for making </a:t>
            </a:r>
            <a:r>
              <a:rPr lang="en-US" sz="3000" b="1" dirty="0" smtClean="0"/>
              <a:t>of sterile </a:t>
            </a:r>
            <a:r>
              <a:rPr lang="en-US" sz="3000" b="1" dirty="0"/>
              <a:t>medicines</a:t>
            </a:r>
            <a:r>
              <a:rPr lang="en-US" sz="3000" b="1" dirty="0" smtClean="0"/>
              <a:t>:</a:t>
            </a:r>
          </a:p>
          <a:p>
            <a:pPr marL="82296" indent="0">
              <a:buNone/>
            </a:pPr>
            <a:r>
              <a:rPr lang="en-US" sz="2400" dirty="0"/>
              <a:t> </a:t>
            </a:r>
            <a:r>
              <a:rPr lang="en-US" sz="2400" dirty="0" smtClean="0"/>
              <a:t> </a:t>
            </a:r>
            <a:r>
              <a:rPr lang="en-US" sz="2200" dirty="0"/>
              <a:t>- To obtain water for injection - an area of 8 square meters. m (possible to combine with room for water purification);</a:t>
            </a:r>
          </a:p>
          <a:p>
            <a:pPr marL="82296" indent="0">
              <a:buNone/>
            </a:pPr>
            <a:r>
              <a:rPr lang="en-US" sz="2200" dirty="0"/>
              <a:t>- Aseptic assistant gateway - 13 (10 + 3) is square. m;</a:t>
            </a:r>
          </a:p>
          <a:p>
            <a:pPr marL="82296" indent="0">
              <a:buNone/>
            </a:pPr>
            <a:r>
              <a:rPr lang="en-US" sz="2200" dirty="0"/>
              <a:t>- For sterilization manufactured drugs - from 10 square meters. m;</a:t>
            </a:r>
          </a:p>
          <a:p>
            <a:pPr marL="82296" indent="0">
              <a:buNone/>
            </a:pPr>
            <a:r>
              <a:rPr lang="en-US" sz="2200" dirty="0"/>
              <a:t>- Control room for labeling and hermetic sealing of drugs - from 10 square meters. m.</a:t>
            </a:r>
          </a:p>
          <a:p>
            <a:pPr marL="82296" indent="0">
              <a:buNone/>
            </a:pPr>
            <a:endParaRPr lang="en-US" sz="2400" dirty="0"/>
          </a:p>
          <a:p>
            <a:pPr marL="82296" indent="0">
              <a:buNone/>
            </a:pPr>
            <a:endParaRPr lang="ru-RU" sz="2400" dirty="0"/>
          </a:p>
        </p:txBody>
      </p:sp>
    </p:spTree>
    <p:extLst>
      <p:ext uri="{BB962C8B-B14F-4D97-AF65-F5344CB8AC3E}">
        <p14:creationId xmlns:p14="http://schemas.microsoft.com/office/powerpoint/2010/main" val="3447647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88640"/>
            <a:ext cx="7498080" cy="1143000"/>
          </a:xfrm>
        </p:spPr>
        <p:txBody>
          <a:bodyPr/>
          <a:lstStyle/>
          <a:p>
            <a:pPr algn="ctr"/>
            <a:r>
              <a:rPr lang="en-US" dirty="0" smtClean="0"/>
              <a:t>Staff of Pharmacy</a:t>
            </a:r>
            <a:endParaRPr lang="ru-RU" dirty="0"/>
          </a:p>
        </p:txBody>
      </p:sp>
      <p:sp>
        <p:nvSpPr>
          <p:cNvPr id="3" name="Объект 2"/>
          <p:cNvSpPr>
            <a:spLocks noGrp="1"/>
          </p:cNvSpPr>
          <p:nvPr>
            <p:ph idx="1"/>
          </p:nvPr>
        </p:nvSpPr>
        <p:spPr>
          <a:xfrm>
            <a:off x="1115616" y="1161397"/>
            <a:ext cx="7528880" cy="3349352"/>
          </a:xfrm>
        </p:spPr>
        <p:txBody>
          <a:bodyPr>
            <a:normAutofit/>
          </a:bodyPr>
          <a:lstStyle/>
          <a:p>
            <a:r>
              <a:rPr lang="en-US" b="1" i="1" u="sng" dirty="0" smtClean="0"/>
              <a:t>Administrative: </a:t>
            </a:r>
            <a:r>
              <a:rPr lang="en-US" sz="2400" dirty="0"/>
              <a:t>t</a:t>
            </a:r>
            <a:r>
              <a:rPr lang="en-US" sz="2400" dirty="0" smtClean="0"/>
              <a:t>he </a:t>
            </a:r>
            <a:r>
              <a:rPr lang="en-US" sz="2400" dirty="0"/>
              <a:t>Head of </a:t>
            </a:r>
            <a:r>
              <a:rPr lang="en-US" sz="2400" dirty="0" smtClean="0"/>
              <a:t>Pharmacy</a:t>
            </a:r>
            <a:r>
              <a:rPr lang="en-US" dirty="0"/>
              <a:t>, </a:t>
            </a:r>
            <a:r>
              <a:rPr lang="en-US" sz="2400" dirty="0" smtClean="0"/>
              <a:t>the </a:t>
            </a:r>
            <a:r>
              <a:rPr lang="en-US" sz="2400" dirty="0"/>
              <a:t>deputy head of the </a:t>
            </a:r>
            <a:r>
              <a:rPr lang="en-US" sz="2400" dirty="0" smtClean="0"/>
              <a:t>pharmacy, </a:t>
            </a:r>
            <a:r>
              <a:rPr lang="en-US" sz="2400" dirty="0"/>
              <a:t>h</a:t>
            </a:r>
            <a:r>
              <a:rPr lang="en-US" sz="2400" dirty="0" smtClean="0"/>
              <a:t>ead </a:t>
            </a:r>
            <a:r>
              <a:rPr lang="en-US" sz="2400" dirty="0"/>
              <a:t>of the </a:t>
            </a:r>
            <a:r>
              <a:rPr lang="en-US" sz="2400" dirty="0" smtClean="0"/>
              <a:t>Department, </a:t>
            </a:r>
            <a:r>
              <a:rPr lang="en-US" sz="2400" dirty="0"/>
              <a:t>t</a:t>
            </a:r>
            <a:r>
              <a:rPr lang="en-US" sz="2400" dirty="0" smtClean="0"/>
              <a:t>he </a:t>
            </a:r>
            <a:r>
              <a:rPr lang="en-US" sz="2400" dirty="0"/>
              <a:t>deputy head of the </a:t>
            </a:r>
            <a:r>
              <a:rPr lang="en-US" sz="2400" dirty="0" smtClean="0"/>
              <a:t>department</a:t>
            </a:r>
          </a:p>
          <a:p>
            <a:r>
              <a:rPr lang="en-US" b="1" i="1" u="sng" dirty="0" err="1" smtClean="0"/>
              <a:t>Pharmaceautical</a:t>
            </a:r>
            <a:r>
              <a:rPr lang="en-US" b="1" i="1" u="sng" dirty="0" smtClean="0"/>
              <a:t>:</a:t>
            </a:r>
            <a:r>
              <a:rPr lang="en-US" sz="2400" dirty="0" smtClean="0"/>
              <a:t> Pharmacist,  </a:t>
            </a:r>
            <a:r>
              <a:rPr lang="en-US" sz="2400" dirty="0"/>
              <a:t>Pharmacist </a:t>
            </a:r>
            <a:r>
              <a:rPr lang="en-US" sz="2400" dirty="0" smtClean="0"/>
              <a:t>analyst, the </a:t>
            </a:r>
            <a:r>
              <a:rPr lang="en-US" sz="2400" dirty="0"/>
              <a:t>pharmacist </a:t>
            </a:r>
            <a:r>
              <a:rPr lang="en-US" sz="2400" dirty="0" smtClean="0"/>
              <a:t>intern, </a:t>
            </a:r>
            <a:r>
              <a:rPr lang="en-US" sz="2400" dirty="0"/>
              <a:t>Junior </a:t>
            </a:r>
            <a:r>
              <a:rPr lang="en-US" sz="2400" dirty="0" smtClean="0"/>
              <a:t>pharmacist</a:t>
            </a:r>
          </a:p>
          <a:p>
            <a:r>
              <a:rPr lang="en-US" b="1" i="1" u="sng" dirty="0" smtClean="0"/>
              <a:t>Additional: </a:t>
            </a:r>
            <a:r>
              <a:rPr lang="en-US" sz="2400" dirty="0" smtClean="0"/>
              <a:t>Packer, cleaner </a:t>
            </a:r>
            <a:r>
              <a:rPr lang="en-US" sz="2400" dirty="0"/>
              <a:t>( container washer</a:t>
            </a:r>
            <a:r>
              <a:rPr lang="en-US" sz="2400" dirty="0" smtClean="0"/>
              <a:t>), Accountant, cashier, driver, cleaner</a:t>
            </a:r>
            <a:r>
              <a:rPr lang="en-US" sz="2400" dirty="0"/>
              <a:t>.</a:t>
            </a:r>
            <a:endParaRPr lang="ru-RU" sz="2400" dirty="0"/>
          </a:p>
          <a:p>
            <a:endParaRPr lang="ru-RU" sz="2400" dirty="0"/>
          </a:p>
          <a:p>
            <a:endParaRPr lang="ru-RU" dirty="0"/>
          </a:p>
        </p:txBody>
      </p:sp>
      <p:pic>
        <p:nvPicPr>
          <p:cNvPr id="6146" name="Picture 2" descr="G:\Универ\Вступ у фармацию\gthcjyf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365104"/>
            <a:ext cx="3170195" cy="2272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859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smtClean="0"/>
              <a:t>Departments </a:t>
            </a:r>
            <a:r>
              <a:rPr lang="en-US" dirty="0"/>
              <a:t>of pharmacies and their functions</a:t>
            </a:r>
            <a:endParaRPr lang="ru-RU" dirty="0"/>
          </a:p>
        </p:txBody>
      </p:sp>
      <p:sp>
        <p:nvSpPr>
          <p:cNvPr id="3" name="Объект 2"/>
          <p:cNvSpPr>
            <a:spLocks noGrp="1"/>
          </p:cNvSpPr>
          <p:nvPr>
            <p:ph idx="1"/>
          </p:nvPr>
        </p:nvSpPr>
        <p:spPr/>
        <p:txBody>
          <a:bodyPr>
            <a:normAutofit fontScale="77500" lnSpcReduction="20000"/>
          </a:bodyPr>
          <a:lstStyle/>
          <a:p>
            <a:pPr marL="82296" indent="0">
              <a:buNone/>
            </a:pPr>
            <a:r>
              <a:rPr lang="en-US" b="1" i="1" u="sng" dirty="0"/>
              <a:t>The department reserves</a:t>
            </a:r>
            <a:r>
              <a:rPr lang="en-US" b="1" u="sng" dirty="0"/>
              <a:t> </a:t>
            </a:r>
            <a:r>
              <a:rPr lang="en-US" dirty="0"/>
              <a:t>- pharmacy supplies, and health care institutions and other agencies and organizations of inventory values</a:t>
            </a:r>
            <a:r>
              <a:rPr lang="en-US" dirty="0" smtClean="0"/>
              <a:t>.</a:t>
            </a:r>
          </a:p>
          <a:p>
            <a:pPr marL="82296" indent="0" algn="ctr">
              <a:buNone/>
            </a:pPr>
            <a:r>
              <a:rPr lang="en-US" sz="5200" dirty="0" smtClean="0"/>
              <a:t>Functions</a:t>
            </a:r>
            <a:endParaRPr lang="ru-RU" sz="5200" dirty="0" smtClean="0"/>
          </a:p>
          <a:p>
            <a:r>
              <a:rPr lang="en-US" dirty="0" smtClean="0"/>
              <a:t>definition </a:t>
            </a:r>
            <a:r>
              <a:rPr lang="en-US" dirty="0"/>
              <a:t>of current medical need,</a:t>
            </a:r>
            <a:endParaRPr lang="ru-RU" dirty="0"/>
          </a:p>
          <a:p>
            <a:r>
              <a:rPr lang="en-US" dirty="0" smtClean="0"/>
              <a:t>timely </a:t>
            </a:r>
            <a:r>
              <a:rPr lang="en-US" dirty="0"/>
              <a:t>submission of orders for them,</a:t>
            </a:r>
            <a:endParaRPr lang="ru-RU" dirty="0"/>
          </a:p>
          <a:p>
            <a:r>
              <a:rPr lang="en-US" dirty="0" smtClean="0"/>
              <a:t>reception </a:t>
            </a:r>
            <a:r>
              <a:rPr lang="en-US" dirty="0"/>
              <a:t>of goods in quantity and quality,</a:t>
            </a:r>
            <a:endParaRPr lang="ru-RU" dirty="0"/>
          </a:p>
          <a:p>
            <a:r>
              <a:rPr lang="en-US" dirty="0" smtClean="0"/>
              <a:t> </a:t>
            </a:r>
            <a:r>
              <a:rPr lang="en-US" dirty="0"/>
              <a:t>to ensure proper storage,</a:t>
            </a:r>
            <a:endParaRPr lang="ru-RU" dirty="0"/>
          </a:p>
          <a:p>
            <a:r>
              <a:rPr lang="en-US" dirty="0" smtClean="0"/>
              <a:t>organization </a:t>
            </a:r>
            <a:r>
              <a:rPr lang="en-US" dirty="0"/>
              <a:t>of subject-quantitative calculation,</a:t>
            </a:r>
            <a:endParaRPr lang="ru-RU" dirty="0"/>
          </a:p>
          <a:p>
            <a:r>
              <a:rPr lang="en-US" dirty="0" smtClean="0"/>
              <a:t> </a:t>
            </a:r>
            <a:r>
              <a:rPr lang="en-US" dirty="0"/>
              <a:t>conducting laboratory and filling works,</a:t>
            </a:r>
            <a:endParaRPr lang="ru-RU" dirty="0"/>
          </a:p>
          <a:p>
            <a:r>
              <a:rPr lang="en-US" dirty="0" smtClean="0"/>
              <a:t> </a:t>
            </a:r>
            <a:r>
              <a:rPr lang="en-US" dirty="0"/>
              <a:t>holiday goods other departments pharmacy, departments and health care agencies.</a:t>
            </a:r>
            <a:endParaRPr lang="ru-RU" dirty="0"/>
          </a:p>
          <a:p>
            <a:endParaRPr lang="ru-RU" dirty="0"/>
          </a:p>
        </p:txBody>
      </p:sp>
    </p:spTree>
    <p:extLst>
      <p:ext uri="{BB962C8B-B14F-4D97-AF65-F5344CB8AC3E}">
        <p14:creationId xmlns:p14="http://schemas.microsoft.com/office/powerpoint/2010/main" val="13326946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Departments of pharmacies and their functions</a:t>
            </a:r>
            <a:endParaRPr lang="ru-RU" dirty="0"/>
          </a:p>
        </p:txBody>
      </p:sp>
      <p:sp>
        <p:nvSpPr>
          <p:cNvPr id="3" name="Объект 2"/>
          <p:cNvSpPr>
            <a:spLocks noGrp="1"/>
          </p:cNvSpPr>
          <p:nvPr>
            <p:ph idx="1"/>
          </p:nvPr>
        </p:nvSpPr>
        <p:spPr/>
        <p:txBody>
          <a:bodyPr>
            <a:normAutofit fontScale="92500" lnSpcReduction="20000"/>
          </a:bodyPr>
          <a:lstStyle/>
          <a:p>
            <a:pPr marL="82296" indent="0">
              <a:buNone/>
            </a:pPr>
            <a:r>
              <a:rPr lang="en-US" b="1" u="sng" dirty="0"/>
              <a:t>Prescription-production department </a:t>
            </a:r>
            <a:r>
              <a:rPr lang="en-US" dirty="0"/>
              <a:t>- provides the population and medical institutions medicines pharmaceutical manufacturing.</a:t>
            </a:r>
            <a:endParaRPr lang="ru-RU" dirty="0"/>
          </a:p>
          <a:p>
            <a:pPr marL="82296" indent="0" algn="ctr">
              <a:buNone/>
            </a:pPr>
            <a:r>
              <a:rPr lang="en-US" u="sng" dirty="0"/>
              <a:t>Functions</a:t>
            </a:r>
            <a:endParaRPr lang="ru-RU" u="sng" dirty="0"/>
          </a:p>
          <a:p>
            <a:r>
              <a:rPr lang="en-US" dirty="0" smtClean="0"/>
              <a:t>receiving </a:t>
            </a:r>
            <a:r>
              <a:rPr lang="en-US" dirty="0"/>
              <a:t>prescriptions for the manufacture of drugs for individual prescriptions,</a:t>
            </a:r>
            <a:endParaRPr lang="ru-RU" dirty="0"/>
          </a:p>
          <a:p>
            <a:r>
              <a:rPr lang="en-US" dirty="0" smtClean="0"/>
              <a:t>manufacturing </a:t>
            </a:r>
            <a:r>
              <a:rPr lang="en-US" dirty="0"/>
              <a:t>and design to the release of drugs,</a:t>
            </a:r>
            <a:endParaRPr lang="ru-RU" dirty="0"/>
          </a:p>
          <a:p>
            <a:r>
              <a:rPr lang="en-US" dirty="0" smtClean="0"/>
              <a:t>manufacturing </a:t>
            </a:r>
            <a:r>
              <a:rPr lang="en-US" dirty="0"/>
              <a:t>quality control of medicines in the pharmacy and they leave.</a:t>
            </a:r>
            <a:endParaRPr lang="ru-RU" dirty="0"/>
          </a:p>
          <a:p>
            <a:endParaRPr lang="ru-RU" dirty="0"/>
          </a:p>
        </p:txBody>
      </p:sp>
    </p:spTree>
    <p:extLst>
      <p:ext uri="{BB962C8B-B14F-4D97-AF65-F5344CB8AC3E}">
        <p14:creationId xmlns:p14="http://schemas.microsoft.com/office/powerpoint/2010/main" val="1463026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Departments of pharmacies and their functions</a:t>
            </a:r>
            <a:endParaRPr lang="ru-RU" dirty="0"/>
          </a:p>
        </p:txBody>
      </p:sp>
      <p:sp>
        <p:nvSpPr>
          <p:cNvPr id="3" name="Объект 2"/>
          <p:cNvSpPr>
            <a:spLocks noGrp="1"/>
          </p:cNvSpPr>
          <p:nvPr>
            <p:ph idx="1"/>
          </p:nvPr>
        </p:nvSpPr>
        <p:spPr/>
        <p:txBody>
          <a:bodyPr/>
          <a:lstStyle/>
          <a:p>
            <a:pPr marL="82296" indent="0">
              <a:buNone/>
            </a:pPr>
            <a:r>
              <a:rPr lang="en-US" b="1" i="1" u="sng" dirty="0"/>
              <a:t>Department of finished dru</a:t>
            </a:r>
            <a:r>
              <a:rPr lang="en-US" i="1" dirty="0"/>
              <a:t>gs</a:t>
            </a:r>
            <a:r>
              <a:rPr lang="en-US" dirty="0"/>
              <a:t> - serves a population of release drugs according to prescription.</a:t>
            </a:r>
            <a:endParaRPr lang="ru-RU" dirty="0"/>
          </a:p>
          <a:p>
            <a:pPr marL="82296" indent="0" algn="ctr">
              <a:buNone/>
            </a:pPr>
            <a:r>
              <a:rPr lang="en-US" u="sng" dirty="0"/>
              <a:t>Functions</a:t>
            </a:r>
            <a:endParaRPr lang="ru-RU" u="sng" dirty="0"/>
          </a:p>
          <a:p>
            <a:r>
              <a:rPr lang="en-US" dirty="0" smtClean="0"/>
              <a:t>receiving </a:t>
            </a:r>
            <a:r>
              <a:rPr lang="en-US" dirty="0"/>
              <a:t>prescriptions for medications ready industrial production and release of drugs on them;</a:t>
            </a:r>
            <a:endParaRPr lang="ru-RU" dirty="0"/>
          </a:p>
          <a:p>
            <a:endParaRPr lang="ru-RU" dirty="0"/>
          </a:p>
        </p:txBody>
      </p:sp>
    </p:spTree>
    <p:extLst>
      <p:ext uri="{BB962C8B-B14F-4D97-AF65-F5344CB8AC3E}">
        <p14:creationId xmlns:p14="http://schemas.microsoft.com/office/powerpoint/2010/main" val="3750846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Departments of pharmacies and their functions</a:t>
            </a:r>
            <a:endParaRPr lang="ru-RU" dirty="0"/>
          </a:p>
        </p:txBody>
      </p:sp>
      <p:sp>
        <p:nvSpPr>
          <p:cNvPr id="3" name="Объект 2"/>
          <p:cNvSpPr>
            <a:spLocks noGrp="1"/>
          </p:cNvSpPr>
          <p:nvPr>
            <p:ph idx="1"/>
          </p:nvPr>
        </p:nvSpPr>
        <p:spPr/>
        <p:txBody>
          <a:bodyPr/>
          <a:lstStyle/>
          <a:p>
            <a:pPr marL="82296" indent="0">
              <a:buNone/>
            </a:pPr>
            <a:r>
              <a:rPr lang="en-US" b="1" i="1" u="sng" dirty="0"/>
              <a:t>Department of non-prescription drugs and medical devices</a:t>
            </a:r>
            <a:r>
              <a:rPr lang="en-US" dirty="0"/>
              <a:t> - serves a population of release of OTC drugs, medical devices, cosmetics, sanitary and hygienic products, mineral water, etc</a:t>
            </a:r>
            <a:r>
              <a:rPr lang="en-US" dirty="0" smtClean="0"/>
              <a:t>.</a:t>
            </a:r>
          </a:p>
          <a:p>
            <a:pPr marL="82296" indent="0" algn="ctr">
              <a:buNone/>
            </a:pPr>
            <a:r>
              <a:rPr lang="en-US" u="sng" dirty="0"/>
              <a:t>Functions</a:t>
            </a:r>
            <a:endParaRPr lang="ru-RU" u="sng" dirty="0"/>
          </a:p>
          <a:p>
            <a:r>
              <a:rPr lang="en-US" dirty="0" smtClean="0"/>
              <a:t>realization </a:t>
            </a:r>
            <a:r>
              <a:rPr lang="en-US" dirty="0"/>
              <a:t>of medicines sold without prescription and medical products.</a:t>
            </a:r>
            <a:endParaRPr lang="ru-RU" dirty="0"/>
          </a:p>
          <a:p>
            <a:endParaRPr lang="ru-RU" dirty="0"/>
          </a:p>
        </p:txBody>
      </p:sp>
    </p:spTree>
    <p:extLst>
      <p:ext uri="{BB962C8B-B14F-4D97-AF65-F5344CB8AC3E}">
        <p14:creationId xmlns:p14="http://schemas.microsoft.com/office/powerpoint/2010/main" val="32272586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117</TotalTime>
  <Words>649</Words>
  <Application>Microsoft Office PowerPoint</Application>
  <PresentationFormat>Экран (4:3)</PresentationFormat>
  <Paragraphs>68</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Corbel</vt:lpstr>
      <vt:lpstr>Gill Sans MT</vt:lpstr>
      <vt:lpstr>Verdana</vt:lpstr>
      <vt:lpstr>Wingdings 2</vt:lpstr>
      <vt:lpstr>Солнцестояние</vt:lpstr>
      <vt:lpstr>Ministry of Health of Ukraine Odesa National Medical University Faculty of Pharmacy </vt:lpstr>
      <vt:lpstr>Презентация PowerPoint</vt:lpstr>
      <vt:lpstr>Functions of the pharmacy</vt:lpstr>
      <vt:lpstr>Functions of the pharmacy</vt:lpstr>
      <vt:lpstr>Functions of the pharmacy</vt:lpstr>
      <vt:lpstr>Functions of the pharmacy</vt:lpstr>
      <vt:lpstr>Pharmacy should be located in a separate building or in the built environment. In a residential house pharmacy is located on the ground floor; separate rooms pharmacies, except trading hall, can be placed in the basement.   The minimum area of ​​the pharmacy - 50 m; In vilagge – 30 m</vt:lpstr>
      <vt:lpstr> Pharmacies rooms and their equipment</vt:lpstr>
      <vt:lpstr>Staff of Pharmacy</vt:lpstr>
      <vt:lpstr>Departments of pharmacies and their functions</vt:lpstr>
      <vt:lpstr>Departments of pharmacies and their functions</vt:lpstr>
      <vt:lpstr>Departments of pharmacies and their functions</vt:lpstr>
      <vt:lpstr>Departments of pharmacies and their functions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Fuculty of Pharmacy </dc:title>
  <dc:creator>Home</dc:creator>
  <cp:lastModifiedBy>kafedra_oef</cp:lastModifiedBy>
  <cp:revision>25</cp:revision>
  <dcterms:created xsi:type="dcterms:W3CDTF">2018-10-01T18:57:53Z</dcterms:created>
  <dcterms:modified xsi:type="dcterms:W3CDTF">2019-10-01T09:03:02Z</dcterms:modified>
</cp:coreProperties>
</file>