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35263"/>
            <a:ext cx="7488832" cy="17154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/>
              </a:rPr>
              <a:t>Ministry of Health of Ukraine</a:t>
            </a:r>
            <a:r>
              <a:rPr lang="ru-RU" sz="3200" b="1" dirty="0">
                <a:solidFill>
                  <a:schemeClr val="tx1"/>
                </a:solidFill>
                <a:effectLst/>
              </a:rPr>
              <a:t/>
            </a:r>
            <a:br>
              <a:rPr lang="ru-RU" sz="3200" b="1" dirty="0">
                <a:solidFill>
                  <a:schemeClr val="tx1"/>
                </a:solidFill>
                <a:effectLst/>
              </a:rPr>
            </a:br>
            <a:r>
              <a:rPr lang="en-US" sz="3200" b="1" dirty="0">
                <a:solidFill>
                  <a:schemeClr val="tx1"/>
                </a:solidFill>
                <a:effectLst/>
              </a:rPr>
              <a:t>Odesa National Medical University</a:t>
            </a:r>
            <a:r>
              <a:rPr lang="ru-RU" sz="3200" b="1" dirty="0">
                <a:solidFill>
                  <a:schemeClr val="tx1"/>
                </a:solidFill>
                <a:effectLst/>
              </a:rPr>
              <a:t/>
            </a:r>
            <a:br>
              <a:rPr lang="ru-RU" sz="3200" b="1" dirty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</a:rPr>
              <a:t>Faculty 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of Pharmacy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92896"/>
            <a:ext cx="7776864" cy="41044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/>
              <a:t>LECTURE</a:t>
            </a:r>
            <a:r>
              <a:rPr lang="uk-UA" sz="2800" b="1" dirty="0"/>
              <a:t> </a:t>
            </a:r>
            <a:r>
              <a:rPr lang="uk-UA" sz="2800" b="1" dirty="0" smtClean="0"/>
              <a:t>№6:</a:t>
            </a:r>
            <a:endParaRPr lang="uk-UA" sz="2800" b="1" dirty="0"/>
          </a:p>
          <a:p>
            <a:pPr algn="ctr"/>
            <a:r>
              <a:rPr lang="en-US" sz="4000" b="1" i="1" dirty="0" smtClean="0"/>
              <a:t>Fundamentals </a:t>
            </a:r>
            <a:r>
              <a:rPr lang="en-US" sz="4000" b="1" i="1" dirty="0"/>
              <a:t>of the organization of pharmaceutical information</a:t>
            </a:r>
            <a:r>
              <a:rPr lang="en-US" sz="4000" b="1" i="1" dirty="0" smtClean="0"/>
              <a:t>.</a:t>
            </a:r>
            <a:endParaRPr lang="uk-UA" sz="4000" b="1" i="1" dirty="0" smtClean="0"/>
          </a:p>
          <a:p>
            <a:pPr algn="ctr"/>
            <a:endParaRPr lang="uk-UA" sz="4000" b="1" i="1" dirty="0"/>
          </a:p>
          <a:p>
            <a:pPr algn="ctr"/>
            <a:endParaRPr lang="uk-UA" sz="4000" dirty="0" smtClean="0"/>
          </a:p>
          <a:p>
            <a:pPr algn="ctr"/>
            <a:endParaRPr lang="uk-UA" sz="4000" dirty="0" smtClean="0"/>
          </a:p>
          <a:p>
            <a:pPr algn="ctr"/>
            <a:r>
              <a:rPr lang="en-US" sz="2400" dirty="0" smtClean="0"/>
              <a:t>Odessa</a:t>
            </a:r>
            <a:r>
              <a:rPr lang="uk-UA" sz="2400" dirty="0" smtClean="0"/>
              <a:t> </a:t>
            </a:r>
            <a:r>
              <a:rPr lang="uk-UA" sz="2400" dirty="0"/>
              <a:t>– </a:t>
            </a:r>
            <a:r>
              <a:rPr lang="uk-UA" sz="2400" dirty="0" smtClean="0"/>
              <a:t>201</a:t>
            </a:r>
            <a:r>
              <a:rPr lang="en-US" sz="2400" dirty="0"/>
              <a:t>9</a:t>
            </a:r>
            <a:r>
              <a:rPr lang="en-US" sz="2400" smtClean="0"/>
              <a:t> </a:t>
            </a:r>
            <a:endParaRPr lang="ru-RU" sz="2400" dirty="0"/>
          </a:p>
          <a:p>
            <a:pPr algn="ctr"/>
            <a:endParaRPr lang="uk-UA" sz="4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212347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920880" cy="3960440"/>
          </a:xfrm>
        </p:spPr>
        <p:txBody>
          <a:bodyPr>
            <a:normAutofit/>
          </a:bodyPr>
          <a:lstStyle/>
          <a:p>
            <a:r>
              <a:rPr lang="en-US" sz="3600" b="1" i="1" u="sng" dirty="0">
                <a:solidFill>
                  <a:schemeClr val="tx1"/>
                </a:solidFill>
                <a:effectLst/>
              </a:rPr>
              <a:t>Information</a:t>
            </a:r>
            <a:r>
              <a:rPr lang="en-US" sz="3600" dirty="0">
                <a:solidFill>
                  <a:schemeClr val="tx1"/>
                </a:solidFill>
                <a:effectLst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(Lat. </a:t>
            </a:r>
            <a:r>
              <a:rPr lang="en-US" sz="3600" dirty="0" err="1">
                <a:solidFill>
                  <a:schemeClr val="tx1"/>
                </a:solidFill>
                <a:effectLst/>
              </a:rPr>
              <a:t>Іnformatio</a:t>
            </a:r>
            <a:r>
              <a:rPr lang="en-US" sz="3600" dirty="0">
                <a:solidFill>
                  <a:schemeClr val="tx1"/>
                </a:solidFill>
                <a:effectLst/>
              </a:rPr>
              <a:t> - explanation, presentation, interpretation)</a:t>
            </a:r>
            <a:br>
              <a:rPr lang="en-US" sz="3600" dirty="0">
                <a:solidFill>
                  <a:schemeClr val="tx1"/>
                </a:solidFill>
                <a:effectLst/>
              </a:rPr>
            </a:br>
            <a:r>
              <a:rPr lang="en-US" sz="3600" dirty="0">
                <a:solidFill>
                  <a:schemeClr val="tx1"/>
                </a:solidFill>
                <a:effectLst/>
              </a:rPr>
              <a:t>- this is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the knowledge </a:t>
            </a:r>
            <a:r>
              <a:rPr lang="en-US" sz="3600" dirty="0">
                <a:solidFill>
                  <a:schemeClr val="tx1"/>
                </a:solidFill>
                <a:effectLst/>
              </a:rPr>
              <a:t>that we receive from the outside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world or </a:t>
            </a:r>
            <a:r>
              <a:rPr lang="en-US" sz="3600" dirty="0">
                <a:solidFill>
                  <a:schemeClr val="tx1"/>
                </a:solidFill>
                <a:effectLst/>
              </a:rPr>
              <a:t>transmitted from one object to another with the help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of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messages.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G:\Универ\Вступ у фармацию\информац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22323"/>
            <a:ext cx="2882304" cy="288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49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effectLst/>
              </a:rPr>
              <a:t>The main properties of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>information</a:t>
            </a:r>
            <a:r>
              <a:rPr lang="ru-RU" b="1" dirty="0" smtClean="0">
                <a:solidFill>
                  <a:schemeClr val="tx1"/>
                </a:solidFill>
                <a:effectLst/>
              </a:rPr>
              <a:t>: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268760"/>
            <a:ext cx="3744416" cy="3672408"/>
          </a:xfrm>
        </p:spPr>
        <p:txBody>
          <a:bodyPr/>
          <a:lstStyle/>
          <a:p>
            <a:r>
              <a:rPr lang="en-US" dirty="0" smtClean="0"/>
              <a:t>Objectivity</a:t>
            </a:r>
            <a:r>
              <a:rPr lang="ru-RU" dirty="0" smtClean="0"/>
              <a:t>;</a:t>
            </a:r>
            <a:endParaRPr lang="en-US" dirty="0"/>
          </a:p>
          <a:p>
            <a:r>
              <a:rPr lang="en-US" dirty="0" smtClean="0"/>
              <a:t>Authenticity</a:t>
            </a:r>
            <a:r>
              <a:rPr lang="ru-RU" dirty="0" smtClean="0"/>
              <a:t>;</a:t>
            </a:r>
          </a:p>
          <a:p>
            <a:r>
              <a:rPr lang="en-US" dirty="0" smtClean="0"/>
              <a:t>Completeness</a:t>
            </a:r>
            <a:r>
              <a:rPr lang="ru-RU" dirty="0" smtClean="0"/>
              <a:t>;</a:t>
            </a:r>
          </a:p>
          <a:p>
            <a:r>
              <a:rPr lang="en-US" dirty="0" smtClean="0"/>
              <a:t>Relevance</a:t>
            </a:r>
            <a:r>
              <a:rPr lang="ru-RU" dirty="0" smtClean="0"/>
              <a:t>;</a:t>
            </a:r>
          </a:p>
          <a:p>
            <a:r>
              <a:rPr lang="en-US" dirty="0" smtClean="0"/>
              <a:t>Usefulness</a:t>
            </a:r>
            <a:r>
              <a:rPr lang="ru-RU" dirty="0" smtClean="0"/>
              <a:t>;</a:t>
            </a:r>
          </a:p>
          <a:p>
            <a:r>
              <a:rPr lang="en-US" dirty="0" smtClean="0"/>
              <a:t>Clarity</a:t>
            </a:r>
            <a:r>
              <a:rPr lang="ru-RU" dirty="0" smtClean="0"/>
              <a:t>;</a:t>
            </a:r>
            <a:endParaRPr lang="ru-RU" dirty="0"/>
          </a:p>
        </p:txBody>
      </p:sp>
      <p:pic>
        <p:nvPicPr>
          <p:cNvPr id="2050" name="Picture 2" descr="G:\Универ\Вступ у фармацию\свойства информ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73016"/>
            <a:ext cx="4013346" cy="287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785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776864" cy="2952328"/>
          </a:xfrm>
        </p:spPr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  <a:effectLst/>
              </a:rPr>
              <a:t>Pharmaceutical </a:t>
            </a:r>
            <a:r>
              <a:rPr lang="en-US" sz="2800" b="1" u="sng" dirty="0">
                <a:solidFill>
                  <a:schemeClr val="tx1"/>
                </a:solidFill>
                <a:effectLst/>
              </a:rPr>
              <a:t>information </a:t>
            </a:r>
            <a:r>
              <a:rPr lang="en-US" sz="2800" dirty="0">
                <a:solidFill>
                  <a:schemeClr val="tx1"/>
                </a:solidFill>
                <a:effectLst/>
              </a:rPr>
              <a:t>- information necessary for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proper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realization </a:t>
            </a:r>
            <a:r>
              <a:rPr lang="en-US" sz="2800" dirty="0">
                <a:solidFill>
                  <a:schemeClr val="tx1"/>
                </a:solidFill>
                <a:effectLst/>
              </a:rPr>
              <a:t>of pharmaceutical activity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and </a:t>
            </a:r>
            <a:r>
              <a:rPr lang="en-US" sz="2800" dirty="0">
                <a:solidFill>
                  <a:schemeClr val="tx1"/>
                </a:solidFill>
                <a:effectLst/>
              </a:rPr>
              <a:t>used by pharmaceutical science and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practice.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</a:rPr>
            </a:br>
            <a:endParaRPr lang="ru-RU" sz="28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2" descr="G:\Универ\Вступ у фармацию\Фармацц. информац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717032"/>
            <a:ext cx="413234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45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296"/>
            <a:ext cx="7200800" cy="1008112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</a:rPr>
            </a:br>
            <a:r>
              <a:rPr lang="en-US" sz="3200" b="1" dirty="0">
                <a:solidFill>
                  <a:schemeClr val="tx1"/>
                </a:solidFill>
                <a:effectLst/>
              </a:rPr>
              <a:t>T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ypes</a:t>
            </a:r>
            <a:r>
              <a:rPr lang="ru-RU" sz="32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of</a:t>
            </a:r>
            <a:r>
              <a:rPr lang="ru-RU" sz="32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Pharmaceutical information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24744"/>
            <a:ext cx="7560840" cy="3816424"/>
          </a:xfrm>
        </p:spPr>
        <p:txBody>
          <a:bodyPr>
            <a:normAutofit/>
          </a:bodyPr>
          <a:lstStyle/>
          <a:p>
            <a:r>
              <a:rPr lang="en-US" dirty="0"/>
              <a:t>Scientific Information - </a:t>
            </a:r>
            <a:r>
              <a:rPr lang="en-US" sz="2400" dirty="0"/>
              <a:t>consists of original research </a:t>
            </a:r>
            <a:r>
              <a:rPr lang="en-US" sz="2400" dirty="0" smtClean="0"/>
              <a:t>results and </a:t>
            </a:r>
            <a:r>
              <a:rPr lang="en-US" sz="2400" dirty="0"/>
              <a:t>evidence-based </a:t>
            </a:r>
            <a:r>
              <a:rPr lang="en-US" sz="2400" dirty="0" smtClean="0"/>
              <a:t>developments </a:t>
            </a:r>
            <a:r>
              <a:rPr lang="en-US" sz="2400" dirty="0"/>
              <a:t>in the field of pharmacy, is </a:t>
            </a:r>
            <a:r>
              <a:rPr lang="en-US" sz="2400" dirty="0" smtClean="0"/>
              <a:t>published in </a:t>
            </a:r>
            <a:r>
              <a:rPr lang="en-US" sz="2400" dirty="0"/>
              <a:t>professional editions, </a:t>
            </a:r>
            <a:endParaRPr lang="en-US" sz="2400" dirty="0" smtClean="0"/>
          </a:p>
          <a:p>
            <a:r>
              <a:rPr lang="en-US" dirty="0" smtClean="0"/>
              <a:t>Practical </a:t>
            </a:r>
            <a:r>
              <a:rPr lang="en-US" dirty="0"/>
              <a:t>information - </a:t>
            </a:r>
            <a:r>
              <a:rPr lang="en-US" sz="2400" dirty="0"/>
              <a:t>contains data from legal and regulatory </a:t>
            </a:r>
            <a:r>
              <a:rPr lang="en-US" sz="2400" dirty="0" smtClean="0"/>
              <a:t>framework pharmaceutical </a:t>
            </a:r>
            <a:r>
              <a:rPr lang="en-US" sz="2400" dirty="0"/>
              <a:t>activity, </a:t>
            </a:r>
            <a:r>
              <a:rPr lang="en-US" sz="2400" dirty="0" smtClean="0"/>
              <a:t>management issues and </a:t>
            </a:r>
            <a:r>
              <a:rPr lang="en-US" sz="2400" dirty="0"/>
              <a:t>accounting, economics, </a:t>
            </a:r>
            <a:r>
              <a:rPr lang="en-US" sz="2400" dirty="0" smtClean="0"/>
              <a:t>pharmacy</a:t>
            </a:r>
            <a:r>
              <a:rPr lang="en-US" sz="2400" dirty="0"/>
              <a:t>, marketing</a:t>
            </a:r>
            <a:r>
              <a:rPr lang="en-US" sz="2400" dirty="0" smtClean="0"/>
              <a:t>, pharmacology</a:t>
            </a:r>
            <a:r>
              <a:rPr lang="en-US" sz="2400" dirty="0"/>
              <a:t>, pharmacotherapy, etc.</a:t>
            </a:r>
            <a:endParaRPr lang="ru-RU" sz="2400" dirty="0"/>
          </a:p>
        </p:txBody>
      </p:sp>
      <p:pic>
        <p:nvPicPr>
          <p:cNvPr id="3075" name="Picture 3" descr="G:\Универ\Вступ у фармацию\виды информ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33083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555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effectLst/>
              </a:rPr>
              <a:t>Sources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  <a:effectLst/>
              </a:rPr>
              <a:t>of pharmaceutical information 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48872" cy="3709392"/>
          </a:xfrm>
        </p:spPr>
        <p:txBody>
          <a:bodyPr>
            <a:normAutofit fontScale="77500" lnSpcReduction="20000"/>
          </a:bodyPr>
          <a:lstStyle/>
          <a:p>
            <a:r>
              <a:rPr lang="en-US" b="1" u="sng" dirty="0" smtClean="0"/>
              <a:t>primary sources</a:t>
            </a:r>
            <a:r>
              <a:rPr lang="ru-RU" b="1" u="sng" dirty="0" smtClean="0"/>
              <a:t> </a:t>
            </a:r>
            <a:r>
              <a:rPr lang="ru-RU" dirty="0" smtClean="0"/>
              <a:t>(</a:t>
            </a:r>
            <a:r>
              <a:rPr lang="en-US" dirty="0" smtClean="0"/>
              <a:t>belong</a:t>
            </a:r>
            <a:r>
              <a:rPr lang="ru-RU" dirty="0" smtClean="0"/>
              <a:t> </a:t>
            </a:r>
            <a:r>
              <a:rPr lang="en-US" dirty="0" smtClean="0"/>
              <a:t>original </a:t>
            </a:r>
            <a:r>
              <a:rPr lang="en-US" dirty="0"/>
              <a:t>magazine articles and previously unpublished research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en-US" dirty="0" smtClean="0"/>
              <a:t>having </a:t>
            </a:r>
            <a:r>
              <a:rPr lang="en-US" dirty="0"/>
              <a:t>the highest level of evidence, is the </a:t>
            </a:r>
            <a:r>
              <a:rPr lang="en-US" dirty="0" smtClean="0"/>
              <a:t>most</a:t>
            </a:r>
            <a:r>
              <a:rPr lang="ru-RU" dirty="0" smtClean="0"/>
              <a:t> </a:t>
            </a:r>
            <a:r>
              <a:rPr lang="en-US" dirty="0" smtClean="0"/>
              <a:t>valuable </a:t>
            </a:r>
            <a:r>
              <a:rPr lang="en-US" dirty="0"/>
              <a:t>sources of information, but their search and analysis is </a:t>
            </a:r>
            <a:r>
              <a:rPr lang="en-US" dirty="0" smtClean="0"/>
              <a:t>needed</a:t>
            </a:r>
            <a:r>
              <a:rPr lang="ru-RU" dirty="0" smtClean="0"/>
              <a:t> </a:t>
            </a:r>
            <a:r>
              <a:rPr lang="en-US" dirty="0" smtClean="0"/>
              <a:t>much </a:t>
            </a:r>
            <a:r>
              <a:rPr lang="en-US" dirty="0"/>
              <a:t>time also requires specialist knowledge.</a:t>
            </a:r>
            <a:endParaRPr lang="en-US" dirty="0" smtClean="0"/>
          </a:p>
          <a:p>
            <a:r>
              <a:rPr lang="en-US" b="1" u="sng" dirty="0" smtClean="0"/>
              <a:t>secondary </a:t>
            </a:r>
            <a:r>
              <a:rPr lang="en-US" b="1" u="sng" dirty="0"/>
              <a:t>sources </a:t>
            </a:r>
            <a:r>
              <a:rPr lang="ru-RU" b="1" u="sng" dirty="0" smtClean="0"/>
              <a:t>(</a:t>
            </a:r>
            <a:r>
              <a:rPr lang="en-US" dirty="0" smtClean="0"/>
              <a:t>contain </a:t>
            </a:r>
            <a:r>
              <a:rPr lang="en-US" dirty="0"/>
              <a:t>processed information from primary </a:t>
            </a:r>
            <a:r>
              <a:rPr lang="en-US" dirty="0" smtClean="0"/>
              <a:t>sources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en-US" dirty="0"/>
              <a:t>shortened reviews of articles, data from newsletters, electronic </a:t>
            </a:r>
            <a:r>
              <a:rPr lang="en-US" dirty="0" smtClean="0"/>
              <a:t>ones</a:t>
            </a:r>
            <a:r>
              <a:rPr lang="ru-RU" dirty="0" smtClean="0"/>
              <a:t> </a:t>
            </a:r>
            <a:r>
              <a:rPr lang="en-US" dirty="0" smtClean="0"/>
              <a:t>databases</a:t>
            </a:r>
            <a:r>
              <a:rPr lang="en-US" dirty="0"/>
              <a:t>). </a:t>
            </a:r>
            <a:endParaRPr lang="ru-RU" dirty="0" smtClean="0"/>
          </a:p>
          <a:p>
            <a:r>
              <a:rPr lang="en-US" b="1" dirty="0" smtClean="0"/>
              <a:t>tertiary</a:t>
            </a:r>
            <a:r>
              <a:rPr lang="en-US" dirty="0" smtClean="0"/>
              <a:t> </a:t>
            </a:r>
            <a:r>
              <a:rPr lang="en-US" b="1" u="sng" dirty="0" smtClean="0"/>
              <a:t>sources</a:t>
            </a:r>
            <a:r>
              <a:rPr lang="en-US" dirty="0" smtClean="0"/>
              <a:t>. </a:t>
            </a:r>
            <a:r>
              <a:rPr lang="ru-RU" dirty="0" smtClean="0"/>
              <a:t>(</a:t>
            </a:r>
            <a:r>
              <a:rPr lang="en-US" dirty="0" smtClean="0"/>
              <a:t>can </a:t>
            </a:r>
            <a:r>
              <a:rPr lang="en-US" dirty="0"/>
              <a:t>be classified as professional</a:t>
            </a:r>
          </a:p>
          <a:p>
            <a:pPr marL="82296" indent="0">
              <a:buNone/>
            </a:pPr>
            <a:r>
              <a:rPr lang="en-US" dirty="0"/>
              <a:t>directories (textbooks) containing author's analysis and </a:t>
            </a:r>
            <a:r>
              <a:rPr lang="en-US" dirty="0" smtClean="0"/>
              <a:t>interpretation</a:t>
            </a:r>
            <a:r>
              <a:rPr lang="ru-RU" dirty="0" smtClean="0"/>
              <a:t> </a:t>
            </a:r>
            <a:r>
              <a:rPr lang="en-US" dirty="0" smtClean="0"/>
              <a:t>secondary </a:t>
            </a:r>
            <a:r>
              <a:rPr lang="en-US" dirty="0"/>
              <a:t>sources of information.</a:t>
            </a:r>
            <a:endParaRPr lang="ru-RU" dirty="0"/>
          </a:p>
        </p:txBody>
      </p:sp>
      <p:pic>
        <p:nvPicPr>
          <p:cNvPr id="4098" name="Picture 2" descr="G:\Универ\Вступ у фармацию\источники информ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725" y="5178483"/>
            <a:ext cx="2448272" cy="157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337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404664"/>
            <a:ext cx="7704856" cy="3816424"/>
          </a:xfrm>
        </p:spPr>
        <p:txBody>
          <a:bodyPr/>
          <a:lstStyle/>
          <a:p>
            <a:pPr marL="82296" indent="0">
              <a:buNone/>
            </a:pPr>
            <a:r>
              <a:rPr lang="en-US" dirty="0"/>
              <a:t>The most important information system that is being </a:t>
            </a:r>
            <a:r>
              <a:rPr lang="en-US" dirty="0" smtClean="0"/>
              <a:t>created</a:t>
            </a:r>
            <a:r>
              <a:rPr lang="ru-RU" dirty="0" smtClean="0"/>
              <a:t> </a:t>
            </a:r>
            <a:r>
              <a:rPr lang="en-US" dirty="0" smtClean="0"/>
              <a:t>for </a:t>
            </a:r>
            <a:r>
              <a:rPr lang="en-US" dirty="0"/>
              <a:t>the purpose of rational use of drugs and to meet the needs</a:t>
            </a:r>
            <a:br>
              <a:rPr lang="en-US" dirty="0"/>
            </a:br>
            <a:r>
              <a:rPr lang="en-US" dirty="0"/>
              <a:t>in the information of pharmaceutical </a:t>
            </a:r>
            <a:r>
              <a:rPr lang="en-US" dirty="0" smtClean="0"/>
              <a:t>workers</a:t>
            </a:r>
            <a:r>
              <a:rPr lang="en-US" dirty="0"/>
              <a:t>, doctors, </a:t>
            </a:r>
            <a:r>
              <a:rPr lang="en-US" dirty="0" smtClean="0"/>
              <a:t>workers</a:t>
            </a:r>
            <a:r>
              <a:rPr lang="ru-RU" dirty="0" smtClean="0"/>
              <a:t> </a:t>
            </a:r>
            <a:r>
              <a:rPr lang="en-US" dirty="0" smtClean="0"/>
              <a:t>insurance </a:t>
            </a:r>
            <a:r>
              <a:rPr lang="en-US" dirty="0"/>
              <a:t>companies and the population is a </a:t>
            </a:r>
            <a:r>
              <a:rPr lang="en-US" b="1" u="sng" dirty="0" err="1"/>
              <a:t>formular</a:t>
            </a:r>
            <a:r>
              <a:rPr lang="en-US" b="1" u="sng" dirty="0"/>
              <a:t> system</a:t>
            </a:r>
            <a:endParaRPr lang="ru-RU" b="1" u="sng" dirty="0"/>
          </a:p>
        </p:txBody>
      </p:sp>
      <p:pic>
        <p:nvPicPr>
          <p:cNvPr id="5122" name="Picture 2" descr="G:\Универ\Вступ у фармацию\формуля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05064"/>
            <a:ext cx="3346226" cy="247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282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Functions of the </a:t>
            </a:r>
            <a:r>
              <a:rPr lang="en-US" dirty="0" err="1"/>
              <a:t>formular</a:t>
            </a:r>
            <a:r>
              <a:rPr lang="en-US" dirty="0"/>
              <a:t> system: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980728"/>
            <a:ext cx="7632848" cy="4248472"/>
          </a:xfrm>
        </p:spPr>
        <p:txBody>
          <a:bodyPr>
            <a:normAutofit/>
          </a:bodyPr>
          <a:lstStyle/>
          <a:p>
            <a:r>
              <a:rPr lang="en-US" b="1" i="1" u="sng" dirty="0" smtClean="0"/>
              <a:t>medical</a:t>
            </a:r>
            <a:r>
              <a:rPr lang="en-US" dirty="0" smtClean="0"/>
              <a:t> </a:t>
            </a:r>
            <a:r>
              <a:rPr lang="en-US" dirty="0"/>
              <a:t>- definition of methods of rational </a:t>
            </a:r>
            <a:r>
              <a:rPr lang="en-US" dirty="0" smtClean="0"/>
              <a:t>pharmacotherapy</a:t>
            </a:r>
            <a:r>
              <a:rPr lang="ru-RU" dirty="0" smtClean="0"/>
              <a:t> </a:t>
            </a:r>
            <a:r>
              <a:rPr lang="en-US" dirty="0" smtClean="0"/>
              <a:t>common </a:t>
            </a:r>
            <a:r>
              <a:rPr lang="en-US" dirty="0"/>
              <a:t>diseases;</a:t>
            </a:r>
          </a:p>
          <a:p>
            <a:r>
              <a:rPr lang="en-US" b="1" i="1" u="sng" dirty="0" smtClean="0"/>
              <a:t>Pharmacological</a:t>
            </a:r>
            <a:r>
              <a:rPr lang="en-US" dirty="0" smtClean="0"/>
              <a:t> </a:t>
            </a:r>
            <a:r>
              <a:rPr lang="en-US" dirty="0"/>
              <a:t>- ensuring the correct </a:t>
            </a:r>
            <a:r>
              <a:rPr lang="en-US" dirty="0" smtClean="0"/>
              <a:t>control</a:t>
            </a:r>
            <a:r>
              <a:rPr lang="ru-RU" dirty="0" smtClean="0"/>
              <a:t> </a:t>
            </a:r>
            <a:r>
              <a:rPr lang="en-US" dirty="0" smtClean="0"/>
              <a:t>use </a:t>
            </a:r>
            <a:r>
              <a:rPr lang="en-US" dirty="0"/>
              <a:t>of drugs, prevention and correction of </a:t>
            </a:r>
            <a:r>
              <a:rPr lang="en-US" dirty="0" smtClean="0"/>
              <a:t>iatrogenic</a:t>
            </a:r>
            <a:r>
              <a:rPr lang="ru-RU" dirty="0" smtClean="0"/>
              <a:t> </a:t>
            </a:r>
            <a:r>
              <a:rPr lang="en-US" dirty="0" smtClean="0"/>
              <a:t>mistakes</a:t>
            </a:r>
            <a:r>
              <a:rPr lang="en-US" dirty="0"/>
              <a:t>;</a:t>
            </a:r>
          </a:p>
          <a:p>
            <a:r>
              <a:rPr lang="en-US" b="1" i="1" u="sng" dirty="0" smtClean="0"/>
              <a:t>social</a:t>
            </a:r>
            <a:r>
              <a:rPr lang="en-US" dirty="0" smtClean="0"/>
              <a:t> </a:t>
            </a:r>
            <a:r>
              <a:rPr lang="en-US" dirty="0"/>
              <a:t>- providing patients with proven clinical </a:t>
            </a:r>
            <a:r>
              <a:rPr lang="en-US" dirty="0" smtClean="0"/>
              <a:t>drugs</a:t>
            </a:r>
            <a:r>
              <a:rPr lang="ru-RU" dirty="0" smtClean="0"/>
              <a:t> </a:t>
            </a:r>
            <a:r>
              <a:rPr lang="en-US" dirty="0" smtClean="0"/>
              <a:t>efficiency</a:t>
            </a:r>
            <a:r>
              <a:rPr lang="en-US" dirty="0"/>
              <a:t>;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293096"/>
            <a:ext cx="1584325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481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Functions of the </a:t>
            </a:r>
            <a:r>
              <a:rPr lang="en-US" dirty="0" err="1"/>
              <a:t>formular</a:t>
            </a:r>
            <a:r>
              <a:rPr lang="en-US" dirty="0"/>
              <a:t> system: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7704856" cy="410445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i="1" u="sng" dirty="0" smtClean="0"/>
              <a:t>economic</a:t>
            </a:r>
            <a:r>
              <a:rPr lang="en-US" dirty="0" smtClean="0"/>
              <a:t> </a:t>
            </a:r>
            <a:r>
              <a:rPr lang="en-US" dirty="0"/>
              <a:t>- the use of clinical and economical </a:t>
            </a:r>
            <a:r>
              <a:rPr lang="en-US" dirty="0" smtClean="0"/>
              <a:t>most</a:t>
            </a:r>
            <a:r>
              <a:rPr lang="ru-RU" dirty="0" smtClean="0"/>
              <a:t> </a:t>
            </a:r>
            <a:r>
              <a:rPr lang="en-US" dirty="0" smtClean="0"/>
              <a:t>effective </a:t>
            </a:r>
            <a:r>
              <a:rPr lang="en-US" dirty="0"/>
              <a:t>drugs;</a:t>
            </a:r>
          </a:p>
          <a:p>
            <a:pPr algn="just"/>
            <a:r>
              <a:rPr lang="en-US" b="1" i="1" u="sng" dirty="0" smtClean="0"/>
              <a:t>Information</a:t>
            </a:r>
            <a:r>
              <a:rPr lang="en-US" dirty="0" smtClean="0"/>
              <a:t> </a:t>
            </a:r>
            <a:r>
              <a:rPr lang="en-US" dirty="0"/>
              <a:t>- distribution of objective information </a:t>
            </a:r>
            <a:r>
              <a:rPr lang="en-US" dirty="0" smtClean="0"/>
              <a:t>about</a:t>
            </a:r>
            <a:r>
              <a:rPr lang="ru-RU" dirty="0" smtClean="0"/>
              <a:t> </a:t>
            </a:r>
            <a:r>
              <a:rPr lang="en-US" dirty="0" smtClean="0"/>
              <a:t>efficacy </a:t>
            </a:r>
            <a:r>
              <a:rPr lang="en-US" dirty="0"/>
              <a:t>and safety of the drug;</a:t>
            </a:r>
          </a:p>
          <a:p>
            <a:pPr algn="just"/>
            <a:r>
              <a:rPr lang="en-US" b="1" i="1" u="sng" dirty="0" smtClean="0"/>
              <a:t>vocational </a:t>
            </a:r>
            <a:r>
              <a:rPr lang="en-US" b="1" i="1" u="sng" dirty="0"/>
              <a:t>and educational </a:t>
            </a:r>
            <a:r>
              <a:rPr lang="en-US" dirty="0"/>
              <a:t>- raising </a:t>
            </a:r>
            <a:r>
              <a:rPr lang="en-US" dirty="0" smtClean="0"/>
              <a:t>competence </a:t>
            </a:r>
            <a:r>
              <a:rPr lang="en-US" dirty="0"/>
              <a:t>and </a:t>
            </a:r>
            <a:r>
              <a:rPr lang="en-US" dirty="0" smtClean="0"/>
              <a:t>qualifications</a:t>
            </a:r>
            <a:r>
              <a:rPr lang="ru-RU" dirty="0" smtClean="0"/>
              <a:t> </a:t>
            </a:r>
            <a:r>
              <a:rPr lang="en-US" dirty="0" smtClean="0"/>
              <a:t>health </a:t>
            </a:r>
            <a:r>
              <a:rPr lang="en-US" dirty="0"/>
              <a:t>professionals.</a:t>
            </a:r>
            <a:endParaRPr lang="ru-RU" dirty="0"/>
          </a:p>
        </p:txBody>
      </p:sp>
      <p:pic>
        <p:nvPicPr>
          <p:cNvPr id="6146" name="Picture 2" descr="G:\Универ\Вступ у фармацию\функ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797" y="4293096"/>
            <a:ext cx="1584176" cy="240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19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</TotalTime>
  <Words>323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Ministry of Health of Ukraine Odesa National Medical University Faculty of Pharmacy</vt:lpstr>
      <vt:lpstr>Information (Lat. Іnformatio - explanation, presentation, interpretation) - this is the knowledge that we receive from the outside world or transmitted from one object to another with the help of messages.</vt:lpstr>
      <vt:lpstr>The main properties of information:</vt:lpstr>
      <vt:lpstr>Pharmaceutical information - information necessary for proper realization of pharmaceutical activity and used by pharmaceutical science and practice. </vt:lpstr>
      <vt:lpstr> Types of Pharmaceutical information </vt:lpstr>
      <vt:lpstr>Sources of pharmaceutical information </vt:lpstr>
      <vt:lpstr>Презентация PowerPoint</vt:lpstr>
      <vt:lpstr>Functions of the formular system: </vt:lpstr>
      <vt:lpstr>Functions of the formular system: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Odesa National Medical University Fuculty of Pharmacy</dc:title>
  <dc:creator>Home</dc:creator>
  <cp:lastModifiedBy>Home</cp:lastModifiedBy>
  <cp:revision>21</cp:revision>
  <dcterms:created xsi:type="dcterms:W3CDTF">2018-10-08T19:16:10Z</dcterms:created>
  <dcterms:modified xsi:type="dcterms:W3CDTF">2019-10-14T16:13:17Z</dcterms:modified>
</cp:coreProperties>
</file>