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26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28.10.2019</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pPr algn="ctr"/>
            <a:r>
              <a:rPr lang="en-US" sz="3200" b="1" dirty="0">
                <a:solidFill>
                  <a:schemeClr val="tx1"/>
                </a:solidFill>
                <a:effectLst/>
              </a:rPr>
              <a:t>Ministry of Health of Ukraine</a:t>
            </a:r>
            <a:r>
              <a:rPr lang="ru-RU" sz="3200" b="1" dirty="0">
                <a:solidFill>
                  <a:schemeClr val="tx1"/>
                </a:solidFill>
                <a:effectLst/>
              </a:rPr>
              <a:t/>
            </a:r>
            <a:br>
              <a:rPr lang="ru-RU" sz="3200" b="1" dirty="0">
                <a:solidFill>
                  <a:schemeClr val="tx1"/>
                </a:solidFill>
                <a:effectLst/>
              </a:rPr>
            </a:br>
            <a:r>
              <a:rPr lang="en-US" sz="3200" b="1" dirty="0">
                <a:solidFill>
                  <a:schemeClr val="tx1"/>
                </a:solidFill>
                <a:effectLst/>
              </a:rPr>
              <a:t>Odesa National Medical University</a:t>
            </a:r>
            <a:r>
              <a:rPr lang="ru-RU" sz="3200" b="1" dirty="0">
                <a:solidFill>
                  <a:schemeClr val="tx1"/>
                </a:solidFill>
                <a:effectLst/>
              </a:rPr>
              <a:t/>
            </a:r>
            <a:br>
              <a:rPr lang="ru-RU" sz="3200" b="1" dirty="0">
                <a:solidFill>
                  <a:schemeClr val="tx1"/>
                </a:solidFill>
                <a:effectLst/>
              </a:rPr>
            </a:br>
            <a:r>
              <a:rPr lang="en-US" sz="3200" b="1" smtClean="0">
                <a:solidFill>
                  <a:schemeClr val="tx1"/>
                </a:solidFill>
                <a:effectLst/>
              </a:rPr>
              <a:t>Faculty </a:t>
            </a:r>
            <a:r>
              <a:rPr lang="en-US" sz="3200" b="1" dirty="0">
                <a:solidFill>
                  <a:schemeClr val="tx1"/>
                </a:solidFill>
                <a:effectLst/>
              </a:rPr>
              <a:t>of Pharmacy</a:t>
            </a:r>
            <a:endParaRPr lang="ru-RU" sz="3200" dirty="0"/>
          </a:p>
        </p:txBody>
      </p:sp>
      <p:sp>
        <p:nvSpPr>
          <p:cNvPr id="3" name="Подзаголовок 2"/>
          <p:cNvSpPr>
            <a:spLocks noGrp="1"/>
          </p:cNvSpPr>
          <p:nvPr>
            <p:ph type="subTitle" idx="1"/>
          </p:nvPr>
        </p:nvSpPr>
        <p:spPr>
          <a:xfrm>
            <a:off x="1432560" y="1850064"/>
            <a:ext cx="7387912" cy="4819296"/>
          </a:xfrm>
        </p:spPr>
        <p:txBody>
          <a:bodyPr>
            <a:normAutofit fontScale="92500" lnSpcReduction="10000"/>
          </a:bodyPr>
          <a:lstStyle/>
          <a:p>
            <a:pPr algn="ctr"/>
            <a:endParaRPr lang="uk-UA" sz="1800" b="1" dirty="0" smtClean="0"/>
          </a:p>
          <a:p>
            <a:pPr algn="ctr"/>
            <a:r>
              <a:rPr lang="en-US" sz="1800" b="1" dirty="0" smtClean="0"/>
              <a:t>LECTURE</a:t>
            </a:r>
            <a:r>
              <a:rPr lang="uk-UA" sz="1800" b="1" dirty="0" smtClean="0"/>
              <a:t> №8:</a:t>
            </a:r>
            <a:endParaRPr lang="uk-UA" sz="1800" b="1" dirty="0"/>
          </a:p>
          <a:p>
            <a:pPr algn="ctr"/>
            <a:r>
              <a:rPr lang="en-US" sz="2800" b="1" i="1" dirty="0"/>
              <a:t>Organization of preparation and quality control of extemporaneous and finished medicines and other pharmaceutical products </a:t>
            </a:r>
            <a:endParaRPr lang="uk-UA" sz="2800" b="1" i="1" dirty="0"/>
          </a:p>
          <a:p>
            <a:pPr algn="ctr"/>
            <a:endParaRPr lang="uk-UA" sz="2800" dirty="0"/>
          </a:p>
          <a:p>
            <a:pPr algn="ctr"/>
            <a:endParaRPr lang="uk-UA" sz="2800" dirty="0" smtClean="0"/>
          </a:p>
          <a:p>
            <a:pPr algn="ctr"/>
            <a:endParaRPr lang="en-US" sz="2800" dirty="0" smtClean="0"/>
          </a:p>
          <a:p>
            <a:pPr algn="ctr"/>
            <a:endParaRPr lang="en-US" sz="2800" dirty="0"/>
          </a:p>
          <a:p>
            <a:pPr algn="ctr"/>
            <a:endParaRPr lang="en-US" sz="2800" dirty="0" smtClean="0"/>
          </a:p>
          <a:p>
            <a:pPr algn="ctr"/>
            <a:endParaRPr lang="uk-UA" sz="2800" dirty="0"/>
          </a:p>
          <a:p>
            <a:pPr algn="ctr"/>
            <a:r>
              <a:rPr lang="en-US" sz="1600" dirty="0"/>
              <a:t>Odessa</a:t>
            </a:r>
            <a:r>
              <a:rPr lang="uk-UA" sz="1600" dirty="0"/>
              <a:t> – </a:t>
            </a:r>
            <a:r>
              <a:rPr lang="uk-UA" sz="1600" dirty="0" smtClean="0"/>
              <a:t>201</a:t>
            </a:r>
            <a:r>
              <a:rPr lang="en-US" sz="1600" dirty="0"/>
              <a:t>9</a:t>
            </a:r>
            <a:r>
              <a:rPr lang="en-US" sz="1600" dirty="0" smtClean="0"/>
              <a:t> </a:t>
            </a:r>
            <a:endParaRPr lang="ru-RU" sz="1600" dirty="0"/>
          </a:p>
          <a:p>
            <a:endParaRPr lang="ru-RU" dirty="0"/>
          </a:p>
        </p:txBody>
      </p:sp>
      <p:pic>
        <p:nvPicPr>
          <p:cNvPr id="6146" name="Picture 2" descr="H:\Универ\контроль качества.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3805706"/>
            <a:ext cx="1876425"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102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a:effectLst/>
              </a:rPr>
              <a:t>The concept of the quality of drugs</a:t>
            </a:r>
            <a:endParaRPr lang="ru-RU" dirty="0"/>
          </a:p>
        </p:txBody>
      </p:sp>
      <p:sp>
        <p:nvSpPr>
          <p:cNvPr id="3" name="Объект 2"/>
          <p:cNvSpPr>
            <a:spLocks noGrp="1"/>
          </p:cNvSpPr>
          <p:nvPr>
            <p:ph idx="1"/>
          </p:nvPr>
        </p:nvSpPr>
        <p:spPr/>
        <p:txBody>
          <a:bodyPr>
            <a:normAutofit lnSpcReduction="10000"/>
          </a:bodyPr>
          <a:lstStyle/>
          <a:p>
            <a:r>
              <a:rPr lang="en-US" i="1" u="sng" dirty="0"/>
              <a:t>The quality of the drug</a:t>
            </a:r>
            <a:r>
              <a:rPr lang="en-US" dirty="0"/>
              <a:t> - a combination of characteristics (efficiency, safety, storage stability, cost) that provide the drug's ability to meet consumers in accordance with its purpose</a:t>
            </a:r>
            <a:r>
              <a:rPr lang="en-US" dirty="0" smtClean="0"/>
              <a:t>.</a:t>
            </a:r>
            <a:endParaRPr lang="uk-UA" dirty="0" smtClean="0"/>
          </a:p>
          <a:p>
            <a:r>
              <a:rPr lang="en-US" b="1" dirty="0"/>
              <a:t>Organization of </a:t>
            </a:r>
            <a:r>
              <a:rPr lang="en-US" b="1" dirty="0" err="1" smtClean="0"/>
              <a:t>intrapharmacy</a:t>
            </a:r>
            <a:r>
              <a:rPr lang="en-US" b="1" dirty="0" smtClean="0"/>
              <a:t>  </a:t>
            </a:r>
            <a:r>
              <a:rPr lang="en-US" b="1" dirty="0"/>
              <a:t>quality control of drugs in pharmacies is regulated by the order of Ministry of Health of Ukraine №</a:t>
            </a:r>
            <a:r>
              <a:rPr lang="uk-UA" b="1" dirty="0"/>
              <a:t>677</a:t>
            </a:r>
            <a:r>
              <a:rPr lang="en-US" b="1" dirty="0"/>
              <a:t> from </a:t>
            </a:r>
            <a:r>
              <a:rPr lang="uk-UA" b="1" dirty="0"/>
              <a:t>29.09.2014.</a:t>
            </a:r>
            <a:endParaRPr lang="ru-RU" dirty="0"/>
          </a:p>
          <a:p>
            <a:endParaRPr lang="ru-RU" dirty="0"/>
          </a:p>
        </p:txBody>
      </p:sp>
    </p:spTree>
    <p:extLst>
      <p:ext uri="{BB962C8B-B14F-4D97-AF65-F5344CB8AC3E}">
        <p14:creationId xmlns:p14="http://schemas.microsoft.com/office/powerpoint/2010/main" val="3813226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608" y="260648"/>
            <a:ext cx="7714104" cy="2880320"/>
          </a:xfrm>
        </p:spPr>
        <p:txBody>
          <a:bodyPr>
            <a:normAutofit lnSpcReduction="10000"/>
          </a:bodyPr>
          <a:lstStyle/>
          <a:p>
            <a:r>
              <a:rPr lang="en-US" dirty="0" smtClean="0"/>
              <a:t>Input ( </a:t>
            </a:r>
            <a:r>
              <a:rPr lang="en-US" dirty="0" err="1" smtClean="0"/>
              <a:t>intrapharmacy</a:t>
            </a:r>
            <a:r>
              <a:rPr lang="en-US" dirty="0" smtClean="0"/>
              <a:t>) </a:t>
            </a:r>
            <a:r>
              <a:rPr lang="en-US" dirty="0"/>
              <a:t>quality control of medicines in pharmacies </a:t>
            </a:r>
            <a:r>
              <a:rPr lang="en-US" dirty="0" smtClean="0"/>
              <a:t>provide by </a:t>
            </a:r>
            <a:r>
              <a:rPr lang="en-US" dirty="0"/>
              <a:t>an </a:t>
            </a:r>
            <a:r>
              <a:rPr lang="en-US" i="1" u="sng" dirty="0"/>
              <a:t>representative person</a:t>
            </a:r>
            <a:r>
              <a:rPr lang="en-US" b="1" u="sng" dirty="0"/>
              <a:t> </a:t>
            </a:r>
            <a:r>
              <a:rPr lang="en-US" dirty="0"/>
              <a:t>who must have higher or secondary pharmaceutical </a:t>
            </a:r>
            <a:r>
              <a:rPr lang="en-US" dirty="0" smtClean="0"/>
              <a:t>education</a:t>
            </a:r>
            <a:r>
              <a:rPr lang="ru-RU" dirty="0"/>
              <a:t> </a:t>
            </a:r>
            <a:r>
              <a:rPr lang="en-US" dirty="0" smtClean="0"/>
              <a:t>and</a:t>
            </a:r>
            <a:r>
              <a:rPr lang="ru-RU" dirty="0" smtClean="0"/>
              <a:t> </a:t>
            </a:r>
            <a:r>
              <a:rPr lang="en-US" dirty="0" smtClean="0"/>
              <a:t>at </a:t>
            </a:r>
            <a:r>
              <a:rPr lang="en-US" dirty="0"/>
              <a:t>least 2 years work experience in the </a:t>
            </a:r>
            <a:r>
              <a:rPr lang="en-US" dirty="0" smtClean="0"/>
              <a:t>specialty.</a:t>
            </a:r>
            <a:endParaRPr lang="ru-RU" dirty="0"/>
          </a:p>
        </p:txBody>
      </p:sp>
      <p:pic>
        <p:nvPicPr>
          <p:cNvPr id="1026" name="Picture 2" descr="H:\Универ\Higer educ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3356992"/>
            <a:ext cx="3170287" cy="3100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6274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b="1" u="sng" dirty="0">
                <a:effectLst/>
              </a:rPr>
              <a:t>The main duties of the representative person is:</a:t>
            </a:r>
            <a:endParaRPr lang="ru-RU" dirty="0">
              <a:effectLst/>
            </a:endParaRPr>
          </a:p>
        </p:txBody>
      </p:sp>
      <p:sp>
        <p:nvSpPr>
          <p:cNvPr id="3" name="Объект 2"/>
          <p:cNvSpPr>
            <a:spLocks noGrp="1"/>
          </p:cNvSpPr>
          <p:nvPr>
            <p:ph idx="1"/>
          </p:nvPr>
        </p:nvSpPr>
        <p:spPr/>
        <p:txBody>
          <a:bodyPr>
            <a:normAutofit fontScale="92500" lnSpcReduction="10000"/>
          </a:bodyPr>
          <a:lstStyle/>
          <a:p>
            <a:r>
              <a:rPr lang="en-US" dirty="0" smtClean="0"/>
              <a:t>Checking </a:t>
            </a:r>
            <a:r>
              <a:rPr lang="en-US" dirty="0"/>
              <a:t>medicines, which come to the pharmacy, and the supporting documents - invoices (with the obligatory indication of the name, dosage, dosage form, batch number, quantity, manufacturer's name), manufacturer of quality certificates of the registration status of the drug data.</a:t>
            </a:r>
            <a:endParaRPr lang="ru-RU" dirty="0"/>
          </a:p>
          <a:p>
            <a:r>
              <a:rPr lang="en-US" dirty="0" smtClean="0"/>
              <a:t>Design </a:t>
            </a:r>
            <a:r>
              <a:rPr lang="en-US" dirty="0"/>
              <a:t>input output quality control of medicines.</a:t>
            </a:r>
            <a:endParaRPr lang="ru-RU" dirty="0"/>
          </a:p>
          <a:p>
            <a:r>
              <a:rPr lang="en-US" dirty="0" smtClean="0"/>
              <a:t>Keeping </a:t>
            </a:r>
            <a:r>
              <a:rPr lang="en-US" dirty="0"/>
              <a:t>the register of medicines, which came to the subject of economic activity</a:t>
            </a:r>
            <a:r>
              <a:rPr lang="en-US" dirty="0" smtClean="0"/>
              <a:t>.</a:t>
            </a:r>
            <a:endParaRPr lang="ru-RU" dirty="0"/>
          </a:p>
        </p:txBody>
      </p:sp>
    </p:spTree>
    <p:extLst>
      <p:ext uri="{BB962C8B-B14F-4D97-AF65-F5344CB8AC3E}">
        <p14:creationId xmlns:p14="http://schemas.microsoft.com/office/powerpoint/2010/main" val="3551466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b="1" u="sng" dirty="0">
                <a:effectLst/>
              </a:rPr>
              <a:t>The main duties of the representative person is:</a:t>
            </a:r>
            <a:endParaRPr lang="ru-RU" dirty="0"/>
          </a:p>
        </p:txBody>
      </p:sp>
      <p:sp>
        <p:nvSpPr>
          <p:cNvPr id="3" name="Объект 2"/>
          <p:cNvSpPr>
            <a:spLocks noGrp="1"/>
          </p:cNvSpPr>
          <p:nvPr>
            <p:ph idx="1"/>
          </p:nvPr>
        </p:nvSpPr>
        <p:spPr/>
        <p:txBody>
          <a:bodyPr>
            <a:normAutofit fontScale="92500" lnSpcReduction="20000"/>
          </a:bodyPr>
          <a:lstStyle/>
          <a:p>
            <a:r>
              <a:rPr lang="en-US" dirty="0" smtClean="0"/>
              <a:t>To </a:t>
            </a:r>
            <a:r>
              <a:rPr lang="en-US" dirty="0"/>
              <a:t>check if </a:t>
            </a:r>
            <a:r>
              <a:rPr lang="en-US" dirty="0" smtClean="0"/>
              <a:t>in the pharmacy are </a:t>
            </a:r>
            <a:r>
              <a:rPr lang="en-US" dirty="0"/>
              <a:t>substandard and counterfeit medicines in series according to the information of the territorial inspection.</a:t>
            </a:r>
            <a:endParaRPr lang="ru-RU" dirty="0"/>
          </a:p>
          <a:p>
            <a:r>
              <a:rPr lang="en-US" dirty="0" smtClean="0"/>
              <a:t>Provision </a:t>
            </a:r>
            <a:r>
              <a:rPr lang="en-US" dirty="0"/>
              <a:t>of the territorial inspection reports to identify substandard and counterfeit medicines or those for which there is a suspicion of their quality. The suspension of trade with respect to such funds,</a:t>
            </a:r>
            <a:endParaRPr lang="ru-RU" dirty="0"/>
          </a:p>
          <a:p>
            <a:r>
              <a:rPr lang="en-US" dirty="0" smtClean="0"/>
              <a:t>Harmonization </a:t>
            </a:r>
            <a:r>
              <a:rPr lang="en-US" dirty="0"/>
              <a:t>of the internal order of trafficking drugs.</a:t>
            </a:r>
            <a:endParaRPr lang="ru-RU" dirty="0"/>
          </a:p>
          <a:p>
            <a:endParaRPr lang="ru-RU" dirty="0"/>
          </a:p>
        </p:txBody>
      </p:sp>
    </p:spTree>
    <p:extLst>
      <p:ext uri="{BB962C8B-B14F-4D97-AF65-F5344CB8AC3E}">
        <p14:creationId xmlns:p14="http://schemas.microsoft.com/office/powerpoint/2010/main" val="305637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en-US" sz="3200" b="1" dirty="0">
                <a:effectLst/>
              </a:rPr>
              <a:t>Methods of </a:t>
            </a:r>
            <a:r>
              <a:rPr lang="en-US" sz="3200" b="1" dirty="0" err="1">
                <a:effectLst/>
              </a:rPr>
              <a:t>intrapharmacy</a:t>
            </a:r>
            <a:r>
              <a:rPr lang="en-US" sz="3200" b="1" dirty="0">
                <a:effectLst/>
              </a:rPr>
              <a:t> control  in the </a:t>
            </a:r>
            <a:r>
              <a:rPr lang="en-US" sz="3200" b="1" dirty="0" smtClean="0">
                <a:effectLst/>
              </a:rPr>
              <a:t>pharmacy</a:t>
            </a:r>
            <a:endParaRPr lang="ru-RU" sz="3200" dirty="0"/>
          </a:p>
        </p:txBody>
      </p:sp>
      <p:sp>
        <p:nvSpPr>
          <p:cNvPr id="3" name="Объект 2"/>
          <p:cNvSpPr>
            <a:spLocks noGrp="1"/>
          </p:cNvSpPr>
          <p:nvPr>
            <p:ph idx="1"/>
          </p:nvPr>
        </p:nvSpPr>
        <p:spPr/>
        <p:txBody>
          <a:bodyPr>
            <a:normAutofit fontScale="85000" lnSpcReduction="10000"/>
          </a:bodyPr>
          <a:lstStyle/>
          <a:p>
            <a:r>
              <a:rPr lang="en-US" dirty="0"/>
              <a:t>1. Purchasing and receiving medicines should only subjects who have valid licenses for the wholesale trade. </a:t>
            </a:r>
          </a:p>
          <a:p>
            <a:r>
              <a:rPr lang="en-US" dirty="0"/>
              <a:t>2. These pharmacy medicines should be visually inspected by an authorized person, the positive result of which is a written permission for the implementation of these drugs.</a:t>
            </a:r>
          </a:p>
          <a:p>
            <a:r>
              <a:rPr lang="en-US" dirty="0"/>
              <a:t>3. The authorized person checks the manufacture of a medicament supporting documents relative to the amount of dosage, a series of numbers, expiration dates, registration status, name, dosage form, manufacturer. </a:t>
            </a:r>
            <a:endParaRPr lang="ru-RU" dirty="0"/>
          </a:p>
        </p:txBody>
      </p:sp>
    </p:spTree>
    <p:extLst>
      <p:ext uri="{BB962C8B-B14F-4D97-AF65-F5344CB8AC3E}">
        <p14:creationId xmlns:p14="http://schemas.microsoft.com/office/powerpoint/2010/main" val="3944455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188640"/>
            <a:ext cx="7602048" cy="1373014"/>
          </a:xfrm>
        </p:spPr>
        <p:txBody>
          <a:bodyPr>
            <a:normAutofit/>
          </a:bodyPr>
          <a:lstStyle/>
          <a:p>
            <a:pPr algn="ctr"/>
            <a:r>
              <a:rPr lang="en-US" sz="3600" b="1" dirty="0">
                <a:effectLst/>
              </a:rPr>
              <a:t>Methods of </a:t>
            </a:r>
            <a:r>
              <a:rPr lang="en-US" sz="3600" b="1" dirty="0" err="1">
                <a:effectLst/>
              </a:rPr>
              <a:t>intrapharmacy</a:t>
            </a:r>
            <a:r>
              <a:rPr lang="en-US" sz="3600" b="1" dirty="0">
                <a:effectLst/>
              </a:rPr>
              <a:t> control  in the pharmacy</a:t>
            </a:r>
            <a:endParaRPr lang="ru-RU" dirty="0"/>
          </a:p>
        </p:txBody>
      </p:sp>
      <p:sp>
        <p:nvSpPr>
          <p:cNvPr id="3" name="Объект 2"/>
          <p:cNvSpPr>
            <a:spLocks noGrp="1"/>
          </p:cNvSpPr>
          <p:nvPr>
            <p:ph idx="1"/>
          </p:nvPr>
        </p:nvSpPr>
        <p:spPr/>
        <p:txBody>
          <a:bodyPr>
            <a:normAutofit fontScale="85000" lnSpcReduction="10000"/>
          </a:bodyPr>
          <a:lstStyle/>
          <a:p>
            <a:r>
              <a:rPr lang="en-US" dirty="0"/>
              <a:t>Group container, foreign (secondary) and internal (primary) packaging, labeling, package insert, appearance without revealing the package are checked for consistency, uniformity, damage, quality of packaging materials. If required, when there is suspicion of quality medicines are tested with respect to the disclosure of packaging size, shape, color, homogeneity, the number of units in the package, the presence of impurities.</a:t>
            </a:r>
          </a:p>
          <a:p>
            <a:r>
              <a:rPr lang="en-US" dirty="0"/>
              <a:t>5. If the result of the input control is positive authorized person transmits the series of medicines in the implementation.</a:t>
            </a:r>
            <a:endParaRPr lang="ru-RU" dirty="0"/>
          </a:p>
        </p:txBody>
      </p:sp>
    </p:spTree>
    <p:extLst>
      <p:ext uri="{BB962C8B-B14F-4D97-AF65-F5344CB8AC3E}">
        <p14:creationId xmlns:p14="http://schemas.microsoft.com/office/powerpoint/2010/main" val="2395001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sz="4400" b="1" dirty="0">
                <a:effectLst/>
              </a:rPr>
              <a:t>Methods of </a:t>
            </a:r>
            <a:r>
              <a:rPr lang="en-US" sz="4400" b="1" dirty="0" err="1">
                <a:effectLst/>
              </a:rPr>
              <a:t>intrapharmacy</a:t>
            </a:r>
            <a:r>
              <a:rPr lang="en-US" sz="4400" b="1" dirty="0">
                <a:effectLst/>
              </a:rPr>
              <a:t> control  in the pharmacy</a:t>
            </a:r>
            <a:endParaRPr lang="ru-RU" dirty="0"/>
          </a:p>
        </p:txBody>
      </p:sp>
      <p:sp>
        <p:nvSpPr>
          <p:cNvPr id="3" name="Объект 2"/>
          <p:cNvSpPr>
            <a:spLocks noGrp="1"/>
          </p:cNvSpPr>
          <p:nvPr>
            <p:ph idx="1"/>
          </p:nvPr>
        </p:nvSpPr>
        <p:spPr/>
        <p:txBody>
          <a:bodyPr>
            <a:normAutofit fontScale="70000" lnSpcReduction="20000"/>
          </a:bodyPr>
          <a:lstStyle/>
          <a:p>
            <a:r>
              <a:rPr lang="en-US" dirty="0"/>
              <a:t>6. With a negative result, the authorized person is an act of identified defects, which is the basis for the return of the party to the supplier. A copy is served to the territorial inspection, which after additional testing and sampling laboratory analysis takes measures regarding the information to other pharmacies on identified substandard or counterfeit medicines, and controls the actions of the supplier on their destruction, disposal or return (in the case of low-quality series) manufacturer.</a:t>
            </a:r>
            <a:endParaRPr lang="ru-RU" dirty="0"/>
          </a:p>
          <a:p>
            <a:r>
              <a:rPr lang="en-US" dirty="0"/>
              <a:t>7. In case of doubts about the quality of medicines in the performance of visual inspection the authorized person selects questionable drug samples and sends them to the territorial inspection for the passage of laboratory research. At the time of these studies, a final solution to the question about their quality, a series of dubious drugs are in quarantine, isolated from other drugs with the designation "Trade is not allowed to an individual order."</a:t>
            </a:r>
            <a:endParaRPr lang="ru-RU" dirty="0"/>
          </a:p>
          <a:p>
            <a:endParaRPr lang="ru-RU" dirty="0"/>
          </a:p>
        </p:txBody>
      </p:sp>
    </p:spTree>
    <p:extLst>
      <p:ext uri="{BB962C8B-B14F-4D97-AF65-F5344CB8AC3E}">
        <p14:creationId xmlns:p14="http://schemas.microsoft.com/office/powerpoint/2010/main" val="447481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b="1" dirty="0" err="1">
                <a:effectLst/>
              </a:rPr>
              <a:t>Intrapfarmacy</a:t>
            </a:r>
            <a:r>
              <a:rPr lang="en-US" b="1" dirty="0">
                <a:effectLst/>
              </a:rPr>
              <a:t> control includes six types of control</a:t>
            </a:r>
            <a:r>
              <a:rPr lang="en-US" b="1" dirty="0" smtClean="0">
                <a:effectLst/>
              </a:rPr>
              <a:t>:</a:t>
            </a:r>
            <a:endParaRPr lang="ru-RU" dirty="0"/>
          </a:p>
        </p:txBody>
      </p:sp>
      <p:sp>
        <p:nvSpPr>
          <p:cNvPr id="3" name="Объект 2"/>
          <p:cNvSpPr>
            <a:spLocks noGrp="1"/>
          </p:cNvSpPr>
          <p:nvPr>
            <p:ph idx="1"/>
          </p:nvPr>
        </p:nvSpPr>
        <p:spPr/>
        <p:txBody>
          <a:bodyPr>
            <a:normAutofit lnSpcReduction="10000"/>
          </a:bodyPr>
          <a:lstStyle/>
          <a:p>
            <a:r>
              <a:rPr lang="en-US" dirty="0"/>
              <a:t>- Written,</a:t>
            </a:r>
            <a:endParaRPr lang="ru-RU" dirty="0"/>
          </a:p>
          <a:p>
            <a:r>
              <a:rPr lang="en-US" dirty="0"/>
              <a:t>- The questionnaire,</a:t>
            </a:r>
            <a:endParaRPr lang="ru-RU" dirty="0"/>
          </a:p>
          <a:p>
            <a:r>
              <a:rPr lang="en-US" dirty="0"/>
              <a:t>- Organoleptic,</a:t>
            </a:r>
            <a:endParaRPr lang="ru-RU" dirty="0"/>
          </a:p>
          <a:p>
            <a:r>
              <a:rPr lang="en-US" dirty="0"/>
              <a:t>- The physical</a:t>
            </a:r>
            <a:endParaRPr lang="ru-RU" dirty="0"/>
          </a:p>
          <a:p>
            <a:r>
              <a:rPr lang="en-US" dirty="0"/>
              <a:t>- chemical</a:t>
            </a:r>
            <a:endParaRPr lang="ru-RU" dirty="0"/>
          </a:p>
          <a:p>
            <a:r>
              <a:rPr lang="en-US" dirty="0"/>
              <a:t>- Control </a:t>
            </a:r>
            <a:r>
              <a:rPr lang="en-US" dirty="0" smtClean="0"/>
              <a:t>over realization.</a:t>
            </a:r>
            <a:endParaRPr lang="ru-RU" dirty="0"/>
          </a:p>
          <a:p>
            <a:pPr marL="82296" indent="0">
              <a:buNone/>
            </a:pPr>
            <a:r>
              <a:rPr lang="en-US" b="1" i="1" dirty="0" smtClean="0"/>
              <a:t>Obligatory</a:t>
            </a:r>
            <a:r>
              <a:rPr lang="en-US" b="1" i="1" dirty="0" smtClean="0"/>
              <a:t> controls are</a:t>
            </a:r>
            <a:r>
              <a:rPr lang="en-US" b="1" dirty="0" smtClean="0"/>
              <a:t> </a:t>
            </a:r>
            <a:r>
              <a:rPr lang="en-US" dirty="0"/>
              <a:t>written, organoleptic and Control over realization. The rest - </a:t>
            </a:r>
            <a:r>
              <a:rPr lang="en-US" b="1" dirty="0"/>
              <a:t>selectively.</a:t>
            </a:r>
            <a:endParaRPr lang="ru-RU" b="1" dirty="0"/>
          </a:p>
          <a:p>
            <a:endParaRPr lang="ru-RU" dirty="0"/>
          </a:p>
        </p:txBody>
      </p:sp>
    </p:spTree>
    <p:extLst>
      <p:ext uri="{BB962C8B-B14F-4D97-AF65-F5344CB8AC3E}">
        <p14:creationId xmlns:p14="http://schemas.microsoft.com/office/powerpoint/2010/main" val="391407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778098"/>
          </a:xfrm>
        </p:spPr>
        <p:txBody>
          <a:bodyPr>
            <a:normAutofit/>
          </a:bodyPr>
          <a:lstStyle/>
          <a:p>
            <a:pPr algn="ctr"/>
            <a:r>
              <a:rPr lang="en-US" b="1" i="1" u="sng" dirty="0" smtClean="0"/>
              <a:t>written</a:t>
            </a:r>
            <a:r>
              <a:rPr lang="en-US" b="1" i="1" dirty="0" smtClean="0"/>
              <a:t> control</a:t>
            </a:r>
            <a:endParaRPr lang="ru-RU" dirty="0"/>
          </a:p>
        </p:txBody>
      </p:sp>
      <p:sp>
        <p:nvSpPr>
          <p:cNvPr id="3" name="Объект 2"/>
          <p:cNvSpPr>
            <a:spLocks noGrp="1"/>
          </p:cNvSpPr>
          <p:nvPr>
            <p:ph idx="1"/>
          </p:nvPr>
        </p:nvSpPr>
        <p:spPr>
          <a:xfrm>
            <a:off x="1043608" y="1052736"/>
            <a:ext cx="7992888" cy="4320480"/>
          </a:xfrm>
        </p:spPr>
        <p:txBody>
          <a:bodyPr>
            <a:normAutofit lnSpcReduction="10000"/>
          </a:bodyPr>
          <a:lstStyle/>
          <a:p>
            <a:pPr marL="82296" indent="0">
              <a:buNone/>
            </a:pPr>
            <a:r>
              <a:rPr lang="en-US" sz="3000" dirty="0" smtClean="0"/>
              <a:t>Writing </a:t>
            </a:r>
            <a:r>
              <a:rPr lang="en-US" sz="3000" dirty="0"/>
              <a:t>control is carried out after the production of any extemporaneous formulation and filling of passports </a:t>
            </a:r>
            <a:r>
              <a:rPr lang="en-US" sz="3000" dirty="0" smtClean="0"/>
              <a:t>of </a:t>
            </a:r>
            <a:r>
              <a:rPr lang="en-US" sz="3000" dirty="0"/>
              <a:t>written control. In this case the pharmacist </a:t>
            </a:r>
            <a:r>
              <a:rPr lang="en-US" sz="3000" dirty="0" smtClean="0"/>
              <a:t>who </a:t>
            </a:r>
            <a:r>
              <a:rPr lang="en-US" sz="3000" dirty="0"/>
              <a:t>made the dosage form from memory (without looking at the recipe) must write the name of the Latin language, and specify the amounts of all ingredients in the order in which they actually took to manufacture.</a:t>
            </a:r>
            <a:endParaRPr lang="ru-RU" sz="3000" dirty="0"/>
          </a:p>
          <a:p>
            <a:pPr marL="82296" indent="0">
              <a:buNone/>
            </a:pPr>
            <a:r>
              <a:rPr lang="en-US" sz="3000" dirty="0"/>
              <a:t>Passports </a:t>
            </a:r>
            <a:r>
              <a:rPr lang="en-US" sz="3000" dirty="0" smtClean="0"/>
              <a:t>of written </a:t>
            </a:r>
            <a:r>
              <a:rPr lang="en-US" sz="3000" dirty="0"/>
              <a:t>control are stored in the pharmacy one month</a:t>
            </a:r>
            <a:r>
              <a:rPr lang="en-US" dirty="0"/>
              <a:t>.</a:t>
            </a:r>
            <a:endParaRPr lang="ru-RU" dirty="0"/>
          </a:p>
          <a:p>
            <a:endParaRPr lang="ru-RU" dirty="0"/>
          </a:p>
        </p:txBody>
      </p:sp>
      <p:pic>
        <p:nvPicPr>
          <p:cNvPr id="5122" name="Picture 2" descr="H:\Универ\gbcmvtyysq.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5124000"/>
            <a:ext cx="3028950" cy="151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72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116632"/>
            <a:ext cx="7498080" cy="868958"/>
          </a:xfrm>
        </p:spPr>
        <p:txBody>
          <a:bodyPr/>
          <a:lstStyle/>
          <a:p>
            <a:pPr algn="ctr"/>
            <a:r>
              <a:rPr lang="en-US" u="sng" dirty="0"/>
              <a:t>Questionnaire</a:t>
            </a:r>
            <a:r>
              <a:rPr lang="en-US" dirty="0"/>
              <a:t> </a:t>
            </a:r>
            <a:r>
              <a:rPr lang="en-US" dirty="0" smtClean="0"/>
              <a:t>control (oral)</a:t>
            </a:r>
            <a:endParaRPr lang="ru-RU" dirty="0"/>
          </a:p>
        </p:txBody>
      </p:sp>
      <p:sp>
        <p:nvSpPr>
          <p:cNvPr id="3" name="Объект 2"/>
          <p:cNvSpPr>
            <a:spLocks noGrp="1"/>
          </p:cNvSpPr>
          <p:nvPr>
            <p:ph idx="1"/>
          </p:nvPr>
        </p:nvSpPr>
        <p:spPr>
          <a:xfrm>
            <a:off x="1181912" y="908720"/>
            <a:ext cx="7962088" cy="4141440"/>
          </a:xfrm>
        </p:spPr>
        <p:txBody>
          <a:bodyPr>
            <a:normAutofit/>
          </a:bodyPr>
          <a:lstStyle/>
          <a:p>
            <a:pPr marL="82296" indent="0">
              <a:buNone/>
            </a:pPr>
            <a:r>
              <a:rPr lang="en-US" dirty="0" smtClean="0"/>
              <a:t>In </a:t>
            </a:r>
            <a:r>
              <a:rPr lang="en-US" dirty="0"/>
              <a:t>carrying out its specialist calls the first of the ingredients manufactured dosage form and in complex dosage forms also indicate the amount. After that, the pharmacist calls all taken their ingredients and their amounts. In the case of the use of concentrates (semi-finished), a pharmacist must also name their composition and concentration.</a:t>
            </a:r>
            <a:endParaRPr lang="ru-RU" dirty="0"/>
          </a:p>
          <a:p>
            <a:endParaRPr lang="ru-RU" dirty="0"/>
          </a:p>
        </p:txBody>
      </p:sp>
      <p:pic>
        <p:nvPicPr>
          <p:cNvPr id="4098" name="Picture 2" descr="H:\Универ\опросный.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8912" y="4797152"/>
            <a:ext cx="2880320" cy="1875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7123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16632"/>
            <a:ext cx="7498080" cy="792088"/>
          </a:xfrm>
        </p:spPr>
        <p:txBody>
          <a:bodyPr/>
          <a:lstStyle/>
          <a:p>
            <a:pPr algn="ctr"/>
            <a:r>
              <a:rPr lang="en-US" u="sng" dirty="0"/>
              <a:t>Sensory</a:t>
            </a:r>
            <a:r>
              <a:rPr lang="en-US" dirty="0"/>
              <a:t> </a:t>
            </a:r>
            <a:r>
              <a:rPr lang="en-US" dirty="0" smtClean="0"/>
              <a:t>control (organoleptic)</a:t>
            </a:r>
            <a:endParaRPr lang="ru-RU" dirty="0"/>
          </a:p>
        </p:txBody>
      </p:sp>
      <p:sp>
        <p:nvSpPr>
          <p:cNvPr id="3" name="Объект 2"/>
          <p:cNvSpPr>
            <a:spLocks noGrp="1"/>
          </p:cNvSpPr>
          <p:nvPr>
            <p:ph idx="1"/>
          </p:nvPr>
        </p:nvSpPr>
        <p:spPr>
          <a:xfrm>
            <a:off x="1043608" y="836712"/>
            <a:ext cx="7992888" cy="2952328"/>
          </a:xfrm>
        </p:spPr>
        <p:txBody>
          <a:bodyPr>
            <a:normAutofit/>
          </a:bodyPr>
          <a:lstStyle/>
          <a:p>
            <a:pPr marL="82296" indent="0">
              <a:buNone/>
            </a:pPr>
            <a:r>
              <a:rPr lang="en-US" dirty="0" smtClean="0"/>
              <a:t>a </a:t>
            </a:r>
            <a:r>
              <a:rPr lang="en-US" dirty="0"/>
              <a:t>test of the appearance of the dosage form, its color, odor, mixing uniformity, absence of impurities in the rare dosage forms. Particular attention is drawn to medicine for children. </a:t>
            </a:r>
            <a:endParaRPr lang="ru-RU" dirty="0"/>
          </a:p>
        </p:txBody>
      </p:sp>
      <p:pic>
        <p:nvPicPr>
          <p:cNvPr id="3074" name="Picture 2" descr="H:\Универ\органолепт.jpg"/>
          <p:cNvPicPr>
            <a:picLocks noChangeAspect="1" noChangeArrowheads="1"/>
          </p:cNvPicPr>
          <p:nvPr/>
        </p:nvPicPr>
        <p:blipFill rotWithShape="1">
          <a:blip r:embed="rId2">
            <a:extLst>
              <a:ext uri="{28A0092B-C50C-407E-A947-70E740481C1C}">
                <a14:useLocalDpi xmlns:a14="http://schemas.microsoft.com/office/drawing/2010/main" val="0"/>
              </a:ext>
            </a:extLst>
          </a:blip>
          <a:srcRect l="6900" t="53789" r="54369" b="6808"/>
          <a:stretch/>
        </p:blipFill>
        <p:spPr bwMode="auto">
          <a:xfrm>
            <a:off x="2627784" y="4026929"/>
            <a:ext cx="4758807" cy="2723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124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P</a:t>
            </a:r>
            <a:r>
              <a:rPr lang="en-US" b="1" dirty="0" smtClean="0"/>
              <a:t>hysical</a:t>
            </a:r>
            <a:r>
              <a:rPr lang="en-US" dirty="0" smtClean="0"/>
              <a:t> </a:t>
            </a:r>
            <a:r>
              <a:rPr lang="en-US" dirty="0"/>
              <a:t>control </a:t>
            </a:r>
            <a:endParaRPr lang="ru-RU" dirty="0"/>
          </a:p>
        </p:txBody>
      </p:sp>
      <p:sp>
        <p:nvSpPr>
          <p:cNvPr id="3" name="Объект 2"/>
          <p:cNvSpPr>
            <a:spLocks noGrp="1"/>
          </p:cNvSpPr>
          <p:nvPr>
            <p:ph idx="1"/>
          </p:nvPr>
        </p:nvSpPr>
        <p:spPr/>
        <p:txBody>
          <a:bodyPr/>
          <a:lstStyle/>
          <a:p>
            <a:r>
              <a:rPr lang="en-US" dirty="0" smtClean="0"/>
              <a:t>- kind </a:t>
            </a:r>
            <a:r>
              <a:rPr lang="en-US" dirty="0"/>
              <a:t>of control, which is to establish the total mass or volume of the dosage form, quantity and weight of the individual doses.</a:t>
            </a:r>
            <a:endParaRPr lang="ru-RU" dirty="0"/>
          </a:p>
        </p:txBody>
      </p:sp>
      <p:pic>
        <p:nvPicPr>
          <p:cNvPr id="2050" name="Picture 2" descr="H:\Универ\физический.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1" y="3573016"/>
            <a:ext cx="4149895" cy="2761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021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u="sng" dirty="0"/>
              <a:t>Chemical</a:t>
            </a:r>
            <a:r>
              <a:rPr lang="en-US" dirty="0"/>
              <a:t> control</a:t>
            </a:r>
            <a:endParaRPr lang="ru-RU" dirty="0"/>
          </a:p>
        </p:txBody>
      </p:sp>
      <p:sp>
        <p:nvSpPr>
          <p:cNvPr id="3" name="Объект 2"/>
          <p:cNvSpPr>
            <a:spLocks noGrp="1"/>
          </p:cNvSpPr>
          <p:nvPr>
            <p:ph idx="1"/>
          </p:nvPr>
        </p:nvSpPr>
        <p:spPr/>
        <p:txBody>
          <a:bodyPr/>
          <a:lstStyle/>
          <a:p>
            <a:r>
              <a:rPr lang="en-US" dirty="0" smtClean="0"/>
              <a:t>is </a:t>
            </a:r>
            <a:r>
              <a:rPr lang="en-US" dirty="0"/>
              <a:t>to determine the identity (qualitative analysis) and quantitative drug content, which are part of the dosage form.</a:t>
            </a:r>
            <a:endParaRPr lang="ru-RU" dirty="0"/>
          </a:p>
          <a:p>
            <a:pPr marL="82296" indent="0">
              <a:buNone/>
            </a:pPr>
            <a:r>
              <a:rPr lang="en-US" dirty="0"/>
              <a:t>There are </a:t>
            </a:r>
            <a:r>
              <a:rPr lang="en-US" i="1" u="sng" dirty="0"/>
              <a:t>high-quality</a:t>
            </a:r>
            <a:r>
              <a:rPr lang="en-US" dirty="0"/>
              <a:t> and </a:t>
            </a:r>
            <a:r>
              <a:rPr lang="en-US" i="1" u="sng" dirty="0"/>
              <a:t>full chemical control.</a:t>
            </a:r>
            <a:endParaRPr lang="ru-RU" i="1" u="sng" dirty="0"/>
          </a:p>
          <a:p>
            <a:endParaRPr lang="ru-RU" dirty="0"/>
          </a:p>
        </p:txBody>
      </p:sp>
      <p:pic>
        <p:nvPicPr>
          <p:cNvPr id="7170" name="Picture 2" descr="H:\Универ\химический контрол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4293096"/>
            <a:ext cx="5040560"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5854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112</TotalTime>
  <Words>949</Words>
  <Application>Microsoft Office PowerPoint</Application>
  <PresentationFormat>Экран (4:3)</PresentationFormat>
  <Paragraphs>53</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Солнцестояние</vt:lpstr>
      <vt:lpstr>Ministry of Health of Ukraine Odesa National Medical University Faculty of Pharmacy</vt:lpstr>
      <vt:lpstr>The concept of the quality of drugs</vt:lpstr>
      <vt:lpstr>Презентация PowerPoint</vt:lpstr>
      <vt:lpstr>The main duties of the representative person is:</vt:lpstr>
      <vt:lpstr>The main duties of the representative person is:</vt:lpstr>
      <vt:lpstr>Methods of intrapharmacy control  in the pharmacy</vt:lpstr>
      <vt:lpstr>Methods of intrapharmacy control  in the pharmacy</vt:lpstr>
      <vt:lpstr>Methods of intrapharmacy control  in the pharmacy</vt:lpstr>
      <vt:lpstr>Intrapfarmacy control includes six types of control:</vt:lpstr>
      <vt:lpstr>written control</vt:lpstr>
      <vt:lpstr>Questionnaire control (oral)</vt:lpstr>
      <vt:lpstr>Sensory control (organoleptic)</vt:lpstr>
      <vt:lpstr>Physical control </vt:lpstr>
      <vt:lpstr>Chemical control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Ministry of Health of Ukraine Odesa National Medical University Fuculty of Pharmacy</dc:title>
  <dc:creator>Home</dc:creator>
  <cp:lastModifiedBy>Home</cp:lastModifiedBy>
  <cp:revision>32</cp:revision>
  <dcterms:created xsi:type="dcterms:W3CDTF">2018-10-23T09:01:03Z</dcterms:created>
  <dcterms:modified xsi:type="dcterms:W3CDTF">2019-10-28T19:33:39Z</dcterms:modified>
</cp:coreProperties>
</file>