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1" r:id="rId14"/>
    <p:sldId id="272" r:id="rId15"/>
    <p:sldId id="273" r:id="rId16"/>
    <p:sldId id="274" r:id="rId17"/>
    <p:sldId id="277" r:id="rId18"/>
    <p:sldId id="278" r:id="rId19"/>
    <p:sldId id="279" r:id="rId20"/>
    <p:sldId id="285" r:id="rId21"/>
    <p:sldId id="288" r:id="rId22"/>
    <p:sldId id="304" r:id="rId23"/>
    <p:sldId id="345" r:id="rId24"/>
    <p:sldId id="346" r:id="rId25"/>
    <p:sldId id="31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47"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C4F775-1E4A-4955-858B-2D1A1088B53F}" type="datetimeFigureOut">
              <a:rPr lang="ru-RU" smtClean="0"/>
              <a:t>07.08.2019</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686D43-470B-4CCF-9783-BA2672C30670}" type="slidenum">
              <a:rPr lang="ru-RU" smtClean="0"/>
              <a:t>‹#›</a:t>
            </a:fld>
            <a:endParaRPr lang="ru-RU"/>
          </a:p>
        </p:txBody>
      </p:sp>
    </p:spTree>
    <p:extLst>
      <p:ext uri="{BB962C8B-B14F-4D97-AF65-F5344CB8AC3E}">
        <p14:creationId xmlns:p14="http://schemas.microsoft.com/office/powerpoint/2010/main" val="3263889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121857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989467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799668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368438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3904159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733737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4096434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4194549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536283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250393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1116441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962305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4073486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4273812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3275670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3736844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735056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472419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3911848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smtClean="0"/>
          </a:p>
        </p:txBody>
      </p:sp>
    </p:spTree>
    <p:extLst>
      <p:ext uri="{BB962C8B-B14F-4D97-AF65-F5344CB8AC3E}">
        <p14:creationId xmlns:p14="http://schemas.microsoft.com/office/powerpoint/2010/main" val="255480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F73ED8-FC0D-4BC2-9684-87C937B354BB}" type="datetimeFigureOut">
              <a:rPr lang="ru-RU" smtClean="0"/>
              <a:pPr/>
              <a:t>07.08.2019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A6D68B-546C-4171-85BA-F8CC1238F06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73ED8-FC0D-4BC2-9684-87C937B354BB}" type="datetimeFigureOut">
              <a:rPr lang="ru-RU" smtClean="0"/>
              <a:pPr/>
              <a:t>07.08.2019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6D68B-546C-4171-85BA-F8CC1238F06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go.mail.ru/frame.html?q=%F2%EE%ED%E7%E8%EB%EB%EE%F2%EE%EC%E8%FF&amp;imsrc=http://4.imgbb.ru/d/0/1/d01c01d0b6835fc47bc60531020fbf31.jpg&amp;rch=e&amp;jsa=1&amp;sf=60&amp;cf=70&amp;is=0&amp;type=al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go.mail.ru/frame.html?q=%EF%E0%F0%E0%F2%EE%ED%E7%E8%EB%EB%FF%F0%ED%FB%E9%20%E0%E1%F1%F6%E5%F1%F1&amp;imsrc=http://img1.liveinternet.ru/images/attach/c/0/40/228/40228210_paratonzillyarnuyy_abscess_sprava.JPG&amp;rch=e&amp;jsa=1&amp;sf=20&amp;cf=21&amp;is=0&amp;type=al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go.mail.ru/frame.html?q=%EF%E0%F0%E0%F2%EE%ED%E7%E8%EB%EB%E8%F2&amp;imsrc=http://dic.academic.ru/pictures/enc_medicine/0299094973.jpg&amp;rch=e&amp;jsa=1&amp;sf=40&amp;cf=44&amp;is=0&amp;type=all"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jpeg"/><Relationship Id="rId2" Type="http://schemas.openxmlformats.org/officeDocument/2006/relationships/hyperlink" Target="http://go.mail.ru/frame.html?q=%E8%ED%F4%E5%EA%F6%E8%EE%ED%ED%FB%E9%20%EC%EE%ED%EE%ED%F3%EA%EB%E5%EE%E7&amp;imsrc=http://www.tiensmed.ru/news/uimg_new/dc/ee875695798b-1217692529.jpg&amp;rch=e&amp;jsa=1&amp;sf=0&amp;cf=18&amp;is=0&amp;type=all" TargetMode="External"/><Relationship Id="rId1" Type="http://schemas.openxmlformats.org/officeDocument/2006/relationships/slideLayout" Target="../slideLayouts/slideLayout2.xml"/><Relationship Id="rId6" Type="http://schemas.openxmlformats.org/officeDocument/2006/relationships/hyperlink" Target="http://go.mail.ru/frame.html?q=%E8%ED%F4%E5%EA%F6%E8%EE%ED%ED%FB%E9%20%EC%EE%ED%EE%ED%F3%EA%EB%E5%EE%E7&amp;imsrc=http://www.medkursor.ru/pics/77_2126614288.jpg&amp;rch=e&amp;jsa=1&amp;sf=20&amp;cf=32&amp;is=0&amp;type=all" TargetMode="External"/><Relationship Id="rId5" Type="http://schemas.openxmlformats.org/officeDocument/2006/relationships/image" Target="../media/image20.jpeg"/><Relationship Id="rId4" Type="http://schemas.openxmlformats.org/officeDocument/2006/relationships/hyperlink" Target="http://go.mail.ru/frame.html?q=%E8%ED%F4%E5%EA%F6%E8%EE%ED%ED%FB%E9%20%EC%EE%ED%EE%ED%F3%EA%EB%E5%EE%E7&amp;imsrc=http://dic.academic.ru/pictures/enc_medicine/0276628630.jpg&amp;rch=e&amp;jsa=1&amp;sf=0&amp;cf=1&amp;is=0&amp;type=al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go.mail.ru/frame.html?q=%F5%F0%EE%ED%E8%F7%E5%F1%EA%E8%E9%20%F2%EE%ED%E7%E8%EB%EB%E8%F2&amp;imsrc=http://med-centr.ru/images/stories/service/tonzilit.jpg&amp;rch=e&amp;jsa=1&amp;sf=0&amp;cf=12&amp;is=0&amp;type=all" TargetMode="Externa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go.mail.ru/frame.html?q=%F5%F0%EE%ED%E8%F7%E5%F1%EA%E8%E9%20%F2%EE%ED%E7%E8%EB%EB%E8%F2&amp;imsrc=http://medicalplanet.su/otolaringologia/Img/134.jpg&amp;rch=e&amp;jsa=1&amp;sf=20&amp;cf=25&amp;is=0&amp;type=al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go.mail.ru/frame.html?q=%F5%F0%EE%ED%E8%F7%E5%F1%EA%E8%E9%20%F2%EE%ED%E7%E8%EB%EB%E8%F2&amp;imsrc=http://revmatizma.ru/content/img/wmc_pictures/2008/1/img/image0011.jpg&amp;rch=e&amp;jsa=1&amp;sf=20&amp;cf=36&amp;is=0&amp;type=all" TargetMode="Externa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4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428604"/>
            <a:ext cx="7772400" cy="1470025"/>
          </a:xfrm>
        </p:spPr>
        <p:txBody>
          <a:bodyPr/>
          <a:lstStyle/>
          <a:p>
            <a:r>
              <a:rPr lang="en-US" dirty="0" smtClean="0"/>
              <a:t>Diseases of the throat</a:t>
            </a:r>
            <a:endParaRPr lang="ru-RU" dirty="0"/>
          </a:p>
        </p:txBody>
      </p:sp>
      <p:pic>
        <p:nvPicPr>
          <p:cNvPr id="29697" name="Picture 1" descr="C:\Documents and Settings\olga\Мои документы\Мои рисунки\ангина\8.jpg"/>
          <p:cNvPicPr>
            <a:picLocks noChangeAspect="1" noChangeArrowheads="1"/>
          </p:cNvPicPr>
          <p:nvPr/>
        </p:nvPicPr>
        <p:blipFill>
          <a:blip r:embed="rId2"/>
          <a:srcRect/>
          <a:stretch>
            <a:fillRect/>
          </a:stretch>
        </p:blipFill>
        <p:spPr bwMode="auto">
          <a:xfrm>
            <a:off x="5072066" y="2285992"/>
            <a:ext cx="3300171" cy="3402000"/>
          </a:xfrm>
          <a:prstGeom prst="rect">
            <a:avLst/>
          </a:prstGeom>
          <a:noFill/>
        </p:spPr>
      </p:pic>
      <p:pic>
        <p:nvPicPr>
          <p:cNvPr id="29698" name="Picture 2" descr="C:\Documents and Settings\olga\Мои документы\Мои рисунки\ангина\7.jpg"/>
          <p:cNvPicPr>
            <a:picLocks noChangeAspect="1" noChangeArrowheads="1"/>
          </p:cNvPicPr>
          <p:nvPr/>
        </p:nvPicPr>
        <p:blipFill>
          <a:blip r:embed="rId3"/>
          <a:srcRect/>
          <a:stretch>
            <a:fillRect/>
          </a:stretch>
        </p:blipFill>
        <p:spPr bwMode="auto">
          <a:xfrm>
            <a:off x="1214414" y="2214554"/>
            <a:ext cx="3744177" cy="3362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descr="C:\Documents and Settings\olga\Мои документы\Мои рисунки\ангина\19.jpg"/>
          <p:cNvPicPr>
            <a:picLocks noChangeAspect="1" noChangeArrowheads="1"/>
          </p:cNvPicPr>
          <p:nvPr/>
        </p:nvPicPr>
        <p:blipFill>
          <a:blip r:embed="rId2"/>
          <a:srcRect/>
          <a:stretch>
            <a:fillRect/>
          </a:stretch>
        </p:blipFill>
        <p:spPr bwMode="auto">
          <a:xfrm>
            <a:off x="6033321" y="1857364"/>
            <a:ext cx="3110679" cy="2600333"/>
          </a:xfrm>
          <a:prstGeom prst="rect">
            <a:avLst/>
          </a:prstGeom>
          <a:noFill/>
        </p:spPr>
      </p:pic>
      <p:sp>
        <p:nvSpPr>
          <p:cNvPr id="3" name="Содержимое 2"/>
          <p:cNvSpPr>
            <a:spLocks noGrp="1"/>
          </p:cNvSpPr>
          <p:nvPr>
            <p:ph idx="1"/>
          </p:nvPr>
        </p:nvSpPr>
        <p:spPr>
          <a:xfrm>
            <a:off x="457200" y="357166"/>
            <a:ext cx="8229600" cy="5768997"/>
          </a:xfrm>
        </p:spPr>
        <p:txBody>
          <a:bodyPr>
            <a:normAutofit fontScale="77500" lnSpcReduction="20000"/>
          </a:bodyPr>
          <a:lstStyle/>
          <a:p>
            <a:r>
              <a:rPr lang="en-US" dirty="0"/>
              <a:t>Acute tonsillitis is a general infectious disease in which the lymphoid tissue of the tonsils is affected by inflammation. In most cases the palatine tonsils are affected, while the other tonsils are involved less frequently. </a:t>
            </a:r>
            <a:endParaRPr lang="ru-RU" dirty="0"/>
          </a:p>
          <a:p>
            <a:r>
              <a:rPr lang="en-US" i="1" dirty="0" err="1"/>
              <a:t>Aetiology</a:t>
            </a:r>
            <a:r>
              <a:rPr lang="en-US" i="1" dirty="0"/>
              <a:t> and </a:t>
            </a:r>
            <a:r>
              <a:rPr lang="en-US" i="1" dirty="0" smtClean="0"/>
              <a:t>pathogenesis: </a:t>
            </a:r>
            <a:r>
              <a:rPr lang="en-US" dirty="0" err="1" smtClean="0"/>
              <a:t>coccus</a:t>
            </a:r>
            <a:r>
              <a:rPr lang="en-US" dirty="0"/>
              <a:t>, bacilli, viruses, </a:t>
            </a:r>
            <a:r>
              <a:rPr lang="en-US" dirty="0" err="1"/>
              <a:t>spirochetae</a:t>
            </a:r>
            <a:r>
              <a:rPr lang="en-US" dirty="0"/>
              <a:t>, fungi, </a:t>
            </a:r>
            <a:r>
              <a:rPr lang="en-US" dirty="0" smtClean="0"/>
              <a:t>beta-</a:t>
            </a:r>
            <a:r>
              <a:rPr lang="en-US" dirty="0" err="1" smtClean="0"/>
              <a:t>haemolytic</a:t>
            </a:r>
            <a:r>
              <a:rPr lang="en-US" dirty="0" smtClean="0"/>
              <a:t> </a:t>
            </a:r>
          </a:p>
          <a:p>
            <a:pPr>
              <a:buNone/>
            </a:pPr>
            <a:r>
              <a:rPr lang="en-US" dirty="0" smtClean="0"/>
              <a:t>     streptococcus </a:t>
            </a:r>
            <a:r>
              <a:rPr lang="en-US" dirty="0"/>
              <a:t>of group </a:t>
            </a:r>
            <a:r>
              <a:rPr lang="en-US" dirty="0" smtClean="0"/>
              <a:t>A, </a:t>
            </a:r>
            <a:r>
              <a:rPr lang="en-US" dirty="0"/>
              <a:t>Staphylococcus </a:t>
            </a:r>
            <a:endParaRPr lang="en-US" dirty="0" smtClean="0"/>
          </a:p>
          <a:p>
            <a:pPr>
              <a:buNone/>
            </a:pPr>
            <a:r>
              <a:rPr lang="en-US" dirty="0" smtClean="0"/>
              <a:t>     </a:t>
            </a:r>
            <a:r>
              <a:rPr lang="en-US" dirty="0" err="1" smtClean="0"/>
              <a:t>aureus</a:t>
            </a:r>
            <a:r>
              <a:rPr lang="en-US" dirty="0" smtClean="0"/>
              <a:t>, adenoviruses.</a:t>
            </a:r>
            <a:endParaRPr lang="ru-RU" dirty="0"/>
          </a:p>
          <a:p>
            <a:r>
              <a:rPr lang="en-US" dirty="0" err="1" smtClean="0"/>
              <a:t>Ocassional</a:t>
            </a:r>
            <a:r>
              <a:rPr lang="en-US" dirty="0" smtClean="0"/>
              <a:t> tonsillitis </a:t>
            </a:r>
            <a:r>
              <a:rPr lang="en-US" dirty="0"/>
              <a:t>manifested as </a:t>
            </a:r>
            <a:r>
              <a:rPr lang="en-US" dirty="0" smtClean="0"/>
              <a:t>autoinfection</a:t>
            </a:r>
          </a:p>
          <a:p>
            <a:r>
              <a:rPr lang="en-US" dirty="0" smtClean="0"/>
              <a:t>Epidemic form </a:t>
            </a:r>
            <a:r>
              <a:rPr lang="en-US" dirty="0"/>
              <a:t>arising as a result of infection from a tonsillitis </a:t>
            </a:r>
            <a:r>
              <a:rPr lang="en-US" dirty="0" smtClean="0"/>
              <a:t>patient</a:t>
            </a:r>
          </a:p>
          <a:p>
            <a:r>
              <a:rPr lang="en-US" dirty="0" smtClean="0"/>
              <a:t>Exacerbation of </a:t>
            </a:r>
            <a:r>
              <a:rPr lang="en-US" dirty="0"/>
              <a:t>chronic tonsillitis.</a:t>
            </a:r>
            <a:endParaRPr lang="ru-RU" dirty="0"/>
          </a:p>
          <a:p>
            <a:r>
              <a:rPr lang="en-US" dirty="0"/>
              <a:t>The commonly used classification includes the following forms: I-catarrhal; II-follicular; III-</a:t>
            </a:r>
            <a:r>
              <a:rPr lang="en-US" dirty="0" err="1"/>
              <a:t>lacunar</a:t>
            </a:r>
            <a:r>
              <a:rPr lang="en-US" dirty="0"/>
              <a:t>; IV-</a:t>
            </a:r>
            <a:r>
              <a:rPr lang="en-US" dirty="0" err="1"/>
              <a:t>fibrinous</a:t>
            </a:r>
            <a:r>
              <a:rPr lang="en-US" dirty="0"/>
              <a:t>; V-herpetic; VI-</a:t>
            </a:r>
            <a:r>
              <a:rPr lang="en-US" dirty="0" err="1"/>
              <a:t>phlegmonous</a:t>
            </a:r>
            <a:r>
              <a:rPr lang="en-US" dirty="0"/>
              <a:t> (</a:t>
            </a:r>
            <a:r>
              <a:rPr lang="en-US" dirty="0" err="1"/>
              <a:t>intratonsillar</a:t>
            </a:r>
            <a:r>
              <a:rPr lang="en-US" dirty="0"/>
              <a:t> abscess); VII-necrotic (gangrenous); and VIII-mixed forms.</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olga\Мои документы\Мои рисунки\ангина\17.jpg"/>
          <p:cNvPicPr>
            <a:picLocks noChangeAspect="1" noChangeArrowheads="1"/>
          </p:cNvPicPr>
          <p:nvPr/>
        </p:nvPicPr>
        <p:blipFill>
          <a:blip r:embed="rId2"/>
          <a:srcRect/>
          <a:stretch>
            <a:fillRect/>
          </a:stretch>
        </p:blipFill>
        <p:spPr bwMode="auto">
          <a:xfrm>
            <a:off x="0" y="0"/>
            <a:ext cx="3648083" cy="2919894"/>
          </a:xfrm>
          <a:prstGeom prst="rect">
            <a:avLst/>
          </a:prstGeom>
          <a:noFill/>
        </p:spPr>
      </p:pic>
      <p:sp>
        <p:nvSpPr>
          <p:cNvPr id="3" name="Содержимое 2"/>
          <p:cNvSpPr>
            <a:spLocks noGrp="1"/>
          </p:cNvSpPr>
          <p:nvPr>
            <p:ph idx="1"/>
          </p:nvPr>
        </p:nvSpPr>
        <p:spPr>
          <a:xfrm>
            <a:off x="457200" y="428604"/>
            <a:ext cx="8229600" cy="5697559"/>
          </a:xfrm>
        </p:spPr>
        <p:txBody>
          <a:bodyPr>
            <a:normAutofit fontScale="85000" lnSpcReduction="20000"/>
          </a:bodyPr>
          <a:lstStyle/>
          <a:p>
            <a:pPr marL="3138488" indent="0"/>
            <a:r>
              <a:rPr lang="en-US" b="1" dirty="0"/>
              <a:t>Acute catarrhal </a:t>
            </a:r>
            <a:r>
              <a:rPr lang="en-US" b="1" dirty="0" smtClean="0"/>
              <a:t>tonsillitis:</a:t>
            </a:r>
            <a:r>
              <a:rPr lang="en-US" dirty="0" smtClean="0"/>
              <a:t> </a:t>
            </a:r>
            <a:r>
              <a:rPr lang="en-US" dirty="0"/>
              <a:t>dilatation of small blood and lymphatic vessels in the parenchyma of the </a:t>
            </a:r>
            <a:r>
              <a:rPr lang="en-US" dirty="0" smtClean="0"/>
              <a:t>tonsil. </a:t>
            </a:r>
          </a:p>
          <a:p>
            <a:pPr marL="3138488" indent="0">
              <a:buNone/>
            </a:pPr>
            <a:r>
              <a:rPr lang="en-US" dirty="0" smtClean="0"/>
              <a:t>The </a:t>
            </a:r>
            <a:r>
              <a:rPr lang="en-US" dirty="0"/>
              <a:t>onset is acute and is marked by dryness, burning and tickling in the </a:t>
            </a:r>
            <a:r>
              <a:rPr lang="en-US" dirty="0" smtClean="0"/>
              <a:t>throat, painful swallowing, </a:t>
            </a:r>
          </a:p>
          <a:p>
            <a:pPr marL="0" indent="0">
              <a:buNone/>
            </a:pPr>
            <a:r>
              <a:rPr lang="en-US" dirty="0" smtClean="0"/>
              <a:t>general indisposition</a:t>
            </a:r>
            <a:r>
              <a:rPr lang="en-US" dirty="0"/>
              <a:t>, </a:t>
            </a:r>
            <a:r>
              <a:rPr lang="en-US" dirty="0" err="1" smtClean="0"/>
              <a:t>subfebrile</a:t>
            </a:r>
            <a:r>
              <a:rPr lang="en-US" dirty="0" smtClean="0"/>
              <a:t> body temperature, insignificant </a:t>
            </a:r>
            <a:r>
              <a:rPr lang="en-US" dirty="0"/>
              <a:t>inflammatory changes in the peripheral </a:t>
            </a:r>
            <a:r>
              <a:rPr lang="en-US" dirty="0" smtClean="0"/>
              <a:t>blood. </a:t>
            </a:r>
          </a:p>
          <a:p>
            <a:r>
              <a:rPr lang="en-US" dirty="0" err="1" smtClean="0"/>
              <a:t>Pharyngoscopy</a:t>
            </a:r>
            <a:r>
              <a:rPr lang="en-US" dirty="0" smtClean="0"/>
              <a:t> </a:t>
            </a:r>
            <a:r>
              <a:rPr lang="en-US" dirty="0"/>
              <a:t>reveals diffuse hyperemia of the tonsils and the margins of the palatine arches; the tonsils are somewhat enlarged. The regional lymph nodes are often slightly enlarged. </a:t>
            </a:r>
            <a:endParaRPr lang="en-US" dirty="0" smtClean="0"/>
          </a:p>
          <a:p>
            <a:r>
              <a:rPr lang="en-US" dirty="0" smtClean="0"/>
              <a:t>The </a:t>
            </a:r>
            <a:r>
              <a:rPr lang="en-US" dirty="0"/>
              <a:t>disease </a:t>
            </a:r>
            <a:r>
              <a:rPr lang="en-US" dirty="0" smtClean="0"/>
              <a:t>must </a:t>
            </a:r>
            <a:r>
              <a:rPr lang="en-US" dirty="0"/>
              <a:t>differentiate </a:t>
            </a:r>
            <a:r>
              <a:rPr lang="en-US" dirty="0" smtClean="0"/>
              <a:t>with </a:t>
            </a:r>
            <a:r>
              <a:rPr lang="en-US" dirty="0"/>
              <a:t>ARVI.</a:t>
            </a:r>
            <a:endParaRPr lang="ru-RU" dirty="0"/>
          </a:p>
          <a:p>
            <a:endParaRPr lang="ru-RU" dirty="0"/>
          </a:p>
        </p:txBody>
      </p:sp>
      <p:pic>
        <p:nvPicPr>
          <p:cNvPr id="26627" name="Picture 3" descr="C:\Documents and Settings\olga\Мои документы\Мои рисунки\ангина\1.jpg"/>
          <p:cNvPicPr>
            <a:picLocks noChangeAspect="1" noChangeArrowheads="1"/>
          </p:cNvPicPr>
          <p:nvPr/>
        </p:nvPicPr>
        <p:blipFill>
          <a:blip r:embed="rId3"/>
          <a:srcRect/>
          <a:stretch>
            <a:fillRect/>
          </a:stretch>
        </p:blipFill>
        <p:spPr bwMode="auto">
          <a:xfrm>
            <a:off x="6715140" y="4994881"/>
            <a:ext cx="2428860" cy="1863119"/>
          </a:xfrm>
          <a:prstGeom prst="rect">
            <a:avLst/>
          </a:prstGeom>
          <a:noFill/>
        </p:spPr>
      </p:pic>
      <p:pic>
        <p:nvPicPr>
          <p:cNvPr id="26629" name="Picture 5" descr="http://images-partners.google.com/images?q=tbn:8j8MTMpIH5wqpM::http://4.imgbb.ru/d/0/1/d01c01d0b6835fc47bc60531020fbf31.jpg">
            <a:hlinkClick r:id="rId4"/>
          </p:cNvPr>
          <p:cNvPicPr>
            <a:picLocks noChangeAspect="1" noChangeArrowheads="1"/>
          </p:cNvPicPr>
          <p:nvPr/>
        </p:nvPicPr>
        <p:blipFill>
          <a:blip r:embed="rId5"/>
          <a:srcRect/>
          <a:stretch>
            <a:fillRect/>
          </a:stretch>
        </p:blipFill>
        <p:spPr bwMode="auto">
          <a:xfrm>
            <a:off x="0" y="5676900"/>
            <a:ext cx="1524000" cy="11811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C:\Documents and Settings\olga\Мои документы\Мои рисунки\ангина\5.jpg"/>
          <p:cNvPicPr>
            <a:picLocks noChangeAspect="1" noChangeArrowheads="1"/>
          </p:cNvPicPr>
          <p:nvPr/>
        </p:nvPicPr>
        <p:blipFill>
          <a:blip r:embed="rId2"/>
          <a:srcRect/>
          <a:stretch>
            <a:fillRect/>
          </a:stretch>
        </p:blipFill>
        <p:spPr bwMode="auto">
          <a:xfrm>
            <a:off x="142844" y="1714488"/>
            <a:ext cx="3192484" cy="2404576"/>
          </a:xfrm>
          <a:prstGeom prst="rect">
            <a:avLst/>
          </a:prstGeom>
          <a:noFill/>
        </p:spPr>
      </p:pic>
      <p:sp>
        <p:nvSpPr>
          <p:cNvPr id="3" name="Содержимое 2"/>
          <p:cNvSpPr>
            <a:spLocks noGrp="1"/>
          </p:cNvSpPr>
          <p:nvPr>
            <p:ph idx="1"/>
          </p:nvPr>
        </p:nvSpPr>
        <p:spPr>
          <a:xfrm>
            <a:off x="457200" y="428604"/>
            <a:ext cx="8229600" cy="5697559"/>
          </a:xfrm>
        </p:spPr>
        <p:txBody>
          <a:bodyPr>
            <a:normAutofit fontScale="77500" lnSpcReduction="20000"/>
          </a:bodyPr>
          <a:lstStyle/>
          <a:p>
            <a:r>
              <a:rPr lang="en-US" b="1" dirty="0"/>
              <a:t>Follicular </a:t>
            </a:r>
            <a:r>
              <a:rPr lang="en-US" b="1" dirty="0" smtClean="0"/>
              <a:t>tonsillitis</a:t>
            </a:r>
            <a:r>
              <a:rPr lang="en-US" dirty="0" smtClean="0"/>
              <a:t> </a:t>
            </a:r>
            <a:r>
              <a:rPr lang="en-US" dirty="0"/>
              <a:t>begins with elevation of temperature to 38-39° </a:t>
            </a:r>
            <a:r>
              <a:rPr lang="en-US" dirty="0" smtClean="0"/>
              <a:t>C, strong </a:t>
            </a:r>
            <a:r>
              <a:rPr lang="en-US" dirty="0"/>
              <a:t>pain </a:t>
            </a:r>
            <a:r>
              <a:rPr lang="en-US" dirty="0" smtClean="0"/>
              <a:t>in swal­lowing, the </a:t>
            </a:r>
            <a:r>
              <a:rPr lang="en-US" dirty="0"/>
              <a:t>changes in the blood are often pronounced: </a:t>
            </a:r>
            <a:r>
              <a:rPr lang="en-US" dirty="0" err="1" smtClean="0"/>
              <a:t>neutrophil</a:t>
            </a:r>
            <a:r>
              <a:rPr lang="en-US" dirty="0" smtClean="0"/>
              <a:t> </a:t>
            </a:r>
            <a:r>
              <a:rPr lang="en-US" dirty="0" err="1" smtClean="0"/>
              <a:t>leucocytosis</a:t>
            </a:r>
            <a:r>
              <a:rPr lang="en-US" dirty="0" smtClean="0"/>
              <a:t>, increasing of ESR, traces </a:t>
            </a:r>
            <a:r>
              <a:rPr lang="en-US" dirty="0"/>
              <a:t>of protein </a:t>
            </a:r>
            <a:r>
              <a:rPr lang="en-US" dirty="0" smtClean="0"/>
              <a:t>in </a:t>
            </a:r>
            <a:r>
              <a:rPr lang="en-US" dirty="0"/>
              <a:t>the urine. </a:t>
            </a:r>
            <a:endParaRPr lang="ru-RU" dirty="0"/>
          </a:p>
          <a:p>
            <a:pPr marL="3406775" indent="0"/>
            <a:r>
              <a:rPr lang="en-US" sz="3300" dirty="0" err="1"/>
              <a:t>Pharyngoscopy</a:t>
            </a:r>
            <a:r>
              <a:rPr lang="en-US" sz="3300" dirty="0"/>
              <a:t> reveals diffuse </a:t>
            </a:r>
            <a:r>
              <a:rPr lang="en-US" sz="3300" dirty="0" smtClean="0"/>
              <a:t>hyperemia </a:t>
            </a:r>
            <a:r>
              <a:rPr lang="en-US" sz="3300" dirty="0"/>
              <a:t>and infiltration of the soft palate and the arches; the tonsils are </a:t>
            </a:r>
            <a:r>
              <a:rPr lang="en-US" sz="3300" dirty="0" smtClean="0"/>
              <a:t>hyperemic </a:t>
            </a:r>
            <a:r>
              <a:rPr lang="en-US" sz="3300" dirty="0"/>
              <a:t>and enlarged, with numerous yellowish or yellowish-white spots (1 -3 mm) elevated over the surface. These formations are suppurating follicles. </a:t>
            </a:r>
            <a:endParaRPr lang="en-US" sz="3300" dirty="0" smtClean="0"/>
          </a:p>
          <a:p>
            <a:pPr marL="3406775" indent="0"/>
            <a:r>
              <a:rPr lang="en-US" sz="3300" dirty="0" smtClean="0"/>
              <a:t>The regional lymph nodes are enlarged and painful. </a:t>
            </a:r>
          </a:p>
          <a:p>
            <a:pPr marL="3406775" indent="-85725"/>
            <a:r>
              <a:rPr lang="en-US" sz="3300" dirty="0" smtClean="0"/>
              <a:t>Disease  should to differentiated with </a:t>
            </a:r>
            <a:r>
              <a:rPr lang="en-US" sz="3300" dirty="0" err="1" smtClean="0"/>
              <a:t>leptotrichosis</a:t>
            </a:r>
            <a:r>
              <a:rPr lang="en-US" sz="3300" dirty="0" smtClean="0"/>
              <a:t> .</a:t>
            </a:r>
          </a:p>
        </p:txBody>
      </p:sp>
      <p:pic>
        <p:nvPicPr>
          <p:cNvPr id="25602" name="Picture 2" descr="C:\Documents and Settings\olga\Мои документы\Мои рисунки\микоз\DSC06063.JPG"/>
          <p:cNvPicPr>
            <a:picLocks noChangeAspect="1" noChangeArrowheads="1"/>
          </p:cNvPicPr>
          <p:nvPr/>
        </p:nvPicPr>
        <p:blipFill>
          <a:blip r:embed="rId3"/>
          <a:srcRect/>
          <a:stretch>
            <a:fillRect/>
          </a:stretch>
        </p:blipFill>
        <p:spPr bwMode="auto">
          <a:xfrm>
            <a:off x="642910" y="4357694"/>
            <a:ext cx="2643206" cy="228202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686800" cy="5697559"/>
          </a:xfrm>
        </p:spPr>
        <p:txBody>
          <a:bodyPr/>
          <a:lstStyle/>
          <a:p>
            <a:r>
              <a:rPr lang="en-US" b="1" dirty="0" err="1"/>
              <a:t>Lacunar</a:t>
            </a:r>
            <a:r>
              <a:rPr lang="en-US" b="1" dirty="0"/>
              <a:t> </a:t>
            </a:r>
            <a:r>
              <a:rPr lang="en-US" b="1" dirty="0" smtClean="0"/>
              <a:t>tonsillitis: </a:t>
            </a:r>
            <a:r>
              <a:rPr lang="en-US" dirty="0" smtClean="0"/>
              <a:t>more </a:t>
            </a:r>
            <a:r>
              <a:rPr lang="en-US" dirty="0"/>
              <a:t>severe course than </a:t>
            </a:r>
            <a:r>
              <a:rPr lang="en-US" dirty="0" smtClean="0"/>
              <a:t>follicular, </a:t>
            </a:r>
            <a:r>
              <a:rPr lang="en-US" dirty="0" err="1" smtClean="0"/>
              <a:t>toxaemia</a:t>
            </a:r>
            <a:r>
              <a:rPr lang="en-US" dirty="0" smtClean="0"/>
              <a:t> is severe. </a:t>
            </a:r>
          </a:p>
          <a:p>
            <a:r>
              <a:rPr lang="en-US" dirty="0" err="1" smtClean="0"/>
              <a:t>Pharyngoscopic</a:t>
            </a:r>
            <a:r>
              <a:rPr lang="en-US" dirty="0" smtClean="0"/>
              <a:t> </a:t>
            </a:r>
            <a:r>
              <a:rPr lang="en-US" dirty="0"/>
              <a:t>picture is characterized by enlargement of </a:t>
            </a:r>
            <a:r>
              <a:rPr lang="en-US" dirty="0" err="1"/>
              <a:t>hyperaemic</a:t>
            </a:r>
            <a:r>
              <a:rPr lang="en-US" dirty="0"/>
              <a:t> tonsils which are covered with islets of yellowish coat, first in </a:t>
            </a:r>
            <a:r>
              <a:rPr lang="en-US" dirty="0" err="1"/>
              <a:t>lacunar</a:t>
            </a:r>
            <a:r>
              <a:rPr lang="en-US" dirty="0"/>
              <a:t> </a:t>
            </a:r>
            <a:r>
              <a:rPr lang="en-US" dirty="0" smtClean="0"/>
              <a:t>orifices.</a:t>
            </a:r>
          </a:p>
          <a:p>
            <a:r>
              <a:rPr lang="en-US" dirty="0" smtClean="0"/>
              <a:t>Disease  should to differentiated with diphtheria. </a:t>
            </a:r>
            <a:endParaRPr lang="ru-RU" dirty="0" smtClean="0"/>
          </a:p>
          <a:p>
            <a:endParaRPr lang="en-US" dirty="0" smtClean="0"/>
          </a:p>
          <a:p>
            <a:endParaRPr lang="ru-RU" dirty="0"/>
          </a:p>
          <a:p>
            <a:endParaRPr lang="ru-RU" dirty="0"/>
          </a:p>
        </p:txBody>
      </p:sp>
      <p:pic>
        <p:nvPicPr>
          <p:cNvPr id="24577" name="Picture 1" descr="C:\Documents and Settings\olga\Мои документы\Мои рисунки\ангина\6.jpg"/>
          <p:cNvPicPr>
            <a:picLocks noChangeAspect="1" noChangeArrowheads="1"/>
          </p:cNvPicPr>
          <p:nvPr/>
        </p:nvPicPr>
        <p:blipFill>
          <a:blip r:embed="rId2"/>
          <a:srcRect/>
          <a:stretch>
            <a:fillRect/>
          </a:stretch>
        </p:blipFill>
        <p:spPr bwMode="auto">
          <a:xfrm>
            <a:off x="785786" y="4071942"/>
            <a:ext cx="3122223" cy="2652716"/>
          </a:xfrm>
          <a:prstGeom prst="rect">
            <a:avLst/>
          </a:prstGeom>
          <a:noFill/>
        </p:spPr>
      </p:pic>
      <p:pic>
        <p:nvPicPr>
          <p:cNvPr id="24579" name="Picture 3" descr="http://www.consilium-medicum.com/pics/handbook/02_04/38.jpg"/>
          <p:cNvPicPr>
            <a:picLocks noChangeAspect="1" noChangeArrowheads="1"/>
          </p:cNvPicPr>
          <p:nvPr/>
        </p:nvPicPr>
        <p:blipFill>
          <a:blip r:embed="rId3"/>
          <a:srcRect/>
          <a:stretch>
            <a:fillRect/>
          </a:stretch>
        </p:blipFill>
        <p:spPr bwMode="auto">
          <a:xfrm>
            <a:off x="5143504" y="4143380"/>
            <a:ext cx="3459745" cy="257174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olga\Мои документы\Мои рисунки\ангина\14.jpg"/>
          <p:cNvPicPr>
            <a:picLocks noChangeAspect="1" noChangeArrowheads="1"/>
          </p:cNvPicPr>
          <p:nvPr/>
        </p:nvPicPr>
        <p:blipFill>
          <a:blip r:embed="rId2"/>
          <a:srcRect/>
          <a:stretch>
            <a:fillRect/>
          </a:stretch>
        </p:blipFill>
        <p:spPr bwMode="auto">
          <a:xfrm>
            <a:off x="0" y="0"/>
            <a:ext cx="3371859" cy="2971547"/>
          </a:xfrm>
          <a:prstGeom prst="rect">
            <a:avLst/>
          </a:prstGeom>
          <a:noFill/>
        </p:spPr>
      </p:pic>
      <p:sp>
        <p:nvSpPr>
          <p:cNvPr id="3" name="Содержимое 2"/>
          <p:cNvSpPr>
            <a:spLocks noGrp="1"/>
          </p:cNvSpPr>
          <p:nvPr>
            <p:ph idx="1"/>
          </p:nvPr>
        </p:nvSpPr>
        <p:spPr>
          <a:xfrm>
            <a:off x="428596" y="357166"/>
            <a:ext cx="8229600" cy="5768997"/>
          </a:xfrm>
        </p:spPr>
        <p:txBody>
          <a:bodyPr>
            <a:normAutofit fontScale="92500" lnSpcReduction="10000"/>
          </a:bodyPr>
          <a:lstStyle/>
          <a:p>
            <a:pPr marL="2954338" indent="-85725"/>
            <a:r>
              <a:rPr lang="en-US" i="1" dirty="0"/>
              <a:t>Treatment.</a:t>
            </a:r>
            <a:r>
              <a:rPr lang="en-US" dirty="0"/>
              <a:t> </a:t>
            </a:r>
            <a:r>
              <a:rPr lang="en-US" dirty="0" smtClean="0"/>
              <a:t>The patient </a:t>
            </a:r>
            <a:r>
              <a:rPr lang="en-US" dirty="0"/>
              <a:t>should be separated from the </a:t>
            </a:r>
            <a:r>
              <a:rPr lang="en-US" dirty="0" smtClean="0"/>
              <a:t>others. </a:t>
            </a:r>
            <a:r>
              <a:rPr lang="en-US" dirty="0"/>
              <a:t>In very severe cases the patient should be </a:t>
            </a:r>
            <a:r>
              <a:rPr lang="en-US" dirty="0" smtClean="0"/>
              <a:t>hospitalized</a:t>
            </a:r>
            <a:r>
              <a:rPr lang="en-US" dirty="0"/>
              <a:t>. </a:t>
            </a:r>
            <a:endParaRPr lang="en-US" dirty="0" smtClean="0"/>
          </a:p>
          <a:p>
            <a:pPr marL="2954338" indent="-85725"/>
            <a:r>
              <a:rPr lang="en-US" dirty="0" smtClean="0"/>
              <a:t>Food </a:t>
            </a:r>
            <a:r>
              <a:rPr lang="en-US" dirty="0"/>
              <a:t>should be </a:t>
            </a:r>
            <a:r>
              <a:rPr lang="en-US" dirty="0" smtClean="0"/>
              <a:t>not </a:t>
            </a:r>
            <a:r>
              <a:rPr lang="en-US" dirty="0"/>
              <a:t>irritating. </a:t>
            </a:r>
            <a:endParaRPr lang="en-US" dirty="0" smtClean="0"/>
          </a:p>
          <a:p>
            <a:pPr marL="0" indent="0"/>
            <a:endParaRPr lang="en-US" dirty="0" smtClean="0"/>
          </a:p>
          <a:p>
            <a:pPr marL="0" indent="0"/>
            <a:r>
              <a:rPr lang="en-US" dirty="0" smtClean="0"/>
              <a:t>Gargling with </a:t>
            </a:r>
            <a:r>
              <a:rPr lang="en-US" dirty="0"/>
              <a:t>a warm solution </a:t>
            </a:r>
            <a:r>
              <a:rPr lang="en-US" dirty="0" smtClean="0"/>
              <a:t>of antiseptics, a warming </a:t>
            </a:r>
            <a:r>
              <a:rPr lang="en-US" dirty="0"/>
              <a:t>compress </a:t>
            </a:r>
            <a:r>
              <a:rPr lang="en-US" dirty="0" smtClean="0"/>
              <a:t>to </a:t>
            </a:r>
            <a:r>
              <a:rPr lang="en-US" dirty="0"/>
              <a:t>the </a:t>
            </a:r>
            <a:r>
              <a:rPr lang="en-US" dirty="0" smtClean="0"/>
              <a:t>neck.</a:t>
            </a:r>
          </a:p>
          <a:p>
            <a:r>
              <a:rPr lang="en-US" dirty="0" smtClean="0"/>
              <a:t>Nonspecific </a:t>
            </a:r>
            <a:r>
              <a:rPr lang="en-US" dirty="0" err="1" smtClean="0"/>
              <a:t>antiinflammative</a:t>
            </a:r>
            <a:r>
              <a:rPr lang="en-US" dirty="0" smtClean="0"/>
              <a:t> drags.</a:t>
            </a:r>
            <a:endParaRPr lang="ru-RU" dirty="0"/>
          </a:p>
          <a:p>
            <a:r>
              <a:rPr lang="en-US" dirty="0" smtClean="0"/>
              <a:t>The </a:t>
            </a:r>
            <a:r>
              <a:rPr lang="en-US" dirty="0"/>
              <a:t>antibiotic is administered usually for </a:t>
            </a:r>
            <a:endParaRPr lang="en-US" dirty="0" smtClean="0"/>
          </a:p>
          <a:p>
            <a:pPr>
              <a:buNone/>
            </a:pPr>
            <a:r>
              <a:rPr lang="en-US" dirty="0" smtClean="0"/>
              <a:t>    5</a:t>
            </a:r>
            <a:r>
              <a:rPr lang="ru-RU" dirty="0" smtClean="0"/>
              <a:t>-10</a:t>
            </a:r>
            <a:r>
              <a:rPr lang="en-US" dirty="0" smtClean="0"/>
              <a:t> days.</a:t>
            </a:r>
          </a:p>
          <a:p>
            <a:r>
              <a:rPr lang="en-US" dirty="0" smtClean="0"/>
              <a:t>Desensitizing preparations.</a:t>
            </a:r>
            <a:endParaRPr lang="ru-RU" dirty="0"/>
          </a:p>
          <a:p>
            <a:endParaRPr lang="ru-RU" dirty="0"/>
          </a:p>
        </p:txBody>
      </p:sp>
      <p:pic>
        <p:nvPicPr>
          <p:cNvPr id="23553" name="Picture 1" descr="C:\Documents and Settings\olga\Мои документы\Мои рисунки\ангина\25.jpg"/>
          <p:cNvPicPr>
            <a:picLocks noChangeAspect="1" noChangeArrowheads="1"/>
          </p:cNvPicPr>
          <p:nvPr/>
        </p:nvPicPr>
        <p:blipFill>
          <a:blip r:embed="rId3"/>
          <a:srcRect/>
          <a:stretch>
            <a:fillRect/>
          </a:stretch>
        </p:blipFill>
        <p:spPr bwMode="auto">
          <a:xfrm>
            <a:off x="7086605" y="4286256"/>
            <a:ext cx="2057395" cy="257174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descr="C:\Documents and Settings\olga\Мои документы\Мои рисунки\ангина\ангина Венсана.jpg"/>
          <p:cNvPicPr>
            <a:picLocks noChangeAspect="1" noChangeArrowheads="1"/>
          </p:cNvPicPr>
          <p:nvPr/>
        </p:nvPicPr>
        <p:blipFill>
          <a:blip r:embed="rId2"/>
          <a:srcRect/>
          <a:stretch>
            <a:fillRect/>
          </a:stretch>
        </p:blipFill>
        <p:spPr bwMode="auto">
          <a:xfrm>
            <a:off x="0" y="0"/>
            <a:ext cx="2657478" cy="2246830"/>
          </a:xfrm>
          <a:prstGeom prst="rect">
            <a:avLst/>
          </a:prstGeom>
          <a:noFill/>
        </p:spPr>
      </p:pic>
      <p:sp>
        <p:nvSpPr>
          <p:cNvPr id="3" name="Содержимое 2"/>
          <p:cNvSpPr>
            <a:spLocks noGrp="1"/>
          </p:cNvSpPr>
          <p:nvPr>
            <p:ph idx="1"/>
          </p:nvPr>
        </p:nvSpPr>
        <p:spPr>
          <a:xfrm>
            <a:off x="457200" y="357166"/>
            <a:ext cx="8229600" cy="5768997"/>
          </a:xfrm>
        </p:spPr>
        <p:txBody>
          <a:bodyPr>
            <a:normAutofit fontScale="92500" lnSpcReduction="10000"/>
          </a:bodyPr>
          <a:lstStyle/>
          <a:p>
            <a:pPr marL="2155825" indent="0"/>
            <a:r>
              <a:rPr lang="en-US" b="1" dirty="0"/>
              <a:t>Necrotic (ulcerous-necrotic) tonsillitis of </a:t>
            </a:r>
            <a:r>
              <a:rPr lang="en-US" b="1" dirty="0" err="1" smtClean="0"/>
              <a:t>Simanovsky-Vensana</a:t>
            </a:r>
            <a:r>
              <a:rPr lang="en-US" b="1" dirty="0" smtClean="0"/>
              <a:t>:</a:t>
            </a:r>
            <a:r>
              <a:rPr lang="en-US" dirty="0" smtClean="0"/>
              <a:t> </a:t>
            </a:r>
            <a:r>
              <a:rPr lang="en-US" dirty="0"/>
              <a:t>Symbiosis of </a:t>
            </a:r>
            <a:r>
              <a:rPr lang="en-US" i="1" dirty="0"/>
              <a:t>Bacillus </a:t>
            </a:r>
            <a:r>
              <a:rPr lang="en-US" i="1" dirty="0" err="1"/>
              <a:t>fusiformis</a:t>
            </a:r>
            <a:r>
              <a:rPr lang="en-US" dirty="0"/>
              <a:t> and </a:t>
            </a:r>
            <a:r>
              <a:rPr lang="en-US" i="1" dirty="0" err="1"/>
              <a:t>Spirochaeta</a:t>
            </a:r>
            <a:r>
              <a:rPr lang="en-US" i="1" dirty="0"/>
              <a:t> </a:t>
            </a:r>
            <a:r>
              <a:rPr lang="en-US" i="1" dirty="0" err="1" smtClean="0"/>
              <a:t>buccalis</a:t>
            </a:r>
            <a:r>
              <a:rPr lang="en-US" dirty="0" smtClean="0"/>
              <a:t>. </a:t>
            </a:r>
          </a:p>
          <a:p>
            <a:r>
              <a:rPr lang="en-US" dirty="0" smtClean="0"/>
              <a:t>The </a:t>
            </a:r>
            <a:r>
              <a:rPr lang="en-US" dirty="0"/>
              <a:t>morphological </a:t>
            </a:r>
            <a:r>
              <a:rPr lang="en-US" dirty="0" smtClean="0"/>
              <a:t>changes: </a:t>
            </a:r>
            <a:r>
              <a:rPr lang="en-US" dirty="0"/>
              <a:t>necrosis of the surface of one tonsil with formation of an ulcer whose floor is covered with a loose </a:t>
            </a:r>
            <a:r>
              <a:rPr lang="en-US" dirty="0" err="1"/>
              <a:t>fibrinous</a:t>
            </a:r>
            <a:r>
              <a:rPr lang="en-US" dirty="0"/>
              <a:t> </a:t>
            </a:r>
            <a:r>
              <a:rPr lang="en-US" dirty="0" smtClean="0"/>
              <a:t>membrane.</a:t>
            </a:r>
          </a:p>
          <a:p>
            <a:r>
              <a:rPr lang="en-US" dirty="0" smtClean="0"/>
              <a:t>The </a:t>
            </a:r>
            <a:r>
              <a:rPr lang="en-US" dirty="0"/>
              <a:t>patient complains of discomfort in the throat  during swallowing, fetid breath and </a:t>
            </a:r>
            <a:r>
              <a:rPr lang="en-US" dirty="0" err="1" smtClean="0"/>
              <a:t>hypersali-vation</a:t>
            </a:r>
            <a:r>
              <a:rPr lang="en-US" dirty="0" smtClean="0"/>
              <a:t>. Swallowing is usually painless. </a:t>
            </a:r>
          </a:p>
          <a:p>
            <a:r>
              <a:rPr lang="en-US" dirty="0" smtClean="0"/>
              <a:t>The </a:t>
            </a:r>
            <a:r>
              <a:rPr lang="en-US" dirty="0"/>
              <a:t>body temperature is usually normal. </a:t>
            </a:r>
            <a:endParaRPr lang="ru-RU" dirty="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mages-partners.google.com/images?q=tbn:rVuHviWW7bHjwM::http://img1.liveinternet.ru/images/attach/c/0/40/228/40228210_paratonzillyarnuyy_abscess_sprava.JPG">
            <a:hlinkClick r:id="rId2"/>
          </p:cNvPr>
          <p:cNvPicPr>
            <a:picLocks noChangeAspect="1" noChangeArrowheads="1"/>
          </p:cNvPicPr>
          <p:nvPr/>
        </p:nvPicPr>
        <p:blipFill>
          <a:blip r:embed="rId3"/>
          <a:srcRect/>
          <a:stretch>
            <a:fillRect/>
          </a:stretch>
        </p:blipFill>
        <p:spPr bwMode="auto">
          <a:xfrm>
            <a:off x="6215073" y="3571876"/>
            <a:ext cx="2928927" cy="2847988"/>
          </a:xfrm>
          <a:prstGeom prst="rect">
            <a:avLst/>
          </a:prstGeom>
          <a:noFill/>
        </p:spPr>
      </p:pic>
      <p:sp>
        <p:nvSpPr>
          <p:cNvPr id="3" name="Содержимое 2"/>
          <p:cNvSpPr>
            <a:spLocks noGrp="1"/>
          </p:cNvSpPr>
          <p:nvPr>
            <p:ph idx="1"/>
          </p:nvPr>
        </p:nvSpPr>
        <p:spPr>
          <a:xfrm>
            <a:off x="457200" y="285728"/>
            <a:ext cx="8229600" cy="5840435"/>
          </a:xfrm>
        </p:spPr>
        <p:txBody>
          <a:bodyPr>
            <a:normAutofit fontScale="77500" lnSpcReduction="20000"/>
          </a:bodyPr>
          <a:lstStyle/>
          <a:p>
            <a:r>
              <a:rPr lang="en-US" b="1" dirty="0" err="1"/>
              <a:t>Peritonsillitis</a:t>
            </a:r>
            <a:r>
              <a:rPr lang="en-US" b="1" dirty="0"/>
              <a:t> or </a:t>
            </a:r>
            <a:r>
              <a:rPr lang="en-US" b="1" dirty="0" smtClean="0"/>
              <a:t>Quinsy:</a:t>
            </a:r>
            <a:r>
              <a:rPr lang="en-US" dirty="0" smtClean="0"/>
              <a:t> </a:t>
            </a:r>
            <a:r>
              <a:rPr lang="en-US" dirty="0"/>
              <a:t>Inflammation  of the </a:t>
            </a:r>
            <a:r>
              <a:rPr lang="en-US" dirty="0" err="1"/>
              <a:t>peritonsillar</a:t>
            </a:r>
            <a:r>
              <a:rPr lang="en-US" dirty="0"/>
              <a:t> cellular tissue </a:t>
            </a:r>
            <a:r>
              <a:rPr lang="en-US" dirty="0" smtClean="0"/>
              <a:t>is </a:t>
            </a:r>
            <a:r>
              <a:rPr lang="en-US" dirty="0"/>
              <a:t>a complication of acute tonsillitis, foreign body or </a:t>
            </a:r>
            <a:r>
              <a:rPr lang="en-US" dirty="0" err="1"/>
              <a:t>odontogenic</a:t>
            </a:r>
            <a:r>
              <a:rPr lang="en-US" dirty="0"/>
              <a:t> </a:t>
            </a:r>
            <a:r>
              <a:rPr lang="en-US" dirty="0" err="1"/>
              <a:t>ethyology</a:t>
            </a:r>
            <a:r>
              <a:rPr lang="en-US" dirty="0"/>
              <a:t>.</a:t>
            </a:r>
            <a:endParaRPr lang="ru-RU" dirty="0"/>
          </a:p>
          <a:p>
            <a:r>
              <a:rPr lang="en-US" dirty="0" smtClean="0"/>
              <a:t>The </a:t>
            </a:r>
            <a:r>
              <a:rPr lang="en-US" dirty="0"/>
              <a:t>development of the process has three stage: the </a:t>
            </a:r>
            <a:r>
              <a:rPr lang="en-US" b="1" i="1" dirty="0" err="1"/>
              <a:t>oedema</a:t>
            </a:r>
            <a:r>
              <a:rPr lang="en-US" b="1" i="1" dirty="0"/>
              <a:t>-infiltrative, purulent and </a:t>
            </a:r>
            <a:r>
              <a:rPr lang="en-US" b="1" i="1" dirty="0" err="1"/>
              <a:t>reconvalescent</a:t>
            </a:r>
            <a:r>
              <a:rPr lang="en-US" b="1" i="1" dirty="0"/>
              <a:t> stages.  </a:t>
            </a:r>
            <a:endParaRPr lang="en-US" b="1" i="1" dirty="0" smtClean="0"/>
          </a:p>
          <a:p>
            <a:r>
              <a:rPr lang="en-US" dirty="0" smtClean="0"/>
              <a:t>A </a:t>
            </a:r>
            <a:r>
              <a:rPr lang="en-US" dirty="0" err="1"/>
              <a:t>peritonsillar</a:t>
            </a:r>
            <a:r>
              <a:rPr lang="en-US" dirty="0"/>
              <a:t> abscess can be </a:t>
            </a:r>
            <a:r>
              <a:rPr lang="en-US" dirty="0" smtClean="0"/>
              <a:t>in </a:t>
            </a:r>
            <a:r>
              <a:rPr lang="en-US" dirty="0"/>
              <a:t>the anterior or </a:t>
            </a:r>
            <a:r>
              <a:rPr lang="en-US" dirty="0" err="1" smtClean="0"/>
              <a:t>antero</a:t>
            </a:r>
            <a:r>
              <a:rPr lang="en-US" dirty="0" smtClean="0"/>
              <a:t>-superior, posterior, inferior and the lateral parts.</a:t>
            </a:r>
          </a:p>
          <a:p>
            <a:r>
              <a:rPr lang="en-US" dirty="0" smtClean="0"/>
              <a:t>Symptoms: severe </a:t>
            </a:r>
            <a:r>
              <a:rPr lang="en-US" dirty="0"/>
              <a:t>pain during </a:t>
            </a:r>
            <a:r>
              <a:rPr lang="en-US" dirty="0" smtClean="0"/>
              <a:t>swallowing (it radiates into the ear, teeth, the patient refuses food and drinks), </a:t>
            </a:r>
          </a:p>
          <a:p>
            <a:pPr indent="-160338"/>
            <a:r>
              <a:rPr lang="en-US" dirty="0" smtClean="0"/>
              <a:t>headache </a:t>
            </a:r>
            <a:r>
              <a:rPr lang="en-US" dirty="0"/>
              <a:t>and fatigue; </a:t>
            </a:r>
            <a:endParaRPr lang="en-US" dirty="0" smtClean="0"/>
          </a:p>
          <a:p>
            <a:pPr indent="-160338"/>
            <a:r>
              <a:rPr lang="en-US" dirty="0" smtClean="0"/>
              <a:t>the </a:t>
            </a:r>
            <a:r>
              <a:rPr lang="en-US" dirty="0"/>
              <a:t>body temperature rises to </a:t>
            </a:r>
            <a:r>
              <a:rPr lang="en-US" dirty="0" smtClean="0"/>
              <a:t>febrile, </a:t>
            </a:r>
          </a:p>
          <a:p>
            <a:pPr indent="-160338"/>
            <a:r>
              <a:rPr lang="en-US" dirty="0" err="1" smtClean="0"/>
              <a:t>trismus</a:t>
            </a:r>
            <a:r>
              <a:rPr lang="en-US" dirty="0" smtClean="0"/>
              <a:t> </a:t>
            </a:r>
            <a:r>
              <a:rPr lang="en-US" dirty="0"/>
              <a:t>of the </a:t>
            </a:r>
            <a:r>
              <a:rPr lang="en-US" dirty="0" err="1"/>
              <a:t>masticatory</a:t>
            </a:r>
            <a:r>
              <a:rPr lang="en-US" dirty="0"/>
              <a:t> muscles </a:t>
            </a:r>
            <a:r>
              <a:rPr lang="en-US" dirty="0" smtClean="0"/>
              <a:t>develops</a:t>
            </a:r>
          </a:p>
          <a:p>
            <a:pPr indent="-160338"/>
            <a:r>
              <a:rPr lang="en-US" dirty="0" smtClean="0"/>
              <a:t>the </a:t>
            </a:r>
            <a:r>
              <a:rPr lang="en-US" dirty="0"/>
              <a:t>speech becomes </a:t>
            </a:r>
            <a:r>
              <a:rPr lang="en-US" dirty="0" smtClean="0"/>
              <a:t>nasal </a:t>
            </a:r>
          </a:p>
          <a:p>
            <a:pPr indent="-160338"/>
            <a:r>
              <a:rPr lang="en-US" dirty="0" smtClean="0"/>
              <a:t>Inflammation </a:t>
            </a:r>
            <a:r>
              <a:rPr lang="en-US" dirty="0"/>
              <a:t>of the </a:t>
            </a:r>
            <a:r>
              <a:rPr lang="en-US" dirty="0" smtClean="0"/>
              <a:t>cervical </a:t>
            </a:r>
            <a:r>
              <a:rPr lang="en-US" dirty="0" err="1" smtClean="0"/>
              <a:t>lymphnodes</a:t>
            </a:r>
            <a:r>
              <a:rPr lang="en-US" dirty="0" smtClean="0"/>
              <a:t> </a:t>
            </a:r>
          </a:p>
          <a:p>
            <a:pPr indent="-160338"/>
            <a:r>
              <a:rPr lang="en-US" dirty="0" smtClean="0"/>
              <a:t>The </a:t>
            </a:r>
            <a:r>
              <a:rPr lang="en-US" dirty="0" err="1" smtClean="0"/>
              <a:t>inflammative</a:t>
            </a:r>
            <a:r>
              <a:rPr lang="en-US" dirty="0" smtClean="0"/>
              <a:t> changes in the blood </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txBody>
          <a:bodyPr>
            <a:normAutofit/>
          </a:bodyPr>
          <a:lstStyle/>
          <a:p>
            <a:r>
              <a:rPr lang="en-US" dirty="0" err="1" smtClean="0"/>
              <a:t>Pharyngoscopy</a:t>
            </a:r>
            <a:r>
              <a:rPr lang="en-US" dirty="0" smtClean="0"/>
              <a:t> is difficult due to </a:t>
            </a:r>
            <a:r>
              <a:rPr lang="en-US" dirty="0" err="1" smtClean="0"/>
              <a:t>trismus</a:t>
            </a:r>
            <a:r>
              <a:rPr lang="en-US" dirty="0" smtClean="0"/>
              <a:t>.</a:t>
            </a:r>
          </a:p>
          <a:p>
            <a:r>
              <a:rPr lang="en-US" dirty="0" err="1" smtClean="0"/>
              <a:t>Peritonsillites</a:t>
            </a:r>
            <a:r>
              <a:rPr lang="en-US" dirty="0" smtClean="0"/>
              <a:t> are characterized by marked </a:t>
            </a:r>
            <a:r>
              <a:rPr lang="en-US" dirty="0" err="1" smtClean="0"/>
              <a:t>hyperaemia</a:t>
            </a:r>
            <a:r>
              <a:rPr lang="en-US" dirty="0" smtClean="0"/>
              <a:t>, protrusion of the </a:t>
            </a:r>
            <a:r>
              <a:rPr lang="en-US" dirty="0" err="1" smtClean="0"/>
              <a:t>tonsilla</a:t>
            </a:r>
            <a:r>
              <a:rPr lang="en-US" dirty="0" smtClean="0"/>
              <a:t> together with the palatine arches and the soft palate toward the median line. The uvula is moved to the opposite side. The tongue is covered with a thick coat, the</a:t>
            </a:r>
          </a:p>
          <a:p>
            <a:pPr>
              <a:buNone/>
            </a:pPr>
            <a:r>
              <a:rPr lang="en-US" dirty="0" smtClean="0"/>
              <a:t>   saliva is tenacious. Fluctuation</a:t>
            </a:r>
          </a:p>
          <a:p>
            <a:pPr>
              <a:buNone/>
            </a:pPr>
            <a:r>
              <a:rPr lang="en-US" dirty="0" smtClean="0"/>
              <a:t>   is observed in the region of the</a:t>
            </a:r>
          </a:p>
          <a:p>
            <a:pPr>
              <a:buNone/>
            </a:pPr>
            <a:r>
              <a:rPr lang="en-US" dirty="0" smtClean="0"/>
              <a:t>   strongest protrusion. </a:t>
            </a:r>
            <a:endParaRPr lang="ru-RU" dirty="0" smtClean="0"/>
          </a:p>
          <a:p>
            <a:endParaRPr lang="ru-RU" dirty="0"/>
          </a:p>
        </p:txBody>
      </p:sp>
      <p:pic>
        <p:nvPicPr>
          <p:cNvPr id="20481" name="Picture 1" descr="C:\Documents and Settings\olga\Мои документы\Мои рисунки\ангина\DSC06341.JPG"/>
          <p:cNvPicPr>
            <a:picLocks noChangeAspect="1" noChangeArrowheads="1"/>
          </p:cNvPicPr>
          <p:nvPr/>
        </p:nvPicPr>
        <p:blipFill>
          <a:blip r:embed="rId2" cstate="print"/>
          <a:srcRect/>
          <a:stretch>
            <a:fillRect/>
          </a:stretch>
        </p:blipFill>
        <p:spPr bwMode="auto">
          <a:xfrm>
            <a:off x="6000760" y="3429000"/>
            <a:ext cx="3143240" cy="3429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697559"/>
          </a:xfrm>
        </p:spPr>
        <p:txBody>
          <a:bodyPr>
            <a:normAutofit fontScale="92500" lnSpcReduction="20000"/>
          </a:bodyPr>
          <a:lstStyle/>
          <a:p>
            <a:r>
              <a:rPr lang="en-US" i="1" dirty="0"/>
              <a:t>Treatment.</a:t>
            </a:r>
            <a:r>
              <a:rPr lang="en-US" dirty="0"/>
              <a:t> The  patient must be </a:t>
            </a:r>
            <a:r>
              <a:rPr lang="en-US" dirty="0" smtClean="0"/>
              <a:t>hospitalized. </a:t>
            </a:r>
          </a:p>
          <a:p>
            <a:r>
              <a:rPr lang="en-US" dirty="0" smtClean="0"/>
              <a:t>Intramuscular antibiotic </a:t>
            </a:r>
            <a:r>
              <a:rPr lang="en-US" dirty="0"/>
              <a:t>therapy is indicated for all </a:t>
            </a:r>
            <a:r>
              <a:rPr lang="en-US" dirty="0" smtClean="0"/>
              <a:t>stages.</a:t>
            </a:r>
          </a:p>
          <a:p>
            <a:pPr marL="1520825" indent="0"/>
            <a:r>
              <a:rPr lang="en-US" dirty="0" smtClean="0"/>
              <a:t>The </a:t>
            </a:r>
            <a:r>
              <a:rPr lang="en-US" dirty="0"/>
              <a:t>abscess is usually incised </a:t>
            </a:r>
            <a:r>
              <a:rPr lang="en-US" dirty="0" smtClean="0"/>
              <a:t>with local anesthesia with </a:t>
            </a:r>
            <a:r>
              <a:rPr lang="en-US" dirty="0"/>
              <a:t>a 10 per cent </a:t>
            </a:r>
            <a:r>
              <a:rPr lang="en-US" dirty="0" err="1" smtClean="0"/>
              <a:t>lidocaine</a:t>
            </a:r>
            <a:r>
              <a:rPr lang="en-US" dirty="0" smtClean="0"/>
              <a:t>. </a:t>
            </a:r>
          </a:p>
          <a:p>
            <a:pPr marL="1520825" indent="0"/>
            <a:r>
              <a:rPr lang="en-US" dirty="0" smtClean="0"/>
              <a:t>The </a:t>
            </a:r>
            <a:r>
              <a:rPr lang="en-US" dirty="0"/>
              <a:t>incision should be done at the most prominent site. </a:t>
            </a:r>
            <a:endParaRPr lang="en-US" dirty="0" smtClean="0"/>
          </a:p>
          <a:p>
            <a:pPr indent="1177925"/>
            <a:r>
              <a:rPr lang="en-US" dirty="0" smtClean="0"/>
              <a:t>Tonsillectomy </a:t>
            </a:r>
            <a:r>
              <a:rPr lang="en-US" dirty="0"/>
              <a:t>is indicated in cases when the opening of abscess is impossible (lateral </a:t>
            </a:r>
            <a:r>
              <a:rPr lang="en-US" dirty="0" err="1"/>
              <a:t>peritonsillitis</a:t>
            </a:r>
            <a:r>
              <a:rPr lang="en-US" dirty="0"/>
              <a:t>), </a:t>
            </a:r>
            <a:r>
              <a:rPr lang="en-US" dirty="0" smtClean="0"/>
              <a:t>persistent </a:t>
            </a:r>
            <a:r>
              <a:rPr lang="en-US" dirty="0"/>
              <a:t>course of the disease, and in the presence of signs of complications, such as sepsis, pharyngeal abscess, phlegmon of the neck, and mediastinitis. </a:t>
            </a:r>
            <a:endParaRPr lang="ru-RU" dirty="0"/>
          </a:p>
          <a:p>
            <a:endParaRPr lang="ru-RU" dirty="0"/>
          </a:p>
        </p:txBody>
      </p:sp>
      <p:pic>
        <p:nvPicPr>
          <p:cNvPr id="19458" name="Picture 2" descr="C:\Documents and Settings\olga\Мои документы\Мои рисунки\ангина\DSC06342.JPG"/>
          <p:cNvPicPr>
            <a:picLocks noChangeAspect="1" noChangeArrowheads="1"/>
          </p:cNvPicPr>
          <p:nvPr/>
        </p:nvPicPr>
        <p:blipFill>
          <a:blip r:embed="rId2" cstate="print"/>
          <a:srcRect/>
          <a:stretch>
            <a:fillRect/>
          </a:stretch>
        </p:blipFill>
        <p:spPr bwMode="auto">
          <a:xfrm>
            <a:off x="142844" y="1643050"/>
            <a:ext cx="1894172" cy="2023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00792"/>
          </a:xfrm>
        </p:spPr>
        <p:txBody>
          <a:bodyPr>
            <a:normAutofit fontScale="92500" lnSpcReduction="10000"/>
          </a:bodyPr>
          <a:lstStyle/>
          <a:p>
            <a:pPr marL="2957513" indent="0"/>
            <a:r>
              <a:rPr lang="en-US" sz="2000" b="1" dirty="0"/>
              <a:t>Retropharyngeal </a:t>
            </a:r>
            <a:r>
              <a:rPr lang="en-US" sz="2000" b="1" dirty="0" smtClean="0"/>
              <a:t>abscess -</a:t>
            </a:r>
            <a:r>
              <a:rPr lang="en-US" sz="2000" dirty="0" smtClean="0"/>
              <a:t> </a:t>
            </a:r>
            <a:r>
              <a:rPr lang="en-US" sz="2000" dirty="0"/>
              <a:t>inflammation of the lymph nodes and loose connective tissue found between the fascia of the pharyngeal muscles and the </a:t>
            </a:r>
            <a:r>
              <a:rPr lang="en-US" sz="2000" dirty="0" err="1"/>
              <a:t>prevertebral</a:t>
            </a:r>
            <a:r>
              <a:rPr lang="en-US" sz="2000" dirty="0"/>
              <a:t> fascia. The disease occurs almost exclusively in children because </a:t>
            </a:r>
            <a:r>
              <a:rPr lang="en-US" sz="2000" dirty="0" smtClean="0"/>
              <a:t> </a:t>
            </a:r>
            <a:r>
              <a:rPr lang="en-US" sz="2000" dirty="0" err="1" smtClean="0"/>
              <a:t>presens</a:t>
            </a:r>
            <a:r>
              <a:rPr lang="en-US" sz="2000" dirty="0" smtClean="0"/>
              <a:t> the </a:t>
            </a:r>
            <a:r>
              <a:rPr lang="en-US" sz="2000" dirty="0"/>
              <a:t>lymph nodes </a:t>
            </a:r>
            <a:r>
              <a:rPr lang="en-US" sz="2000" dirty="0" smtClean="0"/>
              <a:t>up to the age of 4.</a:t>
            </a:r>
            <a:endParaRPr lang="ru-RU" sz="2000" dirty="0"/>
          </a:p>
          <a:p>
            <a:pPr marL="2957513" indent="0"/>
            <a:r>
              <a:rPr lang="en-US" sz="2000" dirty="0" smtClean="0"/>
              <a:t>Symptoms:  pain </a:t>
            </a:r>
            <a:r>
              <a:rPr lang="en-US" sz="2000" dirty="0"/>
              <a:t>in the throat during </a:t>
            </a:r>
            <a:r>
              <a:rPr lang="en-US" sz="2000" dirty="0" smtClean="0"/>
              <a:t>swallowing </a:t>
            </a:r>
            <a:r>
              <a:rPr lang="en-US" sz="2000" dirty="0"/>
              <a:t>and impeded respiration. The child refuses food, becomes restless and often </a:t>
            </a:r>
            <a:r>
              <a:rPr lang="en-US" sz="2000" dirty="0" smtClean="0"/>
              <a:t>cries. </a:t>
            </a:r>
            <a:r>
              <a:rPr lang="en-US" sz="2000" dirty="0"/>
              <a:t>The temperature </a:t>
            </a:r>
            <a:endParaRPr lang="ru-RU" sz="2000" dirty="0" smtClean="0"/>
          </a:p>
          <a:p>
            <a:pPr marL="0" indent="0">
              <a:buNone/>
            </a:pPr>
            <a:r>
              <a:rPr lang="en-US" sz="2000" dirty="0" smtClean="0"/>
              <a:t>rises </a:t>
            </a:r>
            <a:r>
              <a:rPr lang="en-US" sz="2000" dirty="0"/>
              <a:t>to 38-39° C. R</a:t>
            </a:r>
            <a:r>
              <a:rPr lang="en-US" sz="2000" dirty="0" smtClean="0"/>
              <a:t>espiration  </a:t>
            </a:r>
            <a:r>
              <a:rPr lang="en-US" sz="2000" dirty="0"/>
              <a:t>through the nose becomes difficult, speech is </a:t>
            </a:r>
            <a:r>
              <a:rPr lang="en-US" sz="2000" dirty="0" smtClean="0"/>
              <a:t>nasal, </a:t>
            </a:r>
            <a:r>
              <a:rPr lang="en-US" sz="2000" dirty="0"/>
              <a:t>a </a:t>
            </a:r>
            <a:r>
              <a:rPr lang="en-US" sz="2000" dirty="0" smtClean="0"/>
              <a:t>laryngeal </a:t>
            </a:r>
            <a:r>
              <a:rPr lang="en-US" sz="2000" dirty="0" err="1"/>
              <a:t>stridor</a:t>
            </a:r>
            <a:r>
              <a:rPr lang="en-US" sz="2000" dirty="0"/>
              <a:t> can </a:t>
            </a:r>
            <a:r>
              <a:rPr lang="en-US" sz="2000" dirty="0" smtClean="0"/>
              <a:t>develop,  the </a:t>
            </a:r>
            <a:r>
              <a:rPr lang="en-US" sz="2000" dirty="0"/>
              <a:t>voice becomes hoarse and respiration </a:t>
            </a:r>
            <a:r>
              <a:rPr lang="en-US" sz="2000" dirty="0" smtClean="0"/>
              <a:t>noisy, </a:t>
            </a:r>
            <a:r>
              <a:rPr lang="en-US" sz="2000" dirty="0"/>
              <a:t>asphyxia and cyanosis develop. </a:t>
            </a:r>
            <a:r>
              <a:rPr lang="en-US" sz="2000" dirty="0" smtClean="0"/>
              <a:t>The </a:t>
            </a:r>
            <a:r>
              <a:rPr lang="en-US" sz="2000" dirty="0"/>
              <a:t>reaction of the regional lymph nodes is usually </a:t>
            </a:r>
            <a:r>
              <a:rPr lang="en-US" sz="2000" dirty="0" smtClean="0"/>
              <a:t>pronounced</a:t>
            </a:r>
          </a:p>
          <a:p>
            <a:r>
              <a:rPr lang="en-US" sz="2000" dirty="0" err="1" smtClean="0"/>
              <a:t>Pharyngoscopy</a:t>
            </a:r>
            <a:r>
              <a:rPr lang="en-US" sz="2000" dirty="0" smtClean="0"/>
              <a:t> </a:t>
            </a:r>
            <a:r>
              <a:rPr lang="en-US" sz="2000" dirty="0"/>
              <a:t>reveals </a:t>
            </a:r>
            <a:r>
              <a:rPr lang="en-US" sz="2000" dirty="0" smtClean="0"/>
              <a:t>protrusion </a:t>
            </a:r>
            <a:r>
              <a:rPr lang="en-US" sz="2000" dirty="0"/>
              <a:t>and </a:t>
            </a:r>
            <a:r>
              <a:rPr lang="en-US" sz="2000" dirty="0" err="1" smtClean="0"/>
              <a:t>hyperaemia</a:t>
            </a:r>
            <a:r>
              <a:rPr lang="en-US" sz="2000" dirty="0" smtClean="0"/>
              <a:t> of mucosa </a:t>
            </a:r>
            <a:r>
              <a:rPr lang="en-US" sz="2000" dirty="0"/>
              <a:t>only one half of the posterior pharyngeal </a:t>
            </a:r>
            <a:r>
              <a:rPr lang="en-US" sz="2000" dirty="0" smtClean="0"/>
              <a:t>wall.</a:t>
            </a:r>
            <a:endParaRPr lang="ru-RU" sz="2000" dirty="0"/>
          </a:p>
          <a:p>
            <a:pPr marL="2425700" indent="0"/>
            <a:r>
              <a:rPr lang="en-US" sz="2000" dirty="0"/>
              <a:t>The blood reacts to the </a:t>
            </a:r>
            <a:r>
              <a:rPr lang="en-US" sz="2000" dirty="0" smtClean="0"/>
              <a:t>inflammation. </a:t>
            </a:r>
            <a:endParaRPr lang="ru-RU" sz="2000" dirty="0"/>
          </a:p>
          <a:p>
            <a:pPr marL="2425700" indent="0"/>
            <a:r>
              <a:rPr lang="en-US" sz="2000" dirty="0" smtClean="0"/>
              <a:t>When </a:t>
            </a:r>
            <a:r>
              <a:rPr lang="en-US" sz="2000" dirty="0"/>
              <a:t>an abscess develops, it should immediately be opened; measures should be taken to prevent aspiration of pus. This can be attained by preliminary suction of pus during puncture; the abscess should preferably be opened on a half-lying patient .</a:t>
            </a:r>
            <a:endParaRPr lang="ru-RU" sz="2000" dirty="0"/>
          </a:p>
          <a:p>
            <a:endParaRPr lang="ru-RU" sz="2000" dirty="0"/>
          </a:p>
        </p:txBody>
      </p:sp>
      <p:pic>
        <p:nvPicPr>
          <p:cNvPr id="18440" name="Picture 8" descr="http://images-partners.google.com/images?q=tbn:daJt0qGswrJ6bM::http://dic.academic.ru/pictures/enc_medicine/0299094973.jpg">
            <a:hlinkClick r:id="rId2"/>
          </p:cNvPr>
          <p:cNvPicPr>
            <a:picLocks noChangeAspect="1" noChangeArrowheads="1"/>
          </p:cNvPicPr>
          <p:nvPr/>
        </p:nvPicPr>
        <p:blipFill>
          <a:blip r:embed="rId3"/>
          <a:srcRect/>
          <a:stretch>
            <a:fillRect/>
          </a:stretch>
        </p:blipFill>
        <p:spPr bwMode="auto">
          <a:xfrm>
            <a:off x="0" y="4467322"/>
            <a:ext cx="2771800" cy="2390678"/>
          </a:xfrm>
          <a:prstGeom prst="rect">
            <a:avLst/>
          </a:prstGeom>
          <a:noFill/>
        </p:spPr>
      </p:pic>
      <p:pic>
        <p:nvPicPr>
          <p:cNvPr id="4" name="Рисунок 3"/>
          <p:cNvPicPr>
            <a:picLocks noChangeAspect="1"/>
          </p:cNvPicPr>
          <p:nvPr/>
        </p:nvPicPr>
        <p:blipFill>
          <a:blip r:embed="rId4"/>
          <a:stretch>
            <a:fillRect/>
          </a:stretch>
        </p:blipFill>
        <p:spPr>
          <a:xfrm>
            <a:off x="0" y="356620"/>
            <a:ext cx="3394831" cy="225910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descr="http://images-partners.google.com/images?q=tbn:2dpWkYsTo3qmIM::http://www.tiensmed.ru/news/uimg_new/dc/ee875695798b-1217692529.jpg">
            <a:hlinkClick r:id="rId2"/>
          </p:cNvPr>
          <p:cNvPicPr>
            <a:picLocks noChangeAspect="1" noChangeArrowheads="1"/>
          </p:cNvPicPr>
          <p:nvPr/>
        </p:nvPicPr>
        <p:blipFill>
          <a:blip r:embed="rId3"/>
          <a:srcRect/>
          <a:stretch>
            <a:fillRect/>
          </a:stretch>
        </p:blipFill>
        <p:spPr bwMode="auto">
          <a:xfrm>
            <a:off x="7005820" y="0"/>
            <a:ext cx="2138179" cy="1500174"/>
          </a:xfrm>
          <a:prstGeom prst="rect">
            <a:avLst/>
          </a:prstGeom>
          <a:noFill/>
        </p:spPr>
      </p:pic>
      <p:sp>
        <p:nvSpPr>
          <p:cNvPr id="3" name="Содержимое 2"/>
          <p:cNvSpPr>
            <a:spLocks noGrp="1"/>
          </p:cNvSpPr>
          <p:nvPr>
            <p:ph idx="1"/>
          </p:nvPr>
        </p:nvSpPr>
        <p:spPr>
          <a:xfrm>
            <a:off x="457200" y="357166"/>
            <a:ext cx="8229600" cy="6215106"/>
          </a:xfrm>
        </p:spPr>
        <p:txBody>
          <a:bodyPr>
            <a:normAutofit fontScale="85000" lnSpcReduction="10000"/>
          </a:bodyPr>
          <a:lstStyle/>
          <a:p>
            <a:pPr marL="1520825" indent="0"/>
            <a:r>
              <a:rPr lang="en-US" b="1" dirty="0"/>
              <a:t>Infectious </a:t>
            </a:r>
            <a:r>
              <a:rPr lang="en-US" b="1" dirty="0" smtClean="0"/>
              <a:t>mononucleosis</a:t>
            </a:r>
            <a:r>
              <a:rPr lang="en-US" dirty="0" smtClean="0"/>
              <a:t> </a:t>
            </a:r>
            <a:r>
              <a:rPr lang="en-US" dirty="0"/>
              <a:t>caused by a </a:t>
            </a:r>
            <a:r>
              <a:rPr lang="en-US" dirty="0" err="1" smtClean="0"/>
              <a:t>lymphotropic</a:t>
            </a:r>
            <a:r>
              <a:rPr lang="en-US" dirty="0" smtClean="0"/>
              <a:t> virus. The </a:t>
            </a:r>
            <a:r>
              <a:rPr lang="en-US" dirty="0"/>
              <a:t>disease is characterized by a fever, </a:t>
            </a:r>
            <a:r>
              <a:rPr lang="en-US" dirty="0" smtClean="0"/>
              <a:t>different type of tonsillitis, </a:t>
            </a:r>
            <a:r>
              <a:rPr lang="en-US" dirty="0" err="1"/>
              <a:t>adenosplenomegaly</a:t>
            </a:r>
            <a:r>
              <a:rPr lang="en-US" dirty="0"/>
              <a:t>, and </a:t>
            </a:r>
            <a:endParaRPr lang="en-US" dirty="0" smtClean="0"/>
          </a:p>
          <a:p>
            <a:pPr marL="722313" indent="0">
              <a:buNone/>
            </a:pPr>
            <a:r>
              <a:rPr lang="en-US" dirty="0" smtClean="0"/>
              <a:t>changes </a:t>
            </a:r>
            <a:r>
              <a:rPr lang="en-US" dirty="0"/>
              <a:t>in the blood (high counts of leukocytes and atypical </a:t>
            </a:r>
            <a:r>
              <a:rPr lang="en-US" dirty="0" err="1"/>
              <a:t>monocytes</a:t>
            </a:r>
            <a:r>
              <a:rPr lang="en-US" dirty="0"/>
              <a:t>). </a:t>
            </a:r>
            <a:endParaRPr lang="ru-RU" dirty="0"/>
          </a:p>
          <a:p>
            <a:pPr marL="722313" indent="0"/>
            <a:r>
              <a:rPr lang="en-US" dirty="0"/>
              <a:t>The most characteristic symptom of the disease is a moderate </a:t>
            </a:r>
            <a:r>
              <a:rPr lang="en-US" dirty="0" err="1"/>
              <a:t>leucocytosis</a:t>
            </a:r>
            <a:r>
              <a:rPr lang="en-US" dirty="0"/>
              <a:t> with a predominance of mononuclear cells, which may number 50 to 90 per </a:t>
            </a:r>
            <a:endParaRPr lang="en-US" dirty="0" smtClean="0"/>
          </a:p>
          <a:p>
            <a:pPr marL="0" indent="0">
              <a:buNone/>
              <a:tabLst>
                <a:tab pos="0" algn="l"/>
              </a:tabLst>
            </a:pPr>
            <a:r>
              <a:rPr lang="en-US" dirty="0" smtClean="0"/>
              <a:t>cent </a:t>
            </a:r>
            <a:r>
              <a:rPr lang="en-US" dirty="0"/>
              <a:t>of the total  leukocytes,   a great number of altered </a:t>
            </a:r>
            <a:r>
              <a:rPr lang="en-US" dirty="0" err="1"/>
              <a:t>monocytes</a:t>
            </a:r>
            <a:r>
              <a:rPr lang="en-US" dirty="0"/>
              <a:t> </a:t>
            </a:r>
            <a:r>
              <a:rPr lang="en-US" dirty="0" smtClean="0"/>
              <a:t>.</a:t>
            </a:r>
            <a:endParaRPr lang="ru-RU" dirty="0" smtClean="0"/>
          </a:p>
          <a:p>
            <a:pPr marL="358775" indent="-358775">
              <a:tabLst>
                <a:tab pos="0" algn="l"/>
              </a:tabLst>
            </a:pPr>
            <a:r>
              <a:rPr lang="en-US" dirty="0" smtClean="0"/>
              <a:t>Blood examination to Epstein-Barr virus.</a:t>
            </a:r>
            <a:endParaRPr lang="ru-RU" dirty="0"/>
          </a:p>
          <a:p>
            <a:r>
              <a:rPr lang="en-US" i="1" dirty="0"/>
              <a:t>Treatment.</a:t>
            </a:r>
            <a:r>
              <a:rPr lang="en-US" dirty="0"/>
              <a:t> Bed rest and high-calorie </a:t>
            </a:r>
            <a:r>
              <a:rPr lang="en-US" dirty="0" smtClean="0"/>
              <a:t>diet. </a:t>
            </a:r>
            <a:r>
              <a:rPr lang="en-US" dirty="0"/>
              <a:t>Antibacterial preparations prevent secondary </a:t>
            </a:r>
            <a:r>
              <a:rPr lang="en-US" dirty="0" smtClean="0"/>
              <a:t>infection. </a:t>
            </a:r>
            <a:r>
              <a:rPr lang="en-US" dirty="0"/>
              <a:t>Gargling with disinfectant or astringent </a:t>
            </a:r>
            <a:r>
              <a:rPr lang="en-US" dirty="0" smtClean="0"/>
              <a:t>solutions.</a:t>
            </a:r>
            <a:endParaRPr lang="ru-RU" dirty="0"/>
          </a:p>
          <a:p>
            <a:endParaRPr lang="ru-RU" dirty="0"/>
          </a:p>
        </p:txBody>
      </p:sp>
      <p:pic>
        <p:nvPicPr>
          <p:cNvPr id="16386" name="Picture 2" descr="http://images-partners.google.com/images?q=tbn:0QaV4MvQSXHHRM::http://dic.academic.ru/pictures/enc_medicine/0276628630.jpg">
            <a:hlinkClick r:id="rId4"/>
          </p:cNvPr>
          <p:cNvPicPr>
            <a:picLocks noChangeAspect="1" noChangeArrowheads="1"/>
          </p:cNvPicPr>
          <p:nvPr/>
        </p:nvPicPr>
        <p:blipFill>
          <a:blip r:embed="rId5"/>
          <a:srcRect/>
          <a:stretch>
            <a:fillRect/>
          </a:stretch>
        </p:blipFill>
        <p:spPr bwMode="auto">
          <a:xfrm>
            <a:off x="0" y="142852"/>
            <a:ext cx="2000232" cy="1562681"/>
          </a:xfrm>
          <a:prstGeom prst="rect">
            <a:avLst/>
          </a:prstGeom>
          <a:noFill/>
        </p:spPr>
      </p:pic>
      <p:pic>
        <p:nvPicPr>
          <p:cNvPr id="16388" name="Picture 4" descr="http://images-partners.google.com/images?q=tbn:sxokkDMcel_fyM::http://www.medkursor.ru/pics/77_2126614288.jpg">
            <a:hlinkClick r:id="rId6"/>
          </p:cNvPr>
          <p:cNvPicPr>
            <a:picLocks noChangeAspect="1" noChangeArrowheads="1"/>
          </p:cNvPicPr>
          <p:nvPr/>
        </p:nvPicPr>
        <p:blipFill>
          <a:blip r:embed="rId7"/>
          <a:srcRect/>
          <a:stretch>
            <a:fillRect/>
          </a:stretch>
        </p:blipFill>
        <p:spPr bwMode="auto">
          <a:xfrm>
            <a:off x="-21463" y="1857364"/>
            <a:ext cx="1191228" cy="207170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txBody>
          <a:bodyPr>
            <a:normAutofit fontScale="85000" lnSpcReduction="20000"/>
          </a:bodyPr>
          <a:lstStyle/>
          <a:p>
            <a:pPr marL="1077913" indent="0">
              <a:buNone/>
            </a:pPr>
            <a:r>
              <a:rPr lang="en-US" b="1" dirty="0" smtClean="0"/>
              <a:t>              </a:t>
            </a:r>
          </a:p>
          <a:p>
            <a:pPr marL="1077913" indent="0">
              <a:buNone/>
            </a:pPr>
            <a:r>
              <a:rPr lang="en-US" b="1" dirty="0"/>
              <a:t> </a:t>
            </a:r>
            <a:r>
              <a:rPr lang="en-US" b="1" dirty="0" smtClean="0"/>
              <a:t>                   CHRONIC  TONSILLITIS – </a:t>
            </a:r>
          </a:p>
          <a:p>
            <a:pPr marL="1077913" indent="0">
              <a:buNone/>
            </a:pPr>
            <a:r>
              <a:rPr lang="en-US" dirty="0" smtClean="0"/>
              <a:t>infectious-allergic diseases of human body. </a:t>
            </a:r>
          </a:p>
          <a:p>
            <a:pPr marL="1077913" indent="0">
              <a:buNone/>
            </a:pPr>
            <a:endParaRPr lang="en-US" dirty="0"/>
          </a:p>
          <a:p>
            <a:pPr marL="1077913" indent="0">
              <a:buNone/>
            </a:pPr>
            <a:endParaRPr lang="en-US" dirty="0" smtClean="0"/>
          </a:p>
          <a:p>
            <a:pPr>
              <a:buNone/>
            </a:pPr>
            <a:r>
              <a:rPr lang="en-US" b="1" dirty="0" smtClean="0"/>
              <a:t>Predisposing factors:</a:t>
            </a:r>
          </a:p>
          <a:p>
            <a:r>
              <a:rPr lang="en-US" dirty="0" err="1" smtClean="0"/>
              <a:t>anatomo</a:t>
            </a:r>
            <a:r>
              <a:rPr lang="en-US" dirty="0" smtClean="0"/>
              <a:t>-topographic properties of the tonsils;</a:t>
            </a:r>
          </a:p>
          <a:p>
            <a:r>
              <a:rPr lang="en-US" dirty="0" smtClean="0"/>
              <a:t>presence of pathological microflora in the lacunae;</a:t>
            </a:r>
          </a:p>
          <a:p>
            <a:r>
              <a:rPr lang="en-US" dirty="0" smtClean="0"/>
              <a:t>disordered protective-adaptation mechanisms in the tonsil;</a:t>
            </a:r>
          </a:p>
          <a:p>
            <a:r>
              <a:rPr lang="en-US" dirty="0" smtClean="0"/>
              <a:t>Chronic tonsillitis is usually secondary to acute tonsillitis. </a:t>
            </a:r>
          </a:p>
          <a:p>
            <a:r>
              <a:rPr lang="en-US" dirty="0" err="1" smtClean="0"/>
              <a:t>Autoallergic</a:t>
            </a:r>
            <a:r>
              <a:rPr lang="en-US" dirty="0" smtClean="0"/>
              <a:t> mechanism of the onset of chronic tonsillitis.</a:t>
            </a:r>
          </a:p>
          <a:p>
            <a:endParaRPr lang="en-US" dirty="0"/>
          </a:p>
        </p:txBody>
      </p:sp>
      <p:pic>
        <p:nvPicPr>
          <p:cNvPr id="14338" name="Picture 2" descr="http://images-partners.google.com/images?q=tbn:nm3XkzAj_ZWFSM::http://med-centr.ru/images/stories/service/tonzilit.jpg">
            <a:hlinkClick r:id="rId2"/>
          </p:cNvPr>
          <p:cNvPicPr>
            <a:picLocks noChangeAspect="1" noChangeArrowheads="1"/>
          </p:cNvPicPr>
          <p:nvPr/>
        </p:nvPicPr>
        <p:blipFill>
          <a:blip r:embed="rId3"/>
          <a:srcRect/>
          <a:stretch>
            <a:fillRect/>
          </a:stretch>
        </p:blipFill>
        <p:spPr bwMode="auto">
          <a:xfrm>
            <a:off x="6429388" y="4647582"/>
            <a:ext cx="2571737" cy="2210418"/>
          </a:xfrm>
          <a:prstGeom prst="rect">
            <a:avLst/>
          </a:prstGeom>
          <a:noFill/>
        </p:spPr>
      </p:pic>
      <p:pic>
        <p:nvPicPr>
          <p:cNvPr id="14339" name="Picture 3" descr="C:\Documents and Settings\olga\Мои документы\Мои рисунки\SNT\CA89OXYH.jpg"/>
          <p:cNvPicPr>
            <a:picLocks noChangeAspect="1" noChangeArrowheads="1"/>
          </p:cNvPicPr>
          <p:nvPr/>
        </p:nvPicPr>
        <p:blipFill>
          <a:blip r:embed="rId4"/>
          <a:srcRect/>
          <a:stretch>
            <a:fillRect/>
          </a:stretch>
        </p:blipFill>
        <p:spPr bwMode="auto">
          <a:xfrm>
            <a:off x="0" y="-1"/>
            <a:ext cx="1571604" cy="1805673"/>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5911873"/>
          </a:xfrm>
        </p:spPr>
        <p:txBody>
          <a:bodyPr>
            <a:normAutofit fontScale="92500" lnSpcReduction="10000"/>
          </a:bodyPr>
          <a:lstStyle/>
          <a:p>
            <a:r>
              <a:rPr lang="en-US" dirty="0" smtClean="0"/>
              <a:t>The patient complaints of recurring acute inflammation of the tonsils, unpleasant breath, discomfort and feeling of a foreign body in the throat during swallowing, dryness, fatigue, flaccidity, headache, decreased working capacity, the temperature is often </a:t>
            </a:r>
            <a:r>
              <a:rPr lang="en-US" dirty="0" err="1" smtClean="0"/>
              <a:t>subfebrile</a:t>
            </a:r>
            <a:r>
              <a:rPr lang="en-US" dirty="0" smtClean="0"/>
              <a:t>. </a:t>
            </a:r>
          </a:p>
          <a:p>
            <a:r>
              <a:rPr lang="en-US" dirty="0" smtClean="0"/>
              <a:t>Examination of the tonsils reveals ridge-like thickening in the margins of the anterior and </a:t>
            </a:r>
          </a:p>
          <a:p>
            <a:pPr marL="2243138" indent="0">
              <a:buNone/>
            </a:pPr>
            <a:r>
              <a:rPr lang="en-US" dirty="0" smtClean="0"/>
              <a:t>posterior palatine arches, their edema, especially of the upper parts, hyperemia of the palatine arches, their adhesion to the tonsils and the triangular fold. </a:t>
            </a:r>
          </a:p>
          <a:p>
            <a:endParaRPr lang="en-US" dirty="0"/>
          </a:p>
        </p:txBody>
      </p:sp>
      <p:pic>
        <p:nvPicPr>
          <p:cNvPr id="13314" name="Picture 2" descr="http://images-partners.google.com/images?q=tbn:1Lya-Icedt2-hM::http://medicalplanet.su/otolaringologia/Img/134.jpg">
            <a:hlinkClick r:id="rId2"/>
          </p:cNvPr>
          <p:cNvPicPr>
            <a:picLocks noChangeAspect="1" noChangeArrowheads="1"/>
          </p:cNvPicPr>
          <p:nvPr/>
        </p:nvPicPr>
        <p:blipFill>
          <a:blip r:embed="rId3"/>
          <a:srcRect/>
          <a:stretch>
            <a:fillRect/>
          </a:stretch>
        </p:blipFill>
        <p:spPr bwMode="auto">
          <a:xfrm>
            <a:off x="0" y="3786190"/>
            <a:ext cx="2792081" cy="228601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mages-partners.google.com/images?q=tbn:f-7KhS-xRIHfWM::http://revmatizma.ru/content/img/wmc_pictures/2008/1/img/image0011.jpg">
            <a:hlinkClick r:id="rId2"/>
          </p:cNvPr>
          <p:cNvPicPr>
            <a:picLocks noChangeAspect="1" noChangeArrowheads="1"/>
          </p:cNvPicPr>
          <p:nvPr/>
        </p:nvPicPr>
        <p:blipFill>
          <a:blip r:embed="rId3"/>
          <a:srcRect/>
          <a:stretch>
            <a:fillRect/>
          </a:stretch>
        </p:blipFill>
        <p:spPr bwMode="auto">
          <a:xfrm>
            <a:off x="7215206" y="4643446"/>
            <a:ext cx="1785918" cy="2101080"/>
          </a:xfrm>
          <a:prstGeom prst="rect">
            <a:avLst/>
          </a:prstGeom>
          <a:noFill/>
        </p:spPr>
      </p:pic>
      <p:sp>
        <p:nvSpPr>
          <p:cNvPr id="3" name="Содержимое 2"/>
          <p:cNvSpPr>
            <a:spLocks noGrp="1"/>
          </p:cNvSpPr>
          <p:nvPr>
            <p:ph idx="1"/>
          </p:nvPr>
        </p:nvSpPr>
        <p:spPr>
          <a:xfrm>
            <a:off x="457200" y="428604"/>
            <a:ext cx="8229600" cy="5697559"/>
          </a:xfrm>
        </p:spPr>
        <p:txBody>
          <a:bodyPr/>
          <a:lstStyle/>
          <a:p>
            <a:r>
              <a:rPr lang="en-US" dirty="0" smtClean="0"/>
              <a:t>Hyperplasia  of the palatine tonsils is not considered about chronic tonsillitis. </a:t>
            </a:r>
          </a:p>
          <a:p>
            <a:r>
              <a:rPr lang="en-US" dirty="0" smtClean="0"/>
              <a:t>The </a:t>
            </a:r>
            <a:r>
              <a:rPr lang="en-US" dirty="0" err="1" smtClean="0"/>
              <a:t>lacunar</a:t>
            </a:r>
            <a:r>
              <a:rPr lang="en-US" dirty="0" smtClean="0"/>
              <a:t> contents are usually taken for diagnostic studies by expressing with a spatula. </a:t>
            </a:r>
          </a:p>
          <a:p>
            <a:r>
              <a:rPr lang="en-US" dirty="0" smtClean="0"/>
              <a:t>A local sign of chronic tonsillitis is enlargement of the regional lymph nodes: upper deep </a:t>
            </a:r>
          </a:p>
          <a:p>
            <a:pPr marL="2598738" indent="0">
              <a:buNone/>
            </a:pPr>
            <a:r>
              <a:rPr lang="en-US" dirty="0" smtClean="0"/>
              <a:t>cervical, those located by the anterior edge of the </a:t>
            </a:r>
            <a:r>
              <a:rPr lang="en-US" dirty="0" err="1" smtClean="0"/>
              <a:t>sternocleidomastoid</a:t>
            </a:r>
            <a:r>
              <a:rPr lang="en-US" dirty="0" smtClean="0"/>
              <a:t> muscle.</a:t>
            </a:r>
          </a:p>
          <a:p>
            <a:endParaRPr lang="ru-RU" dirty="0"/>
          </a:p>
        </p:txBody>
      </p:sp>
      <p:pic>
        <p:nvPicPr>
          <p:cNvPr id="12291" name="Picture 3" descr="C:\Documents and Settings\olga\Мои документы\Мои рисунки\ангина\18.jpg"/>
          <p:cNvPicPr>
            <a:picLocks noChangeAspect="1" noChangeArrowheads="1"/>
          </p:cNvPicPr>
          <p:nvPr/>
        </p:nvPicPr>
        <p:blipFill>
          <a:blip r:embed="rId4"/>
          <a:srcRect/>
          <a:stretch>
            <a:fillRect/>
          </a:stretch>
        </p:blipFill>
        <p:spPr bwMode="auto">
          <a:xfrm>
            <a:off x="1" y="4149059"/>
            <a:ext cx="3071802" cy="270894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olga\Мои документы\Мои рисунки\ангина\15.jpg"/>
          <p:cNvPicPr>
            <a:picLocks noChangeAspect="1" noChangeArrowheads="1"/>
          </p:cNvPicPr>
          <p:nvPr/>
        </p:nvPicPr>
        <p:blipFill>
          <a:blip r:embed="rId2"/>
          <a:srcRect/>
          <a:stretch>
            <a:fillRect/>
          </a:stretch>
        </p:blipFill>
        <p:spPr bwMode="auto">
          <a:xfrm>
            <a:off x="0" y="357166"/>
            <a:ext cx="2071670" cy="2397299"/>
          </a:xfrm>
          <a:prstGeom prst="rect">
            <a:avLst/>
          </a:prstGeom>
          <a:noFill/>
        </p:spPr>
      </p:pic>
      <p:sp>
        <p:nvSpPr>
          <p:cNvPr id="3" name="Содержимое 2"/>
          <p:cNvSpPr>
            <a:spLocks noGrp="1"/>
          </p:cNvSpPr>
          <p:nvPr>
            <p:ph idx="1"/>
          </p:nvPr>
        </p:nvSpPr>
        <p:spPr>
          <a:xfrm>
            <a:off x="457200" y="357166"/>
            <a:ext cx="8229600" cy="6072230"/>
          </a:xfrm>
        </p:spPr>
        <p:txBody>
          <a:bodyPr>
            <a:normAutofit/>
          </a:bodyPr>
          <a:lstStyle/>
          <a:p>
            <a:pPr marL="1433513" indent="0">
              <a:buNone/>
            </a:pPr>
            <a:r>
              <a:rPr lang="en-US" sz="3600" b="1" dirty="0" smtClean="0"/>
              <a:t>Classification  of chronic tonsillitis:</a:t>
            </a:r>
          </a:p>
          <a:p>
            <a:pPr marL="1890713" indent="-457200">
              <a:buFont typeface="Wingdings" panose="05000000000000000000" pitchFamily="2" charset="2"/>
              <a:buChar char="v"/>
            </a:pPr>
            <a:r>
              <a:rPr lang="en-US" sz="2400" dirty="0" smtClean="0"/>
              <a:t>Compensative - there are only local symptoms of chronic inflammation of tonsils;</a:t>
            </a:r>
          </a:p>
          <a:p>
            <a:pPr marL="1890713" indent="-457200">
              <a:buFont typeface="Wingdings" panose="05000000000000000000" pitchFamily="2" charset="2"/>
              <a:buChar char="v"/>
            </a:pPr>
            <a:r>
              <a:rPr lang="en-US" sz="2400" dirty="0" err="1"/>
              <a:t>D</a:t>
            </a:r>
            <a:r>
              <a:rPr lang="en-US" sz="2400" dirty="0" err="1" smtClean="0"/>
              <a:t>ecompensative</a:t>
            </a:r>
            <a:r>
              <a:rPr lang="en-US" sz="2400" dirty="0" smtClean="0"/>
              <a:t> form is characterized , by recurrent acute tonsillitis, complications (</a:t>
            </a:r>
            <a:r>
              <a:rPr lang="en-US" sz="2400" dirty="0" err="1" smtClean="0"/>
              <a:t>peritonsillitis</a:t>
            </a:r>
            <a:r>
              <a:rPr lang="en-US" sz="2400" dirty="0" smtClean="0"/>
              <a:t>, rheumatism, sepsis </a:t>
            </a:r>
            <a:r>
              <a:rPr lang="en-US" sz="2400" dirty="0" err="1" smtClean="0"/>
              <a:t>etc</a:t>
            </a:r>
            <a:r>
              <a:rPr lang="en-US" sz="2400" dirty="0" smtClean="0"/>
              <a:t>). </a:t>
            </a:r>
            <a:endParaRPr lang="ru-RU" sz="2400" dirty="0" smtClean="0"/>
          </a:p>
          <a:p>
            <a:endParaRPr lang="ru-RU" dirty="0"/>
          </a:p>
        </p:txBody>
      </p:sp>
      <p:sp>
        <p:nvSpPr>
          <p:cNvPr id="2" name="Прямоугольник 1"/>
          <p:cNvSpPr/>
          <p:nvPr/>
        </p:nvSpPr>
        <p:spPr>
          <a:xfrm>
            <a:off x="0" y="3022270"/>
            <a:ext cx="9036496" cy="2246769"/>
          </a:xfrm>
          <a:prstGeom prst="rect">
            <a:avLst/>
          </a:prstGeom>
        </p:spPr>
        <p:txBody>
          <a:bodyPr wrap="square">
            <a:spAutoFit/>
          </a:bodyPr>
          <a:lstStyle/>
          <a:p>
            <a:pPr marL="2425700" indent="0"/>
            <a:r>
              <a:rPr lang="en-US" sz="3200" b="1" dirty="0"/>
              <a:t>Treatment </a:t>
            </a:r>
            <a:endParaRPr lang="en-US" sz="3200" b="1" dirty="0" smtClean="0"/>
          </a:p>
          <a:p>
            <a:pPr marL="285750" indent="-285750">
              <a:buFont typeface="Arial" panose="020B0604020202020204" pitchFamily="34" charset="0"/>
              <a:buChar char="•"/>
            </a:pPr>
            <a:r>
              <a:rPr lang="en-US" dirty="0" smtClean="0"/>
              <a:t>Conservative </a:t>
            </a:r>
            <a:r>
              <a:rPr lang="en-US" dirty="0"/>
              <a:t>treatment: </a:t>
            </a:r>
            <a:r>
              <a:rPr lang="en-US" dirty="0" smtClean="0"/>
              <a:t>irrigation </a:t>
            </a:r>
            <a:r>
              <a:rPr lang="en-US" dirty="0"/>
              <a:t>of the lacunae with various antiseptic solutions. A special syringe with a long curved cannula is used for the </a:t>
            </a:r>
            <a:r>
              <a:rPr lang="en-US" dirty="0" smtClean="0"/>
              <a:t>purpose.</a:t>
            </a:r>
          </a:p>
          <a:p>
            <a:pPr marL="285750" indent="-285750">
              <a:buFont typeface="Arial" panose="020B0604020202020204" pitchFamily="34" charset="0"/>
              <a:buChar char="•"/>
            </a:pPr>
            <a:r>
              <a:rPr lang="en-US" dirty="0" smtClean="0"/>
              <a:t>Physiotherapy </a:t>
            </a:r>
            <a:r>
              <a:rPr lang="en-US" dirty="0"/>
              <a:t>(ultrasound). </a:t>
            </a:r>
            <a:endParaRPr lang="en-US" dirty="0" smtClean="0"/>
          </a:p>
          <a:p>
            <a:pPr marL="285750" indent="-285750">
              <a:buFont typeface="Arial" panose="020B0604020202020204" pitchFamily="34" charset="0"/>
              <a:buChar char="•"/>
            </a:pPr>
            <a:r>
              <a:rPr lang="en-US" dirty="0" smtClean="0"/>
              <a:t>If </a:t>
            </a:r>
            <a:r>
              <a:rPr lang="en-US" dirty="0"/>
              <a:t>treatment is not effective, tonsillectomy is indicated. </a:t>
            </a:r>
          </a:p>
          <a:p>
            <a:pPr marL="285750" indent="-285750">
              <a:buFont typeface="Arial" panose="020B0604020202020204" pitchFamily="34" charset="0"/>
              <a:buChar char="•"/>
            </a:pPr>
            <a:r>
              <a:rPr lang="en-US" dirty="0"/>
              <a:t>If this operation is contraindicated (e.g. in the presence of </a:t>
            </a:r>
            <a:r>
              <a:rPr lang="en-US" dirty="0" err="1"/>
              <a:t>haemophilia</a:t>
            </a:r>
            <a:r>
              <a:rPr lang="en-US" dirty="0"/>
              <a:t>), cryotherapy should be recommended</a:t>
            </a:r>
            <a:r>
              <a:rPr lang="en-US" dirty="0" smtClean="0"/>
              <a:t>.</a:t>
            </a:r>
          </a:p>
        </p:txBody>
      </p:sp>
      <p:pic>
        <p:nvPicPr>
          <p:cNvPr id="6" name="Picture 1" descr="C:\Documents and Settings\olga\Мои документы\Мои рисунки\ангина\DSC06313.JPG"/>
          <p:cNvPicPr>
            <a:picLocks noChangeAspect="1" noChangeArrowheads="1"/>
          </p:cNvPicPr>
          <p:nvPr/>
        </p:nvPicPr>
        <p:blipFill>
          <a:blip r:embed="rId3" cstate="print"/>
          <a:srcRect/>
          <a:stretch>
            <a:fillRect/>
          </a:stretch>
        </p:blipFill>
        <p:spPr bwMode="auto">
          <a:xfrm>
            <a:off x="2318469" y="5085184"/>
            <a:ext cx="1835729" cy="1772816"/>
          </a:xfrm>
          <a:prstGeom prst="rect">
            <a:avLst/>
          </a:prstGeom>
          <a:noFill/>
        </p:spPr>
      </p:pic>
      <p:pic>
        <p:nvPicPr>
          <p:cNvPr id="7" name="Picture 10" descr="C:\Documents and Settings\olga\Мои документы\Мои рисунки\ангина\DSC06317.JPG"/>
          <p:cNvPicPr>
            <a:picLocks noChangeAspect="1" noChangeArrowheads="1"/>
          </p:cNvPicPr>
          <p:nvPr/>
        </p:nvPicPr>
        <p:blipFill>
          <a:blip r:embed="rId4" cstate="print"/>
          <a:srcRect/>
          <a:stretch>
            <a:fillRect/>
          </a:stretch>
        </p:blipFill>
        <p:spPr bwMode="auto">
          <a:xfrm>
            <a:off x="4518248" y="5085184"/>
            <a:ext cx="1709936" cy="1772816"/>
          </a:xfrm>
          <a:prstGeom prst="rect">
            <a:avLst/>
          </a:prstGeom>
          <a:noFill/>
        </p:spPr>
      </p:pic>
      <p:pic>
        <p:nvPicPr>
          <p:cNvPr id="8" name="Picture 7"/>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236296" y="5085014"/>
            <a:ext cx="1508588" cy="1772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472518" cy="6215106"/>
          </a:xfrm>
        </p:spPr>
        <p:txBody>
          <a:bodyPr>
            <a:normAutofit fontScale="77500" lnSpcReduction="20000"/>
          </a:bodyPr>
          <a:lstStyle/>
          <a:p>
            <a:pPr marL="1347788" indent="0"/>
            <a:r>
              <a:rPr lang="en-US" b="1" dirty="0" smtClean="0"/>
              <a:t>Hypertrophy of the pharyngeal tonsil (adenoids).</a:t>
            </a:r>
            <a:r>
              <a:rPr lang="en-US" dirty="0" smtClean="0"/>
              <a:t> Adenoids usually grow at the age from 3 to 15.</a:t>
            </a:r>
            <a:endParaRPr lang="ru-RU" dirty="0" smtClean="0"/>
          </a:p>
          <a:p>
            <a:pPr marL="1347788" indent="0"/>
            <a:r>
              <a:rPr lang="en-US" dirty="0" smtClean="0"/>
              <a:t>The </a:t>
            </a:r>
            <a:r>
              <a:rPr lang="en-US" i="1" dirty="0" smtClean="0"/>
              <a:t>symptoms:</a:t>
            </a:r>
            <a:r>
              <a:rPr lang="en-US" dirty="0" smtClean="0"/>
              <a:t> bad nasal respiration, constant nasal discharge, dysfunction of the auditory tubes, and recurrent inflammation of the </a:t>
            </a:r>
            <a:r>
              <a:rPr lang="en-US" dirty="0" err="1" smtClean="0"/>
              <a:t>nasopharynx</a:t>
            </a:r>
            <a:r>
              <a:rPr lang="en-US" dirty="0" smtClean="0"/>
              <a:t> and the nasal cavity, the inferior jaw becomes narrow and long,  the hard palate undergoes malformations: it becomes high and narrow; incorrectly growing teeth cause malocclusion. These changes give a specific dull expression to the face of children with adenoid growths (adenoid face), can develop pigeon chest. Children are usually flaccid. </a:t>
            </a:r>
          </a:p>
          <a:p>
            <a:pPr marL="1347788" indent="0"/>
            <a:r>
              <a:rPr lang="en-US" dirty="0" smtClean="0"/>
              <a:t>Endoscopy, palpation of </a:t>
            </a:r>
            <a:r>
              <a:rPr lang="en-US" dirty="0" err="1" smtClean="0"/>
              <a:t>nasopharynx</a:t>
            </a:r>
            <a:r>
              <a:rPr lang="en-US" dirty="0" smtClean="0"/>
              <a:t> confirm the diagnosis. The degrees: I-adenoids cover to one third of the </a:t>
            </a:r>
            <a:r>
              <a:rPr lang="en-US" dirty="0" err="1" smtClean="0"/>
              <a:t>vomer</a:t>
            </a:r>
            <a:r>
              <a:rPr lang="en-US" dirty="0" smtClean="0"/>
              <a:t>; II-about half of the </a:t>
            </a:r>
            <a:r>
              <a:rPr lang="en-US" dirty="0" err="1" smtClean="0"/>
              <a:t>vomer</a:t>
            </a:r>
            <a:r>
              <a:rPr lang="en-US" dirty="0" smtClean="0"/>
              <a:t> is covered; III-the </a:t>
            </a:r>
            <a:r>
              <a:rPr lang="en-US" dirty="0" err="1" smtClean="0"/>
              <a:t>vomer</a:t>
            </a:r>
            <a:r>
              <a:rPr lang="en-US" dirty="0" smtClean="0"/>
              <a:t> is covered to two thirds or almost completely. </a:t>
            </a:r>
            <a:endParaRPr lang="ru-RU" dirty="0" smtClean="0"/>
          </a:p>
          <a:p>
            <a:pPr marL="1347788" indent="0"/>
            <a:r>
              <a:rPr lang="en-US" i="1" dirty="0" smtClean="0"/>
              <a:t>Treatment of adenoids is</a:t>
            </a:r>
            <a:r>
              <a:rPr lang="en-US" dirty="0" smtClean="0"/>
              <a:t> commonly surgical. The operation is usually performed at the age from 5 to 7. </a:t>
            </a:r>
            <a:endParaRPr lang="ru-RU" dirty="0"/>
          </a:p>
        </p:txBody>
      </p:sp>
      <p:pic>
        <p:nvPicPr>
          <p:cNvPr id="8193" name="Picture 1" descr="C:\Documents and Settings\olga\Мои документы\Мои рисунки\ангина\DSC06335.JPG"/>
          <p:cNvPicPr>
            <a:picLocks noChangeAspect="1" noChangeArrowheads="1"/>
          </p:cNvPicPr>
          <p:nvPr/>
        </p:nvPicPr>
        <p:blipFill>
          <a:blip r:embed="rId2" cstate="print"/>
          <a:srcRect/>
          <a:stretch>
            <a:fillRect/>
          </a:stretch>
        </p:blipFill>
        <p:spPr bwMode="auto">
          <a:xfrm>
            <a:off x="0" y="4534230"/>
            <a:ext cx="1785727" cy="2323522"/>
          </a:xfrm>
          <a:prstGeom prst="rect">
            <a:avLst/>
          </a:prstGeom>
          <a:noFill/>
        </p:spPr>
      </p:pic>
      <p:pic>
        <p:nvPicPr>
          <p:cNvPr id="8194" name="Picture 2" descr="C:\Documents and Settings\olga\Мои документы\Мои рисунки\ангина\DSC06336.JPG"/>
          <p:cNvPicPr>
            <a:picLocks noChangeAspect="1" noChangeArrowheads="1"/>
          </p:cNvPicPr>
          <p:nvPr/>
        </p:nvPicPr>
        <p:blipFill>
          <a:blip r:embed="rId3" cstate="print"/>
          <a:srcRect/>
          <a:stretch>
            <a:fillRect/>
          </a:stretch>
        </p:blipFill>
        <p:spPr bwMode="auto">
          <a:xfrm>
            <a:off x="0" y="142852"/>
            <a:ext cx="1834137" cy="1803600"/>
          </a:xfrm>
          <a:prstGeom prst="rect">
            <a:avLst/>
          </a:prstGeom>
          <a:noFill/>
        </p:spPr>
      </p:pic>
      <p:pic>
        <p:nvPicPr>
          <p:cNvPr id="8195" name="Picture 3" descr="C:\Documents and Settings\olga\Мои документы\Мои рисунки\ангина\DSC06337.JPG"/>
          <p:cNvPicPr>
            <a:picLocks noChangeAspect="1" noChangeArrowheads="1"/>
          </p:cNvPicPr>
          <p:nvPr/>
        </p:nvPicPr>
        <p:blipFill>
          <a:blip r:embed="rId4" cstate="print"/>
          <a:srcRect/>
          <a:stretch>
            <a:fillRect/>
          </a:stretch>
        </p:blipFill>
        <p:spPr bwMode="auto">
          <a:xfrm>
            <a:off x="0" y="2428868"/>
            <a:ext cx="1785727" cy="157163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fontScale="85000" lnSpcReduction="20000"/>
          </a:bodyPr>
          <a:lstStyle/>
          <a:p>
            <a:pPr marL="2598738" indent="0"/>
            <a:r>
              <a:rPr lang="en-US" b="1" dirty="0" smtClean="0"/>
              <a:t>Hypertrophy of the palatine tonsils</a:t>
            </a:r>
            <a:r>
              <a:rPr lang="en-US" dirty="0" smtClean="0"/>
              <a:t> can interfere with normal respiration through the mouth, speech, and swallowing of food. If hypertrophy of the palatine tonsils concurs with adenoids, the respiratory function is severely upset. The child suffers from paroxysmal asphyxia during sleep, he is frequently wakes up during sleep. </a:t>
            </a:r>
            <a:endParaRPr lang="ru-RU" dirty="0" smtClean="0"/>
          </a:p>
          <a:p>
            <a:r>
              <a:rPr lang="en-US" i="1" dirty="0" smtClean="0"/>
              <a:t>Diagnosis</a:t>
            </a:r>
            <a:r>
              <a:rPr lang="en-US" dirty="0" smtClean="0"/>
              <a:t> is made during </a:t>
            </a:r>
            <a:r>
              <a:rPr lang="en-US" dirty="0" err="1" smtClean="0"/>
              <a:t>pharyhgoscopy</a:t>
            </a:r>
            <a:r>
              <a:rPr lang="en-US" dirty="0" smtClean="0"/>
              <a:t>. Simple hypertrophy of the palatine tonsils should be differentiated from chronic tonsillitis which is characterized by recurring acute tonsillitis and signs of chronic inflammation. </a:t>
            </a:r>
            <a:endParaRPr lang="ru-RU" dirty="0" smtClean="0"/>
          </a:p>
          <a:p>
            <a:r>
              <a:rPr lang="en-US" i="1" dirty="0" smtClean="0"/>
              <a:t>Treatment</a:t>
            </a:r>
            <a:r>
              <a:rPr lang="en-US" dirty="0" smtClean="0"/>
              <a:t> of pronounced forms of the disease is surgical. The tonsils are partly removed (</a:t>
            </a:r>
            <a:r>
              <a:rPr lang="en-US" dirty="0" err="1" smtClean="0"/>
              <a:t>tonsillotomy</a:t>
            </a:r>
            <a:r>
              <a:rPr lang="en-US" dirty="0" smtClean="0"/>
              <a:t>).</a:t>
            </a:r>
            <a:endParaRPr lang="ru-RU" dirty="0" smtClean="0"/>
          </a:p>
          <a:p>
            <a:endParaRPr lang="ru-RU" dirty="0"/>
          </a:p>
        </p:txBody>
      </p:sp>
      <p:pic>
        <p:nvPicPr>
          <p:cNvPr id="43009" name="Picture 1" descr="C:\Documents and Settings\olga\Мои документы\Мои рисунки\ангина\DSC06338.JPG"/>
          <p:cNvPicPr>
            <a:picLocks noChangeAspect="1" noChangeArrowheads="1"/>
          </p:cNvPicPr>
          <p:nvPr/>
        </p:nvPicPr>
        <p:blipFill>
          <a:blip r:embed="rId2" cstate="print"/>
          <a:srcRect/>
          <a:stretch>
            <a:fillRect/>
          </a:stretch>
        </p:blipFill>
        <p:spPr bwMode="auto">
          <a:xfrm>
            <a:off x="0" y="500042"/>
            <a:ext cx="3105620" cy="271462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ChangeArrowheads="1"/>
          </p:cNvSpPr>
          <p:nvPr/>
        </p:nvSpPr>
        <p:spPr bwMode="auto">
          <a:xfrm>
            <a:off x="395536" y="332656"/>
            <a:ext cx="836327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ct val="20000"/>
              </a:spcBef>
              <a:buClr>
                <a:schemeClr val="accent1"/>
              </a:buClr>
              <a:buSzPct val="65000"/>
            </a:pPr>
            <a:r>
              <a:rPr lang="en-US" altLang="ru-RU" sz="3000" b="1" dirty="0" smtClean="0"/>
              <a:t>Acute </a:t>
            </a:r>
            <a:r>
              <a:rPr lang="en-US" altLang="ru-RU" sz="3000" b="1" dirty="0"/>
              <a:t>laryngitis</a:t>
            </a:r>
            <a:r>
              <a:rPr lang="uk-UA" altLang="ru-RU" sz="3000" b="1" dirty="0"/>
              <a:t> </a:t>
            </a:r>
            <a:r>
              <a:rPr lang="uk-UA" altLang="ru-RU" sz="2000" dirty="0" smtClean="0"/>
              <a:t>–</a:t>
            </a:r>
            <a:r>
              <a:rPr lang="en-US" altLang="ru-RU" sz="2000" dirty="0" smtClean="0"/>
              <a:t> inflammation </a:t>
            </a:r>
            <a:r>
              <a:rPr lang="en-US" altLang="ru-RU" sz="2000" dirty="0"/>
              <a:t>of the </a:t>
            </a:r>
            <a:r>
              <a:rPr lang="en-US" altLang="ru-RU" sz="2000" dirty="0" smtClean="0"/>
              <a:t>of </a:t>
            </a:r>
            <a:r>
              <a:rPr lang="en-US" altLang="ru-RU" sz="2000" dirty="0"/>
              <a:t>the larynx</a:t>
            </a:r>
            <a:r>
              <a:rPr lang="en-US" altLang="ru-RU" sz="2000" dirty="0" smtClean="0"/>
              <a:t>.</a:t>
            </a:r>
          </a:p>
          <a:p>
            <a:pPr marL="0" indent="0" eaLnBrk="1" hangingPunct="1">
              <a:spcBef>
                <a:spcPct val="20000"/>
              </a:spcBef>
              <a:buClr>
                <a:schemeClr val="accent1"/>
              </a:buClr>
              <a:buSzPct val="65000"/>
            </a:pPr>
            <a:r>
              <a:rPr lang="en-US" altLang="ru-RU" sz="3200" b="1" dirty="0" smtClean="0">
                <a:solidFill>
                  <a:schemeClr val="tx2"/>
                </a:solidFill>
                <a:latin typeface="Garamond" panose="02020404030301010803" pitchFamily="18" charset="0"/>
              </a:rPr>
              <a:t>Catarrhal laryngitis </a:t>
            </a:r>
          </a:p>
          <a:p>
            <a:pPr marL="0" indent="0" eaLnBrk="1" hangingPunct="1">
              <a:spcBef>
                <a:spcPct val="20000"/>
              </a:spcBef>
              <a:buClr>
                <a:schemeClr val="accent1"/>
              </a:buClr>
              <a:buSzPct val="65000"/>
            </a:pPr>
            <a:r>
              <a:rPr lang="en-US" altLang="ru-RU" sz="2000" b="1" dirty="0" err="1" smtClean="0">
                <a:solidFill>
                  <a:schemeClr val="tx2"/>
                </a:solidFill>
                <a:latin typeface="Garamond" panose="02020404030301010803" pitchFamily="18" charset="0"/>
              </a:rPr>
              <a:t>Ethiolog</a:t>
            </a:r>
            <a:r>
              <a:rPr lang="en-US" altLang="ru-RU" sz="2000" b="1" dirty="0" err="1" smtClean="0">
                <a:solidFill>
                  <a:schemeClr val="tx2"/>
                </a:solidFill>
                <a:latin typeface="+mj-lt"/>
              </a:rPr>
              <a:t>y</a:t>
            </a:r>
            <a:r>
              <a:rPr lang="en-US" altLang="ru-RU" sz="2000" b="1" dirty="0" smtClean="0">
                <a:solidFill>
                  <a:schemeClr val="tx2"/>
                </a:solidFill>
                <a:latin typeface="+mj-lt"/>
              </a:rPr>
              <a:t>: </a:t>
            </a:r>
            <a:r>
              <a:rPr lang="en-US" altLang="ru-RU" sz="2000" dirty="0" smtClean="0">
                <a:latin typeface="+mj-lt"/>
              </a:rPr>
              <a:t>respiratory </a:t>
            </a:r>
            <a:r>
              <a:rPr lang="en-US" altLang="ru-RU" sz="2000" dirty="0">
                <a:latin typeface="+mj-lt"/>
              </a:rPr>
              <a:t>viruses</a:t>
            </a:r>
            <a:r>
              <a:rPr lang="uk-UA" altLang="ru-RU" sz="2000" dirty="0">
                <a:latin typeface="+mj-lt"/>
              </a:rPr>
              <a:t>, </a:t>
            </a:r>
            <a:r>
              <a:rPr lang="en-US" altLang="ru-RU" sz="2000" dirty="0">
                <a:latin typeface="+mj-lt"/>
              </a:rPr>
              <a:t>bacterial</a:t>
            </a:r>
            <a:r>
              <a:rPr lang="uk-UA" altLang="ru-RU" sz="2000" dirty="0">
                <a:latin typeface="+mj-lt"/>
              </a:rPr>
              <a:t> </a:t>
            </a:r>
            <a:r>
              <a:rPr lang="en-US" altLang="ru-RU" sz="2000" dirty="0" smtClean="0">
                <a:latin typeface="+mj-lt"/>
              </a:rPr>
              <a:t>flora</a:t>
            </a:r>
          </a:p>
          <a:p>
            <a:pPr marL="0" indent="0" eaLnBrk="1" hangingPunct="1">
              <a:spcBef>
                <a:spcPct val="20000"/>
              </a:spcBef>
              <a:buClr>
                <a:schemeClr val="accent1"/>
              </a:buClr>
              <a:buSzPct val="65000"/>
            </a:pPr>
            <a:r>
              <a:rPr lang="en-US" altLang="ru-RU" sz="2000" dirty="0">
                <a:solidFill>
                  <a:schemeClr val="tx2"/>
                </a:solidFill>
                <a:latin typeface="+mj-lt"/>
              </a:rPr>
              <a:t>Clinical </a:t>
            </a:r>
            <a:r>
              <a:rPr lang="en-US" altLang="ru-RU" sz="2000" dirty="0" smtClean="0">
                <a:solidFill>
                  <a:schemeClr val="tx2"/>
                </a:solidFill>
                <a:latin typeface="+mj-lt"/>
              </a:rPr>
              <a:t>signs:</a:t>
            </a:r>
          </a:p>
          <a:p>
            <a:pPr eaLnBrk="1" hangingPunct="1">
              <a:buFont typeface="Arial" panose="020B0604020202020204" pitchFamily="34" charset="0"/>
              <a:buChar char="•"/>
            </a:pPr>
            <a:r>
              <a:rPr lang="en-US" altLang="ru-RU" sz="2000" dirty="0">
                <a:latin typeface="+mj-lt"/>
              </a:rPr>
              <a:t>Quick start at a satisfactory </a:t>
            </a:r>
            <a:r>
              <a:rPr lang="en-US" altLang="ru-RU" sz="2000" dirty="0" smtClean="0">
                <a:latin typeface="+mj-lt"/>
              </a:rPr>
              <a:t>condition;</a:t>
            </a:r>
          </a:p>
          <a:p>
            <a:pPr eaLnBrk="1" hangingPunct="1">
              <a:buFont typeface="Arial" panose="020B0604020202020204" pitchFamily="34" charset="0"/>
              <a:buChar char="•"/>
            </a:pPr>
            <a:r>
              <a:rPr lang="en-US" altLang="ru-RU" sz="2000" dirty="0" smtClean="0">
                <a:latin typeface="+mj-lt"/>
              </a:rPr>
              <a:t>Normal </a:t>
            </a:r>
            <a:r>
              <a:rPr lang="en-US" altLang="ru-RU" sz="2000" dirty="0">
                <a:latin typeface="+mj-lt"/>
              </a:rPr>
              <a:t>body </a:t>
            </a:r>
            <a:r>
              <a:rPr lang="en-US" altLang="ru-RU" sz="2000" dirty="0" smtClean="0">
                <a:latin typeface="+mj-lt"/>
              </a:rPr>
              <a:t>temperature;</a:t>
            </a:r>
          </a:p>
          <a:p>
            <a:pPr eaLnBrk="1" hangingPunct="1">
              <a:buFont typeface="Arial" panose="020B0604020202020204" pitchFamily="34" charset="0"/>
              <a:buChar char="•"/>
            </a:pPr>
            <a:r>
              <a:rPr lang="en-US" altLang="ru-RU" sz="2000" dirty="0" smtClean="0">
                <a:latin typeface="+mj-lt"/>
              </a:rPr>
              <a:t>Dryness</a:t>
            </a:r>
            <a:r>
              <a:rPr lang="en-US" altLang="ru-RU" sz="2000" dirty="0">
                <a:latin typeface="+mj-lt"/>
              </a:rPr>
              <a:t>, sore </a:t>
            </a:r>
            <a:r>
              <a:rPr lang="en-US" altLang="ru-RU" sz="2000" dirty="0" smtClean="0">
                <a:latin typeface="+mj-lt"/>
              </a:rPr>
              <a:t>throat;</a:t>
            </a:r>
          </a:p>
          <a:p>
            <a:pPr eaLnBrk="1" hangingPunct="1">
              <a:buFont typeface="Arial" panose="020B0604020202020204" pitchFamily="34" charset="0"/>
              <a:buChar char="•"/>
            </a:pPr>
            <a:r>
              <a:rPr lang="en-US" altLang="ru-RU" sz="2000" dirty="0" smtClean="0">
                <a:latin typeface="+mj-lt"/>
              </a:rPr>
              <a:t>Dry </a:t>
            </a:r>
            <a:r>
              <a:rPr lang="en-US" altLang="ru-RU" sz="2000" dirty="0">
                <a:latin typeface="+mj-lt"/>
              </a:rPr>
              <a:t>damp </a:t>
            </a:r>
            <a:r>
              <a:rPr lang="en-US" altLang="ru-RU" sz="2000" dirty="0" smtClean="0">
                <a:latin typeface="+mj-lt"/>
              </a:rPr>
              <a:t>coughing;</a:t>
            </a:r>
          </a:p>
          <a:p>
            <a:pPr eaLnBrk="1" hangingPunct="1">
              <a:buFont typeface="Arial" panose="020B0604020202020204" pitchFamily="34" charset="0"/>
              <a:buChar char="•"/>
            </a:pPr>
            <a:r>
              <a:rPr lang="en-US" altLang="ru-RU" sz="2000" dirty="0" smtClean="0">
                <a:latin typeface="+mj-lt"/>
              </a:rPr>
              <a:t>Hoarseness </a:t>
            </a:r>
            <a:endParaRPr lang="en-US" altLang="ru-RU" sz="2000" dirty="0">
              <a:latin typeface="+mj-lt"/>
            </a:endParaRPr>
          </a:p>
          <a:p>
            <a:pPr marL="0" indent="0" eaLnBrk="1" hangingPunct="1">
              <a:spcBef>
                <a:spcPct val="20000"/>
              </a:spcBef>
              <a:buClr>
                <a:schemeClr val="accent1"/>
              </a:buClr>
              <a:buSzPct val="65000"/>
            </a:pPr>
            <a:endParaRPr lang="uk-UA" altLang="ru-RU" sz="2000" dirty="0">
              <a:latin typeface="+mj-lt"/>
            </a:endParaRPr>
          </a:p>
        </p:txBody>
      </p:sp>
      <p:pic>
        <p:nvPicPr>
          <p:cNvPr id="133122" name="Picture 2" descr="ÐÐ°ÑÑÐ¸Ð½ÐºÐ¸ Ð¿Ð¾ Ð·Ð°Ð¿ÑÐ¾ÑÑ Ð¾ÑÑÑÑÐ¹ Ð»Ð°ÑÐ¸Ð½Ð³Ð¸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358" y="980728"/>
            <a:ext cx="2457450" cy="1838325"/>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64595" y="3523051"/>
            <a:ext cx="8219256" cy="2739211"/>
          </a:xfrm>
          <a:prstGeom prst="rect">
            <a:avLst/>
          </a:prstGeom>
        </p:spPr>
        <p:txBody>
          <a:bodyPr wrap="square">
            <a:spAutoFit/>
          </a:bodyPr>
          <a:lstStyle/>
          <a:p>
            <a:r>
              <a:rPr lang="en-US" altLang="ru-RU" dirty="0"/>
              <a:t> </a:t>
            </a:r>
            <a:r>
              <a:rPr lang="en-US" altLang="ru-RU" sz="2800" b="1" dirty="0" smtClean="0"/>
              <a:t>Treatment</a:t>
            </a:r>
          </a:p>
          <a:p>
            <a:pPr marL="285750" indent="-285750">
              <a:buFont typeface="Arial" panose="020B0604020202020204" pitchFamily="34" charset="0"/>
              <a:buChar char="•"/>
            </a:pPr>
            <a:r>
              <a:rPr lang="en-US" altLang="ru-RU" dirty="0" smtClean="0"/>
              <a:t>Voice </a:t>
            </a:r>
            <a:r>
              <a:rPr lang="en-US" altLang="ru-RU" dirty="0"/>
              <a:t>regime. </a:t>
            </a:r>
          </a:p>
          <a:p>
            <a:pPr marL="285750" indent="-285750">
              <a:buFont typeface="Arial" panose="020B0604020202020204" pitchFamily="34" charset="0"/>
              <a:buChar char="•"/>
            </a:pPr>
            <a:r>
              <a:rPr lang="en-US" altLang="ru-RU" dirty="0" smtClean="0"/>
              <a:t>Dry </a:t>
            </a:r>
            <a:r>
              <a:rPr lang="en-US" altLang="ru-RU" dirty="0"/>
              <a:t>cough: </a:t>
            </a:r>
            <a:r>
              <a:rPr lang="en-US" altLang="ru-RU" dirty="0" err="1"/>
              <a:t>Tusuprex</a:t>
            </a:r>
            <a:r>
              <a:rPr lang="en-US" altLang="ru-RU" dirty="0"/>
              <a:t>, </a:t>
            </a:r>
            <a:r>
              <a:rPr lang="en-US" altLang="ru-RU" dirty="0" err="1"/>
              <a:t>Falimint</a:t>
            </a:r>
            <a:r>
              <a:rPr lang="en-US" altLang="ru-RU" dirty="0"/>
              <a:t>, </a:t>
            </a:r>
            <a:r>
              <a:rPr lang="en-US" altLang="ru-RU" dirty="0" err="1"/>
              <a:t>Libexin</a:t>
            </a:r>
            <a:r>
              <a:rPr lang="en-US" altLang="ru-RU" dirty="0"/>
              <a:t>. </a:t>
            </a:r>
          </a:p>
          <a:p>
            <a:pPr marL="285750" indent="-285750">
              <a:buFont typeface="Arial" panose="020B0604020202020204" pitchFamily="34" charset="0"/>
              <a:buChar char="•"/>
            </a:pPr>
            <a:r>
              <a:rPr lang="en-US" altLang="ru-RU" dirty="0" smtClean="0"/>
              <a:t>Damp </a:t>
            </a:r>
            <a:r>
              <a:rPr lang="en-US" altLang="ru-RU" dirty="0"/>
              <a:t>cough: ACC, </a:t>
            </a:r>
            <a:r>
              <a:rPr lang="en-US" altLang="ru-RU" dirty="0" err="1"/>
              <a:t>Sinupret</a:t>
            </a:r>
            <a:r>
              <a:rPr lang="en-US" altLang="ru-RU" dirty="0"/>
              <a:t>, </a:t>
            </a:r>
            <a:r>
              <a:rPr lang="en-US" altLang="ru-RU" dirty="0" err="1"/>
              <a:t>Mukaltin</a:t>
            </a:r>
            <a:r>
              <a:rPr lang="en-US" altLang="ru-RU" dirty="0"/>
              <a:t>, </a:t>
            </a:r>
            <a:r>
              <a:rPr lang="en-US" altLang="ru-RU" dirty="0" err="1"/>
              <a:t>Bromhexin</a:t>
            </a:r>
            <a:r>
              <a:rPr lang="en-US" altLang="ru-RU" dirty="0"/>
              <a:t>. </a:t>
            </a:r>
          </a:p>
          <a:p>
            <a:pPr marL="285750" indent="-285750">
              <a:buFont typeface="Arial" panose="020B0604020202020204" pitchFamily="34" charset="0"/>
              <a:buChar char="•"/>
            </a:pPr>
            <a:r>
              <a:rPr lang="en-US" altLang="ru-RU" dirty="0" smtClean="0"/>
              <a:t>Inhalations with </a:t>
            </a:r>
            <a:r>
              <a:rPr lang="en-US" altLang="ru-RU" dirty="0" err="1" smtClean="0"/>
              <a:t>antiinflammative</a:t>
            </a:r>
            <a:r>
              <a:rPr lang="en-US" altLang="ru-RU" dirty="0" smtClean="0"/>
              <a:t> drug (</a:t>
            </a:r>
            <a:r>
              <a:rPr lang="en-US" altLang="ru-RU" dirty="0" err="1" smtClean="0"/>
              <a:t>Decasan</a:t>
            </a:r>
            <a:r>
              <a:rPr lang="en-US" altLang="ru-RU" dirty="0" smtClean="0"/>
              <a:t>, </a:t>
            </a:r>
            <a:r>
              <a:rPr lang="en-US" altLang="ru-RU" dirty="0" err="1" smtClean="0"/>
              <a:t>grases</a:t>
            </a:r>
            <a:r>
              <a:rPr lang="en-US" altLang="ru-RU" dirty="0" smtClean="0"/>
              <a:t>). </a:t>
            </a:r>
          </a:p>
          <a:p>
            <a:pPr marL="285750" indent="-285750">
              <a:buFont typeface="Arial" panose="020B0604020202020204" pitchFamily="34" charset="0"/>
              <a:buChar char="•"/>
            </a:pPr>
            <a:r>
              <a:rPr lang="en-US" altLang="ru-RU" dirty="0" smtClean="0"/>
              <a:t>Aerosols </a:t>
            </a:r>
            <a:r>
              <a:rPr lang="en-US" altLang="ru-RU" dirty="0"/>
              <a:t>: </a:t>
            </a:r>
            <a:r>
              <a:rPr lang="en-US" altLang="ru-RU" dirty="0" err="1"/>
              <a:t>Kameton</a:t>
            </a:r>
            <a:r>
              <a:rPr lang="en-US" altLang="ru-RU" dirty="0"/>
              <a:t>, </a:t>
            </a:r>
            <a:r>
              <a:rPr lang="en-US" altLang="ru-RU" dirty="0" err="1" smtClean="0"/>
              <a:t>Ingalipt</a:t>
            </a:r>
            <a:r>
              <a:rPr lang="en-US" altLang="ru-RU" dirty="0"/>
              <a:t>, </a:t>
            </a:r>
            <a:r>
              <a:rPr lang="en-US" altLang="ru-RU" dirty="0" err="1" smtClean="0"/>
              <a:t>Kamofen</a:t>
            </a:r>
            <a:r>
              <a:rPr lang="en-US" altLang="ru-RU" dirty="0" smtClean="0"/>
              <a:t>. </a:t>
            </a:r>
            <a:endParaRPr lang="en-US" altLang="ru-RU" dirty="0"/>
          </a:p>
          <a:p>
            <a:pPr marL="285750" indent="-285750">
              <a:buFont typeface="Arial" panose="020B0604020202020204" pitchFamily="34" charset="0"/>
              <a:buChar char="•"/>
            </a:pPr>
            <a:r>
              <a:rPr lang="en-US" altLang="ru-RU" dirty="0" smtClean="0"/>
              <a:t>Instillations </a:t>
            </a:r>
            <a:r>
              <a:rPr lang="en-US" altLang="ru-RU" dirty="0"/>
              <a:t>in larynx: 1 % oil solution of menthol, antibiotics, </a:t>
            </a:r>
            <a:r>
              <a:rPr lang="en-US" altLang="ru-RU" dirty="0" err="1"/>
              <a:t>Hydrocortison</a:t>
            </a:r>
            <a:r>
              <a:rPr lang="en-US" altLang="ru-RU" dirty="0"/>
              <a:t>, </a:t>
            </a:r>
            <a:r>
              <a:rPr lang="en-US" altLang="ru-RU" dirty="0" smtClean="0"/>
              <a:t>1%  </a:t>
            </a:r>
            <a:r>
              <a:rPr lang="en-US" altLang="ru-RU" dirty="0"/>
              <a:t>solution </a:t>
            </a:r>
            <a:r>
              <a:rPr lang="en-US" altLang="ru-RU" dirty="0" err="1"/>
              <a:t>protargol</a:t>
            </a:r>
            <a:r>
              <a:rPr lang="en-US" altLang="ru-RU" dirty="0"/>
              <a:t> or </a:t>
            </a:r>
            <a:r>
              <a:rPr lang="en-US" altLang="ru-RU" dirty="0" err="1"/>
              <a:t>collargol</a:t>
            </a:r>
            <a:r>
              <a:rPr lang="en-US" altLang="ru-RU" dirty="0"/>
              <a:t>. </a:t>
            </a:r>
          </a:p>
          <a:p>
            <a:pPr marL="285750" indent="-285750">
              <a:buFont typeface="Arial" panose="020B0604020202020204" pitchFamily="34" charset="0"/>
              <a:buChar char="•"/>
            </a:pPr>
            <a:r>
              <a:rPr lang="en-US" altLang="ru-RU" dirty="0" smtClean="0"/>
              <a:t>Antibiotics, </a:t>
            </a:r>
            <a:r>
              <a:rPr lang="en-US" altLang="ru-RU" dirty="0"/>
              <a:t>antihistamine drugs, calcium, Vitamin C.</a:t>
            </a:r>
          </a:p>
        </p:txBody>
      </p:sp>
      <p:pic>
        <p:nvPicPr>
          <p:cNvPr id="133124" name="Picture 4" descr="ÐÐ°ÑÑÐ¸Ð½ÐºÐ¸ Ð¿Ð¾ Ð·Ð°Ð¿ÑÐ¾ÑÑ Ð¸Ð½Ð³Ð°Ð»ÑÑÐ¸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3168663"/>
            <a:ext cx="2771691" cy="1457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790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251520" y="332656"/>
            <a:ext cx="8229600" cy="688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3200" b="1" dirty="0" err="1">
                <a:latin typeface="Garamond" panose="02020404030301010803" pitchFamily="18" charset="0"/>
              </a:rPr>
              <a:t>Flegmonous</a:t>
            </a:r>
            <a:r>
              <a:rPr lang="en-US" altLang="ru-RU" sz="3200" b="1" dirty="0">
                <a:latin typeface="Garamond" panose="02020404030301010803" pitchFamily="18" charset="0"/>
              </a:rPr>
              <a:t> laryngitis</a:t>
            </a:r>
            <a:r>
              <a:rPr lang="en-US" altLang="ru-RU" sz="3800" b="1" dirty="0">
                <a:solidFill>
                  <a:schemeClr val="tx2"/>
                </a:solidFill>
                <a:latin typeface="Garamond" panose="02020404030301010803" pitchFamily="18" charset="0"/>
              </a:rPr>
              <a:t/>
            </a:r>
            <a:br>
              <a:rPr lang="en-US" altLang="ru-RU" sz="3800" b="1" dirty="0">
                <a:solidFill>
                  <a:schemeClr val="tx2"/>
                </a:solidFill>
                <a:latin typeface="Garamond" panose="02020404030301010803" pitchFamily="18" charset="0"/>
              </a:rPr>
            </a:br>
            <a:endParaRPr lang="en-US" altLang="ru-RU" sz="3800" b="1" dirty="0">
              <a:solidFill>
                <a:schemeClr val="tx2"/>
              </a:solidFill>
              <a:latin typeface="Garamond" panose="02020404030301010803" pitchFamily="18" charset="0"/>
            </a:endParaRPr>
          </a:p>
        </p:txBody>
      </p:sp>
      <p:sp>
        <p:nvSpPr>
          <p:cNvPr id="14339" name="Rectangle 5"/>
          <p:cNvSpPr>
            <a:spLocks noChangeArrowheads="1"/>
          </p:cNvSpPr>
          <p:nvPr/>
        </p:nvSpPr>
        <p:spPr bwMode="auto">
          <a:xfrm>
            <a:off x="251520" y="676970"/>
            <a:ext cx="82296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FFC000"/>
              </a:buClr>
            </a:pPr>
            <a:r>
              <a:rPr lang="en-US" altLang="ru-RU" sz="2000" dirty="0" smtClean="0"/>
              <a:t>Acute</a:t>
            </a:r>
            <a:r>
              <a:rPr lang="ru-RU" altLang="ru-RU" sz="2000" dirty="0" smtClean="0"/>
              <a:t> </a:t>
            </a:r>
            <a:r>
              <a:rPr lang="en-US" altLang="ru-RU" sz="2000" dirty="0" smtClean="0"/>
              <a:t>purulent </a:t>
            </a:r>
            <a:r>
              <a:rPr lang="en-US" altLang="ru-RU" sz="2000" dirty="0"/>
              <a:t>inflammation of the </a:t>
            </a:r>
            <a:r>
              <a:rPr lang="en-US" altLang="ru-RU" sz="2000" dirty="0" err="1"/>
              <a:t>submucosal</a:t>
            </a:r>
            <a:r>
              <a:rPr lang="en-US" altLang="ru-RU" sz="2000" dirty="0"/>
              <a:t> </a:t>
            </a:r>
            <a:endParaRPr lang="ru-RU" altLang="ru-RU" sz="2000" dirty="0" smtClean="0"/>
          </a:p>
          <a:p>
            <a:pPr eaLnBrk="1" hangingPunct="1">
              <a:buClr>
                <a:srgbClr val="FFC000"/>
              </a:buClr>
            </a:pPr>
            <a:r>
              <a:rPr lang="en-US" altLang="ru-RU" sz="2000" dirty="0" smtClean="0"/>
              <a:t>layer</a:t>
            </a:r>
            <a:r>
              <a:rPr lang="en-US" altLang="ru-RU" sz="2000" dirty="0"/>
              <a:t>, muscles and ligaments of the </a:t>
            </a:r>
            <a:r>
              <a:rPr lang="en-US" altLang="ru-RU" sz="2000" dirty="0" smtClean="0"/>
              <a:t>larynx. </a:t>
            </a:r>
          </a:p>
          <a:p>
            <a:pPr eaLnBrk="1" hangingPunct="1">
              <a:buClr>
                <a:srgbClr val="FFC000"/>
              </a:buClr>
            </a:pPr>
            <a:r>
              <a:rPr lang="en-US" altLang="ru-RU" sz="2000" dirty="0" err="1" smtClean="0"/>
              <a:t>Epiglotitis</a:t>
            </a:r>
            <a:r>
              <a:rPr lang="en-US" altLang="ru-RU" sz="2000" dirty="0" smtClean="0"/>
              <a:t>, abscesses </a:t>
            </a:r>
            <a:r>
              <a:rPr lang="en-US" altLang="ru-RU" sz="2000" dirty="0"/>
              <a:t>can be formed. </a:t>
            </a:r>
          </a:p>
          <a:p>
            <a:pPr eaLnBrk="1" hangingPunct="1">
              <a:buClr>
                <a:srgbClr val="FFC000"/>
              </a:buClr>
            </a:pPr>
            <a:r>
              <a:rPr lang="en-US" altLang="ru-RU" sz="3200" b="1" dirty="0" err="1">
                <a:latin typeface="Garamond" panose="02020404030301010803" pitchFamily="18" charset="0"/>
              </a:rPr>
              <a:t>Chondroperihondritis</a:t>
            </a:r>
            <a:r>
              <a:rPr lang="en-US" altLang="ru-RU" sz="3200" b="1" dirty="0">
                <a:latin typeface="Garamond" panose="02020404030301010803" pitchFamily="18" charset="0"/>
              </a:rPr>
              <a:t> of the larynx </a:t>
            </a:r>
            <a:endParaRPr lang="en-US" altLang="ru-RU" sz="3200" b="1" dirty="0" smtClean="0">
              <a:latin typeface="Garamond" panose="02020404030301010803" pitchFamily="18" charset="0"/>
            </a:endParaRPr>
          </a:p>
          <a:p>
            <a:pPr marL="717550" indent="-449263">
              <a:buClr>
                <a:srgbClr val="0AFF85"/>
              </a:buClr>
              <a:buFont typeface="Wingdings" pitchFamily="2" charset="2"/>
              <a:buChar char="Ø"/>
              <a:defRPr/>
            </a:pPr>
            <a:r>
              <a:rPr lang="en-US" sz="2000" dirty="0">
                <a:latin typeface="Arial" charset="0"/>
              </a:rPr>
              <a:t>pain</a:t>
            </a:r>
          </a:p>
          <a:p>
            <a:pPr marL="717550" indent="-449263">
              <a:buClr>
                <a:srgbClr val="0AFF85"/>
              </a:buClr>
              <a:buFont typeface="Wingdings" pitchFamily="2" charset="2"/>
              <a:buChar char="Ø"/>
              <a:defRPr/>
            </a:pPr>
            <a:r>
              <a:rPr lang="en-US" sz="2000" dirty="0">
                <a:latin typeface="Arial" charset="0"/>
              </a:rPr>
              <a:t>painful swallowing</a:t>
            </a:r>
          </a:p>
          <a:p>
            <a:pPr marL="717550" indent="-449263">
              <a:buClr>
                <a:srgbClr val="0AFF85"/>
              </a:buClr>
              <a:buFont typeface="Wingdings" pitchFamily="2" charset="2"/>
              <a:buChar char="Ø"/>
              <a:defRPr/>
            </a:pPr>
            <a:r>
              <a:rPr lang="en-US" sz="2000" dirty="0">
                <a:latin typeface="Arial" charset="0"/>
              </a:rPr>
              <a:t>high body temperature</a:t>
            </a:r>
          </a:p>
          <a:p>
            <a:pPr marL="717550" indent="-449263">
              <a:buClr>
                <a:srgbClr val="0AFF85"/>
              </a:buClr>
              <a:buFont typeface="Wingdings" pitchFamily="2" charset="2"/>
              <a:buChar char="Ø"/>
              <a:defRPr/>
            </a:pPr>
            <a:r>
              <a:rPr lang="en-US" sz="2000" dirty="0">
                <a:latin typeface="Arial" charset="0"/>
              </a:rPr>
              <a:t>hoarseness</a:t>
            </a:r>
          </a:p>
          <a:p>
            <a:pPr marL="717550" indent="-449263">
              <a:buClr>
                <a:srgbClr val="0AFF85"/>
              </a:buClr>
              <a:buFont typeface="Wingdings" pitchFamily="2" charset="2"/>
              <a:buChar char="Ø"/>
              <a:defRPr/>
            </a:pPr>
            <a:r>
              <a:rPr lang="en-US" sz="2000" dirty="0">
                <a:latin typeface="Arial" charset="0"/>
              </a:rPr>
              <a:t>difficult breathing</a:t>
            </a:r>
          </a:p>
          <a:p>
            <a:pPr marL="717550" indent="-449263">
              <a:buClr>
                <a:srgbClr val="0AFF85"/>
              </a:buClr>
              <a:buFont typeface="Wingdings" pitchFamily="2" charset="2"/>
              <a:buChar char="Ø"/>
              <a:defRPr/>
            </a:pPr>
            <a:r>
              <a:rPr lang="en-US" sz="2000" dirty="0">
                <a:latin typeface="Arial" charset="0"/>
              </a:rPr>
              <a:t>smoothness of larynx contours</a:t>
            </a:r>
          </a:p>
          <a:p>
            <a:pPr marL="717550" indent="-449263">
              <a:buClr>
                <a:srgbClr val="0AFF85"/>
              </a:buClr>
              <a:buFont typeface="Wingdings" pitchFamily="2" charset="2"/>
              <a:buChar char="Ø"/>
              <a:defRPr/>
            </a:pPr>
            <a:r>
              <a:rPr lang="en-US" sz="2000" dirty="0">
                <a:latin typeface="Arial" charset="0"/>
              </a:rPr>
              <a:t>increase in volume of a neck </a:t>
            </a:r>
            <a:endParaRPr lang="en-US" sz="2000" dirty="0" smtClean="0">
              <a:latin typeface="Arial" charset="0"/>
            </a:endParaRPr>
          </a:p>
          <a:p>
            <a:pPr marL="717550" indent="-449263">
              <a:buClr>
                <a:srgbClr val="0AFF85"/>
              </a:buClr>
              <a:buFont typeface="Wingdings" pitchFamily="2" charset="2"/>
              <a:buChar char="Ø"/>
              <a:defRPr/>
            </a:pPr>
            <a:r>
              <a:rPr lang="en-US" sz="2000" dirty="0" smtClean="0">
                <a:latin typeface="Arial" charset="0"/>
              </a:rPr>
              <a:t>Complication </a:t>
            </a:r>
            <a:r>
              <a:rPr lang="en-US" sz="2000" dirty="0">
                <a:latin typeface="Arial" charset="0"/>
              </a:rPr>
              <a:t>- a </a:t>
            </a:r>
            <a:r>
              <a:rPr lang="en-US" sz="2000" dirty="0" smtClean="0">
                <a:latin typeface="Arial" charset="0"/>
              </a:rPr>
              <a:t>cicatricle laryngeal </a:t>
            </a:r>
            <a:r>
              <a:rPr lang="en-US" sz="2000" dirty="0">
                <a:latin typeface="Arial" charset="0"/>
              </a:rPr>
              <a:t>stenosis.</a:t>
            </a:r>
            <a:endParaRPr lang="en-US" altLang="ru-RU" sz="2000" b="1" dirty="0">
              <a:latin typeface="Garamond" panose="02020404030301010803" pitchFamily="18" charset="0"/>
            </a:endParaRPr>
          </a:p>
          <a:p>
            <a:pPr eaLnBrk="1" hangingPunct="1">
              <a:buClr>
                <a:srgbClr val="FFC000"/>
              </a:buClr>
            </a:pPr>
            <a:r>
              <a:rPr lang="en-US" altLang="ru-RU" sz="2000" dirty="0" smtClean="0"/>
              <a:t>Treatment:</a:t>
            </a:r>
          </a:p>
          <a:p>
            <a:pPr marL="342900" indent="-342900" eaLnBrk="1" hangingPunct="1">
              <a:buClr>
                <a:srgbClr val="00B050"/>
              </a:buClr>
              <a:buFont typeface="Arial" panose="020B0604020202020204" pitchFamily="34" charset="0"/>
              <a:buChar char="•"/>
            </a:pPr>
            <a:r>
              <a:rPr lang="en-US" altLang="ru-RU" sz="2000" dirty="0" smtClean="0"/>
              <a:t>Antibiotics;</a:t>
            </a:r>
          </a:p>
          <a:p>
            <a:pPr marL="342900" indent="-342900" eaLnBrk="1" hangingPunct="1">
              <a:buClr>
                <a:srgbClr val="00B050"/>
              </a:buClr>
              <a:buFont typeface="Arial" panose="020B0604020202020204" pitchFamily="34" charset="0"/>
              <a:buChar char="•"/>
            </a:pPr>
            <a:r>
              <a:rPr lang="en-US" altLang="ru-RU" sz="2000" dirty="0" smtClean="0"/>
              <a:t>Corticosteroids;</a:t>
            </a:r>
          </a:p>
          <a:p>
            <a:pPr marL="342900" indent="-342900" eaLnBrk="1" hangingPunct="1">
              <a:buClr>
                <a:srgbClr val="00B050"/>
              </a:buClr>
              <a:buFont typeface="Arial" panose="020B0604020202020204" pitchFamily="34" charset="0"/>
              <a:buChar char="•"/>
            </a:pPr>
            <a:r>
              <a:rPr lang="en-US" altLang="ru-RU" sz="2000" dirty="0" err="1" smtClean="0"/>
              <a:t>Detoxication</a:t>
            </a:r>
            <a:r>
              <a:rPr lang="en-US" altLang="ru-RU" sz="2000" dirty="0" smtClean="0"/>
              <a:t>;</a:t>
            </a:r>
          </a:p>
          <a:p>
            <a:pPr marL="342900" indent="-342900" eaLnBrk="1" hangingPunct="1">
              <a:buClr>
                <a:srgbClr val="00B050"/>
              </a:buClr>
              <a:buFont typeface="Arial" panose="020B0604020202020204" pitchFamily="34" charset="0"/>
              <a:buChar char="•"/>
            </a:pPr>
            <a:r>
              <a:rPr lang="en-US" altLang="ru-RU" sz="2000" dirty="0" smtClean="0"/>
              <a:t>Diuretics;</a:t>
            </a:r>
          </a:p>
          <a:p>
            <a:pPr marL="342900" indent="-342900" eaLnBrk="1" hangingPunct="1">
              <a:buClr>
                <a:srgbClr val="00B050"/>
              </a:buClr>
              <a:buFont typeface="Arial" panose="020B0604020202020204" pitchFamily="34" charset="0"/>
              <a:buChar char="•"/>
            </a:pPr>
            <a:r>
              <a:rPr lang="en-US" altLang="ru-RU" sz="2000" dirty="0" smtClean="0"/>
              <a:t>Opening </a:t>
            </a:r>
            <a:r>
              <a:rPr lang="en-US" altLang="ru-RU" sz="2000" dirty="0"/>
              <a:t>of abscess. </a:t>
            </a:r>
            <a:endParaRPr lang="en-US" altLang="ru-RU" sz="2000" dirty="0" smtClean="0"/>
          </a:p>
          <a:p>
            <a:pPr marL="342900" indent="-342900" eaLnBrk="1" hangingPunct="1">
              <a:buClr>
                <a:srgbClr val="00B050"/>
              </a:buClr>
              <a:buFont typeface="Arial" panose="020B0604020202020204" pitchFamily="34" charset="0"/>
              <a:buChar char="•"/>
            </a:pPr>
            <a:r>
              <a:rPr lang="en-US" altLang="ru-RU" sz="2000" dirty="0" smtClean="0"/>
              <a:t>In </a:t>
            </a:r>
            <a:r>
              <a:rPr lang="en-US" altLang="ru-RU" sz="2000" dirty="0"/>
              <a:t>case of decompensated stenosis - </a:t>
            </a:r>
            <a:r>
              <a:rPr lang="en-US" altLang="ru-RU" sz="2000" dirty="0" smtClean="0"/>
              <a:t>tracheotomy.</a:t>
            </a:r>
            <a:endParaRPr lang="en-US" altLang="ru-RU" sz="2000" dirty="0"/>
          </a:p>
        </p:txBody>
      </p:sp>
      <p:pic>
        <p:nvPicPr>
          <p:cNvPr id="14340" name="Picture 5" descr="Acute Laryngit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9347" y="115888"/>
            <a:ext cx="2590516" cy="194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145470" y="2695512"/>
            <a:ext cx="2998530" cy="2335076"/>
          </a:xfrm>
          <a:prstGeom prst="rect">
            <a:avLst/>
          </a:prstGeom>
        </p:spPr>
      </p:pic>
    </p:spTree>
    <p:extLst>
      <p:ext uri="{BB962C8B-B14F-4D97-AF65-F5344CB8AC3E}">
        <p14:creationId xmlns:p14="http://schemas.microsoft.com/office/powerpoint/2010/main" val="788174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395536" y="1700808"/>
            <a:ext cx="6264696"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ru-RU" sz="3800" b="1" dirty="0">
                <a:solidFill>
                  <a:schemeClr val="tx2"/>
                </a:solidFill>
                <a:latin typeface="Garamond" panose="02020404030301010803" pitchFamily="18" charset="0"/>
              </a:rPr>
              <a:t>Acute </a:t>
            </a:r>
            <a:r>
              <a:rPr lang="en-US" altLang="ru-RU" sz="3800" b="1" dirty="0" smtClean="0">
                <a:solidFill>
                  <a:schemeClr val="tx2"/>
                </a:solidFill>
                <a:latin typeface="Garamond" panose="02020404030301010803" pitchFamily="18" charset="0"/>
              </a:rPr>
              <a:t>stenosis </a:t>
            </a:r>
            <a:r>
              <a:rPr lang="en-US" altLang="ru-RU" sz="3800" b="1" dirty="0" err="1" smtClean="0">
                <a:solidFill>
                  <a:schemeClr val="tx2"/>
                </a:solidFill>
                <a:latin typeface="Garamond" panose="02020404030301010803" pitchFamily="18" charset="0"/>
              </a:rPr>
              <a:t>laryngotracheobronchitis</a:t>
            </a:r>
            <a:r>
              <a:rPr lang="en-US" altLang="ru-RU" sz="3800" b="1" dirty="0" smtClean="0">
                <a:solidFill>
                  <a:schemeClr val="tx2"/>
                </a:solidFill>
                <a:latin typeface="Garamond" panose="02020404030301010803" pitchFamily="18" charset="0"/>
              </a:rPr>
              <a:t> in children</a:t>
            </a:r>
          </a:p>
          <a:p>
            <a:pPr algn="ctr" eaLnBrk="1" hangingPunct="1"/>
            <a:r>
              <a:rPr lang="en-US" altLang="ru-RU" sz="2400" dirty="0" smtClean="0"/>
              <a:t>Subglottic </a:t>
            </a:r>
            <a:r>
              <a:rPr lang="en-US" altLang="ru-RU" sz="2400" dirty="0"/>
              <a:t>laryngitis  (false c</a:t>
            </a:r>
            <a:r>
              <a:rPr lang="en-US" altLang="ru-RU" sz="2400" dirty="0" smtClean="0"/>
              <a:t>roup</a:t>
            </a:r>
            <a:r>
              <a:rPr lang="en-US" altLang="ru-RU" sz="2400" dirty="0"/>
              <a:t>)</a:t>
            </a:r>
          </a:p>
          <a:p>
            <a:pPr eaLnBrk="1" hangingPunct="1">
              <a:spcBef>
                <a:spcPct val="20000"/>
              </a:spcBef>
              <a:buClr>
                <a:schemeClr val="accent1"/>
              </a:buClr>
              <a:buSzPct val="65000"/>
            </a:pPr>
            <a:r>
              <a:rPr lang="en-US" altLang="ru-RU" sz="2800" b="1" dirty="0">
                <a:solidFill>
                  <a:schemeClr val="tx2"/>
                </a:solidFill>
                <a:latin typeface="Garamond" panose="02020404030301010803" pitchFamily="18" charset="0"/>
              </a:rPr>
              <a:t>Main </a:t>
            </a:r>
            <a:r>
              <a:rPr lang="en-US" altLang="ru-RU" sz="2800" b="1" dirty="0" smtClean="0">
                <a:solidFill>
                  <a:schemeClr val="tx2"/>
                </a:solidFill>
                <a:latin typeface="Garamond" panose="02020404030301010803" pitchFamily="18" charset="0"/>
              </a:rPr>
              <a:t>symptoms:</a:t>
            </a:r>
          </a:p>
          <a:p>
            <a:pPr eaLnBrk="1" hangingPunct="1">
              <a:spcBef>
                <a:spcPct val="20000"/>
              </a:spcBef>
              <a:buClr>
                <a:schemeClr val="accent1"/>
              </a:buClr>
              <a:buSzPct val="65000"/>
              <a:buFont typeface="Wingdings" panose="05000000000000000000" pitchFamily="2" charset="2"/>
              <a:buChar char="n"/>
            </a:pPr>
            <a:r>
              <a:rPr lang="en-US" altLang="ru-RU" dirty="0" smtClean="0"/>
              <a:t> Voice change;</a:t>
            </a:r>
            <a:endParaRPr lang="uk-UA" altLang="ru-RU" dirty="0"/>
          </a:p>
          <a:p>
            <a:pPr eaLnBrk="1" hangingPunct="1">
              <a:spcBef>
                <a:spcPct val="20000"/>
              </a:spcBef>
              <a:buClr>
                <a:schemeClr val="accent1"/>
              </a:buClr>
              <a:buSzPct val="65000"/>
              <a:buFont typeface="Wingdings" panose="05000000000000000000" pitchFamily="2" charset="2"/>
              <a:buChar char="n"/>
            </a:pPr>
            <a:r>
              <a:rPr lang="en-US" altLang="ru-RU" dirty="0"/>
              <a:t>“Barking” </a:t>
            </a:r>
            <a:r>
              <a:rPr lang="en-US" altLang="ru-RU" dirty="0" smtClean="0"/>
              <a:t>cough;</a:t>
            </a:r>
            <a:endParaRPr lang="uk-UA" altLang="ru-RU" dirty="0"/>
          </a:p>
          <a:p>
            <a:pPr eaLnBrk="1" hangingPunct="1">
              <a:spcBef>
                <a:spcPct val="20000"/>
              </a:spcBef>
              <a:buClr>
                <a:schemeClr val="accent1"/>
              </a:buClr>
              <a:buSzPct val="65000"/>
              <a:buFont typeface="Wingdings" panose="05000000000000000000" pitchFamily="2" charset="2"/>
              <a:buChar char="n"/>
            </a:pPr>
            <a:r>
              <a:rPr lang="en-US" altLang="ru-RU" dirty="0" smtClean="0"/>
              <a:t> Difficult </a:t>
            </a:r>
            <a:r>
              <a:rPr lang="en-US" altLang="ru-RU" dirty="0"/>
              <a:t>breathing due </a:t>
            </a:r>
            <a:r>
              <a:rPr lang="en-US" altLang="ru-RU" dirty="0" smtClean="0"/>
              <a:t>to swelling of </a:t>
            </a:r>
            <a:r>
              <a:rPr lang="en-US" altLang="ru-RU" dirty="0" err="1" smtClean="0"/>
              <a:t>submucus</a:t>
            </a:r>
            <a:r>
              <a:rPr lang="en-US" altLang="ru-RU" dirty="0" smtClean="0"/>
              <a:t> layer of subglottic spaces</a:t>
            </a:r>
            <a:endParaRPr lang="en-US" altLang="ru-RU" sz="2800" b="1" dirty="0" smtClean="0">
              <a:solidFill>
                <a:schemeClr val="tx2"/>
              </a:solidFill>
              <a:latin typeface="Garamond" panose="02020404030301010803" pitchFamily="18" charset="0"/>
            </a:endParaRPr>
          </a:p>
          <a:p>
            <a:pPr eaLnBrk="1" hangingPunct="1"/>
            <a:endParaRPr lang="ru-RU" altLang="ru-RU" sz="2800" b="1" dirty="0">
              <a:solidFill>
                <a:schemeClr val="tx2"/>
              </a:solidFill>
              <a:latin typeface="Garamond" panose="02020404030301010803" pitchFamily="18" charset="0"/>
            </a:endParaRPr>
          </a:p>
        </p:txBody>
      </p:sp>
      <p:pic>
        <p:nvPicPr>
          <p:cNvPr id="17412" name="Picture 5" descr="http://www.aic.cuhk.edu.hk/web8/Hi%20res/0265%20Subglottic%20stenosi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025" y="31750"/>
            <a:ext cx="2205038" cy="2023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6932" y="4039915"/>
            <a:ext cx="2402131" cy="238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384151" y="4538798"/>
            <a:ext cx="8218488"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2800" b="1" dirty="0">
                <a:solidFill>
                  <a:schemeClr val="tx2"/>
                </a:solidFill>
                <a:latin typeface="Garamond" panose="02020404030301010803" pitchFamily="18" charset="0"/>
              </a:rPr>
              <a:t>Differential diagnosis</a:t>
            </a:r>
            <a:r>
              <a:rPr lang="ru-RU" altLang="ru-RU" sz="2800" b="1" dirty="0">
                <a:solidFill>
                  <a:schemeClr val="tx2"/>
                </a:solidFill>
                <a:latin typeface="Garamond" panose="02020404030301010803" pitchFamily="18" charset="0"/>
              </a:rPr>
              <a:t/>
            </a:r>
            <a:br>
              <a:rPr lang="ru-RU" altLang="ru-RU" sz="2800" b="1" dirty="0">
                <a:solidFill>
                  <a:schemeClr val="tx2"/>
                </a:solidFill>
                <a:latin typeface="Garamond" panose="02020404030301010803" pitchFamily="18" charset="0"/>
              </a:rPr>
            </a:br>
            <a:endParaRPr lang="ru-RU" altLang="ru-RU" sz="2800" b="1" dirty="0">
              <a:solidFill>
                <a:schemeClr val="tx2"/>
              </a:solidFill>
              <a:latin typeface="Garamond" panose="02020404030301010803" pitchFamily="18" charset="0"/>
            </a:endParaRPr>
          </a:p>
        </p:txBody>
      </p:sp>
      <p:sp>
        <p:nvSpPr>
          <p:cNvPr id="2" name="Прямоугольник 1"/>
          <p:cNvSpPr/>
          <p:nvPr/>
        </p:nvSpPr>
        <p:spPr>
          <a:xfrm>
            <a:off x="395536" y="4718818"/>
            <a:ext cx="6006926" cy="1698927"/>
          </a:xfrm>
          <a:prstGeom prst="rect">
            <a:avLst/>
          </a:prstGeom>
        </p:spPr>
        <p:txBody>
          <a:bodyPr wrap="square">
            <a:spAutoFit/>
          </a:bodyPr>
          <a:lstStyle/>
          <a:p>
            <a:pPr>
              <a:spcBef>
                <a:spcPct val="20000"/>
              </a:spcBef>
              <a:buClr>
                <a:schemeClr val="accent1"/>
              </a:buClr>
              <a:buSzPct val="65000"/>
              <a:buFont typeface="Wingdings" panose="05000000000000000000" pitchFamily="2" charset="2"/>
              <a:buChar char="n"/>
            </a:pPr>
            <a:r>
              <a:rPr lang="en-US" altLang="ru-RU" dirty="0"/>
              <a:t>Diphtheria</a:t>
            </a:r>
            <a:r>
              <a:rPr lang="ru-RU" altLang="ru-RU" dirty="0"/>
              <a:t>.</a:t>
            </a:r>
          </a:p>
          <a:p>
            <a:pPr>
              <a:spcBef>
                <a:spcPct val="20000"/>
              </a:spcBef>
              <a:buClr>
                <a:schemeClr val="accent1"/>
              </a:buClr>
              <a:buSzPct val="65000"/>
              <a:buFont typeface="Wingdings" panose="05000000000000000000" pitchFamily="2" charset="2"/>
              <a:buChar char="n"/>
            </a:pPr>
            <a:r>
              <a:rPr lang="en-US" altLang="ru-RU" dirty="0" smtClean="0"/>
              <a:t>Retropharyngeal </a:t>
            </a:r>
            <a:r>
              <a:rPr lang="en-US" altLang="ru-RU" dirty="0"/>
              <a:t>abscess</a:t>
            </a:r>
            <a:r>
              <a:rPr lang="ru-RU" altLang="ru-RU" dirty="0"/>
              <a:t>.</a:t>
            </a:r>
          </a:p>
          <a:p>
            <a:pPr>
              <a:spcBef>
                <a:spcPct val="20000"/>
              </a:spcBef>
              <a:buClr>
                <a:schemeClr val="accent1"/>
              </a:buClr>
              <a:buSzPct val="65000"/>
              <a:buFont typeface="Wingdings" panose="05000000000000000000" pitchFamily="2" charset="2"/>
              <a:buChar char="n"/>
            </a:pPr>
            <a:r>
              <a:rPr lang="en-US" altLang="ru-RU" dirty="0"/>
              <a:t>Foreign body</a:t>
            </a:r>
            <a:r>
              <a:rPr lang="ru-RU" altLang="ru-RU" dirty="0"/>
              <a:t>.</a:t>
            </a:r>
          </a:p>
          <a:p>
            <a:pPr>
              <a:spcBef>
                <a:spcPct val="20000"/>
              </a:spcBef>
              <a:buClr>
                <a:schemeClr val="accent1"/>
              </a:buClr>
              <a:buSzPct val="65000"/>
              <a:buFont typeface="Wingdings" panose="05000000000000000000" pitchFamily="2" charset="2"/>
              <a:buChar char="n"/>
            </a:pPr>
            <a:r>
              <a:rPr lang="en-US" altLang="ru-RU" dirty="0"/>
              <a:t>Bronchial asthma</a:t>
            </a:r>
            <a:r>
              <a:rPr lang="ru-RU" altLang="ru-RU" dirty="0"/>
              <a:t>.</a:t>
            </a:r>
          </a:p>
          <a:p>
            <a:pPr>
              <a:spcBef>
                <a:spcPct val="20000"/>
              </a:spcBef>
              <a:buClr>
                <a:schemeClr val="accent1"/>
              </a:buClr>
              <a:buSzPct val="65000"/>
              <a:buFont typeface="Wingdings" panose="05000000000000000000" pitchFamily="2" charset="2"/>
              <a:buChar char="n"/>
            </a:pPr>
            <a:r>
              <a:rPr lang="en-US" altLang="ru-RU" dirty="0" smtClean="0"/>
              <a:t>Papillomatosis </a:t>
            </a:r>
            <a:r>
              <a:rPr lang="en-US" altLang="ru-RU" dirty="0"/>
              <a:t>of the larynx</a:t>
            </a:r>
            <a:r>
              <a:rPr lang="ru-RU" altLang="ru-RU" dirty="0"/>
              <a:t>.</a:t>
            </a:r>
          </a:p>
        </p:txBody>
      </p:sp>
    </p:spTree>
    <p:extLst>
      <p:ext uri="{BB962C8B-B14F-4D97-AF65-F5344CB8AC3E}">
        <p14:creationId xmlns:p14="http://schemas.microsoft.com/office/powerpoint/2010/main" val="372069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ru-RU" dirty="0" smtClean="0"/>
              <a:t>Chronic laryngitis</a:t>
            </a:r>
            <a:endParaRPr lang="ru-RU" altLang="ru-RU" dirty="0" smtClean="0"/>
          </a:p>
        </p:txBody>
      </p:sp>
      <p:pic>
        <p:nvPicPr>
          <p:cNvPr id="33795"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7155085" y="446347"/>
            <a:ext cx="1908274" cy="2337011"/>
          </a:xfrm>
        </p:spPr>
      </p:pic>
      <p:sp>
        <p:nvSpPr>
          <p:cNvPr id="2" name="Прямоугольник 1"/>
          <p:cNvSpPr/>
          <p:nvPr/>
        </p:nvSpPr>
        <p:spPr>
          <a:xfrm>
            <a:off x="323528" y="1413644"/>
            <a:ext cx="2304256" cy="2308324"/>
          </a:xfrm>
          <a:prstGeom prst="rect">
            <a:avLst/>
          </a:prstGeom>
        </p:spPr>
        <p:txBody>
          <a:bodyPr wrap="square">
            <a:spAutoFit/>
          </a:bodyPr>
          <a:lstStyle/>
          <a:p>
            <a:pPr marL="285750" indent="-285750">
              <a:buFont typeface="Wingdings" panose="05000000000000000000" pitchFamily="2" charset="2"/>
              <a:buChar char="q"/>
            </a:pPr>
            <a:r>
              <a:rPr lang="en-US" altLang="ru-RU" sz="2400" dirty="0" smtClean="0"/>
              <a:t>Catarrhal</a:t>
            </a:r>
          </a:p>
          <a:p>
            <a:pPr marL="285750" indent="-285750">
              <a:buFont typeface="Wingdings" panose="05000000000000000000" pitchFamily="2" charset="2"/>
              <a:buChar char="q"/>
            </a:pPr>
            <a:r>
              <a:rPr lang="en-US" altLang="ru-RU" sz="2400" dirty="0" smtClean="0"/>
              <a:t>Atrophic</a:t>
            </a:r>
          </a:p>
          <a:p>
            <a:pPr marL="285750" indent="-285750">
              <a:buFont typeface="Wingdings" panose="05000000000000000000" pitchFamily="2" charset="2"/>
              <a:buChar char="q"/>
            </a:pPr>
            <a:r>
              <a:rPr lang="en-US" altLang="ru-RU" sz="2400" dirty="0" smtClean="0"/>
              <a:t>Hypertrophic </a:t>
            </a:r>
          </a:p>
          <a:p>
            <a:pPr marL="285750" indent="-285750">
              <a:buFont typeface="Arial" panose="020B0604020202020204" pitchFamily="34" charset="0"/>
              <a:buChar char="•"/>
            </a:pPr>
            <a:r>
              <a:rPr lang="en-US" altLang="ru-RU" sz="2400" dirty="0" smtClean="0"/>
              <a:t>Diffuse </a:t>
            </a:r>
          </a:p>
          <a:p>
            <a:pPr marL="285750" indent="-285750">
              <a:buFont typeface="Arial" panose="020B0604020202020204" pitchFamily="34" charset="0"/>
              <a:buChar char="•"/>
            </a:pPr>
            <a:r>
              <a:rPr lang="en-US" altLang="ru-RU" sz="2400" dirty="0" smtClean="0"/>
              <a:t>Circumscribed  </a:t>
            </a:r>
            <a:r>
              <a:rPr lang="en-US" altLang="ru-RU" sz="2400" dirty="0"/>
              <a:t/>
            </a:r>
            <a:br>
              <a:rPr lang="en-US" altLang="ru-RU" sz="2400" dirty="0"/>
            </a:br>
            <a:endParaRPr lang="ru-RU" sz="2400" dirty="0"/>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312" y="4149080"/>
            <a:ext cx="1692250" cy="224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7057972" y="6458370"/>
            <a:ext cx="2102499" cy="369332"/>
          </a:xfrm>
          <a:prstGeom prst="rect">
            <a:avLst/>
          </a:prstGeom>
        </p:spPr>
        <p:txBody>
          <a:bodyPr wrap="none">
            <a:spAutoFit/>
          </a:bodyPr>
          <a:lstStyle/>
          <a:p>
            <a:r>
              <a:rPr lang="en-US" altLang="ru-RU" dirty="0" err="1" smtClean="0"/>
              <a:t>Odema</a:t>
            </a:r>
            <a:r>
              <a:rPr lang="en-US" altLang="ru-RU" dirty="0" smtClean="0"/>
              <a:t> </a:t>
            </a:r>
            <a:r>
              <a:rPr lang="en-US" altLang="ru-RU" dirty="0"/>
              <a:t>of the larynx</a:t>
            </a:r>
            <a:endParaRPr lang="ru-RU" dirty="0"/>
          </a:p>
        </p:txBody>
      </p:sp>
      <p:sp>
        <p:nvSpPr>
          <p:cNvPr id="4" name="Прямоугольник 3"/>
          <p:cNvSpPr/>
          <p:nvPr/>
        </p:nvSpPr>
        <p:spPr>
          <a:xfrm>
            <a:off x="7292233" y="2964312"/>
            <a:ext cx="1771126" cy="646331"/>
          </a:xfrm>
          <a:prstGeom prst="rect">
            <a:avLst/>
          </a:prstGeom>
        </p:spPr>
        <p:txBody>
          <a:bodyPr wrap="none">
            <a:spAutoFit/>
          </a:bodyPr>
          <a:lstStyle/>
          <a:p>
            <a:r>
              <a:rPr lang="en-US" altLang="ru-RU" dirty="0" smtClean="0"/>
              <a:t>“single” nodules </a:t>
            </a:r>
          </a:p>
          <a:p>
            <a:r>
              <a:rPr lang="en-US" altLang="ru-RU" dirty="0" smtClean="0"/>
              <a:t>of vocal cord</a:t>
            </a:r>
            <a:endParaRPr lang="ru-RU" dirty="0"/>
          </a:p>
        </p:txBody>
      </p:sp>
      <p:sp>
        <p:nvSpPr>
          <p:cNvPr id="5" name="Прямоугольник 4"/>
          <p:cNvSpPr/>
          <p:nvPr/>
        </p:nvSpPr>
        <p:spPr>
          <a:xfrm>
            <a:off x="317823" y="6273704"/>
            <a:ext cx="2144370" cy="369332"/>
          </a:xfrm>
          <a:prstGeom prst="rect">
            <a:avLst/>
          </a:prstGeom>
        </p:spPr>
        <p:txBody>
          <a:bodyPr wrap="none">
            <a:spAutoFit/>
          </a:bodyPr>
          <a:lstStyle/>
          <a:p>
            <a:r>
              <a:rPr lang="en-US" altLang="ru-RU" dirty="0"/>
              <a:t>Polypus of the larynx</a:t>
            </a:r>
            <a:endParaRPr lang="ru-RU" dirty="0"/>
          </a:p>
        </p:txBody>
      </p:sp>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752" y="3714898"/>
            <a:ext cx="2094259" cy="223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3810500" y="1413644"/>
            <a:ext cx="2276598" cy="2101401"/>
          </a:xfrm>
          <a:prstGeom prst="rect">
            <a:avLst/>
          </a:prstGeom>
        </p:spPr>
      </p:pic>
      <p:sp>
        <p:nvSpPr>
          <p:cNvPr id="13" name="Прямоугольник 12"/>
          <p:cNvSpPr/>
          <p:nvPr/>
        </p:nvSpPr>
        <p:spPr>
          <a:xfrm>
            <a:off x="3650655" y="3540410"/>
            <a:ext cx="2596288" cy="369332"/>
          </a:xfrm>
          <a:prstGeom prst="rect">
            <a:avLst/>
          </a:prstGeom>
        </p:spPr>
        <p:txBody>
          <a:bodyPr wrap="none">
            <a:spAutoFit/>
          </a:bodyPr>
          <a:lstStyle/>
          <a:p>
            <a:r>
              <a:rPr lang="en-US" altLang="ru-RU" dirty="0" smtClean="0"/>
              <a:t>Chronic diffuse laryngitis</a:t>
            </a:r>
            <a:endParaRPr lang="ru-RU" dirty="0"/>
          </a:p>
        </p:txBody>
      </p:sp>
      <p:sp>
        <p:nvSpPr>
          <p:cNvPr id="6" name="Прямоугольник 5"/>
          <p:cNvSpPr/>
          <p:nvPr/>
        </p:nvSpPr>
        <p:spPr>
          <a:xfrm>
            <a:off x="3543869" y="6349692"/>
            <a:ext cx="2840586" cy="369332"/>
          </a:xfrm>
          <a:prstGeom prst="rect">
            <a:avLst/>
          </a:prstGeom>
        </p:spPr>
        <p:txBody>
          <a:bodyPr wrap="none">
            <a:spAutoFit/>
          </a:bodyPr>
          <a:lstStyle/>
          <a:p>
            <a:r>
              <a:rPr lang="en-US" altLang="ru-RU" dirty="0" err="1"/>
              <a:t>Luekoplakia</a:t>
            </a:r>
            <a:r>
              <a:rPr lang="en-US" altLang="ru-RU" dirty="0"/>
              <a:t> and </a:t>
            </a:r>
            <a:r>
              <a:rPr lang="en-US" altLang="ru-RU" dirty="0" err="1"/>
              <a:t>diskeratosis</a:t>
            </a:r>
            <a:endParaRPr lang="ru-RU" dirty="0"/>
          </a:p>
        </p:txBody>
      </p:sp>
      <p:pic>
        <p:nvPicPr>
          <p:cNvPr id="1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3779906" y="3955099"/>
            <a:ext cx="2261682" cy="1278045"/>
          </a:xfrm>
          <a:prstGeom prst="rect">
            <a:avLst/>
          </a:prstGeom>
        </p:spPr>
      </p:pic>
      <p:pic>
        <p:nvPicPr>
          <p:cNvPr id="1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8166" y="5200532"/>
            <a:ext cx="2303422" cy="106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043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5000628" cy="714380"/>
          </a:xfrm>
        </p:spPr>
        <p:txBody>
          <a:bodyPr>
            <a:normAutofit fontScale="90000"/>
          </a:bodyPr>
          <a:lstStyle/>
          <a:p>
            <a:r>
              <a:rPr lang="en-US" b="1" dirty="0"/>
              <a:t>Benign </a:t>
            </a:r>
            <a:r>
              <a:rPr lang="en-US" b="1" dirty="0" smtClean="0"/>
              <a:t>tumors of the larynx</a:t>
            </a:r>
            <a:endParaRPr lang="uk-UA" b="1" dirty="0"/>
          </a:p>
        </p:txBody>
      </p:sp>
      <p:sp>
        <p:nvSpPr>
          <p:cNvPr id="3" name="Содержимое 2"/>
          <p:cNvSpPr>
            <a:spLocks noGrp="1"/>
          </p:cNvSpPr>
          <p:nvPr>
            <p:ph idx="1"/>
          </p:nvPr>
        </p:nvSpPr>
        <p:spPr>
          <a:xfrm>
            <a:off x="357158" y="1120120"/>
            <a:ext cx="4429156" cy="5737880"/>
          </a:xfrm>
        </p:spPr>
        <p:txBody>
          <a:bodyPr>
            <a:normAutofit lnSpcReduction="10000"/>
          </a:bodyPr>
          <a:lstStyle/>
          <a:p>
            <a:pPr marL="142875" indent="-57150">
              <a:buNone/>
            </a:pPr>
            <a:r>
              <a:rPr lang="en-US" sz="2400" dirty="0" smtClean="0"/>
              <a:t> </a:t>
            </a:r>
            <a:endParaRPr lang="uk-UA" sz="2400" dirty="0" smtClean="0"/>
          </a:p>
          <a:p>
            <a:pPr marL="142875" indent="-57150">
              <a:buNone/>
            </a:pPr>
            <a:r>
              <a:rPr lang="en-US" sz="2400" dirty="0" smtClean="0"/>
              <a:t>Epithelial - papilloma</a:t>
            </a:r>
            <a:endParaRPr lang="uk-UA" sz="2400" dirty="0" smtClean="0"/>
          </a:p>
          <a:p>
            <a:pPr marL="142875" indent="-57150">
              <a:buNone/>
            </a:pPr>
            <a:r>
              <a:rPr lang="en-US" sz="2400" dirty="0" smtClean="0"/>
              <a:t>Connective tissue - fibroma</a:t>
            </a:r>
            <a:endParaRPr lang="uk-UA" sz="2400" dirty="0" smtClean="0"/>
          </a:p>
          <a:p>
            <a:pPr marL="142875" indent="-57150">
              <a:buNone/>
            </a:pPr>
            <a:r>
              <a:rPr lang="en-US" sz="2400" dirty="0" smtClean="0"/>
              <a:t>Vascular - </a:t>
            </a:r>
            <a:r>
              <a:rPr lang="en-US" sz="2400" dirty="0" err="1" smtClean="0"/>
              <a:t>angioma</a:t>
            </a:r>
            <a:endParaRPr lang="uk-UA" sz="2400" dirty="0" smtClean="0"/>
          </a:p>
          <a:p>
            <a:pPr marL="142875" indent="-57150">
              <a:buNone/>
            </a:pPr>
            <a:r>
              <a:rPr lang="en-US" sz="2400" dirty="0" smtClean="0"/>
              <a:t>Mixed - </a:t>
            </a:r>
            <a:r>
              <a:rPr lang="en-US" sz="2400" dirty="0" err="1" smtClean="0"/>
              <a:t>angiofibroma</a:t>
            </a:r>
            <a:endParaRPr lang="uk-UA" sz="2400" dirty="0" smtClean="0"/>
          </a:p>
          <a:p>
            <a:pPr marL="142875" indent="-57150">
              <a:buNone/>
            </a:pPr>
            <a:r>
              <a:rPr lang="en-US" sz="2400" dirty="0" smtClean="0"/>
              <a:t>Rare - </a:t>
            </a:r>
            <a:r>
              <a:rPr lang="en-US" sz="2400" dirty="0" err="1" smtClean="0"/>
              <a:t>chondroma</a:t>
            </a:r>
            <a:r>
              <a:rPr lang="en-US" sz="2400" dirty="0" smtClean="0"/>
              <a:t>, </a:t>
            </a:r>
            <a:r>
              <a:rPr lang="en-US" sz="2400" dirty="0" err="1" smtClean="0"/>
              <a:t>teratoma</a:t>
            </a:r>
            <a:endParaRPr lang="en-US" sz="2400" dirty="0" smtClean="0"/>
          </a:p>
          <a:p>
            <a:pPr marL="144000" indent="252000">
              <a:buNone/>
            </a:pPr>
            <a:r>
              <a:rPr lang="en-US" sz="2400" i="1" dirty="0" smtClean="0"/>
              <a:t>Symptoms: </a:t>
            </a:r>
            <a:r>
              <a:rPr lang="en-US" sz="2400" dirty="0" smtClean="0"/>
              <a:t> hoarseness of voice, dysphonia, </a:t>
            </a:r>
            <a:r>
              <a:rPr lang="en-US" sz="2400" dirty="0" err="1" smtClean="0"/>
              <a:t>aphonia</a:t>
            </a:r>
            <a:r>
              <a:rPr lang="en-US" sz="2400" dirty="0" smtClean="0"/>
              <a:t>.</a:t>
            </a:r>
            <a:endParaRPr lang="uk-UA" sz="2400" dirty="0" smtClean="0"/>
          </a:p>
          <a:p>
            <a:pPr marL="144000" indent="252000">
              <a:buNone/>
            </a:pPr>
            <a:r>
              <a:rPr lang="en-US" sz="2400" i="1" dirty="0" smtClean="0"/>
              <a:t>Diagnostics</a:t>
            </a:r>
            <a:r>
              <a:rPr lang="en-US" sz="2400" dirty="0" smtClean="0"/>
              <a:t>: indirect or direct laryngoscopy, biopsy.</a:t>
            </a:r>
          </a:p>
          <a:p>
            <a:pPr marL="144000" indent="252000">
              <a:buNone/>
            </a:pPr>
            <a:r>
              <a:rPr lang="en-US" sz="2400" i="1" dirty="0" smtClean="0"/>
              <a:t>Treatment</a:t>
            </a:r>
            <a:r>
              <a:rPr lang="en-US" sz="2400" dirty="0" smtClean="0"/>
              <a:t> is surgical - </a:t>
            </a:r>
            <a:r>
              <a:rPr lang="en-US" sz="2400" dirty="0" err="1" smtClean="0"/>
              <a:t>endolaryngeal</a:t>
            </a:r>
            <a:r>
              <a:rPr lang="en-US" sz="2400" dirty="0" smtClean="0"/>
              <a:t> removal, in large tumors - </a:t>
            </a:r>
            <a:r>
              <a:rPr lang="en-US" sz="2400" dirty="0" err="1" smtClean="0"/>
              <a:t>laryngofissure</a:t>
            </a:r>
            <a:r>
              <a:rPr lang="en-US" sz="2400" dirty="0" smtClean="0"/>
              <a:t>, tracheostomy.</a:t>
            </a:r>
            <a:endParaRPr lang="uk-UA" sz="2400" dirty="0"/>
          </a:p>
        </p:txBody>
      </p:sp>
      <p:pic>
        <p:nvPicPr>
          <p:cNvPr id="4" name="Рисунок 3" descr="medium_1b.jpg"/>
          <p:cNvPicPr>
            <a:picLocks noChangeAspect="1"/>
          </p:cNvPicPr>
          <p:nvPr/>
        </p:nvPicPr>
        <p:blipFill>
          <a:blip r:embed="rId2" cstate="print"/>
          <a:stretch>
            <a:fillRect/>
          </a:stretch>
        </p:blipFill>
        <p:spPr>
          <a:xfrm>
            <a:off x="5072066" y="142852"/>
            <a:ext cx="3901440" cy="1645920"/>
          </a:xfrm>
          <a:prstGeom prst="rect">
            <a:avLst/>
          </a:prstGeom>
        </p:spPr>
      </p:pic>
      <p:pic>
        <p:nvPicPr>
          <p:cNvPr id="5" name="Рисунок 4" descr="medium_10b.jpg"/>
          <p:cNvPicPr>
            <a:picLocks noChangeAspect="1"/>
          </p:cNvPicPr>
          <p:nvPr/>
        </p:nvPicPr>
        <p:blipFill>
          <a:blip r:embed="rId3" cstate="print"/>
          <a:stretch>
            <a:fillRect/>
          </a:stretch>
        </p:blipFill>
        <p:spPr>
          <a:xfrm>
            <a:off x="5000628" y="2428868"/>
            <a:ext cx="3901440" cy="1688592"/>
          </a:xfrm>
          <a:prstGeom prst="rect">
            <a:avLst/>
          </a:prstGeom>
        </p:spPr>
      </p:pic>
      <p:pic>
        <p:nvPicPr>
          <p:cNvPr id="8" name="Рисунок 7" descr="Добр. кератома.jpg"/>
          <p:cNvPicPr>
            <a:picLocks noChangeAspect="1"/>
          </p:cNvPicPr>
          <p:nvPr/>
        </p:nvPicPr>
        <p:blipFill>
          <a:blip r:embed="rId4" cstate="print"/>
          <a:stretch>
            <a:fillRect/>
          </a:stretch>
        </p:blipFill>
        <p:spPr>
          <a:xfrm>
            <a:off x="5072066" y="4500570"/>
            <a:ext cx="3901440" cy="1688592"/>
          </a:xfrm>
          <a:prstGeom prst="rect">
            <a:avLst/>
          </a:prstGeom>
        </p:spPr>
      </p:pic>
    </p:spTree>
    <p:extLst>
      <p:ext uri="{BB962C8B-B14F-4D97-AF65-F5344CB8AC3E}">
        <p14:creationId xmlns:p14="http://schemas.microsoft.com/office/powerpoint/2010/main" val="271799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71480"/>
            <a:ext cx="8229600" cy="714380"/>
          </a:xfrm>
        </p:spPr>
        <p:txBody>
          <a:bodyPr>
            <a:normAutofit fontScale="90000"/>
          </a:bodyPr>
          <a:lstStyle/>
          <a:p>
            <a:pPr algn="ctr"/>
            <a:r>
              <a:rPr lang="en-US" sz="3200" b="1" dirty="0" smtClean="0"/>
              <a:t>Morphological classification of the tumors of the ENT organs:</a:t>
            </a:r>
            <a:r>
              <a:rPr lang="uk-UA" sz="3200" dirty="0" smtClean="0"/>
              <a:t/>
            </a:r>
            <a:br>
              <a:rPr lang="uk-UA" sz="3200" dirty="0" smtClean="0"/>
            </a:br>
            <a:endParaRPr lang="uk-UA" sz="3200" dirty="0"/>
          </a:p>
        </p:txBody>
      </p:sp>
      <p:sp>
        <p:nvSpPr>
          <p:cNvPr id="3" name="Содержимое 2"/>
          <p:cNvSpPr>
            <a:spLocks noGrp="1"/>
          </p:cNvSpPr>
          <p:nvPr>
            <p:ph idx="1"/>
          </p:nvPr>
        </p:nvSpPr>
        <p:spPr>
          <a:xfrm>
            <a:off x="0" y="743996"/>
            <a:ext cx="9144000" cy="6429420"/>
          </a:xfrm>
        </p:spPr>
        <p:txBody>
          <a:bodyPr>
            <a:normAutofit/>
          </a:bodyPr>
          <a:lstStyle/>
          <a:p>
            <a:pPr>
              <a:buNone/>
            </a:pPr>
            <a:r>
              <a:rPr lang="ru-RU" sz="4200" dirty="0" smtClean="0">
                <a:solidFill>
                  <a:srgbClr val="F4FEFE"/>
                </a:solidFill>
              </a:rPr>
              <a:t>	</a:t>
            </a:r>
            <a:endParaRPr lang="uk-UA" sz="2800" dirty="0" smtClean="0"/>
          </a:p>
          <a:p>
            <a:pPr>
              <a:buNone/>
            </a:pPr>
            <a:r>
              <a:rPr lang="en-US" sz="2400" dirty="0" smtClean="0"/>
              <a:t>   </a:t>
            </a:r>
            <a:r>
              <a:rPr lang="ru-RU" sz="2400" dirty="0" smtClean="0"/>
              <a:t>І</a:t>
            </a:r>
            <a:r>
              <a:rPr lang="en-US" sz="2400" dirty="0" smtClean="0"/>
              <a:t> type. Highly differentiated tumors - benign (</a:t>
            </a:r>
            <a:r>
              <a:rPr lang="en-US" sz="2400" dirty="0" err="1" smtClean="0"/>
              <a:t>osteoma</a:t>
            </a:r>
            <a:r>
              <a:rPr lang="en-US" sz="2400" dirty="0" smtClean="0"/>
              <a:t>, </a:t>
            </a:r>
            <a:r>
              <a:rPr lang="en-US" sz="2400" dirty="0" err="1" smtClean="0"/>
              <a:t>chondroma</a:t>
            </a:r>
            <a:r>
              <a:rPr lang="en-US" sz="2400" dirty="0" smtClean="0"/>
              <a:t>, lipoma, fibroma, </a:t>
            </a:r>
            <a:r>
              <a:rPr lang="en-US" sz="2400" dirty="0" err="1" smtClean="0"/>
              <a:t>angioma</a:t>
            </a:r>
            <a:r>
              <a:rPr lang="en-US" sz="2400" dirty="0" smtClean="0"/>
              <a:t>, adenoma, </a:t>
            </a:r>
            <a:r>
              <a:rPr lang="en-US" sz="2400" dirty="0" err="1" smtClean="0"/>
              <a:t>neurinoma</a:t>
            </a:r>
            <a:r>
              <a:rPr lang="en-US" sz="2400" dirty="0" smtClean="0"/>
              <a:t>, etc)</a:t>
            </a:r>
            <a:endParaRPr lang="uk-UA" sz="2400" dirty="0" smtClean="0"/>
          </a:p>
          <a:p>
            <a:pPr>
              <a:buNone/>
            </a:pPr>
            <a:endParaRPr lang="uk-UA" sz="2800" dirty="0" smtClean="0"/>
          </a:p>
          <a:p>
            <a:pPr>
              <a:buNone/>
            </a:pPr>
            <a:r>
              <a:rPr lang="en-US" sz="2800" dirty="0" smtClean="0"/>
              <a:t> </a:t>
            </a:r>
            <a:endParaRPr lang="uk-UA" sz="2800" dirty="0"/>
          </a:p>
        </p:txBody>
      </p:sp>
      <p:sp>
        <p:nvSpPr>
          <p:cNvPr id="4" name="Прямоугольник 3"/>
          <p:cNvSpPr/>
          <p:nvPr/>
        </p:nvSpPr>
        <p:spPr>
          <a:xfrm>
            <a:off x="228512" y="2420888"/>
            <a:ext cx="8501122" cy="4154984"/>
          </a:xfrm>
          <a:prstGeom prst="rect">
            <a:avLst/>
          </a:prstGeom>
        </p:spPr>
        <p:txBody>
          <a:bodyPr wrap="square">
            <a:spAutoFit/>
          </a:bodyPr>
          <a:lstStyle/>
          <a:p>
            <a:r>
              <a:rPr lang="ru-RU" sz="2400" i="1" dirty="0" smtClean="0"/>
              <a:t>ІІ</a:t>
            </a:r>
            <a:r>
              <a:rPr lang="en-US" sz="2400" i="1" dirty="0" smtClean="0"/>
              <a:t> type. Malignant tumors - Cancer</a:t>
            </a:r>
            <a:endParaRPr lang="uk-UA" sz="2400" dirty="0" smtClean="0"/>
          </a:p>
          <a:p>
            <a:r>
              <a:rPr lang="en-US" sz="2400" dirty="0" smtClean="0"/>
              <a:t>1 grade. Highly differentiated cancer;</a:t>
            </a:r>
          </a:p>
          <a:p>
            <a:r>
              <a:rPr lang="en-US" sz="2400" dirty="0" smtClean="0"/>
              <a:t>2 grade. Cancer of the moderate degree of maturity;</a:t>
            </a:r>
          </a:p>
          <a:p>
            <a:r>
              <a:rPr lang="en-US" sz="2400" dirty="0" smtClean="0"/>
              <a:t>3 grade.</a:t>
            </a:r>
            <a:r>
              <a:rPr lang="en-US" sz="2400" dirty="0"/>
              <a:t> </a:t>
            </a:r>
            <a:r>
              <a:rPr lang="en-US" sz="2400" dirty="0" smtClean="0"/>
              <a:t>Low-differentiate cancer.</a:t>
            </a:r>
          </a:p>
          <a:p>
            <a:r>
              <a:rPr lang="en-US" sz="2400" dirty="0" smtClean="0"/>
              <a:t>4 </a:t>
            </a:r>
            <a:r>
              <a:rPr lang="en-US" sz="2400" dirty="0"/>
              <a:t>grade.</a:t>
            </a:r>
            <a:r>
              <a:rPr lang="uk-UA" sz="2400" dirty="0" smtClean="0"/>
              <a:t> </a:t>
            </a:r>
            <a:r>
              <a:rPr lang="en-US" sz="2400" dirty="0" smtClean="0"/>
              <a:t>Undifferentiated cancer</a:t>
            </a:r>
          </a:p>
          <a:p>
            <a:pPr marL="144000" indent="252000">
              <a:lnSpc>
                <a:spcPct val="120000"/>
              </a:lnSpc>
              <a:buNone/>
            </a:pPr>
            <a:r>
              <a:rPr lang="en-US" sz="2400" b="1" dirty="0" smtClean="0"/>
              <a:t>International classification of cancer</a:t>
            </a:r>
            <a:endParaRPr lang="en-US" sz="2400" b="1" dirty="0"/>
          </a:p>
          <a:p>
            <a:pPr marL="144000" indent="252000">
              <a:lnSpc>
                <a:spcPct val="120000"/>
              </a:lnSpc>
              <a:buNone/>
            </a:pPr>
            <a:r>
              <a:rPr lang="en-US" sz="2400" dirty="0" smtClean="0"/>
              <a:t>The </a:t>
            </a:r>
            <a:r>
              <a:rPr lang="en-US" sz="2400" dirty="0"/>
              <a:t>concept about the stage of the process in ENT </a:t>
            </a:r>
            <a:r>
              <a:rPr lang="en-US" sz="2400" dirty="0" smtClean="0"/>
              <a:t>oncology: the </a:t>
            </a:r>
            <a:r>
              <a:rPr lang="en-US" sz="2400" dirty="0"/>
              <a:t>stage of the process can be I, II, III, IV; it is determined in the form the combinations of symbols </a:t>
            </a:r>
            <a:r>
              <a:rPr lang="en-US" sz="2400" dirty="0" smtClean="0"/>
              <a:t>T (</a:t>
            </a:r>
            <a:r>
              <a:rPr lang="en-US" sz="2400" dirty="0"/>
              <a:t>tumor</a:t>
            </a:r>
            <a:r>
              <a:rPr lang="en-US" sz="2400" dirty="0" smtClean="0"/>
              <a:t>)</a:t>
            </a:r>
            <a:r>
              <a:rPr lang="en-US" sz="2400" dirty="0"/>
              <a:t> (1-4</a:t>
            </a:r>
            <a:r>
              <a:rPr lang="en-US" sz="2400" dirty="0" smtClean="0"/>
              <a:t>), N (</a:t>
            </a:r>
            <a:r>
              <a:rPr lang="en-US" sz="2400" dirty="0" err="1"/>
              <a:t>nodulus</a:t>
            </a:r>
            <a:r>
              <a:rPr lang="en-US" sz="2400" dirty="0" smtClean="0"/>
              <a:t>)</a:t>
            </a:r>
            <a:r>
              <a:rPr lang="en-US" sz="2400" dirty="0"/>
              <a:t> (</a:t>
            </a:r>
            <a:r>
              <a:rPr lang="en-US" sz="2400" dirty="0" smtClean="0"/>
              <a:t>0-3), </a:t>
            </a:r>
            <a:r>
              <a:rPr lang="en-US" sz="2400" dirty="0"/>
              <a:t>M (metastasis</a:t>
            </a:r>
            <a:r>
              <a:rPr lang="en-US" sz="2400" dirty="0" smtClean="0"/>
              <a:t>) (0,1). </a:t>
            </a:r>
            <a:endParaRPr lang="uk-UA" sz="2400" u="sng" dirty="0" smtClean="0">
              <a:solidFill>
                <a:srgbClr val="F4FEFE"/>
              </a:solidFill>
            </a:endParaRPr>
          </a:p>
        </p:txBody>
      </p:sp>
    </p:spTree>
    <p:extLst>
      <p:ext uri="{BB962C8B-B14F-4D97-AF65-F5344CB8AC3E}">
        <p14:creationId xmlns:p14="http://schemas.microsoft.com/office/powerpoint/2010/main" val="30826690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107504" y="260648"/>
            <a:ext cx="822960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None/>
            </a:pPr>
            <a:r>
              <a:rPr lang="uk-UA" altLang="ru-RU" sz="3000" b="1" dirty="0"/>
              <a:t>	</a:t>
            </a:r>
            <a:r>
              <a:rPr lang="en-US" altLang="ru-RU" sz="3000" b="1" dirty="0" err="1"/>
              <a:t>Laryngostenosis</a:t>
            </a:r>
            <a:r>
              <a:rPr lang="uk-UA" altLang="ru-RU" sz="3000" b="1" dirty="0"/>
              <a:t> – </a:t>
            </a:r>
            <a:r>
              <a:rPr lang="en-US" altLang="ru-RU" sz="3000" b="1" dirty="0" smtClean="0"/>
              <a:t>narrowing </a:t>
            </a:r>
            <a:r>
              <a:rPr lang="en-US" altLang="ru-RU" sz="3000" b="1" dirty="0"/>
              <a:t>of the </a:t>
            </a:r>
            <a:r>
              <a:rPr lang="en-US" altLang="ru-RU" sz="3000" b="1" dirty="0" smtClean="0"/>
              <a:t>larynx</a:t>
            </a:r>
            <a:endParaRPr lang="ru-RU" altLang="ru-RU" sz="3000" b="1" dirty="0"/>
          </a:p>
        </p:txBody>
      </p:sp>
      <p:sp>
        <p:nvSpPr>
          <p:cNvPr id="5" name="Rectangle 5"/>
          <p:cNvSpPr>
            <a:spLocks noChangeArrowheads="1"/>
          </p:cNvSpPr>
          <p:nvPr/>
        </p:nvSpPr>
        <p:spPr bwMode="auto">
          <a:xfrm>
            <a:off x="323528" y="1196752"/>
            <a:ext cx="8435280" cy="409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en-US" altLang="ru-RU" sz="2600" b="1" dirty="0" smtClean="0"/>
              <a:t>Acute </a:t>
            </a:r>
            <a:r>
              <a:rPr lang="ru-RU" altLang="ru-RU" sz="2600" dirty="0" smtClean="0"/>
              <a:t>(</a:t>
            </a:r>
            <a:r>
              <a:rPr lang="en-US" altLang="ru-RU" sz="2600" dirty="0" smtClean="0"/>
              <a:t>seconds - days)</a:t>
            </a:r>
          </a:p>
          <a:p>
            <a:pPr marL="642937" indent="-285750" eaLnBrk="1" hangingPunct="1">
              <a:spcBef>
                <a:spcPct val="20000"/>
              </a:spcBef>
              <a:buClr>
                <a:schemeClr val="accent1"/>
              </a:buClr>
              <a:buSzPct val="65000"/>
              <a:buFont typeface="Wingdings" panose="05000000000000000000" pitchFamily="2" charset="2"/>
              <a:buChar char="Ø"/>
            </a:pPr>
            <a:r>
              <a:rPr lang="en-US" altLang="ru-RU" sz="1600" dirty="0" smtClean="0"/>
              <a:t>Swell (inflammation, allergic reaction)</a:t>
            </a:r>
            <a:endParaRPr lang="ru-RU" altLang="ru-RU" sz="1600" dirty="0"/>
          </a:p>
          <a:p>
            <a:pPr marL="642937" indent="-285750" eaLnBrk="1" hangingPunct="1">
              <a:spcBef>
                <a:spcPct val="20000"/>
              </a:spcBef>
              <a:buClr>
                <a:schemeClr val="accent1"/>
              </a:buClr>
              <a:buSzPct val="65000"/>
              <a:buFont typeface="Wingdings" panose="05000000000000000000" pitchFamily="2" charset="2"/>
              <a:buChar char="Ø"/>
            </a:pPr>
            <a:r>
              <a:rPr lang="en-US" altLang="ru-RU" sz="1600" dirty="0"/>
              <a:t>Trauma</a:t>
            </a:r>
            <a:r>
              <a:rPr lang="ru-RU" altLang="ru-RU" sz="1600" dirty="0"/>
              <a:t>.</a:t>
            </a:r>
          </a:p>
          <a:p>
            <a:pPr marL="642937" indent="-285750" eaLnBrk="1" hangingPunct="1">
              <a:spcBef>
                <a:spcPct val="20000"/>
              </a:spcBef>
              <a:buClr>
                <a:schemeClr val="accent1"/>
              </a:buClr>
              <a:buSzPct val="65000"/>
              <a:buFont typeface="Wingdings" panose="05000000000000000000" pitchFamily="2" charset="2"/>
              <a:buChar char="Ø"/>
            </a:pPr>
            <a:r>
              <a:rPr lang="en-US" altLang="ru-RU" sz="1600" dirty="0"/>
              <a:t>Foreign bodies</a:t>
            </a:r>
            <a:r>
              <a:rPr lang="ru-RU" altLang="ru-RU" sz="1600" dirty="0"/>
              <a:t>.</a:t>
            </a:r>
          </a:p>
          <a:p>
            <a:pPr marL="642937" indent="-285750" eaLnBrk="1" hangingPunct="1">
              <a:spcBef>
                <a:spcPct val="20000"/>
              </a:spcBef>
              <a:buClr>
                <a:schemeClr val="accent1"/>
              </a:buClr>
              <a:buSzPct val="65000"/>
              <a:buFont typeface="Wingdings" panose="05000000000000000000" pitchFamily="2" charset="2"/>
              <a:buChar char="Ø"/>
            </a:pPr>
            <a:r>
              <a:rPr lang="en-US" altLang="ru-RU" sz="1600" dirty="0"/>
              <a:t>Acute </a:t>
            </a:r>
            <a:r>
              <a:rPr lang="en-US" altLang="ru-RU" sz="1600" dirty="0" err="1"/>
              <a:t>laryngotracheitis</a:t>
            </a:r>
            <a:r>
              <a:rPr lang="en-US" altLang="ru-RU" sz="1600" dirty="0"/>
              <a:t> in children</a:t>
            </a:r>
            <a:r>
              <a:rPr lang="ru-RU" altLang="ru-RU" sz="1600" dirty="0"/>
              <a:t>.</a:t>
            </a:r>
          </a:p>
          <a:p>
            <a:pPr marL="642937" indent="-285750" eaLnBrk="1" hangingPunct="1">
              <a:spcBef>
                <a:spcPct val="20000"/>
              </a:spcBef>
              <a:buClr>
                <a:schemeClr val="accent1"/>
              </a:buClr>
              <a:buSzPct val="65000"/>
              <a:buFont typeface="Wingdings" panose="05000000000000000000" pitchFamily="2" charset="2"/>
              <a:buChar char="Ø"/>
            </a:pPr>
            <a:r>
              <a:rPr lang="en-US" altLang="ru-RU" sz="1600" dirty="0"/>
              <a:t>Diphtheria of the throat</a:t>
            </a:r>
            <a:r>
              <a:rPr lang="ru-RU" altLang="ru-RU" sz="1600" dirty="0"/>
              <a:t>.</a:t>
            </a:r>
          </a:p>
          <a:p>
            <a:pPr marL="642937" indent="-285750" eaLnBrk="1" hangingPunct="1">
              <a:spcBef>
                <a:spcPct val="20000"/>
              </a:spcBef>
              <a:buClr>
                <a:schemeClr val="accent1"/>
              </a:buClr>
              <a:buSzPct val="65000"/>
              <a:buFont typeface="Wingdings" panose="05000000000000000000" pitchFamily="2" charset="2"/>
              <a:buChar char="Ø"/>
            </a:pPr>
            <a:r>
              <a:rPr lang="en-US" altLang="ru-RU" sz="1600" dirty="0"/>
              <a:t>Laryngospasm</a:t>
            </a:r>
            <a:r>
              <a:rPr lang="ru-RU" altLang="ru-RU" sz="1600" dirty="0"/>
              <a:t>.</a:t>
            </a:r>
          </a:p>
          <a:p>
            <a:pPr eaLnBrk="1" hangingPunct="1">
              <a:spcBef>
                <a:spcPct val="20000"/>
              </a:spcBef>
              <a:buClr>
                <a:schemeClr val="accent1"/>
              </a:buClr>
              <a:buSzPct val="65000"/>
              <a:buFont typeface="Wingdings" panose="05000000000000000000" pitchFamily="2" charset="2"/>
              <a:buChar char="n"/>
            </a:pPr>
            <a:r>
              <a:rPr lang="en-US" altLang="ru-RU" sz="2600" b="1" dirty="0" smtClean="0"/>
              <a:t>Chronic </a:t>
            </a:r>
            <a:r>
              <a:rPr lang="ru-RU" altLang="ru-RU" sz="2600" dirty="0" smtClean="0"/>
              <a:t>(</a:t>
            </a:r>
            <a:r>
              <a:rPr lang="en-US" altLang="ru-RU" sz="2600" dirty="0" smtClean="0"/>
              <a:t>weeks - years</a:t>
            </a:r>
            <a:r>
              <a:rPr lang="ru-RU" altLang="ru-RU" sz="2600" dirty="0"/>
              <a:t>)</a:t>
            </a:r>
          </a:p>
          <a:p>
            <a:pPr marL="628650" indent="-271463" eaLnBrk="1" hangingPunct="1">
              <a:buClr>
                <a:srgbClr val="00B050"/>
              </a:buClr>
              <a:buFont typeface="Wingdings" panose="05000000000000000000" pitchFamily="2" charset="2"/>
              <a:buChar char="Ø"/>
            </a:pPr>
            <a:r>
              <a:rPr lang="en-US" altLang="ru-RU" sz="1600" dirty="0" err="1"/>
              <a:t>Tumours</a:t>
            </a:r>
            <a:r>
              <a:rPr lang="en-US" altLang="ru-RU" sz="1600" dirty="0"/>
              <a:t>, cysts</a:t>
            </a:r>
            <a:r>
              <a:rPr lang="ru-RU" altLang="ru-RU" sz="1600" dirty="0"/>
              <a:t>.</a:t>
            </a:r>
          </a:p>
          <a:p>
            <a:pPr marL="628650" indent="-271463" eaLnBrk="1" hangingPunct="1">
              <a:buClr>
                <a:srgbClr val="00B050"/>
              </a:buClr>
              <a:buFont typeface="Wingdings" panose="05000000000000000000" pitchFamily="2" charset="2"/>
              <a:buChar char="Ø"/>
            </a:pPr>
            <a:r>
              <a:rPr lang="en-US" altLang="ru-RU" sz="1600" dirty="0"/>
              <a:t>Infectious </a:t>
            </a:r>
            <a:r>
              <a:rPr lang="en-US" altLang="ru-RU" sz="1600" dirty="0" err="1"/>
              <a:t>granulemas</a:t>
            </a:r>
            <a:r>
              <a:rPr lang="ru-RU" altLang="ru-RU" sz="1600" dirty="0"/>
              <a:t>.</a:t>
            </a:r>
          </a:p>
          <a:p>
            <a:pPr marL="628650" indent="-271463" eaLnBrk="1" hangingPunct="1">
              <a:buClr>
                <a:srgbClr val="00B050"/>
              </a:buClr>
              <a:buFont typeface="Wingdings" panose="05000000000000000000" pitchFamily="2" charset="2"/>
              <a:buChar char="Ø"/>
            </a:pPr>
            <a:r>
              <a:rPr lang="en-US" altLang="ru-RU" sz="1600" dirty="0"/>
              <a:t>Scarifications</a:t>
            </a:r>
            <a:r>
              <a:rPr lang="ru-RU" altLang="ru-RU" sz="1600" dirty="0"/>
              <a:t>.</a:t>
            </a:r>
          </a:p>
          <a:p>
            <a:pPr marL="628650" indent="-271463" eaLnBrk="1" hangingPunct="1">
              <a:buClr>
                <a:srgbClr val="00B050"/>
              </a:buClr>
              <a:buFont typeface="Wingdings" panose="05000000000000000000" pitchFamily="2" charset="2"/>
              <a:buChar char="Ø"/>
            </a:pPr>
            <a:r>
              <a:rPr lang="en-US" altLang="ru-RU" sz="1600" dirty="0"/>
              <a:t>In-born pathology</a:t>
            </a:r>
            <a:r>
              <a:rPr lang="ru-RU" altLang="ru-RU" sz="1600" dirty="0"/>
              <a:t>.</a:t>
            </a:r>
          </a:p>
          <a:p>
            <a:pPr marL="628650" indent="-271463" eaLnBrk="1" hangingPunct="1">
              <a:buClr>
                <a:srgbClr val="00B050"/>
              </a:buClr>
              <a:buFont typeface="Wingdings" panose="05000000000000000000" pitchFamily="2" charset="2"/>
              <a:buChar char="Ø"/>
            </a:pPr>
            <a:r>
              <a:rPr lang="en-US" altLang="ru-RU" sz="1600" dirty="0"/>
              <a:t>Two-sided paralysis of the recurrent nerves</a:t>
            </a:r>
            <a:r>
              <a:rPr lang="ru-RU" altLang="ru-RU" sz="1600" dirty="0"/>
              <a:t>.</a:t>
            </a:r>
          </a:p>
          <a:p>
            <a:pPr marL="0" indent="0" eaLnBrk="1" hangingPunct="1">
              <a:spcBef>
                <a:spcPct val="20000"/>
              </a:spcBef>
              <a:buClr>
                <a:schemeClr val="accent1"/>
              </a:buClr>
              <a:buSzPct val="65000"/>
            </a:pPr>
            <a:endParaRPr lang="ru-RU" altLang="ru-RU" sz="2600" b="1" dirty="0"/>
          </a:p>
        </p:txBody>
      </p:sp>
      <p:pic>
        <p:nvPicPr>
          <p:cNvPr id="6" name="Picture 5" descr="гортань2"/>
          <p:cNvPicPr>
            <a:picLocks noChangeAspect="1" noChangeArrowheads="1"/>
          </p:cNvPicPr>
          <p:nvPr/>
        </p:nvPicPr>
        <p:blipFill>
          <a:blip r:embed="rId3">
            <a:extLst>
              <a:ext uri="{28A0092B-C50C-407E-A947-70E740481C1C}">
                <a14:useLocalDpi xmlns:a14="http://schemas.microsoft.com/office/drawing/2010/main" val="0"/>
              </a:ext>
            </a:extLst>
          </a:blip>
          <a:srcRect l="6041" r="18124" b="8559"/>
          <a:stretch>
            <a:fillRect/>
          </a:stretch>
        </p:blipFill>
        <p:spPr bwMode="auto">
          <a:xfrm>
            <a:off x="5582991" y="1166440"/>
            <a:ext cx="3170087" cy="24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гортань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3800722"/>
            <a:ext cx="2103633" cy="300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011_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1979712" y="5169724"/>
            <a:ext cx="1576703" cy="1658509"/>
          </a:xfrm>
          <a:prstGeom prst="rect">
            <a:avLst/>
          </a:prstGeom>
          <a:noFill/>
        </p:spPr>
      </p:pic>
    </p:spTree>
    <p:extLst>
      <p:ext uri="{BB962C8B-B14F-4D97-AF65-F5344CB8AC3E}">
        <p14:creationId xmlns:p14="http://schemas.microsoft.com/office/powerpoint/2010/main" val="2448757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42404" y="0"/>
            <a:ext cx="8229600" cy="1143000"/>
          </a:xfrm>
        </p:spPr>
        <p:txBody>
          <a:bodyPr/>
          <a:lstStyle/>
          <a:p>
            <a:pPr eaLnBrk="1" hangingPunct="1"/>
            <a:r>
              <a:rPr lang="en-US" altLang="ru-RU" dirty="0" smtClean="0"/>
              <a:t>Classification</a:t>
            </a:r>
            <a:endParaRPr lang="ru-RU" altLang="ru-RU" dirty="0" smtClean="0"/>
          </a:p>
        </p:txBody>
      </p:sp>
      <p:sp>
        <p:nvSpPr>
          <p:cNvPr id="54275" name="Rectangle 3"/>
          <p:cNvSpPr>
            <a:spLocks noGrp="1" noChangeArrowheads="1"/>
          </p:cNvSpPr>
          <p:nvPr>
            <p:ph type="body" idx="1"/>
          </p:nvPr>
        </p:nvSpPr>
        <p:spPr>
          <a:xfrm>
            <a:off x="179512" y="980728"/>
            <a:ext cx="8389094" cy="5760640"/>
          </a:xfrm>
        </p:spPr>
        <p:txBody>
          <a:bodyPr>
            <a:noAutofit/>
          </a:bodyPr>
          <a:lstStyle/>
          <a:p>
            <a:pPr>
              <a:lnSpc>
                <a:spcPct val="80000"/>
              </a:lnSpc>
            </a:pPr>
            <a:r>
              <a:rPr lang="en-US" altLang="ru-RU" sz="2400" dirty="0" smtClean="0"/>
              <a:t>The first stage of </a:t>
            </a:r>
            <a:r>
              <a:rPr lang="en-US" altLang="ru-RU" sz="2400" b="1" dirty="0" smtClean="0"/>
              <a:t>compensation</a:t>
            </a:r>
            <a:r>
              <a:rPr lang="en-US" altLang="ru-RU" sz="2400" dirty="0" smtClean="0"/>
              <a:t>. It is </a:t>
            </a:r>
            <a:r>
              <a:rPr lang="en-US" altLang="ru-RU" sz="2400" dirty="0" err="1" smtClean="0"/>
              <a:t>characterised</a:t>
            </a:r>
            <a:r>
              <a:rPr lang="en-US" altLang="ru-RU" sz="2400" dirty="0" smtClean="0"/>
              <a:t> by deepening and less frequent respiratory excursions, loss of a respiratory </a:t>
            </a:r>
            <a:r>
              <a:rPr lang="en-US" altLang="ru-RU" sz="2400" dirty="0"/>
              <a:t>pause only during physical activity. </a:t>
            </a:r>
            <a:endParaRPr lang="en-US" altLang="ru-RU" sz="2400" dirty="0" smtClean="0"/>
          </a:p>
          <a:p>
            <a:pPr eaLnBrk="1" hangingPunct="1">
              <a:lnSpc>
                <a:spcPct val="80000"/>
              </a:lnSpc>
            </a:pPr>
            <a:r>
              <a:rPr lang="en-US" altLang="ru-RU" sz="2400" dirty="0" smtClean="0"/>
              <a:t>The second stage — a stage of </a:t>
            </a:r>
            <a:r>
              <a:rPr lang="en-US" altLang="ru-RU" sz="2400" b="1" dirty="0" err="1" smtClean="0"/>
              <a:t>subcompensation</a:t>
            </a:r>
            <a:r>
              <a:rPr lang="en-US" altLang="ru-RU" sz="2400" dirty="0" smtClean="0"/>
              <a:t>. At this stage additional muscles take part in the breathing act. One can clearly notice in patient retractions of over - and </a:t>
            </a:r>
            <a:r>
              <a:rPr lang="en-US" altLang="ru-RU" sz="2400" dirty="0" err="1" smtClean="0"/>
              <a:t>subclavia</a:t>
            </a:r>
            <a:r>
              <a:rPr lang="en-US" altLang="ru-RU" sz="2400" dirty="0" smtClean="0"/>
              <a:t> fossae, intercostal intervals, inflating (trembling) of wings of a nose . Breath is accompanied by noise (stridor), mucous membrane of lips becomes cyanotic. </a:t>
            </a:r>
          </a:p>
          <a:p>
            <a:pPr>
              <a:lnSpc>
                <a:spcPct val="80000"/>
              </a:lnSpc>
            </a:pPr>
            <a:r>
              <a:rPr lang="en-US" altLang="ru-RU" sz="2400" dirty="0" smtClean="0"/>
              <a:t>In the third stage — </a:t>
            </a:r>
            <a:r>
              <a:rPr lang="en-US" altLang="ru-RU" sz="2400" b="1" dirty="0" smtClean="0"/>
              <a:t>decompensation</a:t>
            </a:r>
            <a:r>
              <a:rPr lang="en-US" altLang="ru-RU" sz="2400" dirty="0" smtClean="0"/>
              <a:t> — stridor more expressed, tension of respiratory muscles becomes maximal. The patient shows significant anxiety and disturbance. He becomes covered with cold sweat, cyanosis progresses, breathing becomes frequent, superficial, the arterial </a:t>
            </a:r>
            <a:r>
              <a:rPr lang="en-US" altLang="ru-RU" sz="2400" dirty="0"/>
              <a:t>pressure decreased, pulse </a:t>
            </a:r>
            <a:r>
              <a:rPr lang="en-US" altLang="ru-RU" sz="2400" dirty="0" smtClean="0"/>
              <a:t>thread</a:t>
            </a:r>
            <a:endParaRPr lang="ru-RU" altLang="ru-RU" sz="2400" dirty="0" smtClean="0"/>
          </a:p>
          <a:p>
            <a:pPr>
              <a:lnSpc>
                <a:spcPct val="80000"/>
              </a:lnSpc>
            </a:pPr>
            <a:r>
              <a:rPr lang="en-US" altLang="ru-RU" sz="2400" dirty="0" smtClean="0"/>
              <a:t>Fourth stage – </a:t>
            </a:r>
            <a:r>
              <a:rPr lang="en-US" altLang="ru-RU" sz="2400" b="1" dirty="0" smtClean="0"/>
              <a:t>asphyxia</a:t>
            </a:r>
            <a:r>
              <a:rPr lang="en-US" altLang="ru-RU" sz="2400" dirty="0" smtClean="0"/>
              <a:t> - pupils extend, there comes loss of consciousness, involuntary  urination and defecation, and the patient dies. </a:t>
            </a:r>
          </a:p>
        </p:txBody>
      </p:sp>
    </p:spTree>
    <p:extLst>
      <p:ext uri="{BB962C8B-B14F-4D97-AF65-F5344CB8AC3E}">
        <p14:creationId xmlns:p14="http://schemas.microsoft.com/office/powerpoint/2010/main" val="1753148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ChangeArrowheads="1"/>
          </p:cNvSpPr>
          <p:nvPr/>
        </p:nvSpPr>
        <p:spPr bwMode="auto">
          <a:xfrm>
            <a:off x="920725" y="692696"/>
            <a:ext cx="8229600" cy="47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3800" b="1" dirty="0" smtClean="0">
                <a:solidFill>
                  <a:schemeClr val="tx2"/>
                </a:solidFill>
                <a:latin typeface="Garamond" panose="02020404030301010803" pitchFamily="18" charset="0"/>
              </a:rPr>
              <a:t>Aid in case of </a:t>
            </a:r>
            <a:r>
              <a:rPr lang="en-US" altLang="ru-RU" sz="3800" b="1" dirty="0" err="1" smtClean="0">
                <a:solidFill>
                  <a:schemeClr val="tx2"/>
                </a:solidFill>
                <a:latin typeface="Garamond" panose="02020404030301010803" pitchFamily="18" charset="0"/>
              </a:rPr>
              <a:t>laryngostenosis</a:t>
            </a:r>
            <a:r>
              <a:rPr lang="uk-UA" altLang="ru-RU" sz="3800" b="1" dirty="0" smtClean="0">
                <a:solidFill>
                  <a:schemeClr val="tx2"/>
                </a:solidFill>
                <a:latin typeface="Garamond" panose="02020404030301010803" pitchFamily="18" charset="0"/>
              </a:rPr>
              <a:t/>
            </a:r>
            <a:br>
              <a:rPr lang="uk-UA" altLang="ru-RU" sz="3800" b="1" dirty="0" smtClean="0">
                <a:solidFill>
                  <a:schemeClr val="tx2"/>
                </a:solidFill>
                <a:latin typeface="Garamond" panose="02020404030301010803" pitchFamily="18" charset="0"/>
              </a:rPr>
            </a:br>
            <a:endParaRPr lang="ru-RU" altLang="ru-RU" sz="3800" b="1" dirty="0">
              <a:solidFill>
                <a:schemeClr val="tx2"/>
              </a:solidFill>
              <a:latin typeface="Garamond" panose="02020404030301010803" pitchFamily="18" charset="0"/>
            </a:endParaRPr>
          </a:p>
        </p:txBody>
      </p:sp>
      <p:sp>
        <p:nvSpPr>
          <p:cNvPr id="55299" name="Rectangle 5"/>
          <p:cNvSpPr>
            <a:spLocks noChangeArrowheads="1"/>
          </p:cNvSpPr>
          <p:nvPr/>
        </p:nvSpPr>
        <p:spPr bwMode="auto">
          <a:xfrm>
            <a:off x="457200" y="1484313"/>
            <a:ext cx="82296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buClr>
                <a:schemeClr val="tx1"/>
              </a:buClr>
              <a:buSzPct val="65000"/>
              <a:buFont typeface="Wingdings" panose="05000000000000000000" pitchFamily="2" charset="2"/>
              <a:buNone/>
            </a:pPr>
            <a:r>
              <a:rPr lang="en-US" altLang="ru-RU" sz="1900" b="1" dirty="0" smtClean="0"/>
              <a:t>IN </a:t>
            </a:r>
            <a:r>
              <a:rPr lang="en-US" altLang="ru-RU" sz="1900" b="1" dirty="0"/>
              <a:t>allergies immediate administration of adrenaline 0.5-1.0 ml of 0.1% solution of </a:t>
            </a:r>
            <a:r>
              <a:rPr lang="en-US" altLang="ru-RU" sz="1900" b="1" dirty="0" smtClean="0"/>
              <a:t>adrenaline, epinephrine, </a:t>
            </a:r>
            <a:r>
              <a:rPr lang="en-US" altLang="ru-RU" sz="1900" b="1" dirty="0"/>
              <a:t>corticosteroids, antihistamines.</a:t>
            </a:r>
            <a:r>
              <a:rPr lang="uk-UA" altLang="ru-RU" sz="1900" b="1" dirty="0" smtClean="0"/>
              <a:t>  </a:t>
            </a:r>
          </a:p>
          <a:p>
            <a:pPr eaLnBrk="1" hangingPunct="1">
              <a:lnSpc>
                <a:spcPct val="80000"/>
              </a:lnSpc>
              <a:spcBef>
                <a:spcPct val="20000"/>
              </a:spcBef>
              <a:buClr>
                <a:schemeClr val="tx1"/>
              </a:buClr>
              <a:buSzPct val="65000"/>
              <a:buFont typeface="Wingdings" panose="05000000000000000000" pitchFamily="2" charset="2"/>
              <a:buChar char="q"/>
            </a:pPr>
            <a:r>
              <a:rPr lang="uk-UA" altLang="ru-RU" sz="1900" b="1" dirty="0" smtClean="0"/>
              <a:t> </a:t>
            </a:r>
            <a:r>
              <a:rPr lang="en-US" altLang="ru-RU" sz="1900" b="1" dirty="0"/>
              <a:t>Intravenous</a:t>
            </a:r>
            <a:r>
              <a:rPr lang="uk-UA" altLang="ru-RU" sz="1900" b="1" dirty="0"/>
              <a:t>:</a:t>
            </a:r>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uk-UA" altLang="ru-RU" sz="1900" b="1" dirty="0"/>
              <a:t>      </a:t>
            </a:r>
            <a:r>
              <a:rPr lang="en-US" altLang="ru-RU" sz="1900" b="1" dirty="0"/>
              <a:t>Sol</a:t>
            </a:r>
            <a:r>
              <a:rPr lang="uk-UA" altLang="ru-RU" sz="1900" b="1" dirty="0"/>
              <a:t>. </a:t>
            </a:r>
            <a:r>
              <a:rPr lang="en-US" altLang="ru-RU" sz="1900" b="1" dirty="0" err="1"/>
              <a:t>Glucosae</a:t>
            </a:r>
            <a:r>
              <a:rPr lang="uk-UA" altLang="ru-RU" sz="1900" b="1" dirty="0"/>
              <a:t>                40%     20,0</a:t>
            </a:r>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uk-UA" altLang="ru-RU" sz="1900" b="1" dirty="0"/>
              <a:t>      </a:t>
            </a:r>
            <a:r>
              <a:rPr lang="en-US" altLang="ru-RU" sz="1900" b="1" dirty="0"/>
              <a:t>Sol. </a:t>
            </a:r>
            <a:r>
              <a:rPr lang="en-US" altLang="ru-RU" sz="1900" b="1" dirty="0" err="1"/>
              <a:t>Calcii</a:t>
            </a:r>
            <a:r>
              <a:rPr lang="en-US" altLang="ru-RU" sz="1900" b="1" dirty="0"/>
              <a:t> </a:t>
            </a:r>
            <a:r>
              <a:rPr lang="en-US" altLang="ru-RU" sz="1900" b="1" dirty="0" err="1"/>
              <a:t>chloridi</a:t>
            </a:r>
            <a:r>
              <a:rPr lang="en-US" altLang="ru-RU" sz="1900" b="1" dirty="0"/>
              <a:t> </a:t>
            </a:r>
            <a:r>
              <a:rPr lang="uk-UA" altLang="ru-RU" sz="1900" b="1" dirty="0"/>
              <a:t>       </a:t>
            </a:r>
            <a:r>
              <a:rPr lang="en-US" altLang="ru-RU" sz="1900" b="1" dirty="0"/>
              <a:t>10%</a:t>
            </a:r>
            <a:r>
              <a:rPr lang="uk-UA" altLang="ru-RU" sz="1900" b="1" dirty="0"/>
              <a:t>     </a:t>
            </a:r>
            <a:r>
              <a:rPr lang="en-US" altLang="ru-RU" sz="1900" b="1" dirty="0"/>
              <a:t>10,0</a:t>
            </a:r>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en-US" altLang="ru-RU" sz="1900" b="1" dirty="0"/>
              <a:t>      Sol. </a:t>
            </a:r>
            <a:r>
              <a:rPr lang="en-US" altLang="ru-RU" sz="1900" b="1" dirty="0" err="1"/>
              <a:t>Acidi</a:t>
            </a:r>
            <a:r>
              <a:rPr lang="en-US" altLang="ru-RU" sz="1900" b="1" dirty="0"/>
              <a:t> </a:t>
            </a:r>
            <a:r>
              <a:rPr lang="en-US" altLang="ru-RU" sz="1900" b="1" dirty="0" err="1"/>
              <a:t>ascorbinici</a:t>
            </a:r>
            <a:r>
              <a:rPr lang="en-US" altLang="ru-RU" sz="1900" b="1" dirty="0"/>
              <a:t>    5%</a:t>
            </a:r>
            <a:r>
              <a:rPr lang="uk-UA" altLang="ru-RU" sz="1900" b="1" dirty="0"/>
              <a:t>       </a:t>
            </a:r>
            <a:r>
              <a:rPr lang="en-US" altLang="ru-RU" sz="1900" b="1" dirty="0"/>
              <a:t>5,0</a:t>
            </a:r>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en-US" altLang="ru-RU" sz="1900" b="1" dirty="0"/>
              <a:t>      Sol. </a:t>
            </a:r>
            <a:r>
              <a:rPr lang="en-US" altLang="ru-RU" sz="1900" b="1" dirty="0" err="1"/>
              <a:t>Euphyllini</a:t>
            </a:r>
            <a:r>
              <a:rPr lang="en-US" altLang="ru-RU" sz="1900" b="1" dirty="0"/>
              <a:t>  </a:t>
            </a:r>
            <a:r>
              <a:rPr lang="uk-UA" altLang="ru-RU" sz="1900" b="1" dirty="0"/>
              <a:t>             </a:t>
            </a:r>
            <a:r>
              <a:rPr lang="en-US" altLang="ru-RU" sz="1900" b="1" dirty="0"/>
              <a:t>2,4 </a:t>
            </a:r>
            <a:r>
              <a:rPr lang="uk-UA" altLang="ru-RU" sz="1900" b="1" dirty="0"/>
              <a:t>%</a:t>
            </a:r>
            <a:r>
              <a:rPr lang="en-US" altLang="ru-RU" sz="1900" b="1" dirty="0"/>
              <a:t>   5,0-10,0</a:t>
            </a:r>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en-US" altLang="ru-RU" sz="1900" b="1" dirty="0"/>
              <a:t>      Sol. </a:t>
            </a:r>
            <a:r>
              <a:rPr lang="en-US" altLang="ru-RU" sz="1900" b="1" dirty="0" err="1"/>
              <a:t>Prednisoloni</a:t>
            </a:r>
            <a:r>
              <a:rPr lang="en-US" altLang="ru-RU" sz="1900" b="1" dirty="0"/>
              <a:t>  </a:t>
            </a:r>
            <a:r>
              <a:rPr lang="uk-UA" altLang="ru-RU" sz="1900" b="1" dirty="0"/>
              <a:t>                     </a:t>
            </a:r>
            <a:r>
              <a:rPr lang="en-US" altLang="ru-RU" sz="1900" b="1" dirty="0"/>
              <a:t>60-90</a:t>
            </a:r>
            <a:r>
              <a:rPr lang="uk-UA" altLang="ru-RU" sz="1900" b="1" dirty="0"/>
              <a:t> </a:t>
            </a:r>
            <a:r>
              <a:rPr lang="en-US" altLang="ru-RU" sz="1900" b="1" dirty="0" smtClean="0"/>
              <a:t>mg</a:t>
            </a:r>
            <a:endParaRPr lang="en-US" altLang="ru-RU" sz="1900" b="1" dirty="0"/>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en-US" altLang="ru-RU" sz="1900" b="1" dirty="0" smtClean="0"/>
              <a:t>      Antihistamines (</a:t>
            </a:r>
            <a:r>
              <a:rPr lang="en-US" altLang="ru-RU" sz="1900" b="1" dirty="0" err="1" smtClean="0"/>
              <a:t>Dimedrol</a:t>
            </a:r>
            <a:r>
              <a:rPr lang="en-US" altLang="ru-RU" sz="1900" b="1" dirty="0" smtClean="0"/>
              <a:t> 1%)</a:t>
            </a:r>
          </a:p>
          <a:p>
            <a:pPr indent="285750" eaLnBrk="1" hangingPunct="1">
              <a:lnSpc>
                <a:spcPct val="80000"/>
              </a:lnSpc>
              <a:spcBef>
                <a:spcPct val="20000"/>
              </a:spcBef>
              <a:buClr>
                <a:schemeClr val="tx1"/>
              </a:buClr>
              <a:buSzPct val="65000"/>
              <a:buFont typeface="Wingdings" panose="05000000000000000000" pitchFamily="2" charset="2"/>
              <a:buChar char="§"/>
              <a:tabLst>
                <a:tab pos="357188" algn="l"/>
                <a:tab pos="542925" algn="l"/>
              </a:tabLst>
            </a:pPr>
            <a:r>
              <a:rPr lang="en-US" altLang="ru-RU" sz="1900" b="1" dirty="0"/>
              <a:t> </a:t>
            </a:r>
            <a:r>
              <a:rPr lang="en-US" altLang="ru-RU" sz="1900" b="1" dirty="0" smtClean="0"/>
              <a:t>     Diuretics </a:t>
            </a:r>
            <a:r>
              <a:rPr lang="uk-UA" altLang="ru-RU" sz="1900" b="1" dirty="0"/>
              <a:t>(</a:t>
            </a:r>
            <a:r>
              <a:rPr lang="en-US" altLang="ru-RU" sz="1900" b="1" dirty="0" err="1" smtClean="0"/>
              <a:t>Lazi</a:t>
            </a:r>
            <a:r>
              <a:rPr lang="en-US" altLang="ru-RU" sz="1900" b="1" dirty="0" err="1"/>
              <a:t>x</a:t>
            </a:r>
            <a:r>
              <a:rPr lang="en-US" altLang="ru-RU" sz="1900" b="1" dirty="0" smtClean="0"/>
              <a:t>, </a:t>
            </a:r>
            <a:r>
              <a:rPr lang="en-US" altLang="ru-RU" sz="1900" b="1" dirty="0" err="1" smtClean="0"/>
              <a:t>Trifas</a:t>
            </a:r>
            <a:r>
              <a:rPr lang="uk-UA" altLang="ru-RU" sz="1900" b="1" dirty="0" smtClean="0"/>
              <a:t>).</a:t>
            </a:r>
            <a:endParaRPr lang="uk-UA" altLang="ru-RU" sz="1900" b="1" dirty="0"/>
          </a:p>
          <a:p>
            <a:pPr eaLnBrk="1" hangingPunct="1">
              <a:lnSpc>
                <a:spcPct val="80000"/>
              </a:lnSpc>
              <a:spcBef>
                <a:spcPct val="20000"/>
              </a:spcBef>
              <a:buClr>
                <a:schemeClr val="tx1"/>
              </a:buClr>
              <a:buSzPct val="65000"/>
              <a:buFont typeface="Wingdings" panose="05000000000000000000" pitchFamily="2" charset="2"/>
              <a:buChar char="q"/>
            </a:pPr>
            <a:r>
              <a:rPr lang="en-US" altLang="ru-RU" sz="1900" b="1" dirty="0" smtClean="0"/>
              <a:t>Distracting </a:t>
            </a:r>
            <a:r>
              <a:rPr lang="en-US" altLang="ru-RU" sz="1900" b="1" dirty="0"/>
              <a:t>procedures</a:t>
            </a:r>
            <a:r>
              <a:rPr lang="uk-UA" altLang="ru-RU" sz="1900" b="1" dirty="0"/>
              <a:t>.</a:t>
            </a:r>
            <a:endParaRPr lang="en-US" altLang="ru-RU" sz="1900" b="1" dirty="0"/>
          </a:p>
          <a:p>
            <a:pPr eaLnBrk="1" hangingPunct="1">
              <a:lnSpc>
                <a:spcPct val="80000"/>
              </a:lnSpc>
              <a:spcBef>
                <a:spcPct val="20000"/>
              </a:spcBef>
              <a:buClr>
                <a:schemeClr val="tx1"/>
              </a:buClr>
              <a:buSzPct val="65000"/>
              <a:buFont typeface="Wingdings" panose="05000000000000000000" pitchFamily="2" charset="2"/>
              <a:buChar char="q"/>
            </a:pPr>
            <a:r>
              <a:rPr lang="en-US" altLang="ru-RU" sz="1900" b="1" dirty="0" smtClean="0"/>
              <a:t>Inhalations </a:t>
            </a:r>
            <a:r>
              <a:rPr lang="en-US" altLang="ru-RU" sz="1900" b="1" dirty="0"/>
              <a:t>of moisturized oxygen</a:t>
            </a:r>
            <a:r>
              <a:rPr lang="uk-UA" altLang="ru-RU" sz="1900" b="1" dirty="0"/>
              <a:t>.</a:t>
            </a:r>
            <a:endParaRPr lang="en-US" altLang="ru-RU" sz="1900" b="1" dirty="0"/>
          </a:p>
          <a:p>
            <a:pPr eaLnBrk="1" hangingPunct="1">
              <a:lnSpc>
                <a:spcPct val="80000"/>
              </a:lnSpc>
              <a:spcBef>
                <a:spcPct val="20000"/>
              </a:spcBef>
              <a:buClr>
                <a:schemeClr val="tx1"/>
              </a:buClr>
              <a:buSzPct val="65000"/>
              <a:buFont typeface="Wingdings" panose="05000000000000000000" pitchFamily="2" charset="2"/>
              <a:buChar char="q"/>
            </a:pPr>
            <a:r>
              <a:rPr lang="en-US" altLang="ru-RU" sz="1900" b="1" dirty="0" smtClean="0"/>
              <a:t>Dissection </a:t>
            </a:r>
            <a:r>
              <a:rPr lang="en-US" altLang="ru-RU" sz="1900" b="1" dirty="0"/>
              <a:t>of the abscess</a:t>
            </a:r>
            <a:r>
              <a:rPr lang="uk-UA" altLang="ru-RU" sz="1900" b="1" dirty="0"/>
              <a:t>.</a:t>
            </a:r>
            <a:endParaRPr lang="en-US" altLang="ru-RU" sz="1900" b="1" dirty="0"/>
          </a:p>
          <a:p>
            <a:pPr eaLnBrk="1" hangingPunct="1">
              <a:lnSpc>
                <a:spcPct val="80000"/>
              </a:lnSpc>
              <a:spcBef>
                <a:spcPct val="20000"/>
              </a:spcBef>
              <a:buClr>
                <a:schemeClr val="tx1"/>
              </a:buClr>
              <a:buSzPct val="65000"/>
              <a:buFont typeface="Wingdings" panose="05000000000000000000" pitchFamily="2" charset="2"/>
              <a:buChar char="q"/>
            </a:pPr>
            <a:r>
              <a:rPr lang="en-US" altLang="ru-RU" sz="1900" b="1" dirty="0" smtClean="0"/>
              <a:t>Intubation</a:t>
            </a:r>
            <a:r>
              <a:rPr lang="uk-UA" altLang="ru-RU" sz="1900" b="1" dirty="0"/>
              <a:t>.</a:t>
            </a:r>
            <a:endParaRPr lang="en-US" altLang="ru-RU" sz="1900" b="1" dirty="0"/>
          </a:p>
          <a:p>
            <a:pPr eaLnBrk="1" hangingPunct="1">
              <a:lnSpc>
                <a:spcPct val="80000"/>
              </a:lnSpc>
              <a:spcBef>
                <a:spcPct val="20000"/>
              </a:spcBef>
              <a:buClr>
                <a:schemeClr val="tx1"/>
              </a:buClr>
              <a:buSzPct val="65000"/>
              <a:buFont typeface="Wingdings" panose="05000000000000000000" pitchFamily="2" charset="2"/>
              <a:buChar char="q"/>
            </a:pPr>
            <a:r>
              <a:rPr lang="en-US" altLang="ru-RU" sz="1900" b="1" dirty="0" smtClean="0"/>
              <a:t>Tracheostomy</a:t>
            </a:r>
            <a:r>
              <a:rPr lang="uk-UA" altLang="ru-RU" sz="1900" b="1" dirty="0"/>
              <a:t>. </a:t>
            </a:r>
            <a:endParaRPr lang="en-US" altLang="ru-RU" sz="1900" b="1" dirty="0" smtClean="0"/>
          </a:p>
          <a:p>
            <a:pPr eaLnBrk="1" hangingPunct="1">
              <a:lnSpc>
                <a:spcPct val="80000"/>
              </a:lnSpc>
              <a:spcBef>
                <a:spcPct val="20000"/>
              </a:spcBef>
              <a:buClr>
                <a:schemeClr val="tx1"/>
              </a:buClr>
              <a:buSzPct val="65000"/>
              <a:buFont typeface="Wingdings" panose="05000000000000000000" pitchFamily="2" charset="2"/>
              <a:buChar char="q"/>
            </a:pPr>
            <a:r>
              <a:rPr lang="en-US" altLang="ru-RU" sz="1900" b="1" dirty="0" err="1" smtClean="0"/>
              <a:t>Conicotomy</a:t>
            </a:r>
            <a:r>
              <a:rPr lang="uk-UA" altLang="ru-RU" sz="1900" b="1" dirty="0"/>
              <a:t>.  </a:t>
            </a:r>
          </a:p>
          <a:p>
            <a:pPr eaLnBrk="1" hangingPunct="1">
              <a:lnSpc>
                <a:spcPct val="80000"/>
              </a:lnSpc>
              <a:spcBef>
                <a:spcPct val="20000"/>
              </a:spcBef>
              <a:buClr>
                <a:schemeClr val="tx1"/>
              </a:buClr>
              <a:buSzPct val="65000"/>
              <a:buFont typeface="Wingdings" panose="05000000000000000000" pitchFamily="2" charset="2"/>
              <a:buNone/>
            </a:pPr>
            <a:endParaRPr lang="ru-RU" altLang="ru-RU" sz="1900" b="1" dirty="0"/>
          </a:p>
        </p:txBody>
      </p:sp>
    </p:spTree>
    <p:extLst>
      <p:ext uri="{BB962C8B-B14F-4D97-AF65-F5344CB8AC3E}">
        <p14:creationId xmlns:p14="http://schemas.microsoft.com/office/powerpoint/2010/main" val="264543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3800" b="1">
                <a:solidFill>
                  <a:schemeClr val="tx2"/>
                </a:solidFill>
                <a:latin typeface="Garamond" panose="02020404030301010803" pitchFamily="18" charset="0"/>
              </a:rPr>
              <a:t>Indications for tracheostomia</a:t>
            </a:r>
            <a:r>
              <a:rPr lang="ru-RU" altLang="ru-RU" sz="3800" b="1">
                <a:solidFill>
                  <a:schemeClr val="tx2"/>
                </a:solidFill>
                <a:latin typeface="Garamond" panose="02020404030301010803" pitchFamily="18" charset="0"/>
              </a:rPr>
              <a:t/>
            </a:r>
            <a:br>
              <a:rPr lang="ru-RU" altLang="ru-RU" sz="3800" b="1">
                <a:solidFill>
                  <a:schemeClr val="tx2"/>
                </a:solidFill>
                <a:latin typeface="Garamond" panose="02020404030301010803" pitchFamily="18" charset="0"/>
              </a:rPr>
            </a:br>
            <a:endParaRPr lang="ru-RU" altLang="ru-RU" sz="3800" b="1">
              <a:solidFill>
                <a:schemeClr val="tx2"/>
              </a:solidFill>
              <a:latin typeface="Garamond" panose="02020404030301010803" pitchFamily="18" charset="0"/>
            </a:endParaRPr>
          </a:p>
        </p:txBody>
      </p:sp>
      <p:sp>
        <p:nvSpPr>
          <p:cNvPr id="56323" name="Rectangle 5"/>
          <p:cNvSpPr>
            <a:spLocks noChangeArrowheads="1"/>
          </p:cNvSpPr>
          <p:nvPr/>
        </p:nvSpPr>
        <p:spPr bwMode="auto">
          <a:xfrm>
            <a:off x="437232" y="1082675"/>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669925" indent="-32543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en-US" altLang="ru-RU" sz="3000" b="1" dirty="0" smtClean="0"/>
              <a:t>Prophylactics </a:t>
            </a:r>
            <a:r>
              <a:rPr lang="en-US" altLang="ru-RU" sz="3000" b="1" dirty="0"/>
              <a:t>of mechanical asphyxia</a:t>
            </a:r>
            <a:r>
              <a:rPr lang="ru-RU" altLang="ru-RU" sz="3000" b="1" dirty="0"/>
              <a:t>.</a:t>
            </a:r>
          </a:p>
          <a:p>
            <a:pPr eaLnBrk="1" hangingPunct="1">
              <a:spcBef>
                <a:spcPct val="20000"/>
              </a:spcBef>
              <a:buClr>
                <a:schemeClr val="accent1"/>
              </a:buClr>
              <a:buSzPct val="65000"/>
              <a:buFont typeface="Wingdings" panose="05000000000000000000" pitchFamily="2" charset="2"/>
              <a:buChar char="n"/>
            </a:pPr>
            <a:r>
              <a:rPr lang="en-US" altLang="ru-RU" sz="3000" b="1" dirty="0"/>
              <a:t>Drainage of the respiratory pathways</a:t>
            </a:r>
            <a:r>
              <a:rPr lang="ru-RU" altLang="ru-RU" sz="3000" b="1" dirty="0"/>
              <a:t>.</a:t>
            </a:r>
          </a:p>
          <a:p>
            <a:pPr eaLnBrk="1" hangingPunct="1">
              <a:spcBef>
                <a:spcPct val="20000"/>
              </a:spcBef>
              <a:buClr>
                <a:schemeClr val="accent1"/>
              </a:buClr>
              <a:buSzPct val="65000"/>
              <a:buFont typeface="Wingdings" panose="05000000000000000000" pitchFamily="2" charset="2"/>
              <a:buChar char="n"/>
            </a:pPr>
            <a:r>
              <a:rPr lang="en-US" altLang="ru-RU" sz="3000" b="1" dirty="0"/>
              <a:t>Long-term </a:t>
            </a:r>
            <a:r>
              <a:rPr lang="en-US" altLang="ru-RU" sz="3000" b="1" dirty="0" smtClean="0"/>
              <a:t>intubation</a:t>
            </a:r>
            <a:r>
              <a:rPr lang="ru-RU" altLang="ru-RU" sz="3000" b="1" dirty="0" smtClean="0"/>
              <a:t>.</a:t>
            </a:r>
            <a:endParaRPr lang="ru-RU" altLang="ru-RU" sz="3000" b="1" dirty="0"/>
          </a:p>
          <a:p>
            <a:pPr eaLnBrk="1" hangingPunct="1">
              <a:spcBef>
                <a:spcPct val="20000"/>
              </a:spcBef>
              <a:buClr>
                <a:schemeClr val="accent1"/>
              </a:buClr>
              <a:buSzPct val="65000"/>
              <a:buFont typeface="Wingdings" panose="05000000000000000000" pitchFamily="2" charset="2"/>
              <a:buNone/>
            </a:pPr>
            <a:r>
              <a:rPr lang="ru-RU" altLang="ru-RU" sz="3000" b="1" dirty="0"/>
              <a:t>  </a:t>
            </a:r>
          </a:p>
          <a:p>
            <a:pPr eaLnBrk="1" hangingPunct="1">
              <a:spcBef>
                <a:spcPct val="20000"/>
              </a:spcBef>
              <a:buClr>
                <a:schemeClr val="accent1"/>
              </a:buClr>
              <a:buSzPct val="65000"/>
              <a:buFont typeface="Wingdings" panose="05000000000000000000" pitchFamily="2" charset="2"/>
              <a:buChar char="n"/>
            </a:pPr>
            <a:r>
              <a:rPr lang="en-US" altLang="ru-RU" sz="3000" b="1" dirty="0"/>
              <a:t>Tracheostomy is divided into</a:t>
            </a:r>
            <a:r>
              <a:rPr lang="ru-RU" altLang="ru-RU" sz="3000" b="1" dirty="0"/>
              <a:t>:</a:t>
            </a:r>
          </a:p>
          <a:p>
            <a:pPr lvl="1" eaLnBrk="1" hangingPunct="1">
              <a:spcBef>
                <a:spcPct val="20000"/>
              </a:spcBef>
              <a:buClr>
                <a:schemeClr val="accent2"/>
              </a:buClr>
              <a:buSzPct val="60000"/>
              <a:buFont typeface="Wingdings" panose="05000000000000000000" pitchFamily="2" charset="2"/>
              <a:buChar char="q"/>
            </a:pPr>
            <a:r>
              <a:rPr lang="en-US" altLang="ru-RU" sz="2600" b="1" dirty="0"/>
              <a:t>upper</a:t>
            </a:r>
            <a:r>
              <a:rPr lang="ru-RU" altLang="ru-RU" sz="2600" b="1" dirty="0"/>
              <a:t>;</a:t>
            </a:r>
          </a:p>
          <a:p>
            <a:pPr lvl="1" eaLnBrk="1" hangingPunct="1">
              <a:spcBef>
                <a:spcPct val="20000"/>
              </a:spcBef>
              <a:buClr>
                <a:schemeClr val="accent2"/>
              </a:buClr>
              <a:buSzPct val="60000"/>
              <a:buFont typeface="Wingdings" panose="05000000000000000000" pitchFamily="2" charset="2"/>
              <a:buChar char="q"/>
            </a:pPr>
            <a:r>
              <a:rPr lang="en-US" altLang="ru-RU" sz="2600" b="1" dirty="0"/>
              <a:t>middle</a:t>
            </a:r>
            <a:r>
              <a:rPr lang="ru-RU" altLang="ru-RU" sz="2600" b="1" dirty="0"/>
              <a:t>;</a:t>
            </a:r>
          </a:p>
          <a:p>
            <a:pPr lvl="1" eaLnBrk="1" hangingPunct="1">
              <a:spcBef>
                <a:spcPct val="20000"/>
              </a:spcBef>
              <a:buClr>
                <a:schemeClr val="accent2"/>
              </a:buClr>
              <a:buSzPct val="60000"/>
              <a:buFont typeface="Wingdings" panose="05000000000000000000" pitchFamily="2" charset="2"/>
              <a:buChar char="q"/>
            </a:pPr>
            <a:r>
              <a:rPr lang="en-US" altLang="ru-RU" sz="2600" b="1" dirty="0"/>
              <a:t>lower</a:t>
            </a:r>
            <a:r>
              <a:rPr lang="ru-RU" altLang="ru-RU" sz="2600" b="1" dirty="0" smtClean="0"/>
              <a:t>.</a:t>
            </a:r>
            <a:endParaRPr lang="en-US" altLang="ru-RU" sz="2600" b="1" dirty="0" smtClean="0"/>
          </a:p>
          <a:p>
            <a:pPr marL="344487" lvl="1" indent="0" eaLnBrk="1" hangingPunct="1">
              <a:spcBef>
                <a:spcPct val="20000"/>
              </a:spcBef>
              <a:buClr>
                <a:schemeClr val="accent2"/>
              </a:buClr>
              <a:buSzPct val="60000"/>
            </a:pPr>
            <a:r>
              <a:rPr lang="en-US" altLang="ru-RU" sz="2600" dirty="0" smtClean="0"/>
              <a:t>It depend of position of thyroid gland isthmus</a:t>
            </a:r>
            <a:r>
              <a:rPr lang="en-US" altLang="ru-RU" sz="2600" b="1" dirty="0" smtClean="0"/>
              <a:t> </a:t>
            </a:r>
            <a:endParaRPr lang="ru-RU" altLang="ru-RU" sz="2600" b="1" dirty="0"/>
          </a:p>
        </p:txBody>
      </p:sp>
    </p:spTree>
    <p:extLst>
      <p:ext uri="{BB962C8B-B14F-4D97-AF65-F5344CB8AC3E}">
        <p14:creationId xmlns:p14="http://schemas.microsoft.com/office/powerpoint/2010/main" val="92399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3800">
                <a:solidFill>
                  <a:schemeClr val="tx2"/>
                </a:solidFill>
                <a:latin typeface="Garamond" panose="02020404030301010803" pitchFamily="18" charset="0"/>
              </a:rPr>
              <a:t>Position of the patient during tracheostomy</a:t>
            </a:r>
            <a:endParaRPr lang="ru-RU" altLang="ru-RU" sz="3800">
              <a:solidFill>
                <a:schemeClr val="tx2"/>
              </a:solidFill>
              <a:latin typeface="Garamond" panose="02020404030301010803" pitchFamily="18" charset="0"/>
            </a:endParaRPr>
          </a:p>
        </p:txBody>
      </p:sp>
      <p:pic>
        <p:nvPicPr>
          <p:cNvPr id="57347" name="Picture 5" descr="Без имени-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788" y="1844675"/>
            <a:ext cx="6049962"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476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58371" name="Picture 5" descr="Без имени-1"/>
          <p:cNvPicPr>
            <a:picLocks noChangeAspect="1" noChangeArrowheads="1"/>
          </p:cNvPicPr>
          <p:nvPr/>
        </p:nvPicPr>
        <p:blipFill>
          <a:blip r:embed="rId3">
            <a:extLst>
              <a:ext uri="{28A0092B-C50C-407E-A947-70E740481C1C}">
                <a14:useLocalDpi xmlns:a14="http://schemas.microsoft.com/office/drawing/2010/main" val="0"/>
              </a:ext>
            </a:extLst>
          </a:blip>
          <a:srcRect l="8377" t="6561" b="6561"/>
          <a:stretch>
            <a:fillRect/>
          </a:stretch>
        </p:blipFill>
        <p:spPr bwMode="auto">
          <a:xfrm>
            <a:off x="2538413" y="1773238"/>
            <a:ext cx="3924300"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188913"/>
            <a:ext cx="1743075"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147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457200" y="292100"/>
            <a:ext cx="814705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59395" name="Picture 5" descr="Без имени-3"/>
          <p:cNvPicPr>
            <a:picLocks noChangeAspect="1" noChangeArrowheads="1"/>
          </p:cNvPicPr>
          <p:nvPr/>
        </p:nvPicPr>
        <p:blipFill>
          <a:blip r:embed="rId3">
            <a:extLst>
              <a:ext uri="{28A0092B-C50C-407E-A947-70E740481C1C}">
                <a14:useLocalDpi xmlns:a14="http://schemas.microsoft.com/office/drawing/2010/main" val="0"/>
              </a:ext>
            </a:extLst>
          </a:blip>
          <a:srcRect r="16753"/>
          <a:stretch>
            <a:fillRect/>
          </a:stretch>
        </p:blipFill>
        <p:spPr bwMode="auto">
          <a:xfrm>
            <a:off x="2843213" y="1484313"/>
            <a:ext cx="3314700"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853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60419" name="Picture 5" descr="Без имени-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450" y="1700213"/>
            <a:ext cx="3832225"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96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2571750" y="214313"/>
            <a:ext cx="32861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61443" name="Picture 5" descr="Без имени-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1989138"/>
            <a:ext cx="4395787"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88913"/>
            <a:ext cx="2160588"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035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62467" name="Picture 5" descr="Без имени-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989138"/>
            <a:ext cx="2957513" cy="450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753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ChangeArrowheads="1"/>
          </p:cNvSpPr>
          <p:nvPr/>
        </p:nvSpPr>
        <p:spPr bwMode="auto">
          <a:xfrm>
            <a:off x="2916238" y="292100"/>
            <a:ext cx="57705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63491" name="Picture 5" descr="Без имени-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844675"/>
            <a:ext cx="6283325"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49275"/>
            <a:ext cx="27368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95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2286000" y="285750"/>
            <a:ext cx="3429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Tracheostomy</a:t>
            </a:r>
            <a:endParaRPr lang="ru-RU" altLang="ru-RU" sz="4200">
              <a:solidFill>
                <a:schemeClr val="tx2"/>
              </a:solidFill>
              <a:latin typeface="Garamond" panose="02020404030301010803" pitchFamily="18" charset="0"/>
            </a:endParaRPr>
          </a:p>
        </p:txBody>
      </p:sp>
      <p:pic>
        <p:nvPicPr>
          <p:cNvPr id="64515" name="Picture 5" descr="Без имени-15"/>
          <p:cNvPicPr>
            <a:picLocks noChangeAspect="1" noChangeArrowheads="1"/>
          </p:cNvPicPr>
          <p:nvPr/>
        </p:nvPicPr>
        <p:blipFill>
          <a:blip r:embed="rId3">
            <a:extLst>
              <a:ext uri="{28A0092B-C50C-407E-A947-70E740481C1C}">
                <a14:useLocalDpi xmlns:a14="http://schemas.microsoft.com/office/drawing/2010/main" val="0"/>
              </a:ext>
            </a:extLst>
          </a:blip>
          <a:srcRect r="8948" b="5876"/>
          <a:stretch>
            <a:fillRect/>
          </a:stretch>
        </p:blipFill>
        <p:spPr bwMode="auto">
          <a:xfrm>
            <a:off x="2771775" y="1628775"/>
            <a:ext cx="3787775"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88913"/>
            <a:ext cx="2044700"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331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4200">
                <a:solidFill>
                  <a:schemeClr val="tx2"/>
                </a:solidFill>
                <a:latin typeface="Garamond" panose="02020404030301010803" pitchFamily="18" charset="0"/>
              </a:rPr>
              <a:t>Tracheocanula</a:t>
            </a:r>
            <a:endParaRPr lang="ru-RU" altLang="ru-RU" sz="4200">
              <a:solidFill>
                <a:schemeClr val="tx2"/>
              </a:solidFill>
              <a:latin typeface="Garamond" panose="02020404030301010803" pitchFamily="18" charset="0"/>
            </a:endParaRPr>
          </a:p>
        </p:txBody>
      </p:sp>
      <p:pic>
        <p:nvPicPr>
          <p:cNvPr id="65539" name="Picture 5" descr="Без имени-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675862">
            <a:off x="1476375" y="2492375"/>
            <a:ext cx="6624638"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196975"/>
            <a:ext cx="2376488"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1052513"/>
            <a:ext cx="1531938"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317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446360" y="642349"/>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3800" b="1" dirty="0">
                <a:solidFill>
                  <a:schemeClr val="tx2"/>
                </a:solidFill>
                <a:latin typeface="Garamond" panose="02020404030301010803" pitchFamily="18" charset="0"/>
              </a:rPr>
              <a:t>Tracheostomy complications</a:t>
            </a:r>
            <a:r>
              <a:rPr lang="ru-RU" altLang="ru-RU" sz="3800" b="1" dirty="0">
                <a:solidFill>
                  <a:schemeClr val="tx2"/>
                </a:solidFill>
                <a:latin typeface="Garamond" panose="02020404030301010803" pitchFamily="18" charset="0"/>
              </a:rPr>
              <a:t/>
            </a:r>
            <a:br>
              <a:rPr lang="ru-RU" altLang="ru-RU" sz="3800" b="1" dirty="0">
                <a:solidFill>
                  <a:schemeClr val="tx2"/>
                </a:solidFill>
                <a:latin typeface="Garamond" panose="02020404030301010803" pitchFamily="18" charset="0"/>
              </a:rPr>
            </a:br>
            <a:endParaRPr lang="ru-RU" altLang="ru-RU" sz="3800" b="1" dirty="0">
              <a:solidFill>
                <a:schemeClr val="tx2"/>
              </a:solidFill>
              <a:latin typeface="Garamond" panose="02020404030301010803" pitchFamily="18" charset="0"/>
            </a:endParaRPr>
          </a:p>
        </p:txBody>
      </p:sp>
      <p:sp>
        <p:nvSpPr>
          <p:cNvPr id="66563" name="Rectangle 5"/>
          <p:cNvSpPr>
            <a:spLocks noChangeArrowheads="1"/>
          </p:cNvSpPr>
          <p:nvPr/>
        </p:nvSpPr>
        <p:spPr bwMode="auto">
          <a:xfrm>
            <a:off x="446360" y="2420888"/>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
            </a:pPr>
            <a:r>
              <a:rPr lang="en-US" altLang="ru-RU" sz="3200" dirty="0"/>
              <a:t>Bleeding</a:t>
            </a:r>
            <a:r>
              <a:rPr lang="ru-RU" altLang="ru-RU" sz="3200" dirty="0"/>
              <a:t>.</a:t>
            </a:r>
          </a:p>
          <a:p>
            <a:pPr eaLnBrk="1" hangingPunct="1">
              <a:buFont typeface="Wingdings" panose="05000000000000000000" pitchFamily="2" charset="2"/>
              <a:buChar char="§"/>
            </a:pPr>
            <a:r>
              <a:rPr lang="en-US" altLang="ru-RU" sz="3200" dirty="0"/>
              <a:t>Emphysema of subcutaneous fat tissue</a:t>
            </a:r>
            <a:r>
              <a:rPr lang="ru-RU" altLang="ru-RU" sz="3200" dirty="0"/>
              <a:t>, </a:t>
            </a:r>
            <a:r>
              <a:rPr lang="en-US" altLang="ru-RU" sz="3200" dirty="0"/>
              <a:t>pneumothorax</a:t>
            </a:r>
            <a:r>
              <a:rPr lang="ru-RU" altLang="ru-RU" sz="3200" dirty="0"/>
              <a:t>,</a:t>
            </a:r>
            <a:r>
              <a:rPr lang="en-US" altLang="ru-RU" sz="3200" dirty="0" err="1"/>
              <a:t>pneumomediastinum</a:t>
            </a:r>
            <a:r>
              <a:rPr lang="ru-RU" altLang="ru-RU" sz="3200" dirty="0"/>
              <a:t>.</a:t>
            </a:r>
          </a:p>
          <a:p>
            <a:pPr eaLnBrk="1" hangingPunct="1">
              <a:buFont typeface="Wingdings" panose="05000000000000000000" pitchFamily="2" charset="2"/>
              <a:buChar char="§"/>
            </a:pPr>
            <a:r>
              <a:rPr lang="ru-RU" altLang="ru-RU" sz="3200" dirty="0" err="1"/>
              <a:t>Respiratory</a:t>
            </a:r>
            <a:r>
              <a:rPr lang="ru-RU" altLang="ru-RU" sz="3200" dirty="0"/>
              <a:t> </a:t>
            </a:r>
            <a:r>
              <a:rPr lang="ru-RU" altLang="ru-RU" sz="3200" dirty="0" err="1"/>
              <a:t>standstill</a:t>
            </a:r>
            <a:r>
              <a:rPr lang="ru-RU" altLang="ru-RU" sz="3200" dirty="0"/>
              <a:t> </a:t>
            </a:r>
            <a:r>
              <a:rPr lang="ru-RU" altLang="ru-RU" sz="3200" dirty="0" err="1"/>
              <a:t>during</a:t>
            </a:r>
            <a:r>
              <a:rPr lang="ru-RU" altLang="ru-RU" sz="3200" dirty="0"/>
              <a:t> a </a:t>
            </a:r>
            <a:r>
              <a:rPr lang="ru-RU" altLang="ru-RU" sz="3200" dirty="0" err="1"/>
              <a:t>trachea</a:t>
            </a:r>
            <a:r>
              <a:rPr lang="ru-RU" altLang="ru-RU" sz="3200" dirty="0"/>
              <a:t> </a:t>
            </a:r>
            <a:r>
              <a:rPr lang="ru-RU" altLang="ru-RU" sz="3200" dirty="0" err="1"/>
              <a:t>cut</a:t>
            </a:r>
            <a:r>
              <a:rPr lang="ru-RU" altLang="ru-RU" sz="3200" dirty="0"/>
              <a:t>. </a:t>
            </a:r>
          </a:p>
          <a:p>
            <a:pPr eaLnBrk="1" hangingPunct="1">
              <a:buFont typeface="Wingdings" panose="05000000000000000000" pitchFamily="2" charset="2"/>
              <a:buChar char="§"/>
            </a:pPr>
            <a:r>
              <a:rPr lang="en-US" altLang="ru-RU" sz="3200" dirty="0"/>
              <a:t>Esophagus injury</a:t>
            </a:r>
            <a:r>
              <a:rPr lang="ru-RU" altLang="ru-RU" sz="3200" dirty="0"/>
              <a:t>.</a:t>
            </a:r>
          </a:p>
          <a:p>
            <a:pPr eaLnBrk="1" hangingPunct="1">
              <a:buFont typeface="Wingdings" panose="05000000000000000000" pitchFamily="2" charset="2"/>
              <a:buChar char="§"/>
            </a:pPr>
            <a:r>
              <a:rPr lang="ru-RU" altLang="ru-RU" sz="3200" dirty="0" err="1"/>
              <a:t>Purulent</a:t>
            </a:r>
            <a:r>
              <a:rPr lang="ru-RU" altLang="ru-RU" sz="3200" dirty="0"/>
              <a:t> </a:t>
            </a:r>
            <a:r>
              <a:rPr lang="en-US" altLang="ru-RU" sz="3200" dirty="0" err="1"/>
              <a:t>tracheobronchitis</a:t>
            </a:r>
            <a:r>
              <a:rPr lang="ru-RU" altLang="ru-RU" sz="3200" dirty="0"/>
              <a:t> </a:t>
            </a:r>
            <a:endParaRPr lang="en-US" altLang="ru-RU" sz="3200" dirty="0" smtClean="0"/>
          </a:p>
          <a:p>
            <a:pPr eaLnBrk="1" hangingPunct="1"/>
            <a:r>
              <a:rPr lang="ru-RU" altLang="ru-RU" sz="3200" dirty="0" err="1" smtClean="0"/>
              <a:t>in</a:t>
            </a:r>
            <a:r>
              <a:rPr lang="ru-RU" altLang="ru-RU" sz="3200" dirty="0" smtClean="0"/>
              <a:t> </a:t>
            </a:r>
            <a:r>
              <a:rPr lang="ru-RU" altLang="ru-RU" sz="3200" dirty="0" err="1"/>
              <a:t>the</a:t>
            </a:r>
            <a:r>
              <a:rPr lang="ru-RU" altLang="ru-RU" sz="3200" dirty="0"/>
              <a:t> </a:t>
            </a:r>
            <a:r>
              <a:rPr lang="ru-RU" altLang="ru-RU" sz="3200" dirty="0" err="1"/>
              <a:t>postoperative</a:t>
            </a:r>
            <a:r>
              <a:rPr lang="ru-RU" altLang="ru-RU" sz="3200" dirty="0"/>
              <a:t> </a:t>
            </a:r>
            <a:r>
              <a:rPr lang="ru-RU" altLang="ru-RU" sz="3200" dirty="0" err="1"/>
              <a:t>period</a:t>
            </a:r>
            <a:r>
              <a:rPr lang="ru-RU" altLang="ru-RU" sz="3200" dirty="0"/>
              <a:t>. </a:t>
            </a:r>
          </a:p>
        </p:txBody>
      </p:sp>
      <p:pic>
        <p:nvPicPr>
          <p:cNvPr id="5" name="Picture 5" descr="гортань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0659" y="4691855"/>
            <a:ext cx="2563341" cy="216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011_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7441"/>
            <a:ext cx="2267744" cy="293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975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ChangeArrowheads="1"/>
          </p:cNvSpPr>
          <p:nvPr/>
        </p:nvSpPr>
        <p:spPr bwMode="auto">
          <a:xfrm>
            <a:off x="457200" y="292100"/>
            <a:ext cx="8229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3800">
                <a:solidFill>
                  <a:schemeClr val="tx2"/>
                </a:solidFill>
                <a:latin typeface="Garamond" panose="02020404030301010803" pitchFamily="18" charset="0"/>
              </a:rPr>
              <a:t>Injury of the rear wall of the trachea and of the esophagus during tracheostomia</a:t>
            </a:r>
            <a:endParaRPr lang="ru-RU" altLang="ru-RU" sz="3800">
              <a:solidFill>
                <a:schemeClr val="tx2"/>
              </a:solidFill>
              <a:latin typeface="Garamond" panose="02020404030301010803" pitchFamily="18" charset="0"/>
            </a:endParaRPr>
          </a:p>
        </p:txBody>
      </p:sp>
      <p:pic>
        <p:nvPicPr>
          <p:cNvPr id="67587" name="Picture 5" descr="гортань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3" y="4028430"/>
            <a:ext cx="2563341" cy="216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7" descr="011_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2492375"/>
            <a:ext cx="2797175"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331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67506" y="-214312"/>
            <a:ext cx="8229600" cy="1143000"/>
          </a:xfrm>
        </p:spPr>
        <p:txBody>
          <a:bodyPr/>
          <a:lstStyle/>
          <a:p>
            <a:pPr eaLnBrk="1" hangingPunct="1"/>
            <a:r>
              <a:rPr lang="en-US" altLang="ru-RU" dirty="0" err="1" smtClean="0"/>
              <a:t>Conicotomy</a:t>
            </a:r>
            <a:endParaRPr lang="ru-RU" altLang="ru-RU" dirty="0" smtClean="0"/>
          </a:p>
        </p:txBody>
      </p:sp>
      <p:sp>
        <p:nvSpPr>
          <p:cNvPr id="68611" name="Rectangle 3"/>
          <p:cNvSpPr>
            <a:spLocks noGrp="1" noChangeArrowheads="1"/>
          </p:cNvSpPr>
          <p:nvPr>
            <p:ph type="body" idx="1"/>
          </p:nvPr>
        </p:nvSpPr>
        <p:spPr>
          <a:xfrm>
            <a:off x="755577" y="928688"/>
            <a:ext cx="7841530" cy="4997450"/>
          </a:xfrm>
        </p:spPr>
        <p:txBody>
          <a:bodyPr>
            <a:normAutofit/>
          </a:bodyPr>
          <a:lstStyle/>
          <a:p>
            <a:pPr marL="0" indent="0" eaLnBrk="1" hangingPunct="1">
              <a:lnSpc>
                <a:spcPct val="80000"/>
              </a:lnSpc>
              <a:buNone/>
            </a:pPr>
            <a:r>
              <a:rPr lang="en-US" altLang="ru-RU" dirty="0" smtClean="0"/>
              <a:t>At extremely emergent interventions, in case of severe acute asphyxia, when there is no time for tracheotomy, and intubation is for whatever reasons impossible, </a:t>
            </a:r>
            <a:r>
              <a:rPr lang="en-US" altLang="ru-RU" dirty="0" err="1" smtClean="0"/>
              <a:t>conicotomy</a:t>
            </a:r>
            <a:r>
              <a:rPr lang="en-US" altLang="ru-RU" dirty="0" smtClean="0"/>
              <a:t> is recommended, i.e. dissection of the </a:t>
            </a:r>
            <a:r>
              <a:rPr lang="en-US" altLang="ru-RU" dirty="0" err="1" smtClean="0"/>
              <a:t>thyrocricoidea</a:t>
            </a:r>
            <a:r>
              <a:rPr lang="en-US" altLang="ru-RU" dirty="0" smtClean="0"/>
              <a:t> membranes (conic) ligament. </a:t>
            </a:r>
          </a:p>
        </p:txBody>
      </p:sp>
      <p:pic>
        <p:nvPicPr>
          <p:cNvPr id="68612" name="Picture 5" descr="http://allsurgery.ru/images/ekstrennaya_konikotomiy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3786188"/>
            <a:ext cx="66675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7" descr="C:\Users\работа\Desktop\laryn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57625"/>
            <a:ext cx="2214563"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070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ÐÐ°ÑÑÐ¸Ð½ÐºÐ¸ Ð¿Ð¾ Ð·Ð°Ð¿ÑÐ¾ÑÑ thank you for atten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751"/>
            <a:ext cx="9157096" cy="685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8746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736</TotalTime>
  <Words>2498</Words>
  <Application>Microsoft Office PowerPoint</Application>
  <PresentationFormat>Экран (4:3)</PresentationFormat>
  <Paragraphs>246</Paragraphs>
  <Slides>41</Slides>
  <Notes>20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41</vt:i4>
      </vt:variant>
    </vt:vector>
  </HeadingPairs>
  <TitlesOfParts>
    <vt:vector size="46" baseType="lpstr">
      <vt:lpstr>Arial</vt:lpstr>
      <vt:lpstr>Calibri</vt:lpstr>
      <vt:lpstr>Garamond</vt:lpstr>
      <vt:lpstr>Wingdings</vt:lpstr>
      <vt:lpstr>Тема Office</vt:lpstr>
      <vt:lpstr>Diseases of the throat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Chronic laryngitis</vt:lpstr>
      <vt:lpstr>Benign tumors of the larynx</vt:lpstr>
      <vt:lpstr>Morphological classification of the tumors of the ENT organs: </vt:lpstr>
      <vt:lpstr>Презентация PowerPoint</vt:lpstr>
      <vt:lpstr>Classification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Conicotomy</vt:lpstr>
      <vt:lpstr>Презентация PowerPoint</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Olga Titarenko</dc:creator>
  <cp:lastModifiedBy>Работа</cp:lastModifiedBy>
  <cp:revision>62</cp:revision>
  <dcterms:created xsi:type="dcterms:W3CDTF">2010-11-25T17:46:23Z</dcterms:created>
  <dcterms:modified xsi:type="dcterms:W3CDTF">2019-08-07T13:55:07Z</dcterms:modified>
</cp:coreProperties>
</file>