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71" r:id="rId4"/>
    <p:sldId id="272" r:id="rId5"/>
    <p:sldId id="274" r:id="rId6"/>
    <p:sldId id="275" r:id="rId7"/>
    <p:sldId id="276" r:id="rId8"/>
    <p:sldId id="27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864358-BC90-0646-9501-D807380AE5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Базова підтримка життєдіяльності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1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  <a:endParaRPr lang="ru-RU" b="1" dirty="0" smtClean="0"/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</a:t>
            </a:r>
            <a:r>
              <a:rPr lang="ru-RU" b="1" dirty="0" smtClean="0"/>
              <a:t>та</a:t>
            </a:r>
            <a:r>
              <a:rPr lang="ru-RU" b="1" dirty="0" smtClean="0"/>
              <a:t>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</a:t>
            </a:r>
            <a:r>
              <a:rPr lang="ru-RU" b="1" dirty="0" smtClean="0"/>
              <a:t>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</p:spTree>
    <p:extLst>
      <p:ext uri="{BB962C8B-B14F-4D97-AF65-F5344CB8AC3E}">
        <p14:creationId xmlns="" xmlns:p14="http://schemas.microsoft.com/office/powerpoint/2010/main" val="3632929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886D9C-27D0-584C-8871-70EDB79D7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Алгоритм </a:t>
            </a:r>
            <a:r>
              <a:rPr lang="en-US" dirty="0"/>
              <a:t>BLS</a:t>
            </a:r>
            <a:br>
              <a:rPr lang="en-US" dirty="0"/>
            </a:br>
            <a:r>
              <a:rPr lang="en-US" dirty="0"/>
              <a:t>(Basic life support)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2937CD4-600D-4E4B-BE48-8A7D72FD4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831336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uk-UA" dirty="0" smtClean="0"/>
              <a:t>Перевірка безпеки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smtClean="0"/>
              <a:t>Перевірка </a:t>
            </a:r>
            <a:r>
              <a:rPr lang="uk-UA" dirty="0" smtClean="0"/>
              <a:t>свідомості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smtClean="0"/>
              <a:t>Залучення допомоги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smtClean="0"/>
              <a:t>Перевірка та</a:t>
            </a:r>
            <a:r>
              <a:rPr lang="uk-UA" dirty="0" smtClean="0"/>
              <a:t> відновлення прохідності дихальних шляхів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smtClean="0"/>
              <a:t>Перевірка </a:t>
            </a:r>
            <a:r>
              <a:rPr lang="uk-UA" dirty="0" smtClean="0"/>
              <a:t>дихання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smtClean="0"/>
              <a:t>Виклик екстрених служб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smtClean="0"/>
              <a:t>Серцево-легенева реанімація 30:2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smtClean="0"/>
              <a:t>Дефібриляція при фібриляції шлуночків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723810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88013" y="47880"/>
            <a:ext cx="156210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0088" y="47880"/>
            <a:ext cx="20034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0938" y="47880"/>
            <a:ext cx="18129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 стрелкой 10"/>
          <p:cNvCxnSpPr/>
          <p:nvPr/>
        </p:nvCxnSpPr>
        <p:spPr>
          <a:xfrm>
            <a:off x="2963863" y="1181355"/>
            <a:ext cx="4206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5195888" y="1181355"/>
            <a:ext cx="420688" cy="174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04113" y="155830"/>
            <a:ext cx="2576513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Прямая со стрелкой 13"/>
          <p:cNvCxnSpPr/>
          <p:nvPr/>
        </p:nvCxnSpPr>
        <p:spPr>
          <a:xfrm flipV="1">
            <a:off x="7283451" y="1109918"/>
            <a:ext cx="420687" cy="174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50938" y="2476755"/>
            <a:ext cx="2008188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43326" y="2476755"/>
            <a:ext cx="201612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Прямая со стрелкой 16"/>
          <p:cNvCxnSpPr/>
          <p:nvPr/>
        </p:nvCxnSpPr>
        <p:spPr>
          <a:xfrm>
            <a:off x="3324226" y="3629280"/>
            <a:ext cx="2762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00788" y="2333880"/>
            <a:ext cx="1474788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Прямая со стрелкой 18"/>
          <p:cNvCxnSpPr/>
          <p:nvPr/>
        </p:nvCxnSpPr>
        <p:spPr>
          <a:xfrm>
            <a:off x="5843588" y="3629280"/>
            <a:ext cx="2762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135938" y="2333880"/>
            <a:ext cx="1404938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Прямая со стрелкой 20"/>
          <p:cNvCxnSpPr/>
          <p:nvPr/>
        </p:nvCxnSpPr>
        <p:spPr>
          <a:xfrm>
            <a:off x="7859713" y="3629280"/>
            <a:ext cx="2762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903913" y="5788280"/>
            <a:ext cx="2762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2812371" y="2984755"/>
            <a:ext cx="1257075" cy="646331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Calibri" pitchFamily="34" charset="0"/>
              </a:rPr>
              <a:t>100-120/</a:t>
            </a:r>
            <a:r>
              <a:rPr lang="ru-RU" dirty="0" err="1" smtClean="0">
                <a:solidFill>
                  <a:srgbClr val="FF0000"/>
                </a:solidFill>
                <a:latin typeface="Calibri" pitchFamily="34" charset="0"/>
              </a:rPr>
              <a:t>хв</a:t>
            </a:r>
            <a:endParaRPr lang="ru-RU" dirty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Calibri" pitchFamily="34" charset="0"/>
              </a:rPr>
              <a:t>5-6 </a:t>
            </a:r>
            <a:r>
              <a:rPr lang="ru-RU" dirty="0">
                <a:solidFill>
                  <a:srgbClr val="FF0000"/>
                </a:solidFill>
                <a:latin typeface="Calibri" pitchFamily="34" charset="0"/>
              </a:rPr>
              <a:t>см</a:t>
            </a:r>
          </a:p>
        </p:txBody>
      </p:sp>
      <p:pic>
        <p:nvPicPr>
          <p:cNvPr id="24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127376" y="4897693"/>
            <a:ext cx="2784475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69038" y="4907218"/>
            <a:ext cx="2620963" cy="193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Прямая со стрелкой 25"/>
          <p:cNvCxnSpPr/>
          <p:nvPr/>
        </p:nvCxnSpPr>
        <p:spPr>
          <a:xfrm>
            <a:off x="6056313" y="5940680"/>
            <a:ext cx="2762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23810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2081599" y="188913"/>
            <a:ext cx="82296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normAutofit/>
          </a:bodyPr>
          <a:lstStyle/>
          <a:p>
            <a:pPr>
              <a:defRPr/>
            </a:pPr>
            <a:r>
              <a:rPr lang="ru-RU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             </a:t>
            </a:r>
            <a:r>
              <a:rPr lang="ru-RU" sz="32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ВАЖЛИВО!!!!</a:t>
            </a:r>
            <a:endParaRPr lang="ru-RU" sz="32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4474" y="1601788"/>
            <a:ext cx="3049587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1186" y="1844675"/>
            <a:ext cx="4200525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3645286" y="5283200"/>
            <a:ext cx="698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Calibri" pitchFamily="34" charset="0"/>
              </a:rPr>
              <a:t>30</a:t>
            </a:r>
          </a:p>
        </p:txBody>
      </p:sp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8510974" y="5300663"/>
            <a:ext cx="441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Calibri" pitchFamily="34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1723810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055340" y="320040"/>
            <a:ext cx="7239000" cy="1143000"/>
          </a:xfrm>
        </p:spPr>
        <p:txBody>
          <a:bodyPr>
            <a:norm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uk-UA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АвтоматичНий</a:t>
            </a:r>
            <a:r>
              <a:rPr lang="uk-UA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uk-UA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ЗОВНІШНІй</a:t>
            </a:r>
            <a:r>
              <a:rPr lang="uk-UA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uk-UA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дефІбрилятор</a:t>
            </a:r>
            <a:endParaRPr lang="uk-UA" dirty="0" smtClean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5670078" y="2017713"/>
            <a:ext cx="4883150" cy="4340225"/>
          </a:xfrm>
        </p:spPr>
        <p:txBody>
          <a:bodyPr/>
          <a:lstStyle/>
          <a:p>
            <a:pPr defTabSz="762000" eaLnBrk="1" hangingPunct="1">
              <a:lnSpc>
                <a:spcPct val="90000"/>
              </a:lnSpc>
            </a:pPr>
            <a:r>
              <a:rPr lang="uk-UA" dirty="0" smtClean="0"/>
              <a:t>Автоматично аналізує роботу серця</a:t>
            </a:r>
          </a:p>
          <a:p>
            <a:pPr defTabSz="762000" eaLnBrk="1" hangingPunct="1">
              <a:lnSpc>
                <a:spcPct val="90000"/>
              </a:lnSpc>
            </a:pPr>
            <a:r>
              <a:rPr lang="uk-UA" dirty="0" smtClean="0"/>
              <a:t>Голосовими командами інструктує рятувальника, що робити</a:t>
            </a:r>
          </a:p>
          <a:p>
            <a:pPr defTabSz="762000" eaLnBrk="1" hangingPunct="1">
              <a:lnSpc>
                <a:spcPct val="90000"/>
              </a:lnSpc>
            </a:pPr>
            <a:r>
              <a:rPr lang="uk-UA" dirty="0" smtClean="0"/>
              <a:t>Наносить шок після натискання кнопки</a:t>
            </a:r>
          </a:p>
          <a:p>
            <a:pPr defTabSz="762000" eaLnBrk="1" hangingPunct="1"/>
            <a:endParaRPr lang="uk-UA" dirty="0" smtClean="0"/>
          </a:p>
        </p:txBody>
      </p:sp>
      <p:pic>
        <p:nvPicPr>
          <p:cNvPr id="9" name="Picture 4" descr="Heartstream FR2 "/>
          <p:cNvPicPr>
            <a:picLocks noChangeAspect="1" noChangeArrowheads="1"/>
          </p:cNvPicPr>
          <p:nvPr/>
        </p:nvPicPr>
        <p:blipFill>
          <a:blip r:embed="rId2"/>
          <a:srcRect r="4616"/>
          <a:stretch>
            <a:fillRect/>
          </a:stretch>
        </p:blipFill>
        <p:spPr bwMode="auto">
          <a:xfrm>
            <a:off x="1293341" y="2214563"/>
            <a:ext cx="4376737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23810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816444" y="380365"/>
            <a:ext cx="7239000" cy="1143000"/>
          </a:xfrm>
        </p:spPr>
        <p:txBody>
          <a:bodyPr>
            <a:norm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При </a:t>
            </a:r>
            <a:r>
              <a:rPr lang="ru-RU" sz="2400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роботі</a:t>
            </a: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слідують</a:t>
            </a: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голосовим</a:t>
            </a: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інструкціям</a:t>
            </a: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апаратУ</a:t>
            </a: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(</a:t>
            </a: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АЗД</a:t>
            </a: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)</a:t>
            </a:r>
          </a:p>
        </p:txBody>
      </p:sp>
      <p:sp>
        <p:nvSpPr>
          <p:cNvPr id="11" name="Содержимое 2"/>
          <p:cNvSpPr>
            <a:spLocks noGrp="1"/>
          </p:cNvSpPr>
          <p:nvPr>
            <p:ph idx="1"/>
          </p:nvPr>
        </p:nvSpPr>
        <p:spPr>
          <a:xfrm>
            <a:off x="5502619" y="2078038"/>
            <a:ext cx="4811713" cy="4114800"/>
          </a:xfrm>
        </p:spPr>
        <p:txBody>
          <a:bodyPr/>
          <a:lstStyle/>
          <a:p>
            <a:pPr marL="447675" indent="-382588" defTabSz="762000" eaLnBrk="1" hangingPunct="1">
              <a:lnSpc>
                <a:spcPct val="90000"/>
              </a:lnSpc>
              <a:buClr>
                <a:schemeClr val="tx1"/>
              </a:buClr>
            </a:pPr>
            <a:r>
              <a:rPr lang="uk-UA" sz="2800" dirty="0" smtClean="0"/>
              <a:t>Включити апарат</a:t>
            </a:r>
          </a:p>
          <a:p>
            <a:pPr marL="447675" indent="-382588" defTabSz="762000" eaLnBrk="1" hangingPunct="1">
              <a:lnSpc>
                <a:spcPct val="90000"/>
              </a:lnSpc>
              <a:buClr>
                <a:schemeClr val="tx1"/>
              </a:buClr>
            </a:pPr>
            <a:r>
              <a:rPr lang="uk-UA" sz="2800" dirty="0" smtClean="0"/>
              <a:t>Прикріпити липкі електроди </a:t>
            </a:r>
            <a:r>
              <a:rPr lang="uk-UA" sz="2800" dirty="0" smtClean="0"/>
              <a:t>до</a:t>
            </a:r>
            <a:r>
              <a:rPr lang="uk-UA" sz="2800" dirty="0" smtClean="0"/>
              <a:t> тіла хворого</a:t>
            </a:r>
          </a:p>
          <a:p>
            <a:pPr marL="447675" indent="-382588" defTabSz="762000" eaLnBrk="1" hangingPunct="1">
              <a:lnSpc>
                <a:spcPct val="90000"/>
              </a:lnSpc>
              <a:buClr>
                <a:schemeClr val="tx1"/>
              </a:buClr>
            </a:pPr>
            <a:r>
              <a:rPr lang="uk-UA" sz="2800" dirty="0" smtClean="0"/>
              <a:t>Автоматичний аналіз роботи серця</a:t>
            </a:r>
          </a:p>
          <a:p>
            <a:pPr marL="447675" indent="-382588" defTabSz="762000" eaLnBrk="1" hangingPunct="1">
              <a:lnSpc>
                <a:spcPct val="90000"/>
              </a:lnSpc>
              <a:buClr>
                <a:schemeClr val="tx1"/>
              </a:buClr>
            </a:pPr>
            <a:r>
              <a:rPr lang="uk-UA" sz="2800" dirty="0" smtClean="0"/>
              <a:t>Якщо ритм шоковий, відійти від потерпілого</a:t>
            </a:r>
          </a:p>
          <a:p>
            <a:pPr marL="447675" indent="-382588" defTabSz="762000" eaLnBrk="1" hangingPunct="1">
              <a:lnSpc>
                <a:spcPct val="90000"/>
              </a:lnSpc>
              <a:buClr>
                <a:schemeClr val="tx1"/>
              </a:buClr>
            </a:pPr>
            <a:r>
              <a:rPr lang="uk-UA" sz="2800" dirty="0" smtClean="0"/>
              <a:t>Натиснути кнопку розряд</a:t>
            </a:r>
            <a:endParaRPr lang="uk-UA" sz="2800" dirty="0" smtClean="0">
              <a:latin typeface="Univers (W1)"/>
            </a:endParaRPr>
          </a:p>
          <a:p>
            <a:pPr marL="447675" indent="-382588" defTabSz="762000" eaLnBrk="1" hangingPunct="1"/>
            <a:endParaRPr lang="uk-UA" dirty="0" smtClean="0"/>
          </a:p>
        </p:txBody>
      </p:sp>
      <p:pic>
        <p:nvPicPr>
          <p:cNvPr id="12" name="Picture 4" descr="Defibrillation patches 1 small"/>
          <p:cNvPicPr>
            <a:picLocks noChangeAspect="1" noChangeArrowheads="1"/>
          </p:cNvPicPr>
          <p:nvPr/>
        </p:nvPicPr>
        <p:blipFill>
          <a:blip r:embed="rId2"/>
          <a:srcRect r="7936"/>
          <a:stretch>
            <a:fillRect/>
          </a:stretch>
        </p:blipFill>
        <p:spPr bwMode="auto">
          <a:xfrm>
            <a:off x="1573557" y="2203450"/>
            <a:ext cx="3643312" cy="39290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23810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42303" y="320040"/>
            <a:ext cx="7239000" cy="1143000"/>
          </a:xfrm>
        </p:spPr>
        <p:txBody>
          <a:bodyPr>
            <a:norm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uk-UA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ТехнІка</a:t>
            </a:r>
            <a:r>
              <a:rPr lang="uk-UA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безпеки при проведенні дефібриляції</a:t>
            </a:r>
            <a:endParaRPr lang="uk-UA" dirty="0" smtClean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3" name="Содержимое 2"/>
          <p:cNvSpPr>
            <a:spLocks noGrp="1"/>
          </p:cNvSpPr>
          <p:nvPr>
            <p:ph idx="1"/>
          </p:nvPr>
        </p:nvSpPr>
        <p:spPr>
          <a:xfrm>
            <a:off x="1785166" y="2286000"/>
            <a:ext cx="8455025" cy="3846513"/>
          </a:xfrm>
        </p:spPr>
        <p:txBody>
          <a:bodyPr>
            <a:normAutofit/>
          </a:bodyPr>
          <a:lstStyle/>
          <a:p>
            <a:pPr eaLnBrk="1" hangingPunct="1">
              <a:buFont typeface="Arial" pitchFamily="34" charset="0"/>
              <a:buChar char="►"/>
            </a:pPr>
            <a:r>
              <a:rPr lang="uk-UA" sz="3200" dirty="0" smtClean="0"/>
              <a:t>Поверхня грудної клітки потерпілого повинна бути сухою</a:t>
            </a:r>
          </a:p>
          <a:p>
            <a:pPr eaLnBrk="1" hangingPunct="1">
              <a:buFont typeface="Arial" pitchFamily="34" charset="0"/>
              <a:buChar char="►"/>
            </a:pPr>
            <a:r>
              <a:rPr lang="uk-UA" sz="3200" dirty="0" smtClean="0"/>
              <a:t>Не можна електроди тримати в одній руці</a:t>
            </a:r>
          </a:p>
          <a:p>
            <a:pPr eaLnBrk="1" hangingPunct="1">
              <a:buFont typeface="Arial" pitchFamily="34" charset="0"/>
              <a:buChar char="►"/>
            </a:pPr>
            <a:r>
              <a:rPr lang="uk-UA" sz="3200" dirty="0" smtClean="0"/>
              <a:t>Гель наносити до включення апарату</a:t>
            </a:r>
          </a:p>
          <a:p>
            <a:pPr eaLnBrk="1" hangingPunct="1">
              <a:buFont typeface="Arial" pitchFamily="34" charset="0"/>
              <a:buChar char="►"/>
            </a:pPr>
            <a:r>
              <a:rPr lang="uk-UA" sz="3200" dirty="0" smtClean="0"/>
              <a:t>Під час нанесення розряду не торкатись до пацієнта</a:t>
            </a:r>
          </a:p>
          <a:p>
            <a:pPr eaLnBrk="1" hangingPunct="1"/>
            <a:endParaRPr lang="uk-UA" sz="3200" dirty="0" smtClean="0"/>
          </a:p>
        </p:txBody>
      </p:sp>
    </p:spTree>
    <p:extLst>
      <p:ext uri="{BB962C8B-B14F-4D97-AF65-F5344CB8AC3E}">
        <p14:creationId xmlns="" xmlns:p14="http://schemas.microsoft.com/office/powerpoint/2010/main" val="1723810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2682" y="320675"/>
            <a:ext cx="403383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2757" y="320675"/>
            <a:ext cx="423068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 стрелкой 10"/>
          <p:cNvCxnSpPr/>
          <p:nvPr/>
        </p:nvCxnSpPr>
        <p:spPr>
          <a:xfrm>
            <a:off x="5443494" y="1976438"/>
            <a:ext cx="420688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31907" y="3633788"/>
            <a:ext cx="36671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30832" y="4375150"/>
            <a:ext cx="4429125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Прямая со стрелкой 13"/>
          <p:cNvCxnSpPr/>
          <p:nvPr/>
        </p:nvCxnSpPr>
        <p:spPr>
          <a:xfrm>
            <a:off x="5022807" y="5000625"/>
            <a:ext cx="42068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23810811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137</Words>
  <Application>Microsoft Office PowerPoint</Application>
  <PresentationFormat>Произвольный</PresentationFormat>
  <Paragraphs>35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Посылка</vt:lpstr>
      <vt:lpstr>Базова підтримка життєдіяльності</vt:lpstr>
      <vt:lpstr>Алгоритм BLS (Basic life support)</vt:lpstr>
      <vt:lpstr>Слайд 3</vt:lpstr>
      <vt:lpstr>Слайд 4</vt:lpstr>
      <vt:lpstr>АвтоматичНий ЗОВНІШНІй дефІбрилятор</vt:lpstr>
      <vt:lpstr>При роботі слідують голосовим інструкціям апаратУ (АЗД)</vt:lpstr>
      <vt:lpstr>ТехнІка безпеки при проведенні дефібриляції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23</cp:revision>
  <dcterms:created xsi:type="dcterms:W3CDTF">2020-09-24T15:39:06Z</dcterms:created>
  <dcterms:modified xsi:type="dcterms:W3CDTF">2020-10-20T08:10:13Z</dcterms:modified>
</cp:coreProperties>
</file>