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59" r:id="rId3"/>
    <p:sldId id="260" r:id="rId4"/>
    <p:sldId id="271" r:id="rId5"/>
    <p:sldId id="272" r:id="rId6"/>
    <p:sldId id="268" r:id="rId7"/>
    <p:sldId id="261" r:id="rId8"/>
    <p:sldId id="262" r:id="rId9"/>
    <p:sldId id="263" r:id="rId10"/>
    <p:sldId id="273" r:id="rId11"/>
    <p:sldId id="274" r:id="rId12"/>
    <p:sldId id="27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400" dirty="0" smtClean="0"/>
              <a:t>Невідкладна допомога при анафілаксії у дорослих та дітей різного віку. Невідкладна допомога при гіпоглікемії у дорослих та дітей різного віку. 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2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9092" y="354225"/>
            <a:ext cx="6638925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A13FD46-006F-9C49-A46B-2B4266759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006" y="914400"/>
            <a:ext cx="4392086" cy="4695568"/>
          </a:xfrm>
        </p:spPr>
        <p:txBody>
          <a:bodyPr/>
          <a:lstStyle/>
          <a:p>
            <a:pPr algn="just"/>
            <a:r>
              <a:rPr lang="uk-UA" dirty="0" smtClean="0"/>
              <a:t>Анафілаксія — це важка, потенційно загрозлива життю, </a:t>
            </a:r>
            <a:r>
              <a:rPr lang="uk-UA" dirty="0" err="1" smtClean="0"/>
              <a:t>генералізована</a:t>
            </a:r>
            <a:r>
              <a:rPr lang="uk-UA" dirty="0" smtClean="0"/>
              <a:t> або системна реакція </a:t>
            </a:r>
            <a:r>
              <a:rPr lang="uk-UA" dirty="0" err="1" smtClean="0"/>
              <a:t>гіперчутливості</a:t>
            </a:r>
            <a:r>
              <a:rPr lang="uk-UA" dirty="0" smtClean="0"/>
              <a:t>. </a:t>
            </a:r>
          </a:p>
          <a:p>
            <a:pPr algn="just"/>
            <a:r>
              <a:rPr lang="uk-UA" dirty="0" smtClean="0"/>
              <a:t>Анафілактичний шок (найбільш важкий прояв анафілаксії) — це швидко розвиваюча анафілактична реакція, при якій відбувається небезпечне для життя зниження артеріального тиску.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9489987" y="313035"/>
            <a:ext cx="1466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орослим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070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68779" y="97393"/>
            <a:ext cx="2281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ДІТИ</a:t>
            </a:r>
            <a:endParaRPr lang="uk-UA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9114" y="466725"/>
            <a:ext cx="5961232" cy="6291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4082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51438" y="0"/>
            <a:ext cx="6320352" cy="100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51438" y="1000651"/>
            <a:ext cx="6371667" cy="55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40826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19725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56601" y="0"/>
            <a:ext cx="5172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42301" y="609600"/>
            <a:ext cx="5286375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40826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6F4C98A-1ED2-D74E-9B7D-51D45FF750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ГІпоглІкемІя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51263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BD86BB-9C9D-644F-AD28-DBB4555EB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гіпоглікемічна</a:t>
            </a:r>
            <a:r>
              <a:rPr lang="uk-UA" dirty="0" smtClean="0"/>
              <a:t> кома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85D930-1267-5343-A1EF-E36060486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65988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dirty="0" err="1" smtClean="0"/>
              <a:t>Різьке</a:t>
            </a:r>
            <a:r>
              <a:rPr lang="uk-UA" dirty="0" smtClean="0"/>
              <a:t> зниження рівня глюкози в крові до 2 </a:t>
            </a:r>
            <a:r>
              <a:rPr lang="uk-UA" dirty="0" err="1" smtClean="0"/>
              <a:t>ммоль</a:t>
            </a:r>
            <a:r>
              <a:rPr lang="uk-UA" dirty="0" smtClean="0"/>
              <a:t>/л, для людей, які мають захворювання сахарний діабет, може </a:t>
            </a:r>
            <a:r>
              <a:rPr lang="uk-UA" dirty="0" err="1" smtClean="0"/>
              <a:t>викликать</a:t>
            </a:r>
            <a:r>
              <a:rPr lang="uk-UA" dirty="0" smtClean="0"/>
              <a:t> незворотні наслідки. Такий стан призводить до інсульту, набряку мозку, інфаркту та іншим негативним </a:t>
            </a:r>
            <a:r>
              <a:rPr lang="uk-UA" dirty="0" err="1" smtClean="0"/>
              <a:t>патологіям</a:t>
            </a:r>
            <a:r>
              <a:rPr lang="uk-UA" dirty="0" smtClean="0"/>
              <a:t>.</a:t>
            </a:r>
          </a:p>
          <a:p>
            <a:pPr algn="just"/>
            <a:endParaRPr lang="uk-UA" dirty="0" smtClean="0"/>
          </a:p>
          <a:p>
            <a:pPr algn="just"/>
            <a:r>
              <a:rPr lang="uk-UA" i="1" dirty="0" smtClean="0"/>
              <a:t>Причини: </a:t>
            </a:r>
          </a:p>
          <a:p>
            <a:pPr lvl="1"/>
            <a:r>
              <a:rPr lang="uk-UA" dirty="0" smtClean="0"/>
              <a:t>Введена велика кількість інсуліну</a:t>
            </a:r>
          </a:p>
          <a:p>
            <a:pPr lvl="1"/>
            <a:r>
              <a:rPr lang="uk-UA" dirty="0" smtClean="0"/>
              <a:t>Стресовий стан</a:t>
            </a:r>
          </a:p>
          <a:p>
            <a:pPr lvl="1"/>
            <a:r>
              <a:rPr lang="uk-UA" dirty="0" smtClean="0"/>
              <a:t>Гостре </a:t>
            </a:r>
            <a:r>
              <a:rPr lang="uk-UA" dirty="0" err="1" smtClean="0"/>
              <a:t>інфекціцне</a:t>
            </a:r>
            <a:r>
              <a:rPr lang="uk-UA" dirty="0" smtClean="0"/>
              <a:t> захворювання</a:t>
            </a:r>
          </a:p>
          <a:p>
            <a:pPr lvl="1"/>
            <a:r>
              <a:rPr lang="uk-UA" dirty="0" smtClean="0"/>
              <a:t>П</a:t>
            </a:r>
            <a:r>
              <a:rPr lang="uk-UA" dirty="0" smtClean="0"/>
              <a:t>ухлини</a:t>
            </a:r>
          </a:p>
          <a:p>
            <a:pPr lvl="1"/>
            <a:r>
              <a:rPr lang="uk-UA" dirty="0" smtClean="0"/>
              <a:t>Перевтома або надмірна фізична активність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lvl="1" algn="just"/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954514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264242ED-6DA4-7444-9A79-C28770F8C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Симптоми</a:t>
            </a:r>
            <a:endParaRPr lang="uk-UA" dirty="0"/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56B38F0A-133F-264C-B610-24C7BA9511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1912" y="2446020"/>
            <a:ext cx="4271771" cy="3806190"/>
          </a:xfrm>
        </p:spPr>
        <p:txBody>
          <a:bodyPr>
            <a:normAutofit fontScale="85000" lnSpcReduction="10000"/>
          </a:bodyPr>
          <a:lstStyle/>
          <a:p>
            <a:r>
              <a:rPr lang="uk-UA" b="1" dirty="0" err="1" smtClean="0"/>
              <a:t>Прекома</a:t>
            </a:r>
            <a:r>
              <a:rPr lang="uk-UA" b="1" dirty="0" smtClean="0"/>
              <a:t> </a:t>
            </a:r>
            <a:r>
              <a:rPr lang="uk-UA" dirty="0" smtClean="0"/>
              <a:t>(</a:t>
            </a:r>
            <a:r>
              <a:rPr lang="uk-UA" dirty="0" err="1" smtClean="0"/>
              <a:t>близьк</a:t>
            </a:r>
            <a:r>
              <a:rPr lang="uk-UA" dirty="0" smtClean="0"/>
              <a:t> 30 </a:t>
            </a:r>
            <a:r>
              <a:rPr lang="uk-UA" dirty="0" err="1" smtClean="0"/>
              <a:t>хв</a:t>
            </a:r>
            <a:r>
              <a:rPr lang="uk-UA" dirty="0" smtClean="0"/>
              <a:t>)</a:t>
            </a:r>
          </a:p>
          <a:p>
            <a:r>
              <a:rPr lang="uk-UA" dirty="0" smtClean="0"/>
              <a:t>Гостре бажання щільно перекусити, при цьому вони не відчувають спраги</a:t>
            </a:r>
          </a:p>
          <a:p>
            <a:r>
              <a:rPr lang="uk-UA" dirty="0" smtClean="0"/>
              <a:t>Тривога</a:t>
            </a:r>
            <a:endParaRPr lang="uk-UA" dirty="0" smtClean="0"/>
          </a:p>
          <a:p>
            <a:r>
              <a:rPr lang="uk-UA" dirty="0" smtClean="0"/>
              <a:t>Підйом АТ</a:t>
            </a:r>
          </a:p>
          <a:p>
            <a:r>
              <a:rPr lang="uk-UA" dirty="0" smtClean="0"/>
              <a:t>Активне потовиділення</a:t>
            </a:r>
          </a:p>
          <a:p>
            <a:r>
              <a:rPr lang="uk-UA" dirty="0" smtClean="0"/>
              <a:t>Дезорієнтація</a:t>
            </a:r>
          </a:p>
          <a:p>
            <a:r>
              <a:rPr lang="uk-UA" dirty="0" smtClean="0"/>
              <a:t>Головні болі</a:t>
            </a:r>
            <a:r>
              <a:rPr lang="uk-UA" dirty="0" smtClean="0"/>
              <a:t>, супроводжуються точками в очах, туманом в голові, запамороченнями</a:t>
            </a:r>
            <a:endParaRPr lang="uk-UA" dirty="0" smtClean="0"/>
          </a:p>
          <a:p>
            <a:r>
              <a:rPr lang="uk-UA" dirty="0" smtClean="0"/>
              <a:t>Нудота і наступні блювотні позиви</a:t>
            </a:r>
          </a:p>
          <a:p>
            <a:r>
              <a:rPr lang="uk-UA" dirty="0" smtClean="0"/>
              <a:t>Сонливість, можуть бути також непритомність</a:t>
            </a:r>
            <a:endParaRPr lang="uk-UA" dirty="0" smtClean="0"/>
          </a:p>
          <a:p>
            <a:r>
              <a:rPr lang="uk-UA" dirty="0" smtClean="0"/>
              <a:t>Різка зміна поведінки: агресія, злість, депресія</a:t>
            </a:r>
            <a:endParaRPr lang="uk-UA" dirty="0"/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23128834-A694-C441-B911-664688C13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315" y="2446020"/>
            <a:ext cx="4270247" cy="3509010"/>
          </a:xfrm>
        </p:spPr>
        <p:txBody>
          <a:bodyPr>
            <a:normAutofit fontScale="85000" lnSpcReduction="10000"/>
          </a:bodyPr>
          <a:lstStyle/>
          <a:p>
            <a:r>
              <a:rPr lang="uk-UA" b="1" dirty="0" smtClean="0"/>
              <a:t>Кома</a:t>
            </a:r>
          </a:p>
          <a:p>
            <a:r>
              <a:rPr lang="uk-UA" dirty="0" smtClean="0"/>
              <a:t>Судоми</a:t>
            </a:r>
          </a:p>
          <a:p>
            <a:r>
              <a:rPr lang="uk-UA" dirty="0" smtClean="0"/>
              <a:t>Підвищене потовиділення</a:t>
            </a:r>
          </a:p>
          <a:p>
            <a:r>
              <a:rPr lang="uk-UA" dirty="0" smtClean="0"/>
              <a:t>Блідість шкірних покривів</a:t>
            </a:r>
          </a:p>
          <a:p>
            <a:r>
              <a:rPr lang="uk-UA" dirty="0" smtClean="0"/>
              <a:t>Тремор рук і гіпертонія м'язів</a:t>
            </a:r>
          </a:p>
          <a:p>
            <a:r>
              <a:rPr lang="uk-UA" dirty="0" smtClean="0"/>
              <a:t>Зниження пульсу і зміна серцевого ритму</a:t>
            </a:r>
          </a:p>
          <a:p>
            <a:r>
              <a:rPr lang="uk-UA" dirty="0" smtClean="0"/>
              <a:t>Задишка</a:t>
            </a:r>
          </a:p>
          <a:p>
            <a:r>
              <a:rPr lang="uk-UA" dirty="0" smtClean="0"/>
              <a:t>Падіння артеріального тиску до критичних позначок</a:t>
            </a:r>
            <a:endParaRPr lang="uk-UA" b="1" dirty="0"/>
          </a:p>
        </p:txBody>
      </p:sp>
    </p:spTree>
    <p:extLst>
      <p:ext uri="{BB962C8B-B14F-4D97-AF65-F5344CB8AC3E}">
        <p14:creationId xmlns="" xmlns:p14="http://schemas.microsoft.com/office/powerpoint/2010/main" val="3889491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7063" y="414338"/>
            <a:ext cx="5857875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459747" y="440042"/>
            <a:ext cx="1466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дорослим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1679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620"/>
            <a:ext cx="5819775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62834" y="-90618"/>
            <a:ext cx="2281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ДІТИ</a:t>
            </a:r>
            <a:endParaRPr lang="uk-UA" b="1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53693"/>
            <a:ext cx="57626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60240" y="6438554"/>
            <a:ext cx="57816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5148" y="573560"/>
            <a:ext cx="59055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91679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1757"/>
            <a:ext cx="5819775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7848" y="151757"/>
            <a:ext cx="5150477" cy="6291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91679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6113" y="1376363"/>
            <a:ext cx="58197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9167971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</TotalTime>
  <Words>186</Words>
  <Application>Microsoft Office PowerPoint</Application>
  <PresentationFormat>Произвольный</PresentationFormat>
  <Paragraphs>41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Посылка</vt:lpstr>
      <vt:lpstr>Невідкладна допомога при анафілаксії у дорослих та дітей різного віку. Невідкладна допомога при гіпоглікемії у дорослих та дітей різного віку. </vt:lpstr>
      <vt:lpstr>Слайд 2</vt:lpstr>
      <vt:lpstr>Слайд 3</vt:lpstr>
      <vt:lpstr>Слайд 4</vt:lpstr>
      <vt:lpstr>Слайд 5</vt:lpstr>
      <vt:lpstr>ГІпоглІкемІя</vt:lpstr>
      <vt:lpstr>гіпоглікемічна кома</vt:lpstr>
      <vt:lpstr>Симптоми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30</cp:revision>
  <dcterms:created xsi:type="dcterms:W3CDTF">2020-09-24T15:39:06Z</dcterms:created>
  <dcterms:modified xsi:type="dcterms:W3CDTF">2020-10-20T09:00:11Z</dcterms:modified>
</cp:coreProperties>
</file>