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Невідкладна допомога при асистолії. Невідкладна допомога при фібриляції шлуночків. 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4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A09381-103C-BD4C-86F1-2E9EFFF19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визначення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7158D4-20E1-0349-85D5-B91C416A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31720"/>
            <a:ext cx="7729728" cy="398907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b="1" dirty="0" smtClean="0"/>
              <a:t>Асистолія, </a:t>
            </a:r>
            <a:r>
              <a:rPr lang="uk-UA" dirty="0" smtClean="0"/>
              <a:t>як вид зупинки кровообігу, зустрічається значно рідше, ніж ФШ і прогностично несприятлива. Асистолія може бути результатом фібриляції шлуночків, може бути наслідком прогресуючої </a:t>
            </a:r>
            <a:r>
              <a:rPr lang="uk-UA" dirty="0" err="1" smtClean="0"/>
              <a:t>брадиаритмии</a:t>
            </a:r>
            <a:r>
              <a:rPr lang="uk-UA" dirty="0" smtClean="0"/>
              <a:t>, наприклад, при токсичній дії препаратів, інфаркті міокарда, важкої загальної гіпотермії, </a:t>
            </a:r>
            <a:r>
              <a:rPr lang="uk-UA" dirty="0" err="1" smtClean="0"/>
              <a:t>синкопальном</a:t>
            </a:r>
            <a:r>
              <a:rPr lang="uk-UA" dirty="0" smtClean="0"/>
              <a:t> типі утоплення і т.д.</a:t>
            </a:r>
          </a:p>
          <a:p>
            <a:pPr algn="just"/>
            <a:r>
              <a:rPr lang="uk-UA" b="1" dirty="0" smtClean="0"/>
              <a:t>Фібриляція шлуночків </a:t>
            </a:r>
            <a:r>
              <a:rPr lang="uk-UA" dirty="0" smtClean="0"/>
              <a:t>викликає нескоординоване скорочення шлуночків з відсутністю ефективного скорочення. Клінічна картина фібриляції шлуночків:</a:t>
            </a:r>
          </a:p>
          <a:p>
            <a:pPr algn="just"/>
            <a:r>
              <a:rPr lang="uk-UA" dirty="0" smtClean="0"/>
              <a:t>раптовий початок;</a:t>
            </a:r>
          </a:p>
          <a:p>
            <a:pPr algn="just"/>
            <a:r>
              <a:rPr lang="uk-UA" dirty="0" smtClean="0"/>
              <a:t>через 15-20 секунд від початку фібриляції шлуночків хворий втрачає свідомість;</a:t>
            </a:r>
          </a:p>
          <a:p>
            <a:pPr algn="just"/>
            <a:r>
              <a:rPr lang="uk-UA" dirty="0" smtClean="0"/>
              <a:t>через 40-50 секунд - розвивається одноразове тонічне скорочення скелетних м'язів;</a:t>
            </a:r>
          </a:p>
          <a:p>
            <a:pPr algn="just"/>
            <a:r>
              <a:rPr lang="uk-UA" dirty="0" smtClean="0"/>
              <a:t>розширюються зіниці;</a:t>
            </a:r>
          </a:p>
          <a:p>
            <a:pPr algn="just"/>
            <a:r>
              <a:rPr lang="uk-UA" dirty="0" smtClean="0"/>
              <a:t>дихання уповільнюється і припиняється через 2-4 хв.</a:t>
            </a:r>
          </a:p>
          <a:p>
            <a:pPr algn="just"/>
            <a:r>
              <a:rPr lang="uk-UA" b="1" dirty="0" smtClean="0"/>
              <a:t>Діагноз </a:t>
            </a:r>
            <a:r>
              <a:rPr lang="uk-UA" dirty="0" smtClean="0"/>
              <a:t>уточнюють тільки в процесі проведення СЛР по ЕКГ.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64945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2288" y="0"/>
            <a:ext cx="5381197" cy="663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9455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7064" y="1"/>
            <a:ext cx="5210818" cy="668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9455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4994524"/>
              </p:ext>
            </p:extLst>
          </p:nvPr>
        </p:nvGraphicFramePr>
        <p:xfrm>
          <a:off x="827584" y="708454"/>
          <a:ext cx="11116640" cy="545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8320"/>
                <a:gridCol w="5558320"/>
              </a:tblGrid>
              <a:tr h="1078704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3600" baseline="0" dirty="0" smtClean="0">
                          <a:solidFill>
                            <a:schemeClr val="tx1"/>
                          </a:solidFill>
                        </a:rPr>
                        <a:t> Г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3600" baseline="0" dirty="0" smtClean="0">
                          <a:solidFill>
                            <a:schemeClr val="tx1"/>
                          </a:solidFill>
                        </a:rPr>
                        <a:t> Т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9368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Гіпоксія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Токсини</a:t>
                      </a:r>
                      <a:endParaRPr lang="ru-RU" dirty="0"/>
                    </a:p>
                  </a:txBody>
                  <a:tcPr/>
                </a:tc>
              </a:tr>
              <a:tr h="109368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Гіповолемія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Тромбоз</a:t>
                      </a:r>
                      <a:endParaRPr lang="ru-RU" dirty="0"/>
                    </a:p>
                  </a:txBody>
                  <a:tcPr/>
                </a:tc>
              </a:tr>
              <a:tr h="109368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Гіпотермія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Тампонада </a:t>
                      </a:r>
                      <a:r>
                        <a:rPr lang="ru-RU" dirty="0" err="1" smtClean="0"/>
                        <a:t>серця</a:t>
                      </a:r>
                      <a:endParaRPr lang="ru-RU" dirty="0"/>
                    </a:p>
                  </a:txBody>
                  <a:tcPr/>
                </a:tc>
              </a:tr>
              <a:tr h="109368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Гіпо</a:t>
                      </a:r>
                      <a:r>
                        <a:rPr lang="ru-RU" dirty="0" smtClean="0"/>
                        <a:t>- </a:t>
                      </a:r>
                      <a:r>
                        <a:rPr lang="ru-RU" dirty="0" err="1" smtClean="0"/>
                        <a:t>гіперкаліємія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Напружений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пневмоТоракс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4945573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157</Words>
  <Application>Microsoft Office PowerPoint</Application>
  <PresentationFormat>Произвольный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Посылка</vt:lpstr>
      <vt:lpstr>Невідкладна допомога при асистолії. Невідкладна допомога при фібриляції шлуночків. </vt:lpstr>
      <vt:lpstr>визначення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29</cp:revision>
  <dcterms:created xsi:type="dcterms:W3CDTF">2020-09-24T15:39:06Z</dcterms:created>
  <dcterms:modified xsi:type="dcterms:W3CDTF">2020-10-21T07:41:03Z</dcterms:modified>
</cp:coreProperties>
</file>