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68" r:id="rId3"/>
    <p:sldId id="265" r:id="rId4"/>
    <p:sldId id="269" r:id="rId5"/>
    <p:sldId id="271" r:id="rId6"/>
    <p:sldId id="270" r:id="rId7"/>
    <p:sldId id="272" r:id="rId8"/>
    <p:sldId id="273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7968" y="2386744"/>
            <a:ext cx="9553832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Первинна хірургічна обробка рани.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Методика </a:t>
            </a:r>
            <a:r>
              <a:rPr lang="uk-UA" sz="2400" dirty="0" smtClean="0"/>
              <a:t>накладання та зняття вузлового шва. </a:t>
            </a:r>
            <a:r>
              <a:rPr lang="uk-UA" sz="2400" dirty="0" smtClean="0"/>
              <a:t>Розтин </a:t>
            </a:r>
            <a:r>
              <a:rPr lang="uk-UA" sz="2400" dirty="0" smtClean="0"/>
              <a:t>та дренування </a:t>
            </a:r>
            <a:r>
              <a:rPr lang="uk-UA" sz="2400" dirty="0" smtClean="0"/>
              <a:t>абсцесів.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8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95F263-4345-204A-BCAA-7BEB312B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Первинна хірургічна обробка </a:t>
            </a:r>
            <a:r>
              <a:rPr lang="uk-UA" dirty="0" smtClean="0"/>
              <a:t>рани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CEC2CFC-A33C-2D4E-B055-F6E87265E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Фізична - видалення сторонніх тіл з рани</a:t>
            </a:r>
          </a:p>
          <a:p>
            <a:r>
              <a:rPr lang="uk-UA" dirty="0" smtClean="0"/>
              <a:t>Хімічна - обробка антисептиками</a:t>
            </a:r>
            <a:endParaRPr lang="uk-UA" dirty="0" smtClean="0"/>
          </a:p>
          <a:p>
            <a:r>
              <a:rPr lang="uk-UA" dirty="0" smtClean="0"/>
              <a:t>Хірургічна - висічення країв рани, проведення ревізії та зупинка кровотечі</a:t>
            </a:r>
            <a:endParaRPr lang="uk-UA" dirty="0" smtClean="0"/>
          </a:p>
          <a:p>
            <a:r>
              <a:rPr lang="uk-UA" dirty="0" smtClean="0"/>
              <a:t>Зашивання рани і установка дренажу в разі потреби</a:t>
            </a:r>
            <a:endParaRPr lang="uk-UA" dirty="0" smtClean="0"/>
          </a:p>
          <a:p>
            <a:r>
              <a:rPr lang="uk-UA" dirty="0" smtClean="0"/>
              <a:t>Призначення антибактеріальної і протизапальної терапії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314055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6563" y="1757363"/>
            <a:ext cx="62388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4CE34A-8630-674B-AB96-73B4E09E8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65125"/>
            <a:ext cx="7729728" cy="1188720"/>
          </a:xfrm>
        </p:spPr>
        <p:txBody>
          <a:bodyPr/>
          <a:lstStyle/>
          <a:p>
            <a:r>
              <a:rPr lang="uk-UA" dirty="0" smtClean="0"/>
              <a:t>Методика накладання </a:t>
            </a:r>
            <a:r>
              <a:rPr lang="uk-UA" dirty="0" smtClean="0"/>
              <a:t>вузлового </a:t>
            </a:r>
            <a:r>
              <a:rPr lang="uk-UA" dirty="0" smtClean="0"/>
              <a:t>шва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090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2288" y="1500445"/>
            <a:ext cx="60674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2288" y="3839218"/>
            <a:ext cx="60674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4FAEAA-6ABC-C045-BE79-690F9D66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44166"/>
            <a:ext cx="7729728" cy="1188720"/>
          </a:xfrm>
        </p:spPr>
        <p:txBody>
          <a:bodyPr/>
          <a:lstStyle/>
          <a:p>
            <a:r>
              <a:rPr lang="uk-UA" dirty="0" smtClean="0"/>
              <a:t>Методика </a:t>
            </a:r>
            <a:r>
              <a:rPr lang="uk-UA" dirty="0" smtClean="0"/>
              <a:t>зняття </a:t>
            </a:r>
            <a:r>
              <a:rPr lang="uk-UA" dirty="0" smtClean="0"/>
              <a:t>вузлового шва.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60137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2288" y="1262063"/>
            <a:ext cx="606742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0E901C-8525-6941-9993-881A0805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Розтин та дренування абсцесів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F9C58B7-7418-3441-ABF8-F45D1A751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4655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b="1" dirty="0" smtClean="0"/>
              <a:t>Абсцес </a:t>
            </a:r>
            <a:r>
              <a:rPr lang="uk-UA" dirty="0" smtClean="0"/>
              <a:t>(гнійник) - обмежена порожнина, заповнена гноєм, яка розташовується в дермі і глибших м'яких тканинах.</a:t>
            </a:r>
          </a:p>
          <a:p>
            <a:pPr algn="just"/>
            <a:r>
              <a:rPr lang="uk-UA" dirty="0" smtClean="0"/>
              <a:t>При розтині абсцесу вибирають найкоротший оперативний доступ з урахуванням </a:t>
            </a:r>
            <a:r>
              <a:rPr lang="uk-UA" dirty="0" err="1" smtClean="0"/>
              <a:t>анатомо-топографічних</a:t>
            </a:r>
            <a:r>
              <a:rPr lang="uk-UA" dirty="0" smtClean="0"/>
              <a:t> особливостей органу. Іноді абсцес розкривають по голці: спочатку </a:t>
            </a:r>
            <a:r>
              <a:rPr lang="uk-UA" dirty="0" err="1" smtClean="0"/>
              <a:t>пунктируют</a:t>
            </a:r>
            <a:r>
              <a:rPr lang="uk-UA" dirty="0" smtClean="0"/>
              <a:t> абсцес, потім по голці розсікають тканини.</a:t>
            </a:r>
            <a:endParaRPr lang="uk-UA" dirty="0" smtClean="0"/>
          </a:p>
          <a:p>
            <a:pPr algn="just"/>
            <a:r>
              <a:rPr lang="uk-UA" dirty="0" smtClean="0"/>
              <a:t>Під час операції по можливості підходять до нижнього полюсу гнійника, щоб створити хороші умови для дренування. Якщо порожнину абсцесу </a:t>
            </a:r>
            <a:r>
              <a:rPr lang="uk-UA" dirty="0" err="1" smtClean="0"/>
              <a:t>обширна</a:t>
            </a:r>
            <a:r>
              <a:rPr lang="uk-UA" dirty="0" smtClean="0"/>
              <a:t>, її обстежують пальцем, розділяючи перемички і видаляючи секвестри тканин. Порожнина абсцесу дренують одним або декількома гумовими або поліетиленовими трубками і вводять в неї марлеві тампони, змочені розчином протеолітичних ферментів, антисептиків, антибіотиків. При великих розмірах абсцесу для адекватного дренування роблять додаткові </a:t>
            </a:r>
            <a:r>
              <a:rPr lang="uk-UA" dirty="0" err="1" smtClean="0"/>
              <a:t>розрізи-контрапертури</a:t>
            </a:r>
            <a:r>
              <a:rPr lang="uk-UA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07348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6088" y="976313"/>
            <a:ext cx="62198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Words>195</Words>
  <Application>Microsoft Office PowerPoint</Application>
  <PresentationFormat>Произвольный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Посылка</vt:lpstr>
      <vt:lpstr>Первинна хірургічна обробка рани.  Методика накладання та зняття вузлового шва. Розтин та дренування абсцесів.</vt:lpstr>
      <vt:lpstr>Первинна хірургічна обробка рани</vt:lpstr>
      <vt:lpstr>Слайд 3</vt:lpstr>
      <vt:lpstr>Методика накладання вузлового шва</vt:lpstr>
      <vt:lpstr>Слайд 5</vt:lpstr>
      <vt:lpstr>Методика зняття вузлового шва.</vt:lpstr>
      <vt:lpstr>Слайд 7</vt:lpstr>
      <vt:lpstr>Розтин та дренування абсцесів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33</cp:revision>
  <dcterms:created xsi:type="dcterms:W3CDTF">2020-09-24T15:39:06Z</dcterms:created>
  <dcterms:modified xsi:type="dcterms:W3CDTF">2020-10-21T08:08:53Z</dcterms:modified>
</cp:coreProperties>
</file>