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err="1" smtClean="0"/>
              <a:t>Конікотомія</a:t>
            </a:r>
            <a:r>
              <a:rPr lang="uk-UA" sz="2400" dirty="0" smtClean="0"/>
              <a:t>: показання, протипоказання, методика проведення, ускладнення.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Передня </a:t>
            </a:r>
            <a:r>
              <a:rPr lang="uk-UA" sz="2400" dirty="0" smtClean="0"/>
              <a:t>тампонада носа. 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Огляд </a:t>
            </a:r>
            <a:r>
              <a:rPr lang="uk-UA" sz="2400" dirty="0" smtClean="0"/>
              <a:t>очного </a:t>
            </a:r>
            <a:r>
              <a:rPr lang="uk-UA" sz="2400" dirty="0" smtClean="0"/>
              <a:t>дна.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9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8BDE10-5B4A-1449-9921-C57B71EE6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Конікотомія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B651629-AC8D-A143-A1EF-E0E23E9DB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842766"/>
          </a:xfrm>
        </p:spPr>
        <p:txBody>
          <a:bodyPr>
            <a:normAutofit lnSpcReduction="10000"/>
          </a:bodyPr>
          <a:lstStyle/>
          <a:p>
            <a:r>
              <a:rPr lang="uk-UA" b="1" dirty="0" smtClean="0"/>
              <a:t>Показання:</a:t>
            </a:r>
          </a:p>
          <a:p>
            <a:pPr lvl="1"/>
            <a:r>
              <a:rPr lang="uk-UA" dirty="0" smtClean="0"/>
              <a:t>Обструкція гортані (набряк, травма, чужорідне тіло, яке не вдалося видалити іншими методами)</a:t>
            </a:r>
          </a:p>
          <a:p>
            <a:pPr lvl="1"/>
            <a:r>
              <a:rPr lang="uk-UA" dirty="0" smtClean="0"/>
              <a:t>Спазм гортані при дії хімічних, фізичних подразників</a:t>
            </a:r>
            <a:endParaRPr lang="uk-UA" dirty="0" smtClean="0"/>
          </a:p>
          <a:p>
            <a:pPr lvl="1"/>
            <a:r>
              <a:rPr lang="uk-UA" dirty="0" smtClean="0"/>
              <a:t>Безуспішна спроба </a:t>
            </a:r>
            <a:r>
              <a:rPr lang="uk-UA" dirty="0" err="1" smtClean="0"/>
              <a:t>ендотрахеальної</a:t>
            </a:r>
            <a:r>
              <a:rPr lang="uk-UA" dirty="0" smtClean="0"/>
              <a:t> </a:t>
            </a:r>
            <a:r>
              <a:rPr lang="uk-UA" dirty="0" err="1" smtClean="0"/>
              <a:t>інтубації</a:t>
            </a:r>
            <a:r>
              <a:rPr lang="uk-UA" dirty="0" smtClean="0"/>
              <a:t> </a:t>
            </a:r>
            <a:endParaRPr lang="uk-UA" dirty="0" smtClean="0"/>
          </a:p>
          <a:p>
            <a:pPr lvl="1"/>
            <a:r>
              <a:rPr lang="uk-UA" dirty="0" smtClean="0"/>
              <a:t>Велика щелепно-лицьова травма, що не дозволяє виконати ларингоскопію</a:t>
            </a:r>
          </a:p>
          <a:p>
            <a:pPr lvl="1"/>
            <a:r>
              <a:rPr lang="uk-UA" dirty="0" smtClean="0"/>
              <a:t>Пухлини верхніх дихальних шляхів, особливо - зв'язкового апарату гортані</a:t>
            </a:r>
            <a:endParaRPr lang="uk-UA" dirty="0" smtClean="0"/>
          </a:p>
          <a:p>
            <a:r>
              <a:rPr lang="uk-UA" b="1" dirty="0" smtClean="0"/>
              <a:t>Протипоказання:</a:t>
            </a:r>
          </a:p>
          <a:p>
            <a:pPr lvl="1"/>
            <a:r>
              <a:rPr lang="uk-UA" dirty="0" smtClean="0"/>
              <a:t>Вік до 8 років</a:t>
            </a:r>
          </a:p>
          <a:p>
            <a:pPr lvl="1"/>
            <a:r>
              <a:rPr lang="uk-UA" dirty="0" smtClean="0"/>
              <a:t>Відсутність технічних можливостей до розтину трахеї, відповідного досвіду і кваліфікації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67657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3EC8C0-F5C6-C14E-8D1D-0EA986BE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ускладнення</a:t>
            </a:r>
            <a:r>
              <a:rPr lang="ru-RU" dirty="0" smtClean="0"/>
              <a:t> </a:t>
            </a:r>
            <a:r>
              <a:rPr lang="ru-RU" dirty="0" err="1" smtClean="0"/>
              <a:t>конікотомії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EEABB80-5065-9649-95FA-364C7ACDD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err="1" smtClean="0"/>
              <a:t>Конікотомія</a:t>
            </a:r>
            <a:r>
              <a:rPr lang="uk-UA" dirty="0" smtClean="0"/>
              <a:t> часто дає різні ускладнення. За різними даними, частота з становить близько 40%. Можливі:</a:t>
            </a:r>
          </a:p>
          <a:p>
            <a:pPr>
              <a:buNone/>
            </a:pPr>
            <a:r>
              <a:rPr lang="uk-UA" dirty="0" smtClean="0"/>
              <a:t>Пошкодження великих судин шиї і кровотеча;</a:t>
            </a:r>
          </a:p>
          <a:p>
            <a:pPr>
              <a:buNone/>
            </a:pPr>
            <a:r>
              <a:rPr lang="uk-UA" dirty="0" smtClean="0"/>
              <a:t>Травма хрящів трахеї, щитовидного хряща;</a:t>
            </a:r>
          </a:p>
          <a:p>
            <a:pPr>
              <a:buNone/>
            </a:pPr>
            <a:r>
              <a:rPr lang="uk-UA" dirty="0" smtClean="0"/>
              <a:t>Пошкодження стінки стравоходу, щитовидної залози;</a:t>
            </a:r>
          </a:p>
          <a:p>
            <a:pPr>
              <a:buNone/>
            </a:pPr>
            <a:r>
              <a:rPr lang="uk-UA" dirty="0" smtClean="0"/>
              <a:t>Установка трубки в підслизовий шар трахеї або поза нею просвіту;</a:t>
            </a:r>
          </a:p>
          <a:p>
            <a:pPr>
              <a:buNone/>
            </a:pPr>
            <a:r>
              <a:rPr lang="uk-UA" dirty="0" err="1" smtClean="0"/>
              <a:t>Хондроперихондрит</a:t>
            </a:r>
            <a:r>
              <a:rPr lang="uk-UA" dirty="0" smtClean="0"/>
              <a:t> (запалення хрящів гортані) з результатом з склероз і звуження трахеї;</a:t>
            </a:r>
          </a:p>
          <a:p>
            <a:pPr>
              <a:buNone/>
            </a:pPr>
            <a:r>
              <a:rPr lang="uk-UA" dirty="0" smtClean="0"/>
              <a:t>Зміна голосу при пошкодженні голосових зв'язок.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104937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9413" y="1509713"/>
            <a:ext cx="635317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0493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5404" y="1084488"/>
            <a:ext cx="6473396" cy="443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04937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F10E38-3C62-6745-A4E2-836DA3538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Передня</a:t>
            </a:r>
            <a:r>
              <a:rPr lang="ru-RU" dirty="0" smtClean="0"/>
              <a:t> </a:t>
            </a:r>
            <a:r>
              <a:rPr lang="ru-RU" dirty="0"/>
              <a:t>тампонада носа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93231EF-8177-AA4D-831A-583559114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Тампонада носа - медична процедура, проведення якої направлено на зупинку носової кровотечі за допомогою введення в носову порожнину марлевих тампонів, просочених </a:t>
            </a:r>
            <a:r>
              <a:rPr lang="uk-UA" dirty="0" err="1" smtClean="0"/>
              <a:t>заживляющими</a:t>
            </a:r>
            <a:r>
              <a:rPr lang="uk-UA" dirty="0" smtClean="0"/>
              <a:t> засобами. При передній тампонаді тампон вводиться через ніс.</a:t>
            </a:r>
          </a:p>
          <a:p>
            <a:r>
              <a:rPr lang="uk-UA" dirty="0" smtClean="0"/>
              <a:t>Тампон залишається в носовій порожнині протягом двох-трьох діб. Його видалення відбувається після попереднього просочення трипроцентним розчином перекису водню. У виняткових випадках </a:t>
            </a:r>
            <a:r>
              <a:rPr lang="uk-UA" dirty="0" err="1" smtClean="0"/>
              <a:t>турунду</a:t>
            </a:r>
            <a:r>
              <a:rPr lang="uk-UA" dirty="0" smtClean="0"/>
              <a:t> можуть залишити в носі на строк до семи днів, при такому розвитку подій її необхідно щодня просочувати розчинами антибіотиків, амінокапронової кислоти.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260985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404938"/>
            <a:ext cx="650557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968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E2A375-21A3-8446-B99B-9E164E30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Огляд очного дна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C7A4250-A6CD-6C4C-A6A7-A3072DA64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Офтальмоскопія дозволяє оцінити стан сітківки ока, судин, області жовтої плями і диска зорового нерва.</a:t>
            </a:r>
          </a:p>
          <a:p>
            <a:r>
              <a:rPr lang="uk-UA" b="1" dirty="0" smtClean="0"/>
              <a:t>Показання:</a:t>
            </a:r>
          </a:p>
          <a:p>
            <a:pPr lvl="1"/>
            <a:r>
              <a:rPr lang="uk-UA" dirty="0" smtClean="0"/>
              <a:t>Захворювання сітківки і кришталика</a:t>
            </a:r>
          </a:p>
          <a:p>
            <a:pPr lvl="1"/>
            <a:r>
              <a:rPr lang="uk-UA" dirty="0" smtClean="0"/>
              <a:t>Стареча далекозорість (</a:t>
            </a:r>
            <a:r>
              <a:rPr lang="uk-UA" dirty="0" err="1" smtClean="0"/>
              <a:t>пресбіопія</a:t>
            </a:r>
            <a:r>
              <a:rPr lang="uk-UA" dirty="0" smtClean="0"/>
              <a:t>)</a:t>
            </a:r>
            <a:endParaRPr lang="uk-UA" dirty="0" smtClean="0"/>
          </a:p>
          <a:p>
            <a:pPr lvl="1"/>
            <a:r>
              <a:rPr lang="uk-UA" dirty="0" smtClean="0"/>
              <a:t>Зниження зору у дітей (</a:t>
            </a:r>
            <a:r>
              <a:rPr lang="uk-UA" dirty="0" err="1" smtClean="0"/>
              <a:t>амбліопія</a:t>
            </a:r>
            <a:r>
              <a:rPr lang="uk-UA" dirty="0" smtClean="0"/>
              <a:t>)</a:t>
            </a:r>
            <a:endParaRPr lang="uk-UA" dirty="0" smtClean="0"/>
          </a:p>
          <a:p>
            <a:pPr lvl="1"/>
            <a:r>
              <a:rPr lang="uk-UA" dirty="0" smtClean="0"/>
              <a:t>Травми ока</a:t>
            </a:r>
            <a:endParaRPr lang="uk-UA" dirty="0" smtClean="0"/>
          </a:p>
          <a:p>
            <a:pPr lvl="1"/>
            <a:r>
              <a:rPr lang="uk-UA" dirty="0" smtClean="0"/>
              <a:t>Цукровий діабет</a:t>
            </a:r>
            <a:endParaRPr lang="uk-UA" dirty="0" smtClean="0"/>
          </a:p>
          <a:p>
            <a:pPr lvl="1"/>
            <a:r>
              <a:rPr lang="uk-UA" dirty="0" smtClean="0"/>
              <a:t>Головні болі неясної етіології</a:t>
            </a:r>
            <a:endParaRPr lang="uk-UA" dirty="0" smtClean="0"/>
          </a:p>
          <a:p>
            <a:pPr lvl="1"/>
            <a:r>
              <a:rPr lang="uk-UA" dirty="0" smtClean="0"/>
              <a:t>Травми голови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90636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90A0044-5F53-8443-95FC-2DD94F5B0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види</a:t>
            </a:r>
            <a:r>
              <a:rPr lang="ru-RU" dirty="0" smtClean="0"/>
              <a:t> </a:t>
            </a:r>
            <a:r>
              <a:rPr lang="ru-RU" dirty="0" err="1" smtClean="0"/>
              <a:t>офтальмоскопії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3ABA327-EEAB-8348-A484-3F2E9919E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Пряма </a:t>
            </a:r>
            <a:r>
              <a:rPr lang="ru-RU" dirty="0" err="1" smtClean="0"/>
              <a:t>офтальмоскопія</a:t>
            </a:r>
            <a:endParaRPr lang="ru-RU" dirty="0"/>
          </a:p>
          <a:p>
            <a:r>
              <a:rPr lang="ru-RU" dirty="0" err="1" smtClean="0"/>
              <a:t>Зворотня</a:t>
            </a:r>
            <a:r>
              <a:rPr lang="ru-RU" dirty="0" smtClean="0"/>
              <a:t> </a:t>
            </a:r>
            <a:r>
              <a:rPr lang="ru-RU" dirty="0" err="1" smtClean="0"/>
              <a:t>офтальмоскопія</a:t>
            </a:r>
            <a:endParaRPr lang="ru-RU" dirty="0" smtClean="0"/>
          </a:p>
          <a:p>
            <a:r>
              <a:rPr lang="ru-RU" dirty="0" smtClean="0"/>
              <a:t>Огляд очного дна </a:t>
            </a:r>
            <a:r>
              <a:rPr lang="ru-RU" dirty="0" err="1" smtClean="0"/>
              <a:t>лінзою</a:t>
            </a:r>
            <a:r>
              <a:rPr lang="ru-RU" dirty="0" smtClean="0"/>
              <a:t> Гольдмана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55783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8913" y="804863"/>
            <a:ext cx="673417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5578331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243</Words>
  <Application>Microsoft Office PowerPoint</Application>
  <PresentationFormat>Произвольный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Посылка</vt:lpstr>
      <vt:lpstr>Конікотомія: показання, протипоказання, методика проведення, ускладнення.  Передня тампонада носа.  Огляд очного дна.</vt:lpstr>
      <vt:lpstr>Конікотомія</vt:lpstr>
      <vt:lpstr>ускладнення конікотомії</vt:lpstr>
      <vt:lpstr>Слайд 4</vt:lpstr>
      <vt:lpstr>Слайд 5</vt:lpstr>
      <vt:lpstr>Передня тампонада носа</vt:lpstr>
      <vt:lpstr>Слайд 7</vt:lpstr>
      <vt:lpstr>Огляд очного дна</vt:lpstr>
      <vt:lpstr>види офтальмоскопії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36</cp:revision>
  <dcterms:created xsi:type="dcterms:W3CDTF">2020-09-24T15:39:06Z</dcterms:created>
  <dcterms:modified xsi:type="dcterms:W3CDTF">2020-10-21T08:27:38Z</dcterms:modified>
</cp:coreProperties>
</file>