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8" r:id="rId2"/>
    <p:sldId id="259" r:id="rId3"/>
    <p:sldId id="260" r:id="rId4"/>
    <p:sldId id="266" r:id="rId5"/>
    <p:sldId id="262" r:id="rId6"/>
    <p:sldId id="263" r:id="rId7"/>
    <p:sldId id="264" r:id="rId8"/>
    <p:sldId id="265" r:id="rId9"/>
    <p:sldId id="26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76"/>
  </p:normalViewPr>
  <p:slideViewPr>
    <p:cSldViewPr snapToGrid="0" snapToObjects="1">
      <p:cViewPr varScale="1">
        <p:scale>
          <a:sx n="116" d="100"/>
          <a:sy n="116" d="100"/>
        </p:scale>
        <p:origin x="-35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C55D848-D966-1046-B2FF-DFFD055BD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765126"/>
          </a:xfrm>
        </p:spPr>
        <p:txBody>
          <a:bodyPr>
            <a:noAutofit/>
          </a:bodyPr>
          <a:lstStyle/>
          <a:p>
            <a:pPr hangingPunct="0"/>
            <a:r>
              <a:rPr lang="uk-UA" sz="2400" dirty="0" smtClean="0"/>
              <a:t>Невідкладна допомога при тяжкій пневмонії у дітей. Невідкладна допомога при бронхіальній астмі у дітей. </a:t>
            </a:r>
            <a:endParaRPr lang="uk-U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949146" y="494270"/>
            <a:ext cx="82955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hangingPunct="0"/>
            <a:r>
              <a:rPr lang="ru-RU" b="1" dirty="0" smtClean="0"/>
              <a:t>МІНІСТЕРСТВО ОХОРОНИ ЗДОРОВ’Я УКРАЇНИ</a:t>
            </a:r>
            <a:endParaRPr lang="uk-UA" b="1" dirty="0" smtClean="0"/>
          </a:p>
          <a:p>
            <a:pPr algn="r" hangingPunct="0"/>
            <a:r>
              <a:rPr lang="ru-RU" b="1" dirty="0" smtClean="0"/>
              <a:t>ОДЕСЬКИЙ НАЦІОНАЛЬНИЙ МЕДИЧНИЙ УНІВЕРСИТЕТ</a:t>
            </a:r>
          </a:p>
          <a:p>
            <a:pPr algn="r" hangingPunct="0"/>
            <a:r>
              <a:rPr lang="ru-RU" b="1" dirty="0" smtClean="0"/>
              <a:t>Кафедра </a:t>
            </a:r>
            <a:r>
              <a:rPr lang="ru-RU" b="1" dirty="0" err="1" smtClean="0"/>
              <a:t>роботизованої</a:t>
            </a:r>
            <a:r>
              <a:rPr lang="ru-RU" b="1" dirty="0" smtClean="0"/>
              <a:t> та </a:t>
            </a:r>
            <a:r>
              <a:rPr lang="ru-RU" b="1" dirty="0" err="1" smtClean="0"/>
              <a:t>ендоскопічної</a:t>
            </a:r>
            <a:r>
              <a:rPr lang="ru-RU" b="1" dirty="0" smtClean="0"/>
              <a:t> </a:t>
            </a:r>
            <a:r>
              <a:rPr lang="ru-RU" b="1" dirty="0" err="1" smtClean="0"/>
              <a:t>хірургії</a:t>
            </a:r>
            <a:endParaRPr lang="uk-UA" b="1" dirty="0" smtClean="0"/>
          </a:p>
          <a:p>
            <a:pPr algn="r" hangingPunct="0"/>
            <a:r>
              <a:rPr lang="ru-RU" b="1" dirty="0" smtClean="0"/>
              <a:t>Цикл Симуляційної </a:t>
            </a:r>
            <a:r>
              <a:rPr lang="ru-RU" b="1" dirty="0" err="1" smtClean="0"/>
              <a:t>медицини</a:t>
            </a:r>
            <a:endParaRPr lang="uk-UA" b="1" dirty="0" smtClean="0"/>
          </a:p>
          <a:p>
            <a:pPr algn="r"/>
            <a:endParaRPr lang="uk-UA" b="1" dirty="0"/>
          </a:p>
        </p:txBody>
      </p:sp>
      <p:sp>
        <p:nvSpPr>
          <p:cNvPr id="5" name="Подзаголовок 2">
            <a:extLst>
              <a:ext uri="{FF2B5EF4-FFF2-40B4-BE49-F238E27FC236}">
                <a16:creationId xmlns="" xmlns:a16="http://schemas.microsoft.com/office/drawing/2014/main" id="{E5871657-079F-5C47-BBFC-A77A9979A3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Тема 10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67427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AF97B89-0108-0843-A396-EAF0F7B548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4000" dirty="0" smtClean="0"/>
              <a:t>Невідкладна допомога при тяжкій пневмонії у дітей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57756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2891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1783" y="858410"/>
            <a:ext cx="5673893" cy="48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271202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258443" cy="6815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2181" y="928431"/>
            <a:ext cx="6657975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271202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CA6AA33-4E1B-2145-AC93-F3463D2AD0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4000" dirty="0" smtClean="0"/>
              <a:t>Невідкладна допомога при бронхіальній астмі у дітей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30175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69161E5-36EA-DB4D-A1E8-F9B041418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Приступ </a:t>
            </a:r>
            <a:r>
              <a:rPr lang="ru-RU" dirty="0" smtClean="0"/>
              <a:t>Бронх</a:t>
            </a:r>
            <a:r>
              <a:rPr lang="uk-UA" dirty="0" smtClean="0"/>
              <a:t>і</a:t>
            </a:r>
            <a:r>
              <a:rPr lang="ru-RU" dirty="0" err="1" smtClean="0"/>
              <a:t>альної</a:t>
            </a:r>
            <a:r>
              <a:rPr lang="ru-RU" dirty="0" smtClean="0"/>
              <a:t> </a:t>
            </a:r>
            <a:r>
              <a:rPr lang="ru-RU" dirty="0" err="1" smtClean="0"/>
              <a:t>астми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ADACA63-3610-0B4B-902E-CB4ED9750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Приступ бронхіальної астми - гостро розвинута і / або прогресивно </a:t>
            </a:r>
            <a:r>
              <a:rPr lang="uk-UA" dirty="0" err="1" smtClean="0"/>
              <a:t>погіршуюча</a:t>
            </a:r>
            <a:r>
              <a:rPr lang="uk-UA" dirty="0" smtClean="0"/>
              <a:t> експіраторна задуха, утруднене і / або свистяче дихання, спастичний кашель або поєднання цих симптомів при різкому зниженні показника пікової швидкості видиху.</a:t>
            </a:r>
            <a:endParaRPr lang="uk-UA" dirty="0" smtClean="0"/>
          </a:p>
          <a:p>
            <a:r>
              <a:rPr lang="uk-UA" dirty="0" smtClean="0"/>
              <a:t>Клініка: збудливість, вимушена поза, спастичний кашель, гучне дихання зі свистячим видихом, дистанційні хрипи, експіраторна задишка, </a:t>
            </a:r>
            <a:r>
              <a:rPr lang="uk-UA" dirty="0" err="1" smtClean="0"/>
              <a:t>акроціаноз</a:t>
            </a:r>
            <a:r>
              <a:rPr lang="uk-UA" dirty="0" smtClean="0"/>
              <a:t>, емфізематозна форма грудної клітини, участь допоміжної мускулатури, коробковий звук над усією поверхнею грудної клітини, грубі </a:t>
            </a:r>
            <a:r>
              <a:rPr lang="uk-UA" dirty="0" err="1" smtClean="0"/>
              <a:t>дзижчачі</a:t>
            </a:r>
            <a:r>
              <a:rPr lang="uk-UA" dirty="0" smtClean="0"/>
              <a:t>, сухі свистячі хрипи на тлі подовженого видиху. Зниження показників </a:t>
            </a:r>
            <a:r>
              <a:rPr lang="uk-UA" dirty="0" err="1" smtClean="0"/>
              <a:t>пікфлоуметрії</a:t>
            </a:r>
            <a:r>
              <a:rPr lang="uk-UA" dirty="0" smtClean="0"/>
              <a:t>, зниження SaO2.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872961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D7822E7-7044-6B48-ADAA-62C3C2BAB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Невідкладна</a:t>
            </a:r>
            <a:r>
              <a:rPr lang="ru-RU" dirty="0" smtClean="0"/>
              <a:t> </a:t>
            </a:r>
            <a:r>
              <a:rPr lang="ru-RU" dirty="0" err="1" smtClean="0"/>
              <a:t>допомога</a:t>
            </a:r>
            <a:r>
              <a:rPr lang="ru-RU" dirty="0" smtClean="0"/>
              <a:t> на </a:t>
            </a:r>
            <a:r>
              <a:rPr lang="ru-RU" dirty="0" err="1" smtClean="0"/>
              <a:t>догоспітальному</a:t>
            </a:r>
            <a:r>
              <a:rPr lang="ru-RU" dirty="0" smtClean="0"/>
              <a:t> </a:t>
            </a:r>
            <a:r>
              <a:rPr lang="ru-RU" dirty="0" err="1" smtClean="0"/>
              <a:t>етапі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B7E0E80-303E-7E41-9984-B93D9630E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491740"/>
            <a:ext cx="7729728" cy="3669030"/>
          </a:xfrm>
        </p:spPr>
        <p:txBody>
          <a:bodyPr>
            <a:normAutofit/>
          </a:bodyPr>
          <a:lstStyle/>
          <a:p>
            <a:r>
              <a:rPr lang="ru-RU" dirty="0" err="1" smtClean="0"/>
              <a:t>Надати</a:t>
            </a:r>
            <a:r>
              <a:rPr lang="ru-RU" dirty="0" smtClean="0"/>
              <a:t> </a:t>
            </a:r>
            <a:r>
              <a:rPr lang="ru-RU" dirty="0" err="1" smtClean="0"/>
              <a:t>дитині</a:t>
            </a:r>
            <a:r>
              <a:rPr lang="ru-RU" dirty="0" smtClean="0"/>
              <a:t> </a:t>
            </a:r>
            <a:r>
              <a:rPr lang="ru-RU" dirty="0" err="1" smtClean="0"/>
              <a:t>положення</a:t>
            </a:r>
            <a:r>
              <a:rPr lang="ru-RU" dirty="0" smtClean="0"/>
              <a:t> </a:t>
            </a:r>
            <a:r>
              <a:rPr lang="ru-RU" dirty="0" err="1" smtClean="0"/>
              <a:t>напівсидячи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Зняти</a:t>
            </a:r>
            <a:r>
              <a:rPr lang="ru-RU" dirty="0" smtClean="0"/>
              <a:t> </a:t>
            </a:r>
            <a:r>
              <a:rPr lang="ru-RU" dirty="0" err="1" smtClean="0"/>
              <a:t>одяг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стискує</a:t>
            </a:r>
            <a:r>
              <a:rPr lang="ru-RU" dirty="0" smtClean="0"/>
              <a:t>, забезпечити </a:t>
            </a:r>
            <a:r>
              <a:rPr lang="ru-RU" dirty="0" err="1" smtClean="0"/>
              <a:t>приплив</a:t>
            </a:r>
            <a:r>
              <a:rPr lang="ru-RU" dirty="0" smtClean="0"/>
              <a:t> </a:t>
            </a:r>
            <a:r>
              <a:rPr lang="ru-RU" dirty="0" err="1" smtClean="0"/>
              <a:t>свіжого</a:t>
            </a:r>
            <a:r>
              <a:rPr lang="ru-RU" dirty="0" smtClean="0"/>
              <a:t> </a:t>
            </a:r>
            <a:r>
              <a:rPr lang="ru-RU" dirty="0" err="1" smtClean="0"/>
              <a:t>повітря</a:t>
            </a:r>
            <a:r>
              <a:rPr lang="ru-RU" dirty="0" smtClean="0"/>
              <a:t>, </a:t>
            </a:r>
            <a:r>
              <a:rPr lang="ru-RU" dirty="0" err="1" smtClean="0"/>
              <a:t>дати</a:t>
            </a:r>
            <a:r>
              <a:rPr lang="ru-RU" dirty="0" smtClean="0"/>
              <a:t> </a:t>
            </a:r>
            <a:r>
              <a:rPr lang="ru-RU" dirty="0" err="1" smtClean="0"/>
              <a:t>зволожений</a:t>
            </a:r>
            <a:r>
              <a:rPr lang="ru-RU" dirty="0" smtClean="0"/>
              <a:t> </a:t>
            </a:r>
            <a:r>
              <a:rPr lang="ru-RU" dirty="0" err="1" smtClean="0"/>
              <a:t>кисень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err="1" smtClean="0"/>
              <a:t>Заспокоїти</a:t>
            </a:r>
            <a:r>
              <a:rPr lang="ru-RU" dirty="0" smtClean="0"/>
              <a:t> </a:t>
            </a:r>
            <a:r>
              <a:rPr lang="ru-RU" dirty="0" err="1" smtClean="0"/>
              <a:t>дитину</a:t>
            </a:r>
            <a:r>
              <a:rPr lang="ru-RU" dirty="0" smtClean="0"/>
              <a:t>, </a:t>
            </a:r>
            <a:r>
              <a:rPr lang="ru-RU" dirty="0" err="1" smtClean="0"/>
              <a:t>пояснити</a:t>
            </a:r>
            <a:r>
              <a:rPr lang="ru-RU" dirty="0" smtClean="0"/>
              <a:t> </a:t>
            </a:r>
            <a:r>
              <a:rPr lang="ru-RU" dirty="0" err="1" smtClean="0"/>
              <a:t>необхідність</a:t>
            </a:r>
            <a:r>
              <a:rPr lang="ru-RU" dirty="0" smtClean="0"/>
              <a:t> </a:t>
            </a:r>
            <a:r>
              <a:rPr lang="ru-RU" dirty="0" err="1" smtClean="0"/>
              <a:t>повільного</a:t>
            </a:r>
            <a:r>
              <a:rPr lang="ru-RU" dirty="0" smtClean="0"/>
              <a:t> </a:t>
            </a:r>
            <a:r>
              <a:rPr lang="ru-RU" dirty="0" err="1" smtClean="0"/>
              <a:t>глибокого</a:t>
            </a:r>
            <a:r>
              <a:rPr lang="ru-RU" dirty="0" smtClean="0"/>
              <a:t> </a:t>
            </a:r>
            <a:r>
              <a:rPr lang="ru-RU" dirty="0" err="1" smtClean="0"/>
              <a:t>дихання</a:t>
            </a:r>
            <a:r>
              <a:rPr lang="ru-RU" dirty="0" smtClean="0"/>
              <a:t>, </a:t>
            </a:r>
            <a:r>
              <a:rPr lang="ru-RU" dirty="0" err="1" smtClean="0"/>
              <a:t>дати</a:t>
            </a:r>
            <a:r>
              <a:rPr lang="ru-RU" dirty="0" smtClean="0"/>
              <a:t> </a:t>
            </a:r>
            <a:r>
              <a:rPr lang="ru-RU" dirty="0" err="1" smtClean="0"/>
              <a:t>гаряче</a:t>
            </a:r>
            <a:r>
              <a:rPr lang="ru-RU" dirty="0" smtClean="0"/>
              <a:t> </a:t>
            </a:r>
            <a:r>
              <a:rPr lang="ru-RU" dirty="0" err="1" smtClean="0"/>
              <a:t>лужне</a:t>
            </a:r>
            <a:r>
              <a:rPr lang="ru-RU" dirty="0" smtClean="0"/>
              <a:t> </a:t>
            </a:r>
            <a:r>
              <a:rPr lang="ru-RU" dirty="0" err="1" smtClean="0"/>
              <a:t>пиття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smtClean="0"/>
              <a:t>При </a:t>
            </a:r>
            <a:r>
              <a:rPr lang="ru-RU" dirty="0" err="1" smtClean="0"/>
              <a:t>виключенні</a:t>
            </a:r>
            <a:r>
              <a:rPr lang="ru-RU" dirty="0" smtClean="0"/>
              <a:t> </a:t>
            </a:r>
            <a:r>
              <a:rPr lang="ru-RU" dirty="0" err="1" smtClean="0"/>
              <a:t>астматичного</a:t>
            </a:r>
            <a:r>
              <a:rPr lang="ru-RU" dirty="0" smtClean="0"/>
              <a:t> статусу одноразово </a:t>
            </a:r>
            <a:r>
              <a:rPr lang="ru-RU" dirty="0" err="1" smtClean="0"/>
              <a:t>використовувати</a:t>
            </a:r>
            <a:r>
              <a:rPr lang="ru-RU" dirty="0" smtClean="0"/>
              <a:t> </a:t>
            </a:r>
            <a:r>
              <a:rPr lang="ru-RU" dirty="0" err="1" smtClean="0"/>
              <a:t>зазвичай</a:t>
            </a:r>
            <a:r>
              <a:rPr lang="ru-RU" dirty="0" smtClean="0"/>
              <a:t> </a:t>
            </a:r>
            <a:r>
              <a:rPr lang="ru-RU" dirty="0" err="1" smtClean="0"/>
              <a:t>застосовуються</a:t>
            </a:r>
            <a:r>
              <a:rPr lang="ru-RU" dirty="0" smtClean="0"/>
              <a:t> </a:t>
            </a:r>
            <a:r>
              <a:rPr lang="ru-RU" dirty="0" err="1" smtClean="0"/>
              <a:t>інгаляційні</a:t>
            </a:r>
            <a:r>
              <a:rPr lang="ru-RU" dirty="0" smtClean="0"/>
              <a:t> </a:t>
            </a:r>
            <a:r>
              <a:rPr lang="ru-RU" dirty="0" err="1" smtClean="0"/>
              <a:t>бронходилататори</a:t>
            </a:r>
            <a:r>
              <a:rPr lang="ru-RU" dirty="0" smtClean="0"/>
              <a:t> через </a:t>
            </a:r>
            <a:r>
              <a:rPr lang="ru-RU" dirty="0" err="1" smtClean="0"/>
              <a:t>небулайзер</a:t>
            </a:r>
            <a:r>
              <a:rPr lang="ru-RU" dirty="0" smtClean="0"/>
              <a:t>, </a:t>
            </a:r>
            <a:r>
              <a:rPr lang="ru-RU" dirty="0" err="1" smtClean="0"/>
              <a:t>дозований</a:t>
            </a:r>
            <a:r>
              <a:rPr lang="ru-RU" dirty="0" smtClean="0"/>
              <a:t> </a:t>
            </a:r>
            <a:r>
              <a:rPr lang="ru-RU" dirty="0" err="1" smtClean="0"/>
              <a:t>інгалятор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спейсер</a:t>
            </a:r>
            <a:r>
              <a:rPr lang="ru-RU" dirty="0" smtClean="0"/>
              <a:t> (</a:t>
            </a:r>
            <a:r>
              <a:rPr lang="ru-RU" dirty="0" err="1" smtClean="0"/>
              <a:t>сальбуматол</a:t>
            </a:r>
            <a:r>
              <a:rPr lang="ru-RU" dirty="0" smtClean="0"/>
              <a:t>, </a:t>
            </a:r>
            <a:r>
              <a:rPr lang="ru-RU" dirty="0" err="1" smtClean="0"/>
              <a:t>беротек</a:t>
            </a:r>
            <a:r>
              <a:rPr lang="ru-RU" dirty="0" smtClean="0"/>
              <a:t>, </a:t>
            </a:r>
            <a:r>
              <a:rPr lang="ru-RU" dirty="0" err="1" smtClean="0"/>
              <a:t>алупент</a:t>
            </a:r>
            <a:r>
              <a:rPr lang="ru-RU" dirty="0" smtClean="0"/>
              <a:t>, </a:t>
            </a:r>
            <a:r>
              <a:rPr lang="ru-RU" dirty="0" err="1" smtClean="0"/>
              <a:t>беродуал</a:t>
            </a:r>
            <a:r>
              <a:rPr lang="ru-RU" dirty="0" smtClean="0"/>
              <a:t>).</a:t>
            </a:r>
            <a:endParaRPr lang="ru-RU" dirty="0"/>
          </a:p>
          <a:p>
            <a:r>
              <a:rPr lang="ru-RU" dirty="0" err="1" smtClean="0"/>
              <a:t>Дати</a:t>
            </a:r>
            <a:r>
              <a:rPr lang="ru-RU" dirty="0" smtClean="0"/>
              <a:t> </a:t>
            </a:r>
            <a:r>
              <a:rPr lang="ru-RU" dirty="0" err="1" smtClean="0"/>
              <a:t>антигістамінні</a:t>
            </a:r>
            <a:r>
              <a:rPr lang="ru-RU" dirty="0" smtClean="0"/>
              <a:t> (</a:t>
            </a:r>
            <a:r>
              <a:rPr lang="ru-RU" dirty="0" err="1" smtClean="0"/>
              <a:t>цетиризин</a:t>
            </a:r>
            <a:r>
              <a:rPr lang="ru-RU" dirty="0" smtClean="0"/>
              <a:t>, </a:t>
            </a:r>
            <a:r>
              <a:rPr lang="ru-RU" dirty="0" err="1" smtClean="0"/>
              <a:t>лоратадин</a:t>
            </a:r>
            <a:r>
              <a:rPr lang="ru-RU" dirty="0" smtClean="0"/>
              <a:t>, </a:t>
            </a:r>
            <a:r>
              <a:rPr lang="ru-RU" dirty="0" err="1" smtClean="0"/>
              <a:t>дезлоратадин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ін</a:t>
            </a:r>
            <a:r>
              <a:rPr lang="ru-RU" dirty="0" smtClean="0"/>
              <a:t>.).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31154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4639" y="1"/>
            <a:ext cx="52327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577812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67013" y="1347788"/>
            <a:ext cx="6657975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577812519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396</TotalTime>
  <Words>223</Words>
  <Application>Microsoft Office PowerPoint</Application>
  <PresentationFormat>Произвольный</PresentationFormat>
  <Paragraphs>17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Посылка</vt:lpstr>
      <vt:lpstr>Невідкладна допомога при тяжкій пневмонії у дітей. Невідкладна допомога при бронхіальній астмі у дітей. </vt:lpstr>
      <vt:lpstr>Невідкладна допомога при тяжкій пневмонії у дітей</vt:lpstr>
      <vt:lpstr>Слайд 3</vt:lpstr>
      <vt:lpstr>Слайд 4</vt:lpstr>
      <vt:lpstr>Невідкладна допомога при бронхіальній астмі у дітей</vt:lpstr>
      <vt:lpstr>Приступ Бронхіальної астми</vt:lpstr>
      <vt:lpstr>Невідкладна допомога на догоспітальному етапі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Базовая поддержка жизнедеятельности</dc:title>
  <dc:creator>Microsoft Office User</dc:creator>
  <cp:lastModifiedBy>e030188pmp</cp:lastModifiedBy>
  <cp:revision>40</cp:revision>
  <dcterms:created xsi:type="dcterms:W3CDTF">2020-09-24T15:39:06Z</dcterms:created>
  <dcterms:modified xsi:type="dcterms:W3CDTF">2020-10-21T09:09:03Z</dcterms:modified>
</cp:coreProperties>
</file>