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400" dirty="0" smtClean="0"/>
              <a:t>Невідкладна допомога при </a:t>
            </a:r>
            <a:r>
              <a:rPr lang="uk-UA" sz="2400" dirty="0" err="1" smtClean="0"/>
              <a:t>менінгококцемії</a:t>
            </a:r>
            <a:r>
              <a:rPr lang="uk-UA" sz="2400" dirty="0" smtClean="0"/>
              <a:t> у дітей. </a:t>
            </a: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/>
              <a:t>Невідкладна </a:t>
            </a:r>
            <a:r>
              <a:rPr lang="uk-UA" sz="2400" dirty="0" smtClean="0"/>
              <a:t>допомога при </a:t>
            </a:r>
            <a:r>
              <a:rPr lang="uk-UA" sz="2400" dirty="0" err="1" smtClean="0"/>
              <a:t>фебрильних</a:t>
            </a:r>
            <a:r>
              <a:rPr lang="uk-UA" sz="2400" dirty="0" smtClean="0"/>
              <a:t> судомах у дітей. </a:t>
            </a: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11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547A0B12-DC22-6843-A0A1-642B478F07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4000" dirty="0" smtClean="0"/>
              <a:t>Невідкладна допомога при </a:t>
            </a:r>
            <a:r>
              <a:rPr lang="uk-UA" sz="4000" dirty="0" err="1" smtClean="0"/>
              <a:t>менінгококцемії</a:t>
            </a:r>
            <a:r>
              <a:rPr lang="uk-UA" sz="4000" dirty="0" smtClean="0"/>
              <a:t> у дітей.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53103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D1A3C3-9A91-9349-8489-7A1BD9A7E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/>
          <a:lstStyle/>
          <a:p>
            <a:r>
              <a:rPr lang="ru-RU" dirty="0" err="1" smtClean="0"/>
              <a:t>Клініка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0FF4B177-9418-C34C-BEFA-91061DAEF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 smtClean="0"/>
              <a:t>Зірчаста </a:t>
            </a:r>
            <a:r>
              <a:rPr lang="uk-UA" dirty="0" err="1" smtClean="0"/>
              <a:t>геморагічна</a:t>
            </a:r>
            <a:r>
              <a:rPr lang="uk-UA" dirty="0" smtClean="0"/>
              <a:t> діаметром 2-5 мм з щільною інфільтрованою основою, що височіє над поверхнею шкіри, не зникає при натисканні, </a:t>
            </a:r>
            <a:r>
              <a:rPr lang="uk-UA" dirty="0" err="1" smtClean="0"/>
              <a:t>підсипаюча</a:t>
            </a:r>
            <a:r>
              <a:rPr lang="uk-UA" dirty="0" smtClean="0"/>
              <a:t>, залишає після себе </a:t>
            </a:r>
            <a:r>
              <a:rPr lang="uk-UA" dirty="0" err="1" smtClean="0"/>
              <a:t>пігментаційнй</a:t>
            </a:r>
            <a:r>
              <a:rPr lang="uk-UA" dirty="0" smtClean="0"/>
              <a:t> висип.</a:t>
            </a:r>
          </a:p>
          <a:p>
            <a:pPr algn="just"/>
            <a:r>
              <a:rPr lang="uk-UA" dirty="0" smtClean="0"/>
              <a:t>Локалізація: груди, живіт, плечі, сідниці, зовнішні поверхні стегон, гомілок.</a:t>
            </a:r>
          </a:p>
          <a:p>
            <a:pPr algn="just"/>
            <a:r>
              <a:rPr lang="uk-UA" dirty="0" smtClean="0"/>
              <a:t>З'являється через 2-12 годин або 1-2 діб після підйому температури.</a:t>
            </a:r>
            <a:endParaRPr lang="uk-UA" dirty="0" smtClean="0"/>
          </a:p>
          <a:p>
            <a:pPr algn="just"/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423180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193304-EDBC-CD42-851B-6E416D808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!!! </a:t>
            </a:r>
            <a:r>
              <a:rPr lang="ru-RU" dirty="0" err="1" smtClean="0"/>
              <a:t>Важливо</a:t>
            </a:r>
            <a:r>
              <a:rPr lang="ru-RU" dirty="0" smtClean="0"/>
              <a:t> </a:t>
            </a:r>
            <a:r>
              <a:rPr lang="ru-RU" dirty="0" err="1" smtClean="0"/>
              <a:t>звернути</a:t>
            </a:r>
            <a:r>
              <a:rPr lang="ru-RU" dirty="0" smtClean="0"/>
              <a:t> </a:t>
            </a:r>
            <a:r>
              <a:rPr lang="ru-RU" dirty="0" err="1" smtClean="0"/>
              <a:t>увагу</a:t>
            </a:r>
            <a:r>
              <a:rPr lang="ru-RU" dirty="0" smtClean="0"/>
              <a:t> на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0E18AE5-DB01-914D-95DB-19569AB84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ступінь</a:t>
            </a:r>
            <a:r>
              <a:rPr lang="ru-RU" dirty="0" smtClean="0"/>
              <a:t> </a:t>
            </a:r>
            <a:r>
              <a:rPr lang="ru-RU" dirty="0" err="1" smtClean="0"/>
              <a:t>розладу</a:t>
            </a:r>
            <a:r>
              <a:rPr lang="ru-RU" dirty="0" smtClean="0"/>
              <a:t> </a:t>
            </a:r>
            <a:r>
              <a:rPr lang="ru-RU" dirty="0" err="1" smtClean="0"/>
              <a:t>свідомості</a:t>
            </a:r>
            <a:endParaRPr lang="ru-RU" dirty="0" smtClean="0"/>
          </a:p>
          <a:p>
            <a:r>
              <a:rPr lang="ru-RU" dirty="0" smtClean="0"/>
              <a:t>стан </a:t>
            </a:r>
            <a:r>
              <a:rPr lang="ru-RU" dirty="0" err="1" smtClean="0"/>
              <a:t>шкірного</a:t>
            </a:r>
            <a:r>
              <a:rPr lang="ru-RU" dirty="0" smtClean="0"/>
              <a:t> </a:t>
            </a:r>
            <a:r>
              <a:rPr lang="ru-RU" dirty="0" err="1" smtClean="0"/>
              <a:t>покриву</a:t>
            </a:r>
            <a:endParaRPr lang="ru-RU" dirty="0" smtClean="0"/>
          </a:p>
          <a:p>
            <a:r>
              <a:rPr lang="ru-RU" dirty="0" smtClean="0"/>
              <a:t>симптом «</a:t>
            </a:r>
            <a:r>
              <a:rPr lang="ru-RU" dirty="0" err="1" smtClean="0"/>
              <a:t>білої</a:t>
            </a:r>
            <a:r>
              <a:rPr lang="ru-RU" dirty="0" smtClean="0"/>
              <a:t> </a:t>
            </a:r>
            <a:r>
              <a:rPr lang="ru-RU" dirty="0" err="1" smtClean="0"/>
              <a:t>плями</a:t>
            </a:r>
            <a:r>
              <a:rPr lang="ru-RU" dirty="0" smtClean="0"/>
              <a:t>»</a:t>
            </a:r>
            <a:endParaRPr lang="ru-RU" dirty="0"/>
          </a:p>
          <a:p>
            <a:r>
              <a:rPr lang="ru-RU" dirty="0" smtClean="0"/>
              <a:t>частоту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якість</a:t>
            </a:r>
            <a:r>
              <a:rPr lang="ru-RU" dirty="0" smtClean="0"/>
              <a:t> </a:t>
            </a:r>
            <a:r>
              <a:rPr lang="ru-RU" dirty="0" smtClean="0"/>
              <a:t>пульсу</a:t>
            </a:r>
          </a:p>
          <a:p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артеріального</a:t>
            </a:r>
            <a:r>
              <a:rPr lang="ru-RU" dirty="0" smtClean="0"/>
              <a:t> </a:t>
            </a:r>
            <a:r>
              <a:rPr lang="ru-RU" dirty="0" err="1" smtClean="0"/>
              <a:t>тиску</a:t>
            </a:r>
            <a:endParaRPr lang="ru-RU" dirty="0"/>
          </a:p>
          <a:p>
            <a:r>
              <a:rPr lang="ru-RU" dirty="0" smtClean="0"/>
              <a:t>частоту </a:t>
            </a:r>
            <a:r>
              <a:rPr lang="ru-RU" dirty="0" err="1" smtClean="0"/>
              <a:t>дихання</a:t>
            </a:r>
            <a:endParaRPr lang="ru-RU" dirty="0" smtClean="0"/>
          </a:p>
          <a:p>
            <a:r>
              <a:rPr lang="ru-RU" dirty="0" smtClean="0"/>
              <a:t>час </a:t>
            </a:r>
            <a:r>
              <a:rPr lang="ru-RU" dirty="0" err="1" smtClean="0"/>
              <a:t>останнього</a:t>
            </a:r>
            <a:r>
              <a:rPr lang="ru-RU" dirty="0" smtClean="0"/>
              <a:t> </a:t>
            </a:r>
            <a:r>
              <a:rPr lang="ru-RU" dirty="0" err="1" smtClean="0"/>
              <a:t>сечовипускання</a:t>
            </a:r>
            <a:endParaRPr lang="ru-RU" dirty="0"/>
          </a:p>
          <a:p>
            <a:r>
              <a:rPr lang="ru-RU" dirty="0"/>
              <a:t>!!!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глюкози</a:t>
            </a:r>
            <a:r>
              <a:rPr lang="ru-RU" dirty="0" smtClean="0"/>
              <a:t> в </a:t>
            </a:r>
            <a:r>
              <a:rPr lang="ru-RU" dirty="0" err="1" smtClean="0"/>
              <a:t>капілярної</a:t>
            </a:r>
            <a:r>
              <a:rPr lang="ru-RU" dirty="0" smtClean="0"/>
              <a:t> </a:t>
            </a:r>
            <a:r>
              <a:rPr lang="ru-RU" dirty="0" err="1" smtClean="0"/>
              <a:t>крові</a:t>
            </a:r>
            <a:r>
              <a:rPr lang="ru-RU" dirty="0" smtClean="0"/>
              <a:t> - </a:t>
            </a:r>
            <a:r>
              <a:rPr lang="ru-RU" dirty="0" err="1" smtClean="0"/>
              <a:t>ризик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гіпоглікемії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69667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5952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3662" y="1681677"/>
            <a:ext cx="6058338" cy="2239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8493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65FE16-250D-094D-A590-AC8AAE6BB2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/>
              <a:t>Невідкладна допомога при </a:t>
            </a:r>
            <a:r>
              <a:rPr lang="uk-UA" sz="4000" dirty="0" err="1" smtClean="0"/>
              <a:t>фебрильних</a:t>
            </a:r>
            <a:r>
              <a:rPr lang="uk-UA" sz="4000" dirty="0" smtClean="0"/>
              <a:t> судомах у дітей.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77895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A89E83-33C2-FA4F-BCF3-1692FE809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Судомний</a:t>
            </a:r>
            <a:r>
              <a:rPr lang="ru-RU" dirty="0" smtClean="0"/>
              <a:t> </a:t>
            </a:r>
            <a:r>
              <a:rPr lang="ru-RU" dirty="0"/>
              <a:t>синдром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4115B3C-BB33-CD4F-9C98-B4DAFF2EF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51129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 smtClean="0"/>
              <a:t>Судомний</a:t>
            </a:r>
            <a:r>
              <a:rPr lang="ru-RU" b="1" dirty="0" smtClean="0"/>
              <a:t> синдром (СС)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неспецифічною</a:t>
            </a:r>
            <a:r>
              <a:rPr lang="ru-RU" dirty="0" smtClean="0"/>
              <a:t> </a:t>
            </a:r>
            <a:r>
              <a:rPr lang="ru-RU" dirty="0" err="1" smtClean="0"/>
              <a:t>реакцією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на </a:t>
            </a:r>
            <a:r>
              <a:rPr lang="ru-RU" dirty="0" err="1" smtClean="0"/>
              <a:t>зовнішні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внутрішні</a:t>
            </a:r>
            <a:r>
              <a:rPr lang="ru-RU" dirty="0" smtClean="0"/>
              <a:t> </a:t>
            </a:r>
            <a:r>
              <a:rPr lang="ru-RU" dirty="0" err="1" smtClean="0"/>
              <a:t>подразники</a:t>
            </a:r>
            <a:r>
              <a:rPr lang="ru-RU" dirty="0" smtClean="0"/>
              <a:t>, для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характерні</a:t>
            </a:r>
            <a:r>
              <a:rPr lang="ru-RU" dirty="0" smtClean="0"/>
              <a:t> </a:t>
            </a:r>
            <a:r>
              <a:rPr lang="ru-RU" dirty="0" err="1" smtClean="0"/>
              <a:t>раптові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мимовільні</a:t>
            </a:r>
            <a:r>
              <a:rPr lang="ru-RU" dirty="0" smtClean="0"/>
              <a:t> напади </a:t>
            </a:r>
            <a:r>
              <a:rPr lang="ru-RU" dirty="0" err="1" smtClean="0"/>
              <a:t>м'язових</a:t>
            </a:r>
            <a:r>
              <a:rPr lang="ru-RU" dirty="0" smtClean="0"/>
              <a:t> </a:t>
            </a:r>
            <a:r>
              <a:rPr lang="ru-RU" dirty="0" err="1" smtClean="0"/>
              <a:t>скорочень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Судоми</a:t>
            </a:r>
            <a:r>
              <a:rPr lang="ru-RU" dirty="0" smtClean="0"/>
              <a:t> - </a:t>
            </a:r>
            <a:r>
              <a:rPr lang="ru-RU" dirty="0" err="1" smtClean="0"/>
              <a:t>найчастіший</a:t>
            </a:r>
            <a:r>
              <a:rPr lang="ru-RU" dirty="0" smtClean="0"/>
              <a:t> </a:t>
            </a:r>
            <a:r>
              <a:rPr lang="ru-RU" dirty="0" err="1" smtClean="0"/>
              <a:t>прояв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 ЦНС в </a:t>
            </a:r>
            <a:r>
              <a:rPr lang="ru-RU" dirty="0" err="1" smtClean="0"/>
              <a:t>дитячому</a:t>
            </a:r>
            <a:r>
              <a:rPr lang="ru-RU" dirty="0" smtClean="0"/>
              <a:t> </a:t>
            </a:r>
            <a:r>
              <a:rPr lang="ru-RU" dirty="0" err="1" smtClean="0"/>
              <a:t>віці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b="1" dirty="0" err="1" smtClean="0"/>
              <a:t>Етіологія</a:t>
            </a:r>
            <a:r>
              <a:rPr lang="ru-RU" b="1" dirty="0" smtClean="0"/>
              <a:t> нападу судом: </a:t>
            </a:r>
            <a:endParaRPr lang="ru-RU" dirty="0" smtClean="0"/>
          </a:p>
          <a:p>
            <a:pPr lvl="1"/>
            <a:r>
              <a:rPr lang="ru-RU" dirty="0" smtClean="0"/>
              <a:t> </a:t>
            </a:r>
            <a:r>
              <a:rPr lang="ru-RU" dirty="0" err="1" smtClean="0"/>
              <a:t>інфекції</a:t>
            </a:r>
            <a:r>
              <a:rPr lang="ru-RU" dirty="0" smtClean="0"/>
              <a:t> ЦНС;</a:t>
            </a:r>
          </a:p>
          <a:p>
            <a:pPr lvl="1"/>
            <a:r>
              <a:rPr lang="ru-RU" dirty="0" smtClean="0"/>
              <a:t>лихоманка (</a:t>
            </a:r>
            <a:r>
              <a:rPr lang="ru-RU" dirty="0" err="1" smtClean="0"/>
              <a:t>фебрильні</a:t>
            </a:r>
            <a:r>
              <a:rPr lang="ru-RU" dirty="0" smtClean="0"/>
              <a:t> </a:t>
            </a:r>
            <a:r>
              <a:rPr lang="ru-RU" dirty="0" err="1" smtClean="0"/>
              <a:t>судоми</a:t>
            </a:r>
            <a:r>
              <a:rPr lang="ru-RU" dirty="0" smtClean="0"/>
              <a:t>);</a:t>
            </a:r>
          </a:p>
          <a:p>
            <a:pPr lvl="1"/>
            <a:r>
              <a:rPr lang="ru-RU" dirty="0" err="1" smtClean="0"/>
              <a:t>родова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черепно-мозкова</a:t>
            </a:r>
            <a:r>
              <a:rPr lang="ru-RU" dirty="0" smtClean="0"/>
              <a:t> травма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об'ємні</a:t>
            </a:r>
            <a:r>
              <a:rPr lang="ru-RU" dirty="0" smtClean="0"/>
              <a:t> </a:t>
            </a:r>
            <a:r>
              <a:rPr lang="ru-RU" dirty="0" err="1" smtClean="0"/>
              <a:t>утворення</a:t>
            </a:r>
            <a:r>
              <a:rPr lang="ru-RU" dirty="0" smtClean="0"/>
              <a:t> головного </a:t>
            </a:r>
            <a:r>
              <a:rPr lang="ru-RU" dirty="0" err="1" smtClean="0"/>
              <a:t>мозку</a:t>
            </a:r>
            <a:r>
              <a:rPr lang="ru-RU" dirty="0" smtClean="0"/>
              <a:t>;</a:t>
            </a:r>
            <a:endParaRPr lang="ru-RU" dirty="0" smtClean="0"/>
          </a:p>
          <a:p>
            <a:pPr lvl="1"/>
            <a:r>
              <a:rPr lang="ru-RU" dirty="0" err="1" smtClean="0"/>
              <a:t>електротравма</a:t>
            </a:r>
            <a:r>
              <a:rPr lang="ru-RU" dirty="0" smtClean="0"/>
              <a:t>; </a:t>
            </a:r>
          </a:p>
          <a:p>
            <a:pPr lvl="1"/>
            <a:r>
              <a:rPr lang="ru-RU" dirty="0" err="1" smtClean="0"/>
              <a:t>метаболічні</a:t>
            </a:r>
            <a:r>
              <a:rPr lang="ru-RU" dirty="0" smtClean="0"/>
              <a:t> </a:t>
            </a:r>
            <a:r>
              <a:rPr lang="ru-RU" dirty="0" err="1" smtClean="0"/>
              <a:t>розлади</a:t>
            </a:r>
            <a:r>
              <a:rPr lang="ru-RU" dirty="0" smtClean="0"/>
              <a:t> (глюкоза, </a:t>
            </a:r>
            <a:r>
              <a:rPr lang="ru-RU" dirty="0" err="1" smtClean="0"/>
              <a:t>електроліти</a:t>
            </a:r>
            <a:r>
              <a:rPr lang="ru-RU" dirty="0" smtClean="0"/>
              <a:t>, </a:t>
            </a:r>
            <a:r>
              <a:rPr lang="ru-RU" dirty="0" err="1" smtClean="0"/>
              <a:t>уремія</a:t>
            </a:r>
            <a:r>
              <a:rPr lang="ru-RU" dirty="0" smtClean="0"/>
              <a:t>, </a:t>
            </a:r>
            <a:r>
              <a:rPr lang="ru-RU" dirty="0" err="1" smtClean="0"/>
              <a:t>білірубінова</a:t>
            </a:r>
            <a:r>
              <a:rPr lang="ru-RU" dirty="0" smtClean="0"/>
              <a:t> </a:t>
            </a:r>
            <a:r>
              <a:rPr lang="ru-RU" dirty="0" err="1" smtClean="0"/>
              <a:t>енцефалопатія</a:t>
            </a:r>
            <a:r>
              <a:rPr lang="ru-RU" dirty="0" smtClean="0"/>
              <a:t>, </a:t>
            </a:r>
            <a:r>
              <a:rPr lang="ru-RU" dirty="0" err="1" smtClean="0"/>
              <a:t>еклампсія</a:t>
            </a:r>
            <a:r>
              <a:rPr lang="ru-RU" dirty="0" smtClean="0"/>
              <a:t>);</a:t>
            </a:r>
            <a:endParaRPr lang="ru-RU" dirty="0" smtClean="0"/>
          </a:p>
          <a:p>
            <a:pPr lvl="1"/>
            <a:r>
              <a:rPr lang="ru-RU" dirty="0" smtClean="0"/>
              <a:t> </a:t>
            </a:r>
            <a:r>
              <a:rPr lang="ru-RU" dirty="0" err="1" smtClean="0"/>
              <a:t>вплив</a:t>
            </a:r>
            <a:r>
              <a:rPr lang="ru-RU" dirty="0" smtClean="0"/>
              <a:t> </a:t>
            </a:r>
            <a:r>
              <a:rPr lang="ru-RU" dirty="0" err="1" smtClean="0"/>
              <a:t>токсичних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99959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68AD692-7A83-4D4C-A1C5-082BAF9E0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Показання до екстреної терапії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8674B15-E661-ED4E-87E9-F7F85480C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Показання до екстреної терапії судомного синдрому: судомний епізод не пройшов самостійно протягом 5 хвилин, є порушення вентиляції, </a:t>
            </a:r>
            <a:r>
              <a:rPr lang="uk-UA" dirty="0" err="1" smtClean="0"/>
              <a:t>оксигенації</a:t>
            </a:r>
            <a:r>
              <a:rPr lang="uk-UA" dirty="0" smtClean="0"/>
              <a:t>, функції серцево-судинної системи або є </a:t>
            </a:r>
            <a:r>
              <a:rPr lang="uk-UA" dirty="0" err="1" smtClean="0"/>
              <a:t>епістатус</a:t>
            </a:r>
            <a:r>
              <a:rPr lang="uk-UA" dirty="0" smtClean="0"/>
              <a:t> (</a:t>
            </a:r>
            <a:r>
              <a:rPr lang="uk-UA" dirty="0" err="1" smtClean="0"/>
              <a:t>ЕС</a:t>
            </a:r>
            <a:r>
              <a:rPr lang="uk-UA" dirty="0" smtClean="0"/>
              <a:t>).</a:t>
            </a:r>
          </a:p>
          <a:p>
            <a:r>
              <a:rPr lang="uk-UA" dirty="0" err="1" smtClean="0"/>
              <a:t>Епістатус</a:t>
            </a:r>
            <a:r>
              <a:rPr lang="uk-UA" dirty="0" smtClean="0"/>
              <a:t> - це невідкладний стан, що виявляється затяжним судорожним нападом (більше 30 хвилин) або багаторазово повторюваними короткими нападами, що протікають з порушенням свідомості між ними. Прийнято вважати, що більше 3-х </a:t>
            </a:r>
            <a:r>
              <a:rPr lang="uk-UA" dirty="0" err="1" smtClean="0"/>
              <a:t>генералізованих</a:t>
            </a:r>
            <a:r>
              <a:rPr lang="uk-UA" dirty="0" smtClean="0"/>
              <a:t> судомних нападів протягом 24 годин, стан загрозливий за розвитком </a:t>
            </a:r>
            <a:r>
              <a:rPr lang="uk-UA" dirty="0" err="1" smtClean="0"/>
              <a:t>ЕС</a:t>
            </a:r>
            <a:r>
              <a:rPr lang="uk-UA" dirty="0" smtClean="0"/>
              <a:t>.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781110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1802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7561" y="1503021"/>
            <a:ext cx="5737871" cy="3060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32944666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</TotalTime>
  <Words>300</Words>
  <Application>Microsoft Office PowerPoint</Application>
  <PresentationFormat>Произвольный</PresentationFormat>
  <Paragraphs>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Посылка</vt:lpstr>
      <vt:lpstr>Невідкладна допомога при менінгококцемії у дітей.  Невідкладна допомога при фебрильних судомах у дітей. </vt:lpstr>
      <vt:lpstr>Невідкладна допомога при менінгококцемії у дітей.</vt:lpstr>
      <vt:lpstr>Клініка</vt:lpstr>
      <vt:lpstr>!!! Важливо звернути увагу на</vt:lpstr>
      <vt:lpstr>Слайд 5</vt:lpstr>
      <vt:lpstr>Невідкладна допомога при фебрильних судомах у дітей.</vt:lpstr>
      <vt:lpstr>Судомний синдром</vt:lpstr>
      <vt:lpstr>Показання до екстреної терапії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39</cp:revision>
  <dcterms:created xsi:type="dcterms:W3CDTF">2020-09-24T15:39:06Z</dcterms:created>
  <dcterms:modified xsi:type="dcterms:W3CDTF">2020-10-21T09:30:52Z</dcterms:modified>
</cp:coreProperties>
</file>