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76"/>
  </p:normalViewPr>
  <p:slideViewPr>
    <p:cSldViewPr snapToGrid="0" snapToObjects="1">
      <p:cViewPr varScale="1">
        <p:scale>
          <a:sx n="116" d="100"/>
          <a:sy n="116" d="100"/>
        </p:scale>
        <p:origin x="-35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C55D848-D966-1046-B2FF-DFFD055BD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765126"/>
          </a:xfrm>
        </p:spPr>
        <p:txBody>
          <a:bodyPr>
            <a:noAutofit/>
          </a:bodyPr>
          <a:lstStyle/>
          <a:p>
            <a:pPr hangingPunct="0"/>
            <a:r>
              <a:rPr lang="uk-UA" sz="2000" dirty="0" smtClean="0"/>
              <a:t>Невідкладна допомога новонародженому з атрезією стравоходу на етапі транспортування до хірургічного стаціонару. Невідкладна допомога новонародженому з високою природженою кишковою непрохідністю на етапі транспортування до хірургічного стаціонару. </a:t>
            </a:r>
            <a:endParaRPr lang="uk-UA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949146" y="494270"/>
            <a:ext cx="82955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hangingPunct="0"/>
            <a:r>
              <a:rPr lang="ru-RU" b="1" dirty="0" smtClean="0"/>
              <a:t>МІНІСТЕРСТВО ОХОРОНИ ЗДОРОВ’Я УКРАЇНИ</a:t>
            </a:r>
            <a:endParaRPr lang="uk-UA" b="1" dirty="0" smtClean="0"/>
          </a:p>
          <a:p>
            <a:pPr algn="r" hangingPunct="0"/>
            <a:r>
              <a:rPr lang="ru-RU" b="1" dirty="0" smtClean="0"/>
              <a:t>ОДЕСЬКИЙ НАЦІОНАЛЬНИЙ МЕДИЧНИЙ УНІВЕРСИТЕТ</a:t>
            </a:r>
          </a:p>
          <a:p>
            <a:pPr algn="r" hangingPunct="0"/>
            <a:r>
              <a:rPr lang="ru-RU" b="1" dirty="0" smtClean="0"/>
              <a:t>Кафедра </a:t>
            </a:r>
            <a:r>
              <a:rPr lang="ru-RU" b="1" dirty="0" err="1" smtClean="0"/>
              <a:t>роботизованої</a:t>
            </a:r>
            <a:r>
              <a:rPr lang="ru-RU" b="1" dirty="0" smtClean="0"/>
              <a:t> та </a:t>
            </a:r>
            <a:r>
              <a:rPr lang="ru-RU" b="1" dirty="0" err="1" smtClean="0"/>
              <a:t>ендоскопічної</a:t>
            </a:r>
            <a:r>
              <a:rPr lang="ru-RU" b="1" dirty="0" smtClean="0"/>
              <a:t> </a:t>
            </a:r>
            <a:r>
              <a:rPr lang="ru-RU" b="1" dirty="0" err="1" smtClean="0"/>
              <a:t>хірургії</a:t>
            </a:r>
            <a:endParaRPr lang="uk-UA" b="1" dirty="0" smtClean="0"/>
          </a:p>
          <a:p>
            <a:pPr algn="r" hangingPunct="0"/>
            <a:r>
              <a:rPr lang="ru-RU" b="1" dirty="0" smtClean="0"/>
              <a:t>Цикл Симуляційної </a:t>
            </a:r>
            <a:r>
              <a:rPr lang="ru-RU" b="1" dirty="0" err="1" smtClean="0"/>
              <a:t>медицини</a:t>
            </a:r>
            <a:endParaRPr lang="uk-UA" b="1" dirty="0" smtClean="0"/>
          </a:p>
          <a:p>
            <a:pPr algn="r"/>
            <a:endParaRPr lang="uk-UA" b="1" dirty="0"/>
          </a:p>
        </p:txBody>
      </p:sp>
      <p:sp>
        <p:nvSpPr>
          <p:cNvPr id="5" name="Подзаголовок 2">
            <a:extLst>
              <a:ext uri="{FF2B5EF4-FFF2-40B4-BE49-F238E27FC236}">
                <a16:creationId xmlns="" xmlns:a16="http://schemas.microsoft.com/office/drawing/2014/main" id="{E5871657-079F-5C47-BBFC-A77A9979A3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13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7427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4CFF306-D021-3041-9C19-BF71303A73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2800" dirty="0" smtClean="0"/>
              <a:t>Невідкладна допомога новонародженому з атрезією стравоходу на етапі транспортування до хірургічного стаціонару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2375681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087177E-CB7D-E943-B9DB-4293BD5E4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Клініка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3936D88-B381-9742-9428-7148F8D7B0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uk-UA" b="1" dirty="0" smtClean="0"/>
              <a:t>Атрезія стравоходу </a:t>
            </a:r>
            <a:r>
              <a:rPr lang="uk-UA" dirty="0" smtClean="0"/>
              <a:t>- порок розвитку, при якому верхній і нижній сегменти стравоходу роз'єднані. При цьому один або обидва сегмента можуть мати сполучення з трахеєю.</a:t>
            </a:r>
          </a:p>
          <a:p>
            <a:r>
              <a:rPr lang="uk-UA" dirty="0" smtClean="0"/>
              <a:t>Підозри на наявність атрезії стравоходу у дитини виникає в пологовому залі, коли неможлива постановка </a:t>
            </a:r>
            <a:r>
              <a:rPr lang="uk-UA" dirty="0" err="1" smtClean="0"/>
              <a:t>назогастрального</a:t>
            </a:r>
            <a:r>
              <a:rPr lang="uk-UA" dirty="0" smtClean="0"/>
              <a:t> зонда при первинному огляді. Дитина не може проковтнути слину, в зв'язку з чим, відзначається підвищена салівація, </a:t>
            </a:r>
            <a:r>
              <a:rPr lang="uk-UA" dirty="0" err="1" smtClean="0"/>
              <a:t>піноутворення</a:t>
            </a:r>
            <a:r>
              <a:rPr lang="uk-UA" dirty="0" smtClean="0"/>
              <a:t>, через рот і ніс. Все це нагадує надування мильних бульбашок. Якщо його починають годувати, то він починає давитися, при цьому з'являється ціаноз і блювота незміненим молоком. Внаслідок аспірації вмісту ротової порожнини, або молока, або за рахунок </a:t>
            </a:r>
            <a:r>
              <a:rPr lang="uk-UA" dirty="0" err="1" smtClean="0"/>
              <a:t>рефлюкса</a:t>
            </a:r>
            <a:r>
              <a:rPr lang="uk-UA" dirty="0" smtClean="0"/>
              <a:t> шлункового вмісту через </a:t>
            </a:r>
            <a:r>
              <a:rPr lang="uk-UA" dirty="0" err="1" smtClean="0"/>
              <a:t>трахеостравхідний</a:t>
            </a:r>
            <a:r>
              <a:rPr lang="uk-UA" dirty="0" smtClean="0"/>
              <a:t> свищ, виникає респіраторний </a:t>
            </a:r>
            <a:r>
              <a:rPr lang="uk-UA" dirty="0" err="1" smtClean="0"/>
              <a:t>дистрес</a:t>
            </a:r>
            <a:r>
              <a:rPr lang="uk-UA" dirty="0" smtClean="0"/>
              <a:t> синдром.</a:t>
            </a:r>
          </a:p>
          <a:p>
            <a:r>
              <a:rPr lang="uk-UA" b="1" dirty="0" smtClean="0"/>
              <a:t>Основними </a:t>
            </a:r>
            <a:r>
              <a:rPr lang="uk-UA" b="1" dirty="0" err="1" smtClean="0"/>
              <a:t>сипмтоми</a:t>
            </a:r>
            <a:r>
              <a:rPr lang="uk-UA" b="1" dirty="0" smtClean="0"/>
              <a:t> АС є поява пінистого слизу з ротової порожнини і носових ходів.</a:t>
            </a:r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945085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33663" y="328613"/>
            <a:ext cx="6924675" cy="620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07297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AC24F1B1-9665-174B-9664-942E746EE0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2400" dirty="0" smtClean="0"/>
              <a:t>Невідкладна допомога новонародженому з високою природженою кишковою непрохідністю на етапі транспортування до хірургічного стаціонару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3545663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D686916-FD09-3841-9637-4CB02537A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Клініка і невідкладна допомога</a:t>
            </a: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0B4E370-240A-BD4E-95B7-A0AF1BD1D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uk-UA" b="1" dirty="0" smtClean="0"/>
              <a:t>Високу кишкову непрохідність </a:t>
            </a:r>
            <a:r>
              <a:rPr lang="uk-UA" dirty="0" smtClean="0"/>
              <a:t>викликає обструкція на рівні дванадцятипалої і початкових відділів тонкої кишки, низьку - на рівні дистальних відділів тонкої, а так само клубової і товстої кишок.</a:t>
            </a:r>
          </a:p>
          <a:p>
            <a:pPr algn="just"/>
            <a:r>
              <a:rPr lang="uk-UA" dirty="0" smtClean="0"/>
              <a:t>Симптоми високої кишкової непрохідності виявляють уже в перші години після народження дитини. Найбільш ранніми і постійними ознаками є повторні зригування і блювота, при цьому в шлунковому вмісті може виявлятися невелика домішка жовчі.</a:t>
            </a:r>
          </a:p>
          <a:p>
            <a:pPr algn="just"/>
            <a:r>
              <a:rPr lang="uk-UA" dirty="0" smtClean="0"/>
              <a:t>Разом з шлунковим вмістом дитина втрачає велику кількість рідини. При відсутності терапії швидко настає дегідратація. Дитина стає млявим, нединамічним, відбувається патологічна втрата ваги.</a:t>
            </a:r>
            <a:endParaRPr lang="uk-UA" dirty="0" smtClean="0"/>
          </a:p>
          <a:p>
            <a:r>
              <a:rPr lang="uk-UA" dirty="0" smtClean="0"/>
              <a:t>Невідкладна допомога на етапі госпіталізації в хірургічний стаціонар така ж як і в разі вродженої атрезії - підтримання адекватного рівня глюкози, гемодинаміки і температури тіла.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3452571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6038" y="842963"/>
            <a:ext cx="7019925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07297054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394</TotalTime>
  <Words>331</Words>
  <Application>Microsoft Office PowerPoint</Application>
  <PresentationFormat>Произвольный</PresentationFormat>
  <Paragraphs>19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Посылка</vt:lpstr>
      <vt:lpstr>Невідкладна допомога новонародженому з атрезією стравоходу на етапі транспортування до хірургічного стаціонару. Невідкладна допомога новонародженому з високою природженою кишковою непрохідністю на етапі транспортування до хірургічного стаціонару. </vt:lpstr>
      <vt:lpstr>Невідкладна допомога новонародженому з атрезією стравоходу на етапі транспортування до хірургічного стаціонару</vt:lpstr>
      <vt:lpstr>Клініка</vt:lpstr>
      <vt:lpstr>Слайд 4</vt:lpstr>
      <vt:lpstr>Невідкладна допомога новонародженому з високою природженою кишковою непрохідністю на етапі транспортування до хірургічного стаціонару</vt:lpstr>
      <vt:lpstr>Клініка і невідкладна допомога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Базовая поддержка жизнедеятельности</dc:title>
  <dc:creator>Microsoft Office User</dc:creator>
  <cp:lastModifiedBy>e030188pmp</cp:lastModifiedBy>
  <cp:revision>41</cp:revision>
  <dcterms:created xsi:type="dcterms:W3CDTF">2020-09-24T15:39:06Z</dcterms:created>
  <dcterms:modified xsi:type="dcterms:W3CDTF">2020-10-21T10:01:22Z</dcterms:modified>
</cp:coreProperties>
</file>