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8" r:id="rId2"/>
    <p:sldId id="259" r:id="rId3"/>
    <p:sldId id="260" r:id="rId4"/>
    <p:sldId id="261" r:id="rId5"/>
    <p:sldId id="262" r:id="rId6"/>
    <p:sldId id="263" r:id="rId7"/>
    <p:sldId id="264" r:id="rId8"/>
    <p:sldId id="265" r:id="rId9"/>
    <p:sldId id="266" r:id="rId10"/>
    <p:sldId id="267" r:id="rId11"/>
    <p:sldId id="268" r:id="rId12"/>
    <p:sldId id="270"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76"/>
  </p:normalViewPr>
  <p:slideViewPr>
    <p:cSldViewPr snapToGrid="0" snapToObjects="1">
      <p:cViewPr varScale="1">
        <p:scale>
          <a:sx n="116" d="100"/>
          <a:sy n="116" d="100"/>
        </p:scale>
        <p:origin x="-35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pPr/>
              <a:t>10/21/2020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pPr/>
              <a:t>10/21/2020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pPr/>
              <a:t>10/21/2020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pPr/>
              <a:t>10/21/2020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1583436" y="3143250"/>
            <a:ext cx="4270248" cy="2596776"/>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a:t>Образец текста
Второй уровень
Третий уровень
Четвертый уровень
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4F7D4976-E339-4826-83B7-FBD03F55ECF8}" type="datetimeFigureOut">
              <a:rPr lang="en-US" dirty="0"/>
              <a:pPr/>
              <a:t>10/21/2020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pPr/>
              <a:t>10/21/2020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pPr/>
              <a:t>10/21/2020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9" name="Date Placeholder 8"/>
          <p:cNvSpPr>
            <a:spLocks noGrp="1"/>
          </p:cNvSpPr>
          <p:nvPr>
            <p:ph type="dt" sz="half" idx="10"/>
          </p:nvPr>
        </p:nvSpPr>
        <p:spPr/>
        <p:txBody>
          <a:bodyPr/>
          <a:lstStyle/>
          <a:p>
            <a:fld id="{D1BE4249-C0D0-4B06-8692-E8BB871AF643}" type="datetimeFigureOut">
              <a:rPr lang="en-US" dirty="0"/>
              <a:pPr/>
              <a:t>10/21/2020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pPr/>
              <a:t>10/21/2020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pPr/>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pPr/>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pPr/>
              <a:t>10/21/2020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C55D848-D966-1046-B2FF-DFFD055BD900}"/>
              </a:ext>
            </a:extLst>
          </p:cNvPr>
          <p:cNvSpPr>
            <a:spLocks noGrp="1"/>
          </p:cNvSpPr>
          <p:nvPr>
            <p:ph type="ctrTitle"/>
          </p:nvPr>
        </p:nvSpPr>
        <p:spPr>
          <a:xfrm>
            <a:off x="1600200" y="2386744"/>
            <a:ext cx="8991600" cy="1765126"/>
          </a:xfrm>
        </p:spPr>
        <p:txBody>
          <a:bodyPr>
            <a:noAutofit/>
          </a:bodyPr>
          <a:lstStyle/>
          <a:p>
            <a:pPr hangingPunct="0"/>
            <a:r>
              <a:rPr lang="uk-UA" sz="2000" dirty="0" smtClean="0"/>
              <a:t>Клінічне обстеження молочних залоз. </a:t>
            </a:r>
            <a:br>
              <a:rPr lang="uk-UA" sz="2000" dirty="0" smtClean="0"/>
            </a:br>
            <a:r>
              <a:rPr lang="uk-UA" sz="2000" dirty="0" smtClean="0"/>
              <a:t>Зовнішнє акушерське дослідження (прийоми Леопольда), визначення топографії плоду в матці</a:t>
            </a:r>
            <a:endParaRPr lang="uk-UA" sz="2000" dirty="0"/>
          </a:p>
        </p:txBody>
      </p:sp>
      <p:sp>
        <p:nvSpPr>
          <p:cNvPr id="4" name="TextBox 3"/>
          <p:cNvSpPr txBox="1"/>
          <p:nvPr/>
        </p:nvSpPr>
        <p:spPr>
          <a:xfrm>
            <a:off x="2949146" y="494270"/>
            <a:ext cx="8295503" cy="1477328"/>
          </a:xfrm>
          <a:prstGeom prst="rect">
            <a:avLst/>
          </a:prstGeom>
          <a:noFill/>
        </p:spPr>
        <p:txBody>
          <a:bodyPr wrap="square" rtlCol="0">
            <a:spAutoFit/>
          </a:bodyPr>
          <a:lstStyle/>
          <a:p>
            <a:pPr algn="r" hangingPunct="0"/>
            <a:r>
              <a:rPr lang="ru-RU" b="1" dirty="0" smtClean="0"/>
              <a:t>МІНІСТЕРСТВО ОХОРОНИ ЗДОРОВ’Я УКРАЇНИ</a:t>
            </a:r>
            <a:endParaRPr lang="uk-UA" b="1" dirty="0" smtClean="0"/>
          </a:p>
          <a:p>
            <a:pPr algn="r" hangingPunct="0"/>
            <a:r>
              <a:rPr lang="ru-RU" b="1" dirty="0" smtClean="0"/>
              <a:t>ОДЕСЬКИЙ НАЦІОНАЛЬНИЙ МЕДИЧНИЙ УНІВЕРСИТЕТ</a:t>
            </a:r>
          </a:p>
          <a:p>
            <a:pPr algn="r" hangingPunct="0"/>
            <a:r>
              <a:rPr lang="ru-RU" b="1" dirty="0" smtClean="0"/>
              <a:t>Кафедра </a:t>
            </a:r>
            <a:r>
              <a:rPr lang="ru-RU" b="1" dirty="0" err="1" smtClean="0"/>
              <a:t>роботизованої</a:t>
            </a:r>
            <a:r>
              <a:rPr lang="ru-RU" b="1" dirty="0" smtClean="0"/>
              <a:t> та </a:t>
            </a:r>
            <a:r>
              <a:rPr lang="ru-RU" b="1" dirty="0" err="1" smtClean="0"/>
              <a:t>ендоскопічної</a:t>
            </a:r>
            <a:r>
              <a:rPr lang="ru-RU" b="1" dirty="0" smtClean="0"/>
              <a:t> </a:t>
            </a:r>
            <a:r>
              <a:rPr lang="ru-RU" b="1" dirty="0" err="1" smtClean="0"/>
              <a:t>хірургії</a:t>
            </a:r>
            <a:endParaRPr lang="uk-UA" b="1" dirty="0" smtClean="0"/>
          </a:p>
          <a:p>
            <a:pPr algn="r" hangingPunct="0"/>
            <a:r>
              <a:rPr lang="ru-RU" b="1" dirty="0" smtClean="0"/>
              <a:t>Цикл Симуляційної </a:t>
            </a:r>
            <a:r>
              <a:rPr lang="ru-RU" b="1" dirty="0" err="1" smtClean="0"/>
              <a:t>медицини</a:t>
            </a:r>
            <a:endParaRPr lang="uk-UA" b="1" dirty="0" smtClean="0"/>
          </a:p>
          <a:p>
            <a:pPr algn="r"/>
            <a:endParaRPr lang="uk-UA" b="1" dirty="0"/>
          </a:p>
        </p:txBody>
      </p:sp>
      <p:sp>
        <p:nvSpPr>
          <p:cNvPr id="5" name="Подзаголовок 2">
            <a:extLst>
              <a:ext uri="{FF2B5EF4-FFF2-40B4-BE49-F238E27FC236}">
                <a16:creationId xmlns="" xmlns:a16="http://schemas.microsoft.com/office/drawing/2014/main" id="{E5871657-079F-5C47-BBFC-A77A9979A3E1}"/>
              </a:ext>
            </a:extLst>
          </p:cNvPr>
          <p:cNvSpPr>
            <a:spLocks noGrp="1"/>
          </p:cNvSpPr>
          <p:nvPr>
            <p:ph type="subTitle" idx="1"/>
          </p:nvPr>
        </p:nvSpPr>
        <p:spPr/>
        <p:txBody>
          <a:bodyPr/>
          <a:lstStyle/>
          <a:p>
            <a:r>
              <a:rPr lang="ru-RU" dirty="0" smtClean="0"/>
              <a:t>Тема 15</a:t>
            </a:r>
            <a:endParaRPr lang="ru-RU" dirty="0"/>
          </a:p>
        </p:txBody>
      </p:sp>
    </p:spTree>
    <p:extLst>
      <p:ext uri="{BB962C8B-B14F-4D97-AF65-F5344CB8AC3E}">
        <p14:creationId xmlns="" xmlns:p14="http://schemas.microsoft.com/office/powerpoint/2010/main" val="3967427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77FF2BC-339B-794F-A6C6-3BB9AFBB7A1C}"/>
              </a:ext>
            </a:extLst>
          </p:cNvPr>
          <p:cNvSpPr>
            <a:spLocks noGrp="1"/>
          </p:cNvSpPr>
          <p:nvPr>
            <p:ph type="ctrTitle"/>
          </p:nvPr>
        </p:nvSpPr>
        <p:spPr/>
        <p:txBody>
          <a:bodyPr/>
          <a:lstStyle/>
          <a:p>
            <a:r>
              <a:rPr lang="uk-UA" sz="4000" dirty="0" smtClean="0"/>
              <a:t>Клінічне обстеження молочних залоз</a:t>
            </a:r>
            <a:endParaRPr lang="ru-RU" dirty="0"/>
          </a:p>
        </p:txBody>
      </p:sp>
    </p:spTree>
    <p:extLst>
      <p:ext uri="{BB962C8B-B14F-4D97-AF65-F5344CB8AC3E}">
        <p14:creationId xmlns="" xmlns:p14="http://schemas.microsoft.com/office/powerpoint/2010/main" val="182833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077F398-B69B-6542-86F8-9CB80D92F060}"/>
              </a:ext>
            </a:extLst>
          </p:cNvPr>
          <p:cNvSpPr>
            <a:spLocks noGrp="1"/>
          </p:cNvSpPr>
          <p:nvPr>
            <p:ph type="title"/>
          </p:nvPr>
        </p:nvSpPr>
        <p:spPr/>
        <p:txBody>
          <a:bodyPr/>
          <a:lstStyle/>
          <a:p>
            <a:r>
              <a:rPr lang="uk-UA" dirty="0" err="1" smtClean="0"/>
              <a:t>Фізикальні</a:t>
            </a:r>
            <a:r>
              <a:rPr lang="uk-UA" dirty="0" smtClean="0"/>
              <a:t> та інструментальні дослідження</a:t>
            </a:r>
            <a:endParaRPr lang="uk-UA" dirty="0"/>
          </a:p>
        </p:txBody>
      </p:sp>
      <p:sp>
        <p:nvSpPr>
          <p:cNvPr id="3" name="Объект 2">
            <a:extLst>
              <a:ext uri="{FF2B5EF4-FFF2-40B4-BE49-F238E27FC236}">
                <a16:creationId xmlns="" xmlns:a16="http://schemas.microsoft.com/office/drawing/2014/main" id="{D3592682-1F5F-C14E-B6EE-E8D9E909DA6E}"/>
              </a:ext>
            </a:extLst>
          </p:cNvPr>
          <p:cNvSpPr>
            <a:spLocks noGrp="1"/>
          </p:cNvSpPr>
          <p:nvPr>
            <p:ph idx="1"/>
          </p:nvPr>
        </p:nvSpPr>
        <p:spPr/>
        <p:txBody>
          <a:bodyPr>
            <a:normAutofit fontScale="85000" lnSpcReduction="20000"/>
          </a:bodyPr>
          <a:lstStyle/>
          <a:p>
            <a:pPr algn="just"/>
            <a:r>
              <a:rPr lang="uk-UA" dirty="0" smtClean="0"/>
              <a:t>Візуальний огляд молочної залози - це первинний метод обстеження, який проводить онколог - </a:t>
            </a:r>
            <a:r>
              <a:rPr lang="uk-UA" dirty="0" err="1" smtClean="0"/>
              <a:t>мамолог</a:t>
            </a:r>
            <a:r>
              <a:rPr lang="uk-UA" dirty="0" smtClean="0"/>
              <a:t>. Візуально лікар може визначити асиметрію контурів молочної залози, зміну розмірів, появу набряку, зниження ерекції соска, сухість одного з сосків і ін.</a:t>
            </a:r>
          </a:p>
          <a:p>
            <a:pPr algn="just"/>
            <a:r>
              <a:rPr lang="uk-UA" dirty="0" smtClean="0"/>
              <a:t>Пальпація молочних залоз допомагає виявити проблемні зони, на які слід звернути увагу і досліджувати за допомогою </a:t>
            </a:r>
            <a:r>
              <a:rPr lang="uk-UA" dirty="0" err="1" smtClean="0"/>
              <a:t>мамографії</a:t>
            </a:r>
            <a:r>
              <a:rPr lang="uk-UA" dirty="0" smtClean="0"/>
              <a:t> та УЗД. Пальпація молочних залоз проводиться в різних положеннях пацієнтки (лежачи і стоячи).</a:t>
            </a:r>
          </a:p>
          <a:p>
            <a:pPr algn="just"/>
            <a:r>
              <a:rPr lang="uk-UA" dirty="0" err="1" smtClean="0"/>
              <a:t>Мамографія</a:t>
            </a:r>
            <a:r>
              <a:rPr lang="uk-UA" dirty="0" smtClean="0"/>
              <a:t> - це рентгенографія молочної залози, що дозволяє отримати зображення органу в кількох проекціях. Це один з найбільш інформативних видів дослідження, що дозволяє виявити </a:t>
            </a:r>
            <a:r>
              <a:rPr lang="uk-UA" dirty="0" err="1" smtClean="0"/>
              <a:t>непальпуєме</a:t>
            </a:r>
            <a:r>
              <a:rPr lang="uk-UA" dirty="0" smtClean="0"/>
              <a:t> новоутворення (наприклад, скупчення </a:t>
            </a:r>
            <a:r>
              <a:rPr lang="uk-UA" dirty="0" err="1" smtClean="0"/>
              <a:t>кальцинатів</a:t>
            </a:r>
            <a:r>
              <a:rPr lang="uk-UA" dirty="0" smtClean="0"/>
              <a:t>, що може бути ознакою злоякісної пухлини вже на ранніх стадіях). </a:t>
            </a:r>
            <a:r>
              <a:rPr lang="uk-UA" dirty="0" err="1" smtClean="0"/>
              <a:t>Мамографія</a:t>
            </a:r>
            <a:r>
              <a:rPr lang="uk-UA" dirty="0" smtClean="0"/>
              <a:t> виконується на спеціальному апараті - </a:t>
            </a:r>
            <a:r>
              <a:rPr lang="uk-UA" dirty="0" err="1" smtClean="0"/>
              <a:t>мамографі</a:t>
            </a:r>
            <a:r>
              <a:rPr lang="uk-UA" dirty="0" smtClean="0"/>
              <a:t> в 2-х стандартних проекціях (пряма і коса). Коса проекція дає можливість досліджувати пахвову область, яка на прямий </a:t>
            </a:r>
            <a:r>
              <a:rPr lang="uk-UA" dirty="0" err="1" smtClean="0"/>
              <a:t>мамограмі</a:t>
            </a:r>
            <a:r>
              <a:rPr lang="uk-UA" dirty="0" smtClean="0"/>
              <a:t> не </a:t>
            </a:r>
            <a:r>
              <a:rPr lang="uk-UA" dirty="0" err="1" smtClean="0"/>
              <a:t>візуалізується</a:t>
            </a:r>
            <a:r>
              <a:rPr lang="uk-UA" dirty="0" smtClean="0"/>
              <a:t>. Проводиться з 5 по 12 день циклу.</a:t>
            </a:r>
            <a:endParaRPr lang="uk-UA" dirty="0" smtClean="0"/>
          </a:p>
          <a:p>
            <a:pPr algn="just"/>
            <a:endParaRPr lang="uk-UA" dirty="0"/>
          </a:p>
        </p:txBody>
      </p:sp>
    </p:spTree>
    <p:extLst>
      <p:ext uri="{BB962C8B-B14F-4D97-AF65-F5344CB8AC3E}">
        <p14:creationId xmlns="" xmlns:p14="http://schemas.microsoft.com/office/powerpoint/2010/main" val="1276253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51FAAAC-9E15-A24A-9CCC-4C3DED644733}"/>
              </a:ext>
            </a:extLst>
          </p:cNvPr>
          <p:cNvSpPr>
            <a:spLocks noGrp="1"/>
          </p:cNvSpPr>
          <p:nvPr>
            <p:ph type="title"/>
          </p:nvPr>
        </p:nvSpPr>
        <p:spPr/>
        <p:txBody>
          <a:bodyPr/>
          <a:lstStyle/>
          <a:p>
            <a:r>
              <a:rPr lang="ru-RU" dirty="0" err="1" smtClean="0"/>
              <a:t>інструментальні</a:t>
            </a:r>
            <a:r>
              <a:rPr lang="ru-RU" dirty="0" smtClean="0"/>
              <a:t> дослідження</a:t>
            </a:r>
            <a:endParaRPr lang="ru-RU" dirty="0"/>
          </a:p>
        </p:txBody>
      </p:sp>
      <p:sp>
        <p:nvSpPr>
          <p:cNvPr id="3" name="Объект 2">
            <a:extLst>
              <a:ext uri="{FF2B5EF4-FFF2-40B4-BE49-F238E27FC236}">
                <a16:creationId xmlns="" xmlns:a16="http://schemas.microsoft.com/office/drawing/2014/main" id="{C8A29826-82F6-9449-AB1A-3FD5FBD34D12}"/>
              </a:ext>
            </a:extLst>
          </p:cNvPr>
          <p:cNvSpPr>
            <a:spLocks noGrp="1"/>
          </p:cNvSpPr>
          <p:nvPr>
            <p:ph idx="1"/>
          </p:nvPr>
        </p:nvSpPr>
        <p:spPr/>
        <p:txBody>
          <a:bodyPr>
            <a:normAutofit/>
          </a:bodyPr>
          <a:lstStyle/>
          <a:p>
            <a:r>
              <a:rPr lang="uk-UA" dirty="0" smtClean="0"/>
              <a:t>УЗД молочних залоз і </a:t>
            </a:r>
            <a:r>
              <a:rPr lang="uk-UA" dirty="0" err="1" smtClean="0"/>
              <a:t>регіонарних</a:t>
            </a:r>
            <a:r>
              <a:rPr lang="uk-UA" dirty="0" smtClean="0"/>
              <a:t> лімфатичних вузлів.</a:t>
            </a:r>
          </a:p>
          <a:p>
            <a:r>
              <a:rPr lang="uk-UA" dirty="0" err="1" smtClean="0"/>
              <a:t>Тонкоиголкова</a:t>
            </a:r>
            <a:r>
              <a:rPr lang="uk-UA" dirty="0" smtClean="0"/>
              <a:t> </a:t>
            </a:r>
            <a:r>
              <a:rPr lang="uk-UA" dirty="0" err="1" smtClean="0"/>
              <a:t>аспіраційна</a:t>
            </a:r>
            <a:r>
              <a:rPr lang="uk-UA" dirty="0" smtClean="0"/>
              <a:t> біопсія. </a:t>
            </a:r>
          </a:p>
          <a:p>
            <a:r>
              <a:rPr lang="uk-UA" dirty="0" smtClean="0"/>
              <a:t>Трепан-біопсія молочної залози з вивченням стовпчика тканини молочної залози з наступною </a:t>
            </a:r>
            <a:r>
              <a:rPr lang="uk-UA" dirty="0" err="1" smtClean="0"/>
              <a:t>Імуногістохімією</a:t>
            </a:r>
            <a:r>
              <a:rPr lang="uk-UA" dirty="0" smtClean="0"/>
              <a:t>.</a:t>
            </a:r>
          </a:p>
          <a:p>
            <a:r>
              <a:rPr lang="uk-UA" dirty="0" err="1" smtClean="0"/>
              <a:t>МРТ-магнитно-резонансна</a:t>
            </a:r>
            <a:r>
              <a:rPr lang="uk-UA" dirty="0" smtClean="0"/>
              <a:t> </a:t>
            </a:r>
            <a:r>
              <a:rPr lang="uk-UA" dirty="0" err="1" smtClean="0"/>
              <a:t>мамографія</a:t>
            </a:r>
            <a:endParaRPr lang="uk-UA" dirty="0" smtClean="0"/>
          </a:p>
          <a:p>
            <a:pPr algn="just"/>
            <a:r>
              <a:rPr lang="uk-UA" dirty="0" smtClean="0"/>
              <a:t>Мазки-відбитки виділень з соска або з виразкової поверхні на молочній залозі</a:t>
            </a:r>
          </a:p>
          <a:p>
            <a:pPr algn="just"/>
            <a:r>
              <a:rPr lang="uk-UA" dirty="0" smtClean="0"/>
              <a:t>Секторальна резекція з терміновим гістологічним дослідженням</a:t>
            </a:r>
            <a:endParaRPr lang="uk-UA" dirty="0"/>
          </a:p>
        </p:txBody>
      </p:sp>
    </p:spTree>
    <p:extLst>
      <p:ext uri="{BB962C8B-B14F-4D97-AF65-F5344CB8AC3E}">
        <p14:creationId xmlns="" xmlns:p14="http://schemas.microsoft.com/office/powerpoint/2010/main" val="3406196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700338" y="595313"/>
            <a:ext cx="6791325" cy="56673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BFCFB93-B7B8-624F-9255-ACAF0817FF57}"/>
              </a:ext>
            </a:extLst>
          </p:cNvPr>
          <p:cNvSpPr>
            <a:spLocks noGrp="1"/>
          </p:cNvSpPr>
          <p:nvPr>
            <p:ph type="ctrTitle"/>
          </p:nvPr>
        </p:nvSpPr>
        <p:spPr/>
        <p:txBody>
          <a:bodyPr/>
          <a:lstStyle/>
          <a:p>
            <a:r>
              <a:rPr lang="uk-UA" sz="4000" dirty="0" smtClean="0"/>
              <a:t>Зовнішнє акушерське дослідження</a:t>
            </a:r>
            <a:endParaRPr lang="ru-RU" dirty="0"/>
          </a:p>
        </p:txBody>
      </p:sp>
    </p:spTree>
    <p:extLst>
      <p:ext uri="{BB962C8B-B14F-4D97-AF65-F5344CB8AC3E}">
        <p14:creationId xmlns="" xmlns:p14="http://schemas.microsoft.com/office/powerpoint/2010/main" val="1586256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D605B71-F1C9-CD42-AD09-DFC0375DBA80}"/>
              </a:ext>
            </a:extLst>
          </p:cNvPr>
          <p:cNvSpPr>
            <a:spLocks noGrp="1"/>
          </p:cNvSpPr>
          <p:nvPr>
            <p:ph type="title"/>
          </p:nvPr>
        </p:nvSpPr>
        <p:spPr/>
        <p:txBody>
          <a:bodyPr/>
          <a:lstStyle/>
          <a:p>
            <a:r>
              <a:rPr lang="ru-RU" dirty="0" err="1" smtClean="0"/>
              <a:t>Прийоми</a:t>
            </a:r>
            <a:r>
              <a:rPr lang="ru-RU" dirty="0" smtClean="0"/>
              <a:t> </a:t>
            </a:r>
            <a:r>
              <a:rPr lang="ru-RU" dirty="0" err="1"/>
              <a:t>леопольда</a:t>
            </a:r>
            <a:endParaRPr lang="ru-RU" dirty="0"/>
          </a:p>
        </p:txBody>
      </p:sp>
      <p:sp>
        <p:nvSpPr>
          <p:cNvPr id="3" name="Объект 2">
            <a:extLst>
              <a:ext uri="{FF2B5EF4-FFF2-40B4-BE49-F238E27FC236}">
                <a16:creationId xmlns="" xmlns:a16="http://schemas.microsoft.com/office/drawing/2014/main" id="{BDAC589A-A1C2-C44E-A57E-CDBFF7EBFC1D}"/>
              </a:ext>
            </a:extLst>
          </p:cNvPr>
          <p:cNvSpPr>
            <a:spLocks noGrp="1"/>
          </p:cNvSpPr>
          <p:nvPr>
            <p:ph idx="1"/>
          </p:nvPr>
        </p:nvSpPr>
        <p:spPr/>
        <p:txBody>
          <a:bodyPr>
            <a:normAutofit/>
          </a:bodyPr>
          <a:lstStyle/>
          <a:p>
            <a:r>
              <a:rPr lang="uk-UA" dirty="0" smtClean="0"/>
              <a:t>Для визначення розташування плода в матці використовують чотири прийоми зовнішнього акушерського дослідження за </a:t>
            </a:r>
            <a:r>
              <a:rPr lang="uk-UA" dirty="0" err="1" smtClean="0"/>
              <a:t>Леопольдом-Левицькомим</a:t>
            </a:r>
            <a:r>
              <a:rPr lang="uk-UA" dirty="0" smtClean="0"/>
              <a:t>.</a:t>
            </a:r>
          </a:p>
          <a:p>
            <a:r>
              <a:rPr lang="uk-UA" dirty="0" smtClean="0"/>
              <a:t>Лікар стоїть справа від вагітної або породіллі обличчям до обличчя жінки.</a:t>
            </a:r>
            <a:endParaRPr lang="uk-UA" dirty="0"/>
          </a:p>
        </p:txBody>
      </p:sp>
    </p:spTree>
    <p:extLst>
      <p:ext uri="{BB962C8B-B14F-4D97-AF65-F5344CB8AC3E}">
        <p14:creationId xmlns="" xmlns:p14="http://schemas.microsoft.com/office/powerpoint/2010/main" val="1336300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9954F6A-AADC-B846-80AD-253BFDEF5FB8}"/>
              </a:ext>
            </a:extLst>
          </p:cNvPr>
          <p:cNvSpPr>
            <a:spLocks noGrp="1"/>
          </p:cNvSpPr>
          <p:nvPr>
            <p:ph type="title"/>
          </p:nvPr>
        </p:nvSpPr>
        <p:spPr/>
        <p:txBody>
          <a:bodyPr/>
          <a:lstStyle/>
          <a:p>
            <a:r>
              <a:rPr lang="uk-UA" dirty="0" smtClean="0"/>
              <a:t>Перший прийом </a:t>
            </a:r>
            <a:r>
              <a:rPr lang="uk-UA" dirty="0" err="1" smtClean="0"/>
              <a:t>леопольда</a:t>
            </a:r>
            <a:endParaRPr lang="uk-UA" dirty="0"/>
          </a:p>
        </p:txBody>
      </p:sp>
      <p:sp>
        <p:nvSpPr>
          <p:cNvPr id="3" name="Объект 2">
            <a:extLst>
              <a:ext uri="{FF2B5EF4-FFF2-40B4-BE49-F238E27FC236}">
                <a16:creationId xmlns="" xmlns:a16="http://schemas.microsoft.com/office/drawing/2014/main" id="{440462AC-22B8-C941-A7D1-900941861133}"/>
              </a:ext>
            </a:extLst>
          </p:cNvPr>
          <p:cNvSpPr>
            <a:spLocks noGrp="1"/>
          </p:cNvSpPr>
          <p:nvPr>
            <p:ph sz="half" idx="1"/>
          </p:nvPr>
        </p:nvSpPr>
        <p:spPr/>
        <p:txBody>
          <a:bodyPr>
            <a:normAutofit fontScale="92500" lnSpcReduction="20000"/>
          </a:bodyPr>
          <a:lstStyle/>
          <a:p>
            <a:pPr algn="just"/>
            <a:r>
              <a:rPr lang="uk-UA" b="1" dirty="0" smtClean="0"/>
              <a:t>Першим прийомом </a:t>
            </a:r>
            <a:r>
              <a:rPr lang="uk-UA" dirty="0" smtClean="0"/>
              <a:t>визначають </a:t>
            </a:r>
            <a:r>
              <a:rPr lang="uk-UA" b="1" dirty="0" smtClean="0"/>
              <a:t>висоту стояння дна матки і частину плода</a:t>
            </a:r>
            <a:r>
              <a:rPr lang="uk-UA" dirty="0" smtClean="0"/>
              <a:t>, яка знаходиться в дні. Долоні обох рук розташовуються на дні матки, кінці пальців рук спрямовані, один до одного, але не стикаються. Встановивши висоту стояння дна матки по відношенню до мечоподібного відростка або пупка, визначають частину плода, що знаходиться в дні матки. Тазовий кінець визначається як велика, м'якувата і </a:t>
            </a:r>
            <a:r>
              <a:rPr lang="uk-UA" dirty="0" err="1" smtClean="0"/>
              <a:t>небалотуюча</a:t>
            </a:r>
            <a:r>
              <a:rPr lang="uk-UA" dirty="0" smtClean="0"/>
              <a:t> частина. Головка плоду визначається як велика, щільна і </a:t>
            </a:r>
            <a:r>
              <a:rPr lang="uk-UA" dirty="0" err="1" smtClean="0"/>
              <a:t>балотуюча</a:t>
            </a:r>
            <a:r>
              <a:rPr lang="uk-UA" dirty="0" smtClean="0"/>
              <a:t> частина.</a:t>
            </a:r>
            <a:endParaRPr lang="uk-UA" dirty="0"/>
          </a:p>
        </p:txBody>
      </p:sp>
      <p:pic>
        <p:nvPicPr>
          <p:cNvPr id="6" name="Объект 5">
            <a:extLst>
              <a:ext uri="{FF2B5EF4-FFF2-40B4-BE49-F238E27FC236}">
                <a16:creationId xmlns="" xmlns:a16="http://schemas.microsoft.com/office/drawing/2014/main" id="{710F592F-C1F5-474E-B189-22C5ED6476EB}"/>
              </a:ext>
            </a:extLst>
          </p:cNvPr>
          <p:cNvPicPr>
            <a:picLocks noGrp="1" noChangeAspect="1"/>
          </p:cNvPicPr>
          <p:nvPr>
            <p:ph sz="half" idx="2"/>
          </p:nvPr>
        </p:nvPicPr>
        <p:blipFill>
          <a:blip r:embed="rId2"/>
          <a:stretch>
            <a:fillRect/>
          </a:stretch>
        </p:blipFill>
        <p:spPr>
          <a:xfrm>
            <a:off x="6869430" y="2471671"/>
            <a:ext cx="2820445" cy="3531619"/>
          </a:xfrm>
        </p:spPr>
      </p:pic>
    </p:spTree>
    <p:extLst>
      <p:ext uri="{BB962C8B-B14F-4D97-AF65-F5344CB8AC3E}">
        <p14:creationId xmlns="" xmlns:p14="http://schemas.microsoft.com/office/powerpoint/2010/main" val="1920323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79A86C8A-FD45-5141-9A37-3973A8E97BF2}"/>
              </a:ext>
            </a:extLst>
          </p:cNvPr>
          <p:cNvSpPr>
            <a:spLocks noGrp="1"/>
          </p:cNvSpPr>
          <p:nvPr>
            <p:ph type="title"/>
          </p:nvPr>
        </p:nvSpPr>
        <p:spPr/>
        <p:txBody>
          <a:bodyPr/>
          <a:lstStyle/>
          <a:p>
            <a:r>
              <a:rPr lang="ru-RU" dirty="0" err="1" smtClean="0"/>
              <a:t>Другий</a:t>
            </a:r>
            <a:r>
              <a:rPr lang="ru-RU" dirty="0" smtClean="0"/>
              <a:t> </a:t>
            </a:r>
            <a:r>
              <a:rPr lang="ru-RU" dirty="0" err="1" smtClean="0"/>
              <a:t>прийом</a:t>
            </a:r>
            <a:r>
              <a:rPr lang="ru-RU" dirty="0" smtClean="0"/>
              <a:t> </a:t>
            </a:r>
            <a:r>
              <a:rPr lang="ru-RU" dirty="0" err="1" smtClean="0"/>
              <a:t>леопольда</a:t>
            </a:r>
            <a:endParaRPr lang="ru-RU" dirty="0"/>
          </a:p>
        </p:txBody>
      </p:sp>
      <p:sp>
        <p:nvSpPr>
          <p:cNvPr id="3" name="Объект 2">
            <a:extLst>
              <a:ext uri="{FF2B5EF4-FFF2-40B4-BE49-F238E27FC236}">
                <a16:creationId xmlns="" xmlns:a16="http://schemas.microsoft.com/office/drawing/2014/main" id="{D7418EB8-3CF6-8040-82D4-461A7F6C8811}"/>
              </a:ext>
            </a:extLst>
          </p:cNvPr>
          <p:cNvSpPr>
            <a:spLocks noGrp="1"/>
          </p:cNvSpPr>
          <p:nvPr>
            <p:ph sz="half" idx="1"/>
          </p:nvPr>
        </p:nvSpPr>
        <p:spPr/>
        <p:txBody>
          <a:bodyPr>
            <a:normAutofit fontScale="85000" lnSpcReduction="10000"/>
          </a:bodyPr>
          <a:lstStyle/>
          <a:p>
            <a:pPr algn="just"/>
            <a:r>
              <a:rPr lang="uk-UA" dirty="0" smtClean="0"/>
              <a:t>За допомогою </a:t>
            </a:r>
            <a:r>
              <a:rPr lang="uk-UA" b="1" dirty="0" smtClean="0"/>
              <a:t>другого прийому Леопольда-Левицького визначають положення, позицію і вид плода. </a:t>
            </a:r>
            <a:r>
              <a:rPr lang="uk-UA" dirty="0" smtClean="0"/>
              <a:t>Кисті рук зсуваються з дна матки на бічні поверхні матки (приблизно до рівня пупка). Долонними поверхнями кистей рук роблять пальпацію бічних відділів матки. Отримавши уявлення про розташування спинки і дрібних частин плода, роблять висновок про позицію плода. Якщо дрібні частини плода </a:t>
            </a:r>
            <a:r>
              <a:rPr lang="uk-UA" dirty="0" err="1" smtClean="0"/>
              <a:t>пальпуються</a:t>
            </a:r>
            <a:r>
              <a:rPr lang="uk-UA" dirty="0" smtClean="0"/>
              <a:t> і праворуч і ліворуч, можна подумати про двійню. Спинка плода визначається як гладка, рівна, без виступів поверхню.</a:t>
            </a:r>
            <a:endParaRPr lang="uk-UA" dirty="0"/>
          </a:p>
        </p:txBody>
      </p:sp>
      <p:pic>
        <p:nvPicPr>
          <p:cNvPr id="7" name="Объект 6">
            <a:extLst>
              <a:ext uri="{FF2B5EF4-FFF2-40B4-BE49-F238E27FC236}">
                <a16:creationId xmlns="" xmlns:a16="http://schemas.microsoft.com/office/drawing/2014/main" id="{86D94DFD-477B-E045-AB51-92FECEA3464A}"/>
              </a:ext>
            </a:extLst>
          </p:cNvPr>
          <p:cNvPicPr>
            <a:picLocks noGrp="1" noChangeAspect="1"/>
          </p:cNvPicPr>
          <p:nvPr>
            <p:ph sz="half" idx="2"/>
          </p:nvPr>
        </p:nvPicPr>
        <p:blipFill>
          <a:blip r:embed="rId2"/>
          <a:stretch>
            <a:fillRect/>
          </a:stretch>
        </p:blipFill>
        <p:spPr>
          <a:xfrm>
            <a:off x="6716467" y="2638044"/>
            <a:ext cx="2982340" cy="3545205"/>
          </a:xfrm>
        </p:spPr>
      </p:pic>
    </p:spTree>
    <p:extLst>
      <p:ext uri="{BB962C8B-B14F-4D97-AF65-F5344CB8AC3E}">
        <p14:creationId xmlns="" xmlns:p14="http://schemas.microsoft.com/office/powerpoint/2010/main" val="293278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0DC922D-C2E9-3D46-B281-FE9B974DBE00}"/>
              </a:ext>
            </a:extLst>
          </p:cNvPr>
          <p:cNvSpPr>
            <a:spLocks noGrp="1"/>
          </p:cNvSpPr>
          <p:nvPr>
            <p:ph type="title"/>
          </p:nvPr>
        </p:nvSpPr>
        <p:spPr/>
        <p:txBody>
          <a:bodyPr/>
          <a:lstStyle/>
          <a:p>
            <a:r>
              <a:rPr lang="uk-UA" dirty="0" smtClean="0"/>
              <a:t>Третій прийом </a:t>
            </a:r>
            <a:r>
              <a:rPr lang="uk-UA" dirty="0" err="1" smtClean="0"/>
              <a:t>леопольда</a:t>
            </a:r>
            <a:endParaRPr lang="uk-UA" dirty="0"/>
          </a:p>
        </p:txBody>
      </p:sp>
      <p:sp>
        <p:nvSpPr>
          <p:cNvPr id="3" name="Объект 2">
            <a:extLst>
              <a:ext uri="{FF2B5EF4-FFF2-40B4-BE49-F238E27FC236}">
                <a16:creationId xmlns="" xmlns:a16="http://schemas.microsoft.com/office/drawing/2014/main" id="{E5E74C90-A925-6F46-BC12-4B4873EDEFC8}"/>
              </a:ext>
            </a:extLst>
          </p:cNvPr>
          <p:cNvSpPr>
            <a:spLocks noGrp="1"/>
          </p:cNvSpPr>
          <p:nvPr>
            <p:ph sz="half" idx="1"/>
          </p:nvPr>
        </p:nvSpPr>
        <p:spPr/>
        <p:txBody>
          <a:bodyPr>
            <a:normAutofit lnSpcReduction="10000"/>
          </a:bodyPr>
          <a:lstStyle/>
          <a:p>
            <a:pPr algn="just"/>
            <a:r>
              <a:rPr lang="uk-UA" dirty="0" smtClean="0"/>
              <a:t>За допомогою </a:t>
            </a:r>
            <a:r>
              <a:rPr lang="uk-UA" b="1" dirty="0" smtClean="0"/>
              <a:t>третього прийому визначають передлежачої частини і співвідношення її до входу в малий таз. </a:t>
            </a:r>
            <a:r>
              <a:rPr lang="uk-UA" dirty="0" smtClean="0"/>
              <a:t>Прийом проводять однією правою рукою. При цьому великий палець максимально відводять від інших чотирьох.</a:t>
            </a:r>
          </a:p>
          <a:p>
            <a:pPr algn="just"/>
            <a:r>
              <a:rPr lang="uk-UA" dirty="0" smtClean="0"/>
              <a:t>Передлежачу частину захоплюють між великим і середнім пальцями.</a:t>
            </a:r>
          </a:p>
          <a:p>
            <a:pPr algn="just"/>
            <a:r>
              <a:rPr lang="uk-UA" dirty="0" smtClean="0"/>
              <a:t>Цим прийомом можна визначити симптом балотування голівки.</a:t>
            </a:r>
            <a:endParaRPr lang="uk-UA" dirty="0"/>
          </a:p>
        </p:txBody>
      </p:sp>
      <p:pic>
        <p:nvPicPr>
          <p:cNvPr id="6" name="Объект 5">
            <a:extLst>
              <a:ext uri="{FF2B5EF4-FFF2-40B4-BE49-F238E27FC236}">
                <a16:creationId xmlns="" xmlns:a16="http://schemas.microsoft.com/office/drawing/2014/main" id="{AB56EC02-81B6-7543-82E9-D8D6019245B0}"/>
              </a:ext>
            </a:extLst>
          </p:cNvPr>
          <p:cNvPicPr>
            <a:picLocks noGrp="1" noChangeAspect="1"/>
          </p:cNvPicPr>
          <p:nvPr>
            <p:ph sz="half" idx="2"/>
          </p:nvPr>
        </p:nvPicPr>
        <p:blipFill>
          <a:blip r:embed="rId2"/>
          <a:stretch>
            <a:fillRect/>
          </a:stretch>
        </p:blipFill>
        <p:spPr>
          <a:xfrm>
            <a:off x="6867395" y="2638044"/>
            <a:ext cx="2727528" cy="3556635"/>
          </a:xfrm>
        </p:spPr>
      </p:pic>
    </p:spTree>
    <p:extLst>
      <p:ext uri="{BB962C8B-B14F-4D97-AF65-F5344CB8AC3E}">
        <p14:creationId xmlns="" xmlns:p14="http://schemas.microsoft.com/office/powerpoint/2010/main" val="2751457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A441FC6-47F1-044C-BFEB-DB95F81AA803}"/>
              </a:ext>
            </a:extLst>
          </p:cNvPr>
          <p:cNvSpPr>
            <a:spLocks noGrp="1"/>
          </p:cNvSpPr>
          <p:nvPr>
            <p:ph type="title"/>
          </p:nvPr>
        </p:nvSpPr>
        <p:spPr/>
        <p:txBody>
          <a:bodyPr/>
          <a:lstStyle/>
          <a:p>
            <a:r>
              <a:rPr lang="uk-UA" dirty="0" smtClean="0"/>
              <a:t>Четвертий прийом </a:t>
            </a:r>
            <a:r>
              <a:rPr lang="uk-UA" dirty="0" err="1" smtClean="0"/>
              <a:t>леопольда</a:t>
            </a:r>
            <a:endParaRPr lang="uk-UA" dirty="0"/>
          </a:p>
        </p:txBody>
      </p:sp>
      <p:sp>
        <p:nvSpPr>
          <p:cNvPr id="3" name="Объект 2">
            <a:extLst>
              <a:ext uri="{FF2B5EF4-FFF2-40B4-BE49-F238E27FC236}">
                <a16:creationId xmlns="" xmlns:a16="http://schemas.microsoft.com/office/drawing/2014/main" id="{347C2FB4-257A-C74B-A038-D822E451A8FD}"/>
              </a:ext>
            </a:extLst>
          </p:cNvPr>
          <p:cNvSpPr>
            <a:spLocks noGrp="1"/>
          </p:cNvSpPr>
          <p:nvPr>
            <p:ph sz="half" idx="1"/>
          </p:nvPr>
        </p:nvSpPr>
        <p:spPr/>
        <p:txBody>
          <a:bodyPr>
            <a:normAutofit fontScale="85000" lnSpcReduction="10000"/>
          </a:bodyPr>
          <a:lstStyle/>
          <a:p>
            <a:pPr algn="just"/>
            <a:r>
              <a:rPr lang="uk-UA" b="1" dirty="0" smtClean="0"/>
              <a:t>Четвертим прийомом Леопольда-Левицького визначають характер передлежачої частини і її місце розташування по відношенню до площин малого таза</a:t>
            </a:r>
            <a:r>
              <a:rPr lang="uk-UA" dirty="0" smtClean="0"/>
              <a:t>. Для виконання даного прийому лікар повертається обличчям до ніг обстежуваної жінки. Кисті рук розташовують </a:t>
            </a:r>
            <a:r>
              <a:rPr lang="uk-UA" dirty="0" err="1" smtClean="0"/>
              <a:t>латерально</a:t>
            </a:r>
            <a:r>
              <a:rPr lang="uk-UA" dirty="0" smtClean="0"/>
              <a:t> від середньої лінії над горизонтальними гілками лобкових кісток. Поступово просуваючи руки між передлежачою частиною і площиною входу в малий таз, визначають характер передлежачої частини (що </a:t>
            </a:r>
            <a:r>
              <a:rPr lang="uk-UA" dirty="0" err="1" smtClean="0"/>
              <a:t>передлежить</a:t>
            </a:r>
            <a:r>
              <a:rPr lang="uk-UA" dirty="0" smtClean="0"/>
              <a:t>) і її місцезнаходження.</a:t>
            </a:r>
            <a:endParaRPr lang="uk-UA" dirty="0"/>
          </a:p>
        </p:txBody>
      </p:sp>
      <p:pic>
        <p:nvPicPr>
          <p:cNvPr id="6" name="Объект 5">
            <a:extLst>
              <a:ext uri="{FF2B5EF4-FFF2-40B4-BE49-F238E27FC236}">
                <a16:creationId xmlns="" xmlns:a16="http://schemas.microsoft.com/office/drawing/2014/main" id="{C1CEE94B-A1A5-2347-B4D3-938EB6A2D6D1}"/>
              </a:ext>
            </a:extLst>
          </p:cNvPr>
          <p:cNvPicPr>
            <a:picLocks noGrp="1" noChangeAspect="1"/>
          </p:cNvPicPr>
          <p:nvPr>
            <p:ph sz="half" idx="2"/>
          </p:nvPr>
        </p:nvPicPr>
        <p:blipFill>
          <a:blip r:embed="rId2"/>
          <a:stretch>
            <a:fillRect/>
          </a:stretch>
        </p:blipFill>
        <p:spPr>
          <a:xfrm>
            <a:off x="6561821" y="2638044"/>
            <a:ext cx="3207733" cy="3773805"/>
          </a:xfrm>
        </p:spPr>
      </p:pic>
    </p:spTree>
    <p:extLst>
      <p:ext uri="{BB962C8B-B14F-4D97-AF65-F5344CB8AC3E}">
        <p14:creationId xmlns="" xmlns:p14="http://schemas.microsoft.com/office/powerpoint/2010/main" val="437132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590157" y="0"/>
            <a:ext cx="6715125" cy="2943225"/>
          </a:xfrm>
          <a:prstGeom prst="rect">
            <a:avLst/>
          </a:prstGeom>
          <a:noFill/>
          <a:ln w="9525">
            <a:noFill/>
            <a:miter lim="800000"/>
            <a:headEnd/>
            <a:tailEnd/>
          </a:ln>
        </p:spPr>
      </p:pic>
      <p:pic>
        <p:nvPicPr>
          <p:cNvPr id="2051" name="Picture 3"/>
          <p:cNvPicPr>
            <a:picLocks noChangeAspect="1" noChangeArrowheads="1"/>
          </p:cNvPicPr>
          <p:nvPr/>
        </p:nvPicPr>
        <p:blipFill>
          <a:blip r:embed="rId3"/>
          <a:srcRect/>
          <a:stretch>
            <a:fillRect/>
          </a:stretch>
        </p:blipFill>
        <p:spPr bwMode="auto">
          <a:xfrm>
            <a:off x="2590157" y="2943225"/>
            <a:ext cx="6772275" cy="35909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 xmlns:a16="http://schemas.microsoft.com/office/drawing/2014/main" id="{2BCB58B3-8FC8-A448-9D46-33D4975201F0}"/>
              </a:ext>
            </a:extLst>
          </p:cNvPr>
          <p:cNvSpPr>
            <a:spLocks noGrp="1"/>
          </p:cNvSpPr>
          <p:nvPr>
            <p:ph type="title"/>
          </p:nvPr>
        </p:nvSpPr>
        <p:spPr/>
        <p:txBody>
          <a:bodyPr/>
          <a:lstStyle/>
          <a:p>
            <a:r>
              <a:rPr lang="uk-UA" dirty="0" smtClean="0"/>
              <a:t>Визначення топографії плода в матці</a:t>
            </a:r>
            <a:endParaRPr lang="uk-UA" dirty="0"/>
          </a:p>
        </p:txBody>
      </p:sp>
      <p:sp>
        <p:nvSpPr>
          <p:cNvPr id="6" name="Объект 5">
            <a:extLst>
              <a:ext uri="{FF2B5EF4-FFF2-40B4-BE49-F238E27FC236}">
                <a16:creationId xmlns="" xmlns:a16="http://schemas.microsoft.com/office/drawing/2014/main" id="{E37583D0-3090-8A40-9E33-B252041D4D98}"/>
              </a:ext>
            </a:extLst>
          </p:cNvPr>
          <p:cNvSpPr>
            <a:spLocks noGrp="1"/>
          </p:cNvSpPr>
          <p:nvPr>
            <p:ph idx="1"/>
          </p:nvPr>
        </p:nvSpPr>
        <p:spPr/>
        <p:txBody>
          <a:bodyPr>
            <a:normAutofit fontScale="92500"/>
          </a:bodyPr>
          <a:lstStyle/>
          <a:p>
            <a:r>
              <a:rPr lang="uk-UA" b="1" dirty="0" smtClean="0"/>
              <a:t>Положення плода </a:t>
            </a:r>
            <a:r>
              <a:rPr lang="uk-UA" dirty="0" smtClean="0"/>
              <a:t>- відношення поздовжньої осі плода до поздовжньої осі матки; розрізняють поздовжнє, косе і поперечне положення плода.</a:t>
            </a:r>
          </a:p>
          <a:p>
            <a:r>
              <a:rPr lang="uk-UA" b="1" dirty="0" smtClean="0"/>
              <a:t>Позиція плода - </a:t>
            </a:r>
            <a:r>
              <a:rPr lang="uk-UA" dirty="0" smtClean="0"/>
              <a:t>відношення спинки плода до бокових стінок матки; спинка вліво - </a:t>
            </a:r>
            <a:r>
              <a:rPr lang="uk-UA" b="1" dirty="0" smtClean="0"/>
              <a:t>I позиція</a:t>
            </a:r>
            <a:r>
              <a:rPr lang="uk-UA" dirty="0" smtClean="0"/>
              <a:t>, спинка вправо - </a:t>
            </a:r>
            <a:r>
              <a:rPr lang="uk-UA" b="1" dirty="0" smtClean="0"/>
              <a:t>II позиція. </a:t>
            </a:r>
            <a:r>
              <a:rPr lang="uk-UA" dirty="0" smtClean="0"/>
              <a:t>Позицію плода при поперечному і косому положеннях визначають по голівці плода: якщо вона звернена вліво - </a:t>
            </a:r>
            <a:r>
              <a:rPr lang="uk-UA" b="1" dirty="0" smtClean="0"/>
              <a:t>I позиція, </a:t>
            </a:r>
            <a:r>
              <a:rPr lang="uk-UA" dirty="0" smtClean="0"/>
              <a:t>вправо -</a:t>
            </a:r>
            <a:r>
              <a:rPr lang="uk-UA" b="1" dirty="0" smtClean="0"/>
              <a:t> II позиція.</a:t>
            </a:r>
          </a:p>
          <a:p>
            <a:r>
              <a:rPr lang="uk-UA" b="1" dirty="0" smtClean="0"/>
              <a:t>Вид позиції </a:t>
            </a:r>
            <a:r>
              <a:rPr lang="uk-UA" dirty="0" smtClean="0"/>
              <a:t>- відношення спинки плода до передньої і задньої стінок матки; спинка звернена </a:t>
            </a:r>
            <a:r>
              <a:rPr lang="uk-UA" dirty="0" err="1" smtClean="0"/>
              <a:t>кпереди</a:t>
            </a:r>
            <a:r>
              <a:rPr lang="uk-UA" dirty="0" smtClean="0"/>
              <a:t> - передній вид, ззаду - задній вид.</a:t>
            </a:r>
          </a:p>
          <a:p>
            <a:r>
              <a:rPr lang="uk-UA" b="1" dirty="0" smtClean="0"/>
              <a:t>Передлежання плоду </a:t>
            </a:r>
            <a:r>
              <a:rPr lang="uk-UA" dirty="0" smtClean="0"/>
              <a:t>(визначається передлежачої частиною) - відношення найбільш низько розташованій великої частини плода до входу в малий таз.</a:t>
            </a:r>
            <a:endParaRPr lang="uk-UA" dirty="0"/>
          </a:p>
        </p:txBody>
      </p:sp>
    </p:spTree>
    <p:extLst>
      <p:ext uri="{BB962C8B-B14F-4D97-AF65-F5344CB8AC3E}">
        <p14:creationId xmlns="" xmlns:p14="http://schemas.microsoft.com/office/powerpoint/2010/main" val="1039885859"/>
      </p:ext>
    </p:extLst>
  </p:cSld>
  <p:clrMapOvr>
    <a:masterClrMapping/>
  </p:clrMapOvr>
</p:sld>
</file>

<file path=ppt/theme/theme1.xml><?xml version="1.0" encoding="utf-8"?>
<a:theme xmlns:a="http://schemas.openxmlformats.org/drawingml/2006/main" name="Посылка">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
  <TotalTime>408</TotalTime>
  <Words>683</Words>
  <Application>Microsoft Office PowerPoint</Application>
  <PresentationFormat>Произвольный</PresentationFormat>
  <Paragraphs>37</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Посылка</vt:lpstr>
      <vt:lpstr>Клінічне обстеження молочних залоз.  Зовнішнє акушерське дослідження (прийоми Леопольда), визначення топографії плоду в матці</vt:lpstr>
      <vt:lpstr>Клінічне обстеження молочних залоз</vt:lpstr>
      <vt:lpstr>Фізикальні та інструментальні дослідження</vt:lpstr>
      <vt:lpstr>інструментальні дослідження</vt:lpstr>
      <vt:lpstr>Слайд 5</vt:lpstr>
      <vt:lpstr>Зовнішнє акушерське дослідження</vt:lpstr>
      <vt:lpstr>Прийоми леопольда</vt:lpstr>
      <vt:lpstr>Перший прийом леопольда</vt:lpstr>
      <vt:lpstr>Другий прийом леопольда</vt:lpstr>
      <vt:lpstr>Третій прийом леопольда</vt:lpstr>
      <vt:lpstr>Четвертий прийом леопольда</vt:lpstr>
      <vt:lpstr>Слайд 12</vt:lpstr>
      <vt:lpstr>Визначення топографії плода в матці</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Базовая поддержка жизнедеятельности</dc:title>
  <dc:creator>Microsoft Office User</dc:creator>
  <cp:lastModifiedBy>e030188pmp</cp:lastModifiedBy>
  <cp:revision>44</cp:revision>
  <dcterms:created xsi:type="dcterms:W3CDTF">2020-09-24T15:39:06Z</dcterms:created>
  <dcterms:modified xsi:type="dcterms:W3CDTF">2020-10-21T10:22:16Z</dcterms:modified>
</cp:coreProperties>
</file>