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8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6"/>
  </p:normalViewPr>
  <p:slideViewPr>
    <p:cSldViewPr snapToGrid="0" snapToObjects="1">
      <p:cViewPr varScale="1">
        <p:scale>
          <a:sx n="116" d="100"/>
          <a:sy n="116" d="100"/>
        </p:scale>
        <p:origin x="-35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55D848-D966-1046-B2FF-DFFD055BD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765126"/>
          </a:xfrm>
        </p:spPr>
        <p:txBody>
          <a:bodyPr>
            <a:noAutofit/>
          </a:bodyPr>
          <a:lstStyle/>
          <a:p>
            <a:pPr hangingPunct="0"/>
            <a:r>
              <a:rPr lang="uk-UA" sz="2000" dirty="0" smtClean="0"/>
              <a:t>Диференційний залік</a:t>
            </a:r>
            <a:endParaRPr lang="uk-UA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949146" y="494270"/>
            <a:ext cx="8295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/>
            <a:r>
              <a:rPr lang="ru-RU" b="1" dirty="0" smtClean="0"/>
              <a:t>МІНІСТЕРСТВО ОХОРОНИ ЗДОРОВ’Я УКРАЇНИ</a:t>
            </a:r>
            <a:endParaRPr lang="uk-UA" b="1" dirty="0" smtClean="0"/>
          </a:p>
          <a:p>
            <a:pPr algn="r" hangingPunct="0"/>
            <a:r>
              <a:rPr lang="ru-RU" b="1" dirty="0" smtClean="0"/>
              <a:t>ОДЕСЬКИЙ НАЦІОНАЛЬНИЙ МЕДИЧНИЙ УНІВЕРСИТЕТ</a:t>
            </a:r>
          </a:p>
          <a:p>
            <a:pPr algn="r" hangingPunct="0"/>
            <a:r>
              <a:rPr lang="ru-RU" b="1" dirty="0" smtClean="0"/>
              <a:t>Кафедра </a:t>
            </a:r>
            <a:r>
              <a:rPr lang="ru-RU" b="1" dirty="0" err="1" smtClean="0"/>
              <a:t>роботизованої</a:t>
            </a:r>
            <a:r>
              <a:rPr lang="ru-RU" b="1" dirty="0" smtClean="0"/>
              <a:t> та </a:t>
            </a:r>
            <a:r>
              <a:rPr lang="ru-RU" b="1" dirty="0" err="1" smtClean="0"/>
              <a:t>ендоскопічної</a:t>
            </a:r>
            <a:r>
              <a:rPr lang="ru-RU" b="1" dirty="0" smtClean="0"/>
              <a:t> </a:t>
            </a:r>
            <a:r>
              <a:rPr lang="ru-RU" b="1" dirty="0" err="1" smtClean="0"/>
              <a:t>хірургії</a:t>
            </a:r>
            <a:endParaRPr lang="uk-UA" b="1" dirty="0" smtClean="0"/>
          </a:p>
          <a:p>
            <a:pPr algn="r" hangingPunct="0"/>
            <a:r>
              <a:rPr lang="ru-RU" b="1" dirty="0" smtClean="0"/>
              <a:t>Цикл Симуляційної </a:t>
            </a:r>
            <a:r>
              <a:rPr lang="ru-RU" b="1" dirty="0" err="1" smtClean="0"/>
              <a:t>медицини</a:t>
            </a:r>
            <a:endParaRPr lang="uk-UA" b="1" dirty="0" smtClean="0"/>
          </a:p>
          <a:p>
            <a:pPr algn="r"/>
            <a:endParaRPr lang="uk-UA" b="1" dirty="0"/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E5871657-079F-5C47-BBFC-A77A9979A3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17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742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247135"/>
            <a:ext cx="7729728" cy="1188720"/>
          </a:xfrm>
        </p:spPr>
        <p:txBody>
          <a:bodyPr>
            <a:noAutofit/>
          </a:bodyPr>
          <a:lstStyle/>
          <a:p>
            <a:pPr hangingPunct="0"/>
            <a:r>
              <a:rPr lang="uk-UA" sz="2000" b="1" dirty="0" smtClean="0"/>
              <a:t>ПЕРЕЛІК ПРАКТИЧНИХ НАВИЧОК ДО ДИФЕРЕНЦІЙНОГО ЗАЛІКУ З ДИСЦИПЛІНИ «СИМУЛЯЦІЙНА МЕДИЦИНА»</a:t>
            </a:r>
            <a:endParaRPr lang="uk-UA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196" y="1589903"/>
            <a:ext cx="11666096" cy="5090983"/>
          </a:xfrm>
        </p:spPr>
        <p:txBody>
          <a:bodyPr>
            <a:noAutofit/>
          </a:bodyPr>
          <a:lstStyle/>
          <a:p>
            <a:pPr lvl="0" hangingPunct="0"/>
            <a:r>
              <a:rPr lang="uk-UA" sz="1600" dirty="0" smtClean="0"/>
              <a:t>Базова підтримка життєдіяльності. Оцінка стану постраждалого та місця події;</a:t>
            </a:r>
          </a:p>
          <a:p>
            <a:pPr lvl="0" hangingPunct="0"/>
            <a:r>
              <a:rPr lang="uk-UA" sz="1600" dirty="0" smtClean="0"/>
              <a:t>Базова підтримка життєдіяльності. Медичне сортування постраждалих під час масових уражень;</a:t>
            </a:r>
          </a:p>
          <a:p>
            <a:pPr lvl="0" hangingPunct="0"/>
            <a:r>
              <a:rPr lang="uk-UA" sz="1600" dirty="0" smtClean="0"/>
              <a:t>Базова підтримка життєдіяльності. Переміщення постраждалих за методом </a:t>
            </a:r>
            <a:r>
              <a:rPr lang="uk-UA" sz="1600" dirty="0" err="1" smtClean="0"/>
              <a:t>Rautek</a:t>
            </a:r>
            <a:r>
              <a:rPr lang="uk-UA" sz="1600" dirty="0" smtClean="0"/>
              <a:t>;</a:t>
            </a:r>
          </a:p>
          <a:p>
            <a:pPr lvl="0" hangingPunct="0"/>
            <a:r>
              <a:rPr lang="uk-UA" sz="1600" dirty="0" smtClean="0"/>
              <a:t>Базова підтримка життєдіяльності. Транспортна іммобілізація постраждалих; </a:t>
            </a:r>
          </a:p>
          <a:p>
            <a:pPr lvl="0" hangingPunct="0"/>
            <a:r>
              <a:rPr lang="uk-UA" sz="1600" dirty="0" smtClean="0"/>
              <a:t>Базова підтримка життєдіяльності. Проведення непрямого масажу серця;</a:t>
            </a:r>
          </a:p>
          <a:p>
            <a:pPr lvl="0" hangingPunct="0"/>
            <a:r>
              <a:rPr lang="uk-UA" sz="1600" dirty="0" smtClean="0"/>
              <a:t>Базова підтримка життєдіяльності. Забезпечення прохідності дихальних шляхів: туалет ротової порожнини, відсмоктування харкотиння та слизу вакуумним аспіратором, видалення чужорідних тіл з носа, рота й горла;</a:t>
            </a:r>
          </a:p>
          <a:p>
            <a:pPr lvl="0" hangingPunct="0"/>
            <a:r>
              <a:rPr lang="uk-UA" sz="1600" dirty="0" smtClean="0"/>
              <a:t>Базова підтримка життєдіяльності. Виведення нижньої щелепи;</a:t>
            </a:r>
          </a:p>
          <a:p>
            <a:pPr lvl="0" hangingPunct="0"/>
            <a:r>
              <a:rPr lang="uk-UA" sz="1600" dirty="0" smtClean="0"/>
              <a:t>Базова підтримка життєдіяльності. Введення повітропроводу </a:t>
            </a:r>
            <a:r>
              <a:rPr lang="uk-UA" sz="1600" dirty="0" err="1" smtClean="0"/>
              <a:t>Safar</a:t>
            </a:r>
            <a:r>
              <a:rPr lang="uk-UA" sz="1600" dirty="0" smtClean="0"/>
              <a:t> або </a:t>
            </a:r>
            <a:r>
              <a:rPr lang="uk-UA" sz="1600" dirty="0" err="1" smtClean="0"/>
              <a:t>Guedel</a:t>
            </a:r>
            <a:r>
              <a:rPr lang="uk-UA" sz="1600" dirty="0" smtClean="0"/>
              <a:t>;</a:t>
            </a:r>
          </a:p>
          <a:p>
            <a:pPr lvl="0" hangingPunct="0"/>
            <a:r>
              <a:rPr lang="uk-UA" sz="1600" dirty="0" smtClean="0"/>
              <a:t>Базова підтримка життєдіяльності. Проведення штучної вентиляції легень за допомогою мішка та маски;</a:t>
            </a:r>
          </a:p>
          <a:p>
            <a:pPr lvl="0" hangingPunct="0"/>
            <a:r>
              <a:rPr lang="uk-UA" sz="1600" dirty="0" smtClean="0"/>
              <a:t>Особливості клінічного перебігу та тактика ведення І періоду пологів. Клінічні сценарії.</a:t>
            </a:r>
          </a:p>
          <a:p>
            <a:pPr lvl="0" hangingPunct="0"/>
            <a:r>
              <a:rPr lang="uk-UA" sz="1600" dirty="0" smtClean="0"/>
              <a:t>Особливості клінічного перебігу та тактика ведення II періоду пологів. Клінічні сценарії.</a:t>
            </a:r>
          </a:p>
          <a:p>
            <a:pPr lvl="0" hangingPunct="0"/>
            <a:r>
              <a:rPr lang="uk-UA" sz="1600" dirty="0" smtClean="0"/>
              <a:t>Особливості клінічного перебігу та тактика ведення III періоду пологів. Клінічні сценарії.</a:t>
            </a:r>
          </a:p>
          <a:p>
            <a:pPr lvl="0" hangingPunct="0"/>
            <a:endParaRPr lang="uk-UA" sz="1600" dirty="0" smtClean="0"/>
          </a:p>
          <a:p>
            <a:pPr lvl="0" hangingPunct="0">
              <a:lnSpc>
                <a:spcPct val="120000"/>
              </a:lnSpc>
              <a:spcBef>
                <a:spcPts val="0"/>
              </a:spcBef>
            </a:pPr>
            <a:endParaRPr lang="uk-UA" sz="16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uk-UA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196" y="0"/>
            <a:ext cx="11666096" cy="6516130"/>
          </a:xfrm>
        </p:spPr>
        <p:txBody>
          <a:bodyPr>
            <a:noAutofit/>
          </a:bodyPr>
          <a:lstStyle/>
          <a:p>
            <a:pPr lvl="0" hangingPunct="0"/>
            <a:r>
              <a:rPr lang="uk-UA" sz="1600" dirty="0" smtClean="0"/>
              <a:t>Алгоритм та техніка проведення обстеження молочних залоз;</a:t>
            </a:r>
          </a:p>
          <a:p>
            <a:pPr lvl="0" hangingPunct="0"/>
            <a:r>
              <a:rPr lang="uk-UA" sz="1600" dirty="0" smtClean="0"/>
              <a:t>Алгоритм та техніка проведення пункції та дренування плевральної порожнини;</a:t>
            </a:r>
          </a:p>
          <a:p>
            <a:pPr lvl="0" hangingPunct="0"/>
            <a:r>
              <a:rPr lang="uk-UA" sz="1600" dirty="0" smtClean="0"/>
              <a:t>Алгоритм та техніка проведення </a:t>
            </a:r>
            <a:r>
              <a:rPr lang="uk-UA" sz="1600" dirty="0" err="1" smtClean="0"/>
              <a:t>конікотомії</a:t>
            </a:r>
            <a:r>
              <a:rPr lang="uk-UA" sz="1600" dirty="0" smtClean="0"/>
              <a:t>;</a:t>
            </a:r>
          </a:p>
          <a:p>
            <a:pPr lvl="0" hangingPunct="0"/>
            <a:r>
              <a:rPr lang="uk-UA" sz="1600" dirty="0" smtClean="0"/>
              <a:t>Алгоритм та техніка проведення пункції перикарда;</a:t>
            </a:r>
          </a:p>
          <a:p>
            <a:pPr lvl="0" hangingPunct="0"/>
            <a:r>
              <a:rPr lang="uk-UA" sz="1600" dirty="0" smtClean="0"/>
              <a:t>Алгоритм та техніка проведення передньої тампонади носа;</a:t>
            </a:r>
          </a:p>
          <a:p>
            <a:pPr lvl="0" hangingPunct="0"/>
            <a:r>
              <a:rPr lang="uk-UA" sz="1600" dirty="0" smtClean="0"/>
              <a:t>Алгоритм та техніка проведення огляду очного дна;</a:t>
            </a:r>
          </a:p>
          <a:p>
            <a:pPr lvl="0" hangingPunct="0"/>
            <a:r>
              <a:rPr lang="uk-UA" sz="1600" dirty="0" smtClean="0"/>
              <a:t>Алгоритм та техніка проведення тимчасової зупинки кровотечі;</a:t>
            </a:r>
          </a:p>
          <a:p>
            <a:pPr lvl="0" hangingPunct="0"/>
            <a:r>
              <a:rPr lang="uk-UA" sz="1600" dirty="0" smtClean="0"/>
              <a:t>Алгоритм та техніка проведення первинної хірургічної обробки рани;</a:t>
            </a:r>
          </a:p>
          <a:p>
            <a:pPr lvl="0" hangingPunct="0"/>
            <a:r>
              <a:rPr lang="uk-UA" sz="1600" dirty="0" smtClean="0"/>
              <a:t>Невідкладна допомога при анафілаксії у дорослих. Клінічні сценарії;</a:t>
            </a:r>
          </a:p>
          <a:p>
            <a:pPr lvl="0" hangingPunct="0"/>
            <a:r>
              <a:rPr lang="uk-UA" sz="1600" dirty="0" smtClean="0"/>
              <a:t>Невідкладна допомога при анафілаксії у дітей різного віку. Клінічні сценарії;</a:t>
            </a:r>
          </a:p>
          <a:p>
            <a:pPr lvl="0" hangingPunct="0"/>
            <a:r>
              <a:rPr lang="uk-UA" sz="1600" dirty="0" smtClean="0"/>
              <a:t>Невідкладна допомога при гіпоглікемії у дорослих. Клінічні сценарії;</a:t>
            </a:r>
          </a:p>
          <a:p>
            <a:pPr lvl="0" hangingPunct="0"/>
            <a:r>
              <a:rPr lang="uk-UA" sz="1600" dirty="0" smtClean="0"/>
              <a:t>Невідкладна допомога при гіпоглікемії у дітей різного віку. Клінічні сценарії;</a:t>
            </a:r>
          </a:p>
          <a:p>
            <a:pPr lvl="0" hangingPunct="0"/>
            <a:r>
              <a:rPr lang="uk-UA" sz="1600" dirty="0" smtClean="0"/>
              <a:t>Невідкладна допомога при отруєнні </a:t>
            </a:r>
            <a:r>
              <a:rPr lang="uk-UA" sz="1600" dirty="0" err="1" smtClean="0"/>
              <a:t>ФОС</a:t>
            </a:r>
            <a:r>
              <a:rPr lang="uk-UA" sz="1600" dirty="0" smtClean="0"/>
              <a:t>. Клінічні сценарії;</a:t>
            </a:r>
          </a:p>
          <a:p>
            <a:pPr lvl="0" hangingPunct="0"/>
            <a:r>
              <a:rPr lang="uk-UA" sz="1600" dirty="0" smtClean="0"/>
              <a:t>Невідкладна допомога при отруєнні </a:t>
            </a:r>
            <a:r>
              <a:rPr lang="uk-UA" sz="1600" dirty="0" err="1" smtClean="0"/>
              <a:t>опіоїдами</a:t>
            </a:r>
            <a:r>
              <a:rPr lang="uk-UA" sz="1600" dirty="0" smtClean="0"/>
              <a:t>. Клінічні сценарії;</a:t>
            </a:r>
          </a:p>
          <a:p>
            <a:pPr lvl="0" hangingPunct="0"/>
            <a:r>
              <a:rPr lang="uk-UA" sz="1600" dirty="0" smtClean="0"/>
              <a:t>Невідкладна допомога при асистолії. Клінічні сценарії;</a:t>
            </a:r>
          </a:p>
          <a:p>
            <a:pPr lvl="0" hangingPunct="0"/>
            <a:r>
              <a:rPr lang="uk-UA" sz="1600" dirty="0" smtClean="0"/>
              <a:t>Невідкладна допомога при фібриляції шлуночків. Клінічні сценарії;</a:t>
            </a:r>
          </a:p>
          <a:p>
            <a:pPr lvl="0" hangingPunct="0"/>
            <a:r>
              <a:rPr lang="uk-UA" sz="1600" dirty="0" smtClean="0"/>
              <a:t>Невідкладна допомога при тяжкій пневмонії у дітей різного віку. Клінічні сценарії;</a:t>
            </a:r>
          </a:p>
          <a:p>
            <a:pPr lvl="0" hangingPunct="0"/>
            <a:endParaRPr lang="uk-UA" sz="16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196" y="0"/>
            <a:ext cx="11666096" cy="6516130"/>
          </a:xfrm>
        </p:spPr>
        <p:txBody>
          <a:bodyPr>
            <a:noAutofit/>
          </a:bodyPr>
          <a:lstStyle/>
          <a:p>
            <a:pPr lvl="0" hangingPunct="0"/>
            <a:r>
              <a:rPr lang="uk-UA" sz="1600" dirty="0" smtClean="0"/>
              <a:t>Невідкладна допомога при бронхіальній астмі у дітей різного віку. Клінічні сценарії;</a:t>
            </a:r>
          </a:p>
          <a:p>
            <a:pPr lvl="0" hangingPunct="0"/>
            <a:r>
              <a:rPr lang="uk-UA" sz="1600" dirty="0" smtClean="0"/>
              <a:t>Невідкладна допомога при </a:t>
            </a:r>
            <a:r>
              <a:rPr lang="uk-UA" sz="1600" smtClean="0"/>
              <a:t>менингококцемії</a:t>
            </a:r>
            <a:r>
              <a:rPr lang="uk-UA" sz="1600" dirty="0" smtClean="0"/>
              <a:t> </a:t>
            </a:r>
            <a:r>
              <a:rPr lang="uk-UA" sz="1600" dirty="0" smtClean="0"/>
              <a:t>у дітей різного віку. Клінічні сценарії;</a:t>
            </a:r>
          </a:p>
          <a:p>
            <a:pPr lvl="0" hangingPunct="0"/>
            <a:r>
              <a:rPr lang="uk-UA" sz="1600" dirty="0" smtClean="0"/>
              <a:t>Невідкладна допомога при </a:t>
            </a:r>
            <a:r>
              <a:rPr lang="uk-UA" sz="1600" dirty="0" err="1" smtClean="0"/>
              <a:t>фебрильних</a:t>
            </a:r>
            <a:r>
              <a:rPr lang="uk-UA" sz="1600" dirty="0" smtClean="0"/>
              <a:t> судорогах у дітей різного віку. Клінічні сценарії;</a:t>
            </a:r>
          </a:p>
          <a:p>
            <a:pPr lvl="0" hangingPunct="0"/>
            <a:r>
              <a:rPr lang="uk-UA" sz="1600" dirty="0" smtClean="0"/>
              <a:t>Невідкладна допомога новонародженому з атрезією стравоходу на етапі транспортування до хірургічного стаціонару. Клінічні сценарії;</a:t>
            </a:r>
          </a:p>
          <a:p>
            <a:pPr lvl="0" hangingPunct="0"/>
            <a:r>
              <a:rPr lang="uk-UA" sz="1600" dirty="0" smtClean="0"/>
              <a:t>Невідкладна допомога новонародженому з високою природженою кишковою непрохідністю на етапі транспортування до хірургічного стаціонару. Клінічні сценарії;</a:t>
            </a:r>
          </a:p>
          <a:p>
            <a:pPr lvl="0" hangingPunct="0"/>
            <a:r>
              <a:rPr lang="uk-UA" sz="1600" dirty="0" smtClean="0"/>
              <a:t>Невідкладна допомога з пізньою </a:t>
            </a:r>
            <a:r>
              <a:rPr lang="uk-UA" sz="1600" dirty="0" err="1" smtClean="0"/>
              <a:t>спайковою</a:t>
            </a:r>
            <a:r>
              <a:rPr lang="uk-UA" sz="1600" dirty="0" smtClean="0"/>
              <a:t> непрохідністю. Клінічні сценарії;</a:t>
            </a:r>
          </a:p>
          <a:p>
            <a:pPr lvl="0" hangingPunct="0"/>
            <a:r>
              <a:rPr lang="uk-UA" sz="1600" dirty="0" smtClean="0"/>
              <a:t>Особливості збору анамнезу у пацієнтів;</a:t>
            </a:r>
          </a:p>
          <a:p>
            <a:pPr lvl="0" hangingPunct="0"/>
            <a:r>
              <a:rPr lang="uk-UA" sz="1600" dirty="0" smtClean="0"/>
              <a:t>Первинна реанімація новонароджених. Оцінка стану дитини;</a:t>
            </a:r>
          </a:p>
          <a:p>
            <a:pPr lvl="0" hangingPunct="0"/>
            <a:r>
              <a:rPr lang="uk-UA" sz="1600" dirty="0" smtClean="0"/>
              <a:t>Первинна реанімація новонароджених. Проведення штучної вентиляції легень за допомогою мішка та маски;</a:t>
            </a:r>
          </a:p>
          <a:p>
            <a:pPr lvl="0" hangingPunct="0"/>
            <a:r>
              <a:rPr lang="uk-UA" sz="1600" dirty="0" smtClean="0"/>
              <a:t>Первинна реанімація новонароджених. Проведення непрямого масажу серця;</a:t>
            </a:r>
          </a:p>
          <a:p>
            <a:pPr lvl="0" hangingPunct="0"/>
            <a:r>
              <a:rPr lang="uk-UA" sz="1600" dirty="0" smtClean="0"/>
              <a:t>Ведення здорової доношеної і недоношеної новонародженої дитини. Клінічні сценарії;</a:t>
            </a:r>
          </a:p>
          <a:p>
            <a:pPr lvl="0" hangingPunct="0"/>
            <a:r>
              <a:rPr lang="uk-UA" sz="1600" dirty="0" smtClean="0"/>
              <a:t>Базова підтримка життєдіяльності. Ведення новонародженої дитини із розладами дихання. Клінічні сценарії.</a:t>
            </a:r>
            <a:endParaRPr lang="uk-UA" sz="16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</TotalTime>
  <Words>483</Words>
  <Application>Microsoft Office PowerPoint</Application>
  <PresentationFormat>Произвольный</PresentationFormat>
  <Paragraphs>49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Посылка</vt:lpstr>
      <vt:lpstr>Диференційний залік</vt:lpstr>
      <vt:lpstr>ПЕРЕЛІК ПРАКТИЧНИХ НАВИЧОК ДО ДИФЕРЕНЦІЙНОГО ЗАЛІКУ З ДИСЦИПЛІНИ «СИМУЛЯЦІЙНА МЕДИЦИНА»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Базовая поддержка жизнедеятельности</dc:title>
  <dc:creator>Microsoft Office User</dc:creator>
  <cp:lastModifiedBy>e030188pmp</cp:lastModifiedBy>
  <cp:revision>48</cp:revision>
  <dcterms:created xsi:type="dcterms:W3CDTF">2020-09-24T15:39:06Z</dcterms:created>
  <dcterms:modified xsi:type="dcterms:W3CDTF">2020-10-21T10:43:57Z</dcterms:modified>
</cp:coreProperties>
</file>