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609600"/>
            <a:ext cx="10439400" cy="1371600"/>
          </a:xfrm>
          <a:custGeom>
            <a:avLst/>
            <a:gdLst/>
            <a:ahLst/>
            <a:cxnLst/>
            <a:rect l="l" t="t" r="r" b="b"/>
            <a:pathLst>
              <a:path w="10439400" h="1371600">
                <a:moveTo>
                  <a:pt x="0" y="1371600"/>
                </a:moveTo>
                <a:lnTo>
                  <a:pt x="10439400" y="1371600"/>
                </a:lnTo>
                <a:lnTo>
                  <a:pt x="104394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28010" y="1873821"/>
            <a:ext cx="3167379" cy="849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A9D525-2536-894E-9B9E-60704D20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Ministry of health of Ukraine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Odessa National Medical University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	Department of Robotic and Endoscopic Surgery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Simulation medicine cycle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 smtClean="0"/>
              <a:t>simulation medicine cycle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  <a:t/>
            </a:r>
            <a:b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</a:b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Topic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4</a:t>
            </a:r>
          </a:p>
          <a:p>
            <a:r>
              <a:rPr lang="en-US" sz="2800" spc="-204" dirty="0" smtClean="0">
                <a:solidFill>
                  <a:schemeClr val="tx1"/>
                </a:solidFill>
                <a:latin typeface="Trebuchet MS"/>
                <a:cs typeface="Trebuchet MS"/>
              </a:rPr>
              <a:t>Emergency</a:t>
            </a:r>
            <a:r>
              <a:rPr lang="en-US" sz="2400" spc="-204" dirty="0" smtClean="0">
                <a:solidFill>
                  <a:schemeClr val="tx1"/>
                </a:solidFill>
                <a:latin typeface="Trebuchet MS"/>
                <a:cs typeface="Trebuchet MS"/>
              </a:rPr>
              <a:t>  </a:t>
            </a:r>
            <a:r>
              <a:rPr lang="en-US" sz="2400" b="1" spc="-5" dirty="0" smtClean="0">
                <a:solidFill>
                  <a:schemeClr val="tx1"/>
                </a:solidFill>
                <a:latin typeface="Trebuchet MS"/>
                <a:cs typeface="Trebuchet MS"/>
              </a:rPr>
              <a:t>CARE </a:t>
            </a:r>
            <a:r>
              <a:rPr lang="en-US" sz="2400" b="1" spc="10" dirty="0" smtClean="0">
                <a:solidFill>
                  <a:schemeClr val="tx1"/>
                </a:solidFill>
                <a:latin typeface="Trebuchet MS"/>
                <a:cs typeface="Trebuchet MS"/>
              </a:rPr>
              <a:t>FOR</a:t>
            </a:r>
            <a:r>
              <a:rPr lang="en-US" sz="2400" b="1" spc="-204" dirty="0" smtClean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US" sz="2400" b="1" spc="-40" dirty="0" smtClean="0">
                <a:solidFill>
                  <a:schemeClr val="tx1"/>
                </a:solidFill>
                <a:latin typeface="Trebuchet MS"/>
                <a:cs typeface="Trebuchet MS"/>
              </a:rPr>
              <a:t>ASYSTOLE</a:t>
            </a:r>
          </a:p>
          <a:p>
            <a:r>
              <a:rPr lang="en-US" sz="2400" b="1" spc="-40" dirty="0" smtClean="0">
                <a:solidFill>
                  <a:schemeClr val="tx1"/>
                </a:solidFill>
                <a:latin typeface="Trebuchet MS"/>
                <a:cs typeface="Trebuchet MS"/>
              </a:rPr>
              <a:t>VENTRICULAR FIBRILLATION</a:t>
            </a:r>
            <a:endParaRPr lang="en-US" sz="2400" b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480160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238625"/>
            <a:ext cx="8972549" cy="276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15425" y="4248150"/>
            <a:ext cx="3076575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90800"/>
            <a:ext cx="8972550" cy="247650"/>
          </a:xfrm>
          <a:custGeom>
            <a:avLst/>
            <a:gdLst/>
            <a:ahLst/>
            <a:cxnLst/>
            <a:rect l="l" t="t" r="r" b="b"/>
            <a:pathLst>
              <a:path w="8972550" h="247650">
                <a:moveTo>
                  <a:pt x="0" y="247650"/>
                </a:moveTo>
                <a:lnTo>
                  <a:pt x="8972550" y="247650"/>
                </a:lnTo>
                <a:lnTo>
                  <a:pt x="8972550" y="0"/>
                </a:lnTo>
                <a:lnTo>
                  <a:pt x="0" y="0"/>
                </a:lnTo>
                <a:lnTo>
                  <a:pt x="0" y="2476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15425" y="2590800"/>
            <a:ext cx="3076575" cy="1657350"/>
          </a:xfrm>
          <a:custGeom>
            <a:avLst/>
            <a:gdLst/>
            <a:ahLst/>
            <a:cxnLst/>
            <a:rect l="l" t="t" r="r" b="b"/>
            <a:pathLst>
              <a:path w="3076575" h="1657350">
                <a:moveTo>
                  <a:pt x="0" y="1657350"/>
                </a:moveTo>
                <a:lnTo>
                  <a:pt x="3076575" y="1657350"/>
                </a:lnTo>
                <a:lnTo>
                  <a:pt x="3076575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4495800"/>
            <a:ext cx="10439399" cy="276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838450"/>
            <a:ext cx="10439400" cy="1666875"/>
          </a:xfrm>
          <a:custGeom>
            <a:avLst/>
            <a:gdLst/>
            <a:ahLst/>
            <a:cxnLst/>
            <a:rect l="l" t="t" r="r" b="b"/>
            <a:pathLst>
              <a:path w="10439400" h="1666875">
                <a:moveTo>
                  <a:pt x="0" y="1666875"/>
                </a:moveTo>
                <a:lnTo>
                  <a:pt x="10439400" y="1666875"/>
                </a:lnTo>
                <a:lnTo>
                  <a:pt x="10439400" y="0"/>
                </a:lnTo>
                <a:lnTo>
                  <a:pt x="0" y="0"/>
                </a:lnTo>
                <a:lnTo>
                  <a:pt x="0" y="1666875"/>
                </a:lnTo>
                <a:close/>
              </a:path>
            </a:pathLst>
          </a:custGeom>
          <a:solidFill>
            <a:srgbClr val="0D0D0D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49044" y="3119437"/>
            <a:ext cx="8976995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spc="-15" dirty="0">
                <a:solidFill>
                  <a:srgbClr val="FFFFFF"/>
                </a:solidFill>
                <a:latin typeface="Trebuchet MS"/>
                <a:cs typeface="Trebuchet MS"/>
              </a:rPr>
              <a:t>EMERGENCY </a:t>
            </a:r>
            <a:r>
              <a:rPr sz="4800" spc="-5" dirty="0">
                <a:solidFill>
                  <a:srgbClr val="FFFFFF"/>
                </a:solidFill>
                <a:latin typeface="Trebuchet MS"/>
                <a:cs typeface="Trebuchet MS"/>
              </a:rPr>
              <a:t>CARE </a:t>
            </a:r>
            <a:r>
              <a:rPr sz="4800" spc="1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48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800" spc="-40" dirty="0">
                <a:solidFill>
                  <a:srgbClr val="FFFFFF"/>
                </a:solidFill>
                <a:latin typeface="Trebuchet MS"/>
                <a:cs typeface="Trebuchet MS"/>
              </a:rPr>
              <a:t>ASYSTOLE</a:t>
            </a:r>
            <a:endParaRPr sz="48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53955" y="3901058"/>
            <a:ext cx="179705" cy="4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" spc="-10" dirty="0">
                <a:solidFill>
                  <a:srgbClr val="FFFFFF"/>
                </a:solidFill>
                <a:latin typeface="Trebuchet MS"/>
                <a:cs typeface="Trebuchet MS"/>
              </a:rPr>
              <a:t>RAO PRAKSH </a:t>
            </a:r>
            <a:r>
              <a:rPr sz="150" spc="-45" dirty="0">
                <a:solidFill>
                  <a:srgbClr val="FFFFFF"/>
                </a:solidFill>
                <a:latin typeface="Trebuchet MS"/>
                <a:cs typeface="Trebuchet MS"/>
              </a:rPr>
              <a:t>MONI</a:t>
            </a:r>
            <a:r>
              <a:rPr sz="150" spc="-10" dirty="0">
                <a:solidFill>
                  <a:srgbClr val="FFFFFF"/>
                </a:solidFill>
                <a:latin typeface="Trebuchet MS"/>
                <a:cs typeface="Trebuchet MS"/>
              </a:rPr>
              <a:t>KA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49205" y="4034790"/>
            <a:ext cx="73660" cy="4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" spc="-3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50" spc="-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50" spc="-1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50" spc="-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1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20630" y="4177665"/>
            <a:ext cx="102235" cy="4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" spc="-15" dirty="0">
                <a:solidFill>
                  <a:srgbClr val="FFFFFF"/>
                </a:solidFill>
                <a:latin typeface="Trebuchet MS"/>
                <a:cs typeface="Trebuchet MS"/>
              </a:rPr>
              <a:t>COURSE </a:t>
            </a:r>
            <a:r>
              <a:rPr sz="150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582275" y="4495800"/>
            <a:ext cx="1609725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91800" y="2838450"/>
            <a:ext cx="1600200" cy="1657350"/>
          </a:xfrm>
          <a:custGeom>
            <a:avLst/>
            <a:gdLst/>
            <a:ahLst/>
            <a:cxnLst/>
            <a:rect l="l" t="t" r="r" b="b"/>
            <a:pathLst>
              <a:path w="1600200" h="1657350">
                <a:moveTo>
                  <a:pt x="0" y="1657350"/>
                </a:moveTo>
                <a:lnTo>
                  <a:pt x="1600200" y="1657350"/>
                </a:lnTo>
                <a:lnTo>
                  <a:pt x="1600200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EF9315">
              <a:alpha val="9686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777" y="968755"/>
            <a:ext cx="409892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10" dirty="0"/>
              <a:t>WHAT </a:t>
            </a:r>
            <a:r>
              <a:rPr sz="3600" spc="-15" dirty="0"/>
              <a:t>IS </a:t>
            </a:r>
            <a:r>
              <a:rPr sz="3600" spc="-45" dirty="0"/>
              <a:t>ASYSTOLE</a:t>
            </a:r>
            <a:r>
              <a:rPr sz="3600" spc="45" dirty="0"/>
              <a:t> </a:t>
            </a:r>
            <a:r>
              <a:rPr sz="3600" dirty="0"/>
              <a:t>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59777" y="2335212"/>
            <a:ext cx="4754245" cy="19748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ct val="89700"/>
              </a:lnSpc>
              <a:spcBef>
                <a:spcPts val="3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spc="20" dirty="0">
                <a:solidFill>
                  <a:srgbClr val="FFFFFF"/>
                </a:solidFill>
                <a:latin typeface="Trebuchet MS"/>
                <a:cs typeface="Trebuchet MS"/>
              </a:rPr>
              <a:t>Asystole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 cardiac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arrest rhythm 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no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discernible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electrical activity 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on 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EKG 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monitor.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It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flatline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EKG,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P  </a:t>
            </a:r>
            <a:r>
              <a:rPr sz="2000" spc="-5" dirty="0">
                <a:solidFill>
                  <a:srgbClr val="FFFFFF"/>
                </a:solidFill>
                <a:latin typeface="Trebuchet MS"/>
                <a:cs typeface="Trebuchet MS"/>
              </a:rPr>
              <a:t>Waves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and QRS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complexes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not 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present</a:t>
            </a:r>
            <a:r>
              <a:rPr sz="2000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heart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not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functioning.</a:t>
            </a:r>
            <a:r>
              <a:rPr sz="20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is 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life-threatening</a:t>
            </a:r>
            <a:r>
              <a:rPr sz="2000" spc="-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condition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requires 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immediate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action.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19800" y="2543111"/>
            <a:ext cx="4367276" cy="3310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96000" y="2562225"/>
            <a:ext cx="4200525" cy="3143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09600"/>
            <a:ext cx="6096000" cy="1371600"/>
          </a:xfrm>
          <a:custGeom>
            <a:avLst/>
            <a:gdLst/>
            <a:ahLst/>
            <a:cxnLst/>
            <a:rect l="l" t="t" r="r" b="b"/>
            <a:pathLst>
              <a:path w="6096000" h="1371600">
                <a:moveTo>
                  <a:pt x="0" y="1371600"/>
                </a:moveTo>
                <a:lnTo>
                  <a:pt x="6096000" y="1371600"/>
                </a:lnTo>
                <a:lnTo>
                  <a:pt x="60960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238625"/>
            <a:ext cx="8972549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15425" y="4248150"/>
            <a:ext cx="3076575" cy="276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9600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6858000"/>
                </a:moveTo>
                <a:lnTo>
                  <a:pt x="6096000" y="6858000"/>
                </a:lnTo>
                <a:lnTo>
                  <a:pt x="6096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686300"/>
            <a:ext cx="6400799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162175"/>
            <a:ext cx="6410325" cy="2533650"/>
          </a:xfrm>
          <a:custGeom>
            <a:avLst/>
            <a:gdLst/>
            <a:ahLst/>
            <a:cxnLst/>
            <a:rect l="l" t="t" r="r" b="b"/>
            <a:pathLst>
              <a:path w="6410325" h="2533650">
                <a:moveTo>
                  <a:pt x="0" y="2533650"/>
                </a:moveTo>
                <a:lnTo>
                  <a:pt x="6410325" y="2533650"/>
                </a:lnTo>
                <a:lnTo>
                  <a:pt x="6410325" y="0"/>
                </a:lnTo>
                <a:lnTo>
                  <a:pt x="0" y="0"/>
                </a:lnTo>
                <a:lnTo>
                  <a:pt x="0" y="25336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" dirty="0"/>
              <a:t>Etiology</a:t>
            </a:r>
            <a:r>
              <a:rPr spc="-245" dirty="0"/>
              <a:t> </a:t>
            </a:r>
            <a:r>
              <a:rPr spc="5" dirty="0"/>
              <a:t>&amp;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03044" y="2617787"/>
            <a:ext cx="4295775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 indent="1982470">
              <a:lnSpc>
                <a:spcPts val="5860"/>
              </a:lnSpc>
              <a:spcBef>
                <a:spcPts val="820"/>
              </a:spcBef>
            </a:pP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5400" spc="-2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5400" spc="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5400" spc="-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5400" spc="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5400" spc="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al  </a:t>
            </a:r>
            <a:r>
              <a:rPr sz="5400" spc="1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5400" spc="1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5400" spc="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5400" spc="-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540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400" spc="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5400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5400" spc="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5400" spc="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40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57975" y="619061"/>
            <a:ext cx="4976876" cy="57484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4175" y="638175"/>
            <a:ext cx="4810125" cy="5581650"/>
          </a:xfrm>
          <a:custGeom>
            <a:avLst/>
            <a:gdLst/>
            <a:ahLst/>
            <a:cxnLst/>
            <a:rect l="l" t="t" r="r" b="b"/>
            <a:pathLst>
              <a:path w="4810125" h="5581650">
                <a:moveTo>
                  <a:pt x="0" y="5581650"/>
                </a:moveTo>
                <a:lnTo>
                  <a:pt x="4810125" y="5581650"/>
                </a:lnTo>
                <a:lnTo>
                  <a:pt x="4810125" y="0"/>
                </a:lnTo>
                <a:lnTo>
                  <a:pt x="0" y="0"/>
                </a:lnTo>
                <a:lnTo>
                  <a:pt x="0" y="55816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48500" y="1857375"/>
            <a:ext cx="4171950" cy="31337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9400" cy="1371600"/>
          </a:xfrm>
          <a:custGeom>
            <a:avLst/>
            <a:gdLst/>
            <a:ahLst/>
            <a:cxnLst/>
            <a:rect l="l" t="t" r="r" b="b"/>
            <a:pathLst>
              <a:path w="10439400" h="1371600">
                <a:moveTo>
                  <a:pt x="0" y="1371600"/>
                </a:moveTo>
                <a:lnTo>
                  <a:pt x="10439400" y="1371600"/>
                </a:lnTo>
                <a:lnTo>
                  <a:pt x="104394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4238625"/>
            <a:ext cx="8972549" cy="276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15425" y="4248150"/>
            <a:ext cx="3076575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10325" y="2590800"/>
            <a:ext cx="2562225" cy="1657350"/>
          </a:xfrm>
          <a:custGeom>
            <a:avLst/>
            <a:gdLst/>
            <a:ahLst/>
            <a:cxnLst/>
            <a:rect l="l" t="t" r="r" b="b"/>
            <a:pathLst>
              <a:path w="2562225" h="1657350">
                <a:moveTo>
                  <a:pt x="0" y="1657350"/>
                </a:moveTo>
                <a:lnTo>
                  <a:pt x="2562225" y="1657350"/>
                </a:lnTo>
                <a:lnTo>
                  <a:pt x="2562225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15425" y="2590800"/>
            <a:ext cx="3076575" cy="1657350"/>
          </a:xfrm>
          <a:custGeom>
            <a:avLst/>
            <a:gdLst/>
            <a:ahLst/>
            <a:cxnLst/>
            <a:rect l="l" t="t" r="r" b="b"/>
            <a:pathLst>
              <a:path w="3076575" h="1657350">
                <a:moveTo>
                  <a:pt x="0" y="1657350"/>
                </a:moveTo>
                <a:lnTo>
                  <a:pt x="3076575" y="1657350"/>
                </a:lnTo>
                <a:lnTo>
                  <a:pt x="3076575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4686300"/>
            <a:ext cx="6400799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162175"/>
            <a:ext cx="6410325" cy="2533650"/>
          </a:xfrm>
          <a:custGeom>
            <a:avLst/>
            <a:gdLst/>
            <a:ahLst/>
            <a:cxnLst/>
            <a:rect l="l" t="t" r="r" b="b"/>
            <a:pathLst>
              <a:path w="6410325" h="2533650">
                <a:moveTo>
                  <a:pt x="0" y="2533650"/>
                </a:moveTo>
                <a:lnTo>
                  <a:pt x="6410325" y="2533650"/>
                </a:lnTo>
                <a:lnTo>
                  <a:pt x="6410325" y="0"/>
                </a:lnTo>
                <a:lnTo>
                  <a:pt x="0" y="0"/>
                </a:lnTo>
                <a:lnTo>
                  <a:pt x="0" y="25336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522094" y="2244788"/>
            <a:ext cx="4282440" cy="23374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 indent="1249045" algn="r">
              <a:lnSpc>
                <a:spcPts val="5860"/>
              </a:lnSpc>
              <a:spcBef>
                <a:spcPts val="820"/>
              </a:spcBef>
            </a:pPr>
            <a:r>
              <a:rPr sz="5400" spc="-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5400" spc="1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400" spc="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400" spc="-29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5400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400" spc="-4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5400" dirty="0">
                <a:solidFill>
                  <a:srgbClr val="FFFFFF"/>
                </a:solidFill>
                <a:latin typeface="Trebuchet MS"/>
                <a:cs typeface="Trebuchet MS"/>
              </a:rPr>
              <a:t>E  M</a:t>
            </a:r>
            <a:r>
              <a:rPr sz="5400" spc="-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5400" spc="-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5400" spc="20" dirty="0">
                <a:solidFill>
                  <a:srgbClr val="FFFFFF"/>
                </a:solidFill>
                <a:latin typeface="Trebuchet MS"/>
                <a:cs typeface="Trebuchet MS"/>
              </a:rPr>
              <a:t>GE</a:t>
            </a:r>
            <a:r>
              <a:rPr sz="540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5400" spc="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NT  </a:t>
            </a:r>
            <a:r>
              <a:rPr sz="5400" spc="-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5400" spc="-3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5400" spc="1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5400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400" spc="-5" dirty="0">
                <a:solidFill>
                  <a:srgbClr val="FFFFFF"/>
                </a:solidFill>
                <a:latin typeface="Trebuchet MS"/>
                <a:cs typeface="Trebuchet MS"/>
              </a:rPr>
              <a:t>RITHM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010400" y="619061"/>
            <a:ext cx="4281551" cy="57484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86600" y="638175"/>
            <a:ext cx="4114800" cy="5581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09600"/>
            <a:ext cx="10439400" cy="1371600"/>
          </a:xfrm>
          <a:custGeom>
            <a:avLst/>
            <a:gdLst/>
            <a:ahLst/>
            <a:cxnLst/>
            <a:rect l="l" t="t" r="r" b="b"/>
            <a:pathLst>
              <a:path w="10439400" h="1371600">
                <a:moveTo>
                  <a:pt x="0" y="1371600"/>
                </a:moveTo>
                <a:lnTo>
                  <a:pt x="10439400" y="1371600"/>
                </a:lnTo>
                <a:lnTo>
                  <a:pt x="104394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238625"/>
            <a:ext cx="8972549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15425" y="4248150"/>
            <a:ext cx="3076575" cy="276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590800"/>
            <a:ext cx="8972550" cy="247650"/>
          </a:xfrm>
          <a:custGeom>
            <a:avLst/>
            <a:gdLst/>
            <a:ahLst/>
            <a:cxnLst/>
            <a:rect l="l" t="t" r="r" b="b"/>
            <a:pathLst>
              <a:path w="8972550" h="247650">
                <a:moveTo>
                  <a:pt x="0" y="247650"/>
                </a:moveTo>
                <a:lnTo>
                  <a:pt x="8972550" y="247650"/>
                </a:lnTo>
                <a:lnTo>
                  <a:pt x="8972550" y="0"/>
                </a:lnTo>
                <a:lnTo>
                  <a:pt x="0" y="0"/>
                </a:lnTo>
                <a:lnTo>
                  <a:pt x="0" y="2476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5425" y="2590800"/>
            <a:ext cx="3076575" cy="1657350"/>
          </a:xfrm>
          <a:custGeom>
            <a:avLst/>
            <a:gdLst/>
            <a:ahLst/>
            <a:cxnLst/>
            <a:rect l="l" t="t" r="r" b="b"/>
            <a:pathLst>
              <a:path w="3076575" h="1657350">
                <a:moveTo>
                  <a:pt x="0" y="1657350"/>
                </a:moveTo>
                <a:lnTo>
                  <a:pt x="3076575" y="1657350"/>
                </a:lnTo>
                <a:lnTo>
                  <a:pt x="3076575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4495800"/>
            <a:ext cx="10439399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838450"/>
            <a:ext cx="10439400" cy="1666875"/>
          </a:xfrm>
          <a:custGeom>
            <a:avLst/>
            <a:gdLst/>
            <a:ahLst/>
            <a:cxnLst/>
            <a:rect l="l" t="t" r="r" b="b"/>
            <a:pathLst>
              <a:path w="10439400" h="1666875">
                <a:moveTo>
                  <a:pt x="0" y="1666875"/>
                </a:moveTo>
                <a:lnTo>
                  <a:pt x="10439400" y="1666875"/>
                </a:lnTo>
                <a:lnTo>
                  <a:pt x="10439400" y="0"/>
                </a:lnTo>
                <a:lnTo>
                  <a:pt x="0" y="0"/>
                </a:lnTo>
                <a:lnTo>
                  <a:pt x="0" y="1666875"/>
                </a:lnTo>
                <a:close/>
              </a:path>
            </a:pathLst>
          </a:custGeom>
          <a:solidFill>
            <a:srgbClr val="0D0D0D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207128" y="3309937"/>
            <a:ext cx="6163945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spc="-20" dirty="0"/>
              <a:t>EMERGENCY </a:t>
            </a:r>
            <a:r>
              <a:rPr sz="4800" spc="-5" dirty="0"/>
              <a:t>CARE</a:t>
            </a:r>
            <a:r>
              <a:rPr sz="4800" spc="60" dirty="0"/>
              <a:t> </a:t>
            </a:r>
            <a:r>
              <a:rPr sz="4800" spc="5" dirty="0"/>
              <a:t>FOR</a:t>
            </a:r>
            <a:endParaRPr sz="4800"/>
          </a:p>
        </p:txBody>
      </p:sp>
      <p:sp>
        <p:nvSpPr>
          <p:cNvPr id="16" name="object 16"/>
          <p:cNvSpPr/>
          <p:nvPr/>
        </p:nvSpPr>
        <p:spPr>
          <a:xfrm>
            <a:off x="10582275" y="4495800"/>
            <a:ext cx="1609725" cy="276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591800" y="2838450"/>
            <a:ext cx="1600200" cy="1657350"/>
          </a:xfrm>
          <a:custGeom>
            <a:avLst/>
            <a:gdLst/>
            <a:ahLst/>
            <a:cxnLst/>
            <a:rect l="l" t="t" r="r" b="b"/>
            <a:pathLst>
              <a:path w="1600200" h="1657350">
                <a:moveTo>
                  <a:pt x="0" y="1657350"/>
                </a:moveTo>
                <a:lnTo>
                  <a:pt x="1600200" y="1657350"/>
                </a:lnTo>
                <a:lnTo>
                  <a:pt x="1600200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EF9315">
              <a:alpha val="9686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9400" cy="1371600"/>
          </a:xfrm>
          <a:custGeom>
            <a:avLst/>
            <a:gdLst/>
            <a:ahLst/>
            <a:cxnLst/>
            <a:rect l="l" t="t" r="r" b="b"/>
            <a:pathLst>
              <a:path w="10439400" h="1371600">
                <a:moveTo>
                  <a:pt x="0" y="1371600"/>
                </a:moveTo>
                <a:lnTo>
                  <a:pt x="10439400" y="1371600"/>
                </a:lnTo>
                <a:lnTo>
                  <a:pt x="104394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4238625"/>
            <a:ext cx="8972549" cy="276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15425" y="4248150"/>
            <a:ext cx="3076575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90800"/>
            <a:ext cx="8972550" cy="1657350"/>
          </a:xfrm>
          <a:custGeom>
            <a:avLst/>
            <a:gdLst/>
            <a:ahLst/>
            <a:cxnLst/>
            <a:rect l="l" t="t" r="r" b="b"/>
            <a:pathLst>
              <a:path w="8972550" h="1657350">
                <a:moveTo>
                  <a:pt x="0" y="1657350"/>
                </a:moveTo>
                <a:lnTo>
                  <a:pt x="8972550" y="1657350"/>
                </a:lnTo>
                <a:lnTo>
                  <a:pt x="8972550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15425" y="2590800"/>
            <a:ext cx="3076575" cy="1657350"/>
          </a:xfrm>
          <a:custGeom>
            <a:avLst/>
            <a:gdLst/>
            <a:ahLst/>
            <a:cxnLst/>
            <a:rect l="l" t="t" r="r" b="b"/>
            <a:pathLst>
              <a:path w="3076575" h="1657350">
                <a:moveTo>
                  <a:pt x="0" y="1657350"/>
                </a:moveTo>
                <a:lnTo>
                  <a:pt x="3076575" y="1657350"/>
                </a:lnTo>
                <a:lnTo>
                  <a:pt x="3076575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4343400"/>
            <a:ext cx="8972550" cy="1657350"/>
          </a:xfrm>
          <a:custGeom>
            <a:avLst/>
            <a:gdLst/>
            <a:ahLst/>
            <a:cxnLst/>
            <a:rect l="l" t="t" r="r" b="b"/>
            <a:pathLst>
              <a:path w="8972550" h="1657350">
                <a:moveTo>
                  <a:pt x="0" y="1657350"/>
                </a:moveTo>
                <a:lnTo>
                  <a:pt x="8972550" y="1657350"/>
                </a:lnTo>
                <a:lnTo>
                  <a:pt x="8972550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0D0D0D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8719" y="4628578"/>
            <a:ext cx="7546975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spc="-5" dirty="0">
                <a:solidFill>
                  <a:srgbClr val="FFFFFF"/>
                </a:solidFill>
                <a:latin typeface="Trebuchet MS"/>
                <a:cs typeface="Trebuchet MS"/>
              </a:rPr>
              <a:t>VENTRICULAR</a:t>
            </a:r>
            <a:r>
              <a:rPr sz="48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800" spc="-45" dirty="0">
                <a:solidFill>
                  <a:srgbClr val="FFFFFF"/>
                </a:solidFill>
                <a:latin typeface="Trebuchet MS"/>
                <a:cs typeface="Trebuchet MS"/>
              </a:rPr>
              <a:t>FIBRILLATION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9053576" cy="43480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8962897" cy="4200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15425" y="4343400"/>
            <a:ext cx="3076575" cy="1657350"/>
          </a:xfrm>
          <a:custGeom>
            <a:avLst/>
            <a:gdLst/>
            <a:ahLst/>
            <a:cxnLst/>
            <a:rect l="l" t="t" r="r" b="b"/>
            <a:pathLst>
              <a:path w="3076575" h="1657350">
                <a:moveTo>
                  <a:pt x="0" y="1657350"/>
                </a:moveTo>
                <a:lnTo>
                  <a:pt x="3076575" y="1657350"/>
                </a:lnTo>
                <a:lnTo>
                  <a:pt x="3076575" y="0"/>
                </a:lnTo>
                <a:lnTo>
                  <a:pt x="0" y="0"/>
                </a:lnTo>
                <a:lnTo>
                  <a:pt x="0" y="165735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5991225"/>
            <a:ext cx="8972549" cy="2762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15425" y="5991225"/>
            <a:ext cx="3076575" cy="2762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09600"/>
            <a:ext cx="4648200" cy="1228725"/>
          </a:xfrm>
          <a:custGeom>
            <a:avLst/>
            <a:gdLst/>
            <a:ahLst/>
            <a:cxnLst/>
            <a:rect l="l" t="t" r="r" b="b"/>
            <a:pathLst>
              <a:path w="4648200" h="1228725">
                <a:moveTo>
                  <a:pt x="0" y="1228725"/>
                </a:moveTo>
                <a:lnTo>
                  <a:pt x="4648200" y="1228725"/>
                </a:lnTo>
                <a:lnTo>
                  <a:pt x="4648200" y="0"/>
                </a:lnTo>
                <a:lnTo>
                  <a:pt x="0" y="0"/>
                </a:lnTo>
                <a:lnTo>
                  <a:pt x="0" y="1228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238625"/>
            <a:ext cx="8972549" cy="276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15425" y="4248150"/>
            <a:ext cx="3076575" cy="276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8200" y="0"/>
            <a:ext cx="7543800" cy="6858000"/>
          </a:xfrm>
          <a:custGeom>
            <a:avLst/>
            <a:gdLst/>
            <a:ahLst/>
            <a:cxnLst/>
            <a:rect l="l" t="t" r="r" b="b"/>
            <a:pathLst>
              <a:path w="7543800" h="6858000">
                <a:moveTo>
                  <a:pt x="7543800" y="6857998"/>
                </a:moveTo>
                <a:lnTo>
                  <a:pt x="7543800" y="0"/>
                </a:lnTo>
                <a:lnTo>
                  <a:pt x="0" y="0"/>
                </a:lnTo>
                <a:lnTo>
                  <a:pt x="0" y="6857998"/>
                </a:lnTo>
                <a:lnTo>
                  <a:pt x="7543800" y="6857998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5010150"/>
            <a:ext cx="4962524" cy="1428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838325"/>
            <a:ext cx="4962525" cy="3181350"/>
          </a:xfrm>
          <a:custGeom>
            <a:avLst/>
            <a:gdLst/>
            <a:ahLst/>
            <a:cxnLst/>
            <a:rect l="l" t="t" r="r" b="b"/>
            <a:pathLst>
              <a:path w="4962525" h="3181350">
                <a:moveTo>
                  <a:pt x="0" y="3181350"/>
                </a:moveTo>
                <a:lnTo>
                  <a:pt x="4962525" y="3181350"/>
                </a:lnTo>
                <a:lnTo>
                  <a:pt x="4962525" y="0"/>
                </a:lnTo>
                <a:lnTo>
                  <a:pt x="0" y="0"/>
                </a:lnTo>
                <a:lnTo>
                  <a:pt x="0" y="318135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46629" y="2910268"/>
            <a:ext cx="2096770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Ca</a:t>
            </a:r>
            <a:r>
              <a:rPr spc="-20" dirty="0"/>
              <a:t>u</a:t>
            </a:r>
            <a:r>
              <a:rPr dirty="0"/>
              <a:t>s</a:t>
            </a:r>
            <a:r>
              <a:rPr spc="-35" dirty="0"/>
              <a:t>e</a:t>
            </a:r>
            <a:r>
              <a:rPr dirty="0"/>
              <a:t>s</a:t>
            </a:r>
          </a:p>
        </p:txBody>
      </p:sp>
      <p:sp>
        <p:nvSpPr>
          <p:cNvPr id="11" name="object 11"/>
          <p:cNvSpPr/>
          <p:nvPr/>
        </p:nvSpPr>
        <p:spPr>
          <a:xfrm>
            <a:off x="5200650" y="619061"/>
            <a:ext cx="6434201" cy="57484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6850" y="638175"/>
            <a:ext cx="6267450" cy="5581650"/>
          </a:xfrm>
          <a:custGeom>
            <a:avLst/>
            <a:gdLst/>
            <a:ahLst/>
            <a:cxnLst/>
            <a:rect l="l" t="t" r="r" b="b"/>
            <a:pathLst>
              <a:path w="6267450" h="5581650">
                <a:moveTo>
                  <a:pt x="0" y="5581650"/>
                </a:moveTo>
                <a:lnTo>
                  <a:pt x="6267450" y="5581650"/>
                </a:lnTo>
                <a:lnTo>
                  <a:pt x="6267450" y="0"/>
                </a:lnTo>
                <a:lnTo>
                  <a:pt x="0" y="0"/>
                </a:lnTo>
                <a:lnTo>
                  <a:pt x="0" y="55816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91175" y="1314450"/>
            <a:ext cx="5629275" cy="42195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96525" y="609600"/>
            <a:ext cx="142875" cy="1371600"/>
          </a:xfrm>
          <a:custGeom>
            <a:avLst/>
            <a:gdLst/>
            <a:ahLst/>
            <a:cxnLst/>
            <a:rect l="l" t="t" r="r" b="b"/>
            <a:pathLst>
              <a:path w="142875" h="1371600">
                <a:moveTo>
                  <a:pt x="0" y="1371600"/>
                </a:moveTo>
                <a:lnTo>
                  <a:pt x="142875" y="1371600"/>
                </a:lnTo>
                <a:lnTo>
                  <a:pt x="14287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09600"/>
            <a:ext cx="638175" cy="1371600"/>
          </a:xfrm>
          <a:custGeom>
            <a:avLst/>
            <a:gdLst/>
            <a:ahLst/>
            <a:cxnLst/>
            <a:rect l="l" t="t" r="r" b="b"/>
            <a:pathLst>
              <a:path w="638175" h="1371600">
                <a:moveTo>
                  <a:pt x="0" y="1371600"/>
                </a:moveTo>
                <a:lnTo>
                  <a:pt x="638175" y="1371600"/>
                </a:lnTo>
                <a:lnTo>
                  <a:pt x="63817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1975" y="590486"/>
            <a:ext cx="9825101" cy="57674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8175" y="609600"/>
            <a:ext cx="9658350" cy="5600700"/>
          </a:xfrm>
          <a:custGeom>
            <a:avLst/>
            <a:gdLst/>
            <a:ahLst/>
            <a:cxnLst/>
            <a:rect l="l" t="t" r="r" b="b"/>
            <a:pathLst>
              <a:path w="9658350" h="5600700">
                <a:moveTo>
                  <a:pt x="0" y="5600700"/>
                </a:moveTo>
                <a:lnTo>
                  <a:pt x="9658350" y="5600700"/>
                </a:lnTo>
                <a:lnTo>
                  <a:pt x="9658350" y="0"/>
                </a:lnTo>
                <a:lnTo>
                  <a:pt x="0" y="0"/>
                </a:lnTo>
                <a:lnTo>
                  <a:pt x="0" y="5600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2500" y="933450"/>
            <a:ext cx="9020175" cy="4962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61925" cy="1371600"/>
          </a:xfrm>
          <a:custGeom>
            <a:avLst/>
            <a:gdLst/>
            <a:ahLst/>
            <a:cxnLst/>
            <a:rect l="l" t="t" r="r" b="b"/>
            <a:pathLst>
              <a:path w="161925" h="1371600">
                <a:moveTo>
                  <a:pt x="0" y="1371600"/>
                </a:moveTo>
                <a:lnTo>
                  <a:pt x="161925" y="1371600"/>
                </a:lnTo>
                <a:lnTo>
                  <a:pt x="1619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725" y="142811"/>
            <a:ext cx="12034901" cy="62151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1925" y="161925"/>
            <a:ext cx="11868150" cy="6048375"/>
          </a:xfrm>
          <a:custGeom>
            <a:avLst/>
            <a:gdLst/>
            <a:ahLst/>
            <a:cxnLst/>
            <a:rect l="l" t="t" r="r" b="b"/>
            <a:pathLst>
              <a:path w="11868150" h="6048375">
                <a:moveTo>
                  <a:pt x="0" y="6048375"/>
                </a:moveTo>
                <a:lnTo>
                  <a:pt x="11868150" y="6048375"/>
                </a:lnTo>
                <a:lnTo>
                  <a:pt x="11868150" y="0"/>
                </a:lnTo>
                <a:lnTo>
                  <a:pt x="0" y="0"/>
                </a:lnTo>
                <a:lnTo>
                  <a:pt x="0" y="60483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57475" y="609600"/>
            <a:ext cx="6877050" cy="51530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82275" y="1962150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96525" y="609600"/>
            <a:ext cx="142875" cy="1371600"/>
          </a:xfrm>
          <a:custGeom>
            <a:avLst/>
            <a:gdLst/>
            <a:ahLst/>
            <a:cxnLst/>
            <a:rect l="l" t="t" r="r" b="b"/>
            <a:pathLst>
              <a:path w="142875" h="1371600">
                <a:moveTo>
                  <a:pt x="0" y="1371600"/>
                </a:moveTo>
                <a:lnTo>
                  <a:pt x="142875" y="1371600"/>
                </a:lnTo>
                <a:lnTo>
                  <a:pt x="14287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09600"/>
            <a:ext cx="638175" cy="1371600"/>
          </a:xfrm>
          <a:custGeom>
            <a:avLst/>
            <a:gdLst/>
            <a:ahLst/>
            <a:cxnLst/>
            <a:rect l="l" t="t" r="r" b="b"/>
            <a:pathLst>
              <a:path w="638175" h="1371600">
                <a:moveTo>
                  <a:pt x="0" y="1371600"/>
                </a:moveTo>
                <a:lnTo>
                  <a:pt x="638175" y="1371600"/>
                </a:lnTo>
                <a:lnTo>
                  <a:pt x="63817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1975" y="590486"/>
            <a:ext cx="9825101" cy="57674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8175" y="609600"/>
            <a:ext cx="9658350" cy="5600700"/>
          </a:xfrm>
          <a:custGeom>
            <a:avLst/>
            <a:gdLst/>
            <a:ahLst/>
            <a:cxnLst/>
            <a:rect l="l" t="t" r="r" b="b"/>
            <a:pathLst>
              <a:path w="9658350" h="5600700">
                <a:moveTo>
                  <a:pt x="0" y="5600700"/>
                </a:moveTo>
                <a:lnTo>
                  <a:pt x="9658350" y="5600700"/>
                </a:lnTo>
                <a:lnTo>
                  <a:pt x="9658350" y="0"/>
                </a:lnTo>
                <a:lnTo>
                  <a:pt x="0" y="0"/>
                </a:lnTo>
                <a:lnTo>
                  <a:pt x="0" y="5600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2500" y="933450"/>
            <a:ext cx="9020175" cy="4962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476250" cy="1371600"/>
          </a:xfrm>
          <a:custGeom>
            <a:avLst/>
            <a:gdLst/>
            <a:ahLst/>
            <a:cxnLst/>
            <a:rect l="l" t="t" r="r" b="b"/>
            <a:pathLst>
              <a:path w="476250" h="1371600">
                <a:moveTo>
                  <a:pt x="0" y="1371600"/>
                </a:moveTo>
                <a:lnTo>
                  <a:pt x="476250" y="1371600"/>
                </a:lnTo>
                <a:lnTo>
                  <a:pt x="47625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050" y="390461"/>
            <a:ext cx="11387201" cy="60817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6250" y="447675"/>
            <a:ext cx="11239500" cy="5934075"/>
          </a:xfrm>
          <a:custGeom>
            <a:avLst/>
            <a:gdLst/>
            <a:ahLst/>
            <a:cxnLst/>
            <a:rect l="l" t="t" r="r" b="b"/>
            <a:pathLst>
              <a:path w="11239500" h="5934075">
                <a:moveTo>
                  <a:pt x="0" y="5934075"/>
                </a:moveTo>
                <a:lnTo>
                  <a:pt x="11239500" y="5934075"/>
                </a:lnTo>
                <a:lnTo>
                  <a:pt x="11239500" y="0"/>
                </a:lnTo>
                <a:lnTo>
                  <a:pt x="0" y="0"/>
                </a:lnTo>
                <a:lnTo>
                  <a:pt x="0" y="5934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19625" y="609600"/>
            <a:ext cx="2952750" cy="56007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82275" y="609600"/>
            <a:ext cx="1609725" cy="1371600"/>
          </a:xfrm>
          <a:custGeom>
            <a:avLst/>
            <a:gdLst/>
            <a:ahLst/>
            <a:cxnLst/>
            <a:rect l="l" t="t" r="r" b="b"/>
            <a:pathLst>
              <a:path w="1609725" h="1371600">
                <a:moveTo>
                  <a:pt x="0" y="1371600"/>
                </a:moveTo>
                <a:lnTo>
                  <a:pt x="1609725" y="1371600"/>
                </a:lnTo>
                <a:lnTo>
                  <a:pt x="1609725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476250" cy="1371600"/>
          </a:xfrm>
          <a:custGeom>
            <a:avLst/>
            <a:gdLst/>
            <a:ahLst/>
            <a:cxnLst/>
            <a:rect l="l" t="t" r="r" b="b"/>
            <a:pathLst>
              <a:path w="476250" h="1371600">
                <a:moveTo>
                  <a:pt x="0" y="1371600"/>
                </a:moveTo>
                <a:lnTo>
                  <a:pt x="476250" y="1371600"/>
                </a:lnTo>
                <a:lnTo>
                  <a:pt x="47625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05600" y="136476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OSCE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525"/>
            <a:ext cx="529852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56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1675"/>
            <a:ext cx="10439399" cy="323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476250" cy="1371600"/>
          </a:xfrm>
          <a:custGeom>
            <a:avLst/>
            <a:gdLst/>
            <a:ahLst/>
            <a:cxnLst/>
            <a:rect l="l" t="t" r="r" b="b"/>
            <a:pathLst>
              <a:path w="476250" h="1371600">
                <a:moveTo>
                  <a:pt x="0" y="1371600"/>
                </a:moveTo>
                <a:lnTo>
                  <a:pt x="476250" y="1371600"/>
                </a:lnTo>
                <a:lnTo>
                  <a:pt x="47625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82275" y="1971675"/>
            <a:ext cx="1609725" cy="142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05600" y="136476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OSCE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7710"/>
            <a:ext cx="5562600" cy="683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1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88</Words>
  <Application>Microsoft Office PowerPoint</Application>
  <PresentationFormat>Широкоэкранный</PresentationFormat>
  <Paragraphs>21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Linux Libertine</vt:lpstr>
      <vt:lpstr>Times New Roman</vt:lpstr>
      <vt:lpstr>Trebuchet MS</vt:lpstr>
      <vt:lpstr>Office Theme</vt:lpstr>
      <vt:lpstr>Ministry of health of Ukraine Odessa National Medical University  Department of Robotic and Endoscopic Surgery Simulation medicine cycle  simulation medicine cycle  </vt:lpstr>
      <vt:lpstr>Презентация PowerPoint</vt:lpstr>
      <vt:lpstr>WHAT IS ASYSTOLE ?</vt:lpstr>
      <vt:lpstr>Etiology &amp;</vt:lpstr>
      <vt:lpstr>Презентация PowerPoint</vt:lpstr>
      <vt:lpstr>EMERGENCY CARE FOR</vt:lpstr>
      <vt:lpstr>Презентация PowerPoint</vt:lpstr>
      <vt:lpstr>Causes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Odessa National Medical University  Department of Robotic and Endoscopic Surgery Simulation medicine cycle  simulation medicine cycle</dc:title>
  <dc:creator>D&amp;Z Networks</dc:creator>
  <cp:lastModifiedBy>D&amp;Z Networks</cp:lastModifiedBy>
  <cp:revision>3</cp:revision>
  <dcterms:created xsi:type="dcterms:W3CDTF">2020-10-16T09:17:42Z</dcterms:created>
  <dcterms:modified xsi:type="dcterms:W3CDTF">2020-10-21T19:35:08Z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2020-10-06T00:00:00Z</vt:filetime>
  </property>
  <property fmtid="{D5CDD505-2E9C-101B-9397-08002B2CF9AE}" pid="3" name="LastSaved">
    <vt:filetime>2020-10-16T00:00:00Z</vt:filetime>
  </property>
</Properties>
</file>