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8125" y="238125"/>
            <a:ext cx="11715750" cy="6381750"/>
          </a:xfrm>
          <a:custGeom>
            <a:avLst/>
            <a:gdLst/>
            <a:ahLst/>
            <a:cxnLst/>
            <a:rect l="l" t="t" r="r" b="b"/>
            <a:pathLst>
              <a:path w="11715750" h="6381750">
                <a:moveTo>
                  <a:pt x="11715750" y="0"/>
                </a:moveTo>
                <a:lnTo>
                  <a:pt x="0" y="0"/>
                </a:lnTo>
                <a:lnTo>
                  <a:pt x="0" y="6381750"/>
                </a:lnTo>
                <a:lnTo>
                  <a:pt x="11715750" y="6381750"/>
                </a:lnTo>
                <a:lnTo>
                  <a:pt x="11715750" y="0"/>
                </a:lnTo>
                <a:close/>
              </a:path>
            </a:pathLst>
          </a:custGeom>
          <a:solidFill>
            <a:srgbClr val="E2DE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133725" y="390461"/>
            <a:ext cx="8663051" cy="60722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200400" y="457200"/>
            <a:ext cx="8534400" cy="5943600"/>
          </a:xfrm>
          <a:custGeom>
            <a:avLst/>
            <a:gdLst/>
            <a:ahLst/>
            <a:cxnLst/>
            <a:rect l="l" t="t" r="r" b="b"/>
            <a:pathLst>
              <a:path w="8534400" h="5943600">
                <a:moveTo>
                  <a:pt x="8534400" y="0"/>
                </a:moveTo>
                <a:lnTo>
                  <a:pt x="0" y="0"/>
                </a:lnTo>
                <a:lnTo>
                  <a:pt x="0" y="5943600"/>
                </a:lnTo>
                <a:lnTo>
                  <a:pt x="8534400" y="5943600"/>
                </a:lnTo>
                <a:lnTo>
                  <a:pt x="8534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376676" y="623887"/>
            <a:ext cx="8201025" cy="5619750"/>
          </a:xfrm>
          <a:custGeom>
            <a:avLst/>
            <a:gdLst/>
            <a:ahLst/>
            <a:cxnLst/>
            <a:rect l="l" t="t" r="r" b="b"/>
            <a:pathLst>
              <a:path w="8201025" h="5619750">
                <a:moveTo>
                  <a:pt x="0" y="5619750"/>
                </a:moveTo>
                <a:lnTo>
                  <a:pt x="8201025" y="5619750"/>
                </a:lnTo>
                <a:lnTo>
                  <a:pt x="8201025" y="0"/>
                </a:lnTo>
                <a:lnTo>
                  <a:pt x="0" y="0"/>
                </a:lnTo>
                <a:lnTo>
                  <a:pt x="0" y="5619750"/>
                </a:lnTo>
                <a:close/>
              </a:path>
            </a:pathLst>
          </a:custGeom>
          <a:ln w="9534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CAC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95287" y="376237"/>
            <a:ext cx="11410950" cy="6115050"/>
          </a:xfrm>
          <a:custGeom>
            <a:avLst/>
            <a:gdLst/>
            <a:ahLst/>
            <a:cxnLst/>
            <a:rect l="l" t="t" r="r" b="b"/>
            <a:pathLst>
              <a:path w="11410950" h="6115050">
                <a:moveTo>
                  <a:pt x="0" y="6115050"/>
                </a:moveTo>
                <a:lnTo>
                  <a:pt x="11410950" y="6115050"/>
                </a:lnTo>
                <a:lnTo>
                  <a:pt x="11410950" y="0"/>
                </a:lnTo>
                <a:lnTo>
                  <a:pt x="0" y="0"/>
                </a:lnTo>
                <a:lnTo>
                  <a:pt x="0" y="6115050"/>
                </a:lnTo>
                <a:close/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52449" y="542924"/>
            <a:ext cx="11087100" cy="5772150"/>
          </a:xfrm>
          <a:custGeom>
            <a:avLst/>
            <a:gdLst/>
            <a:ahLst/>
            <a:cxnLst/>
            <a:rect l="l" t="t" r="r" b="b"/>
            <a:pathLst>
              <a:path w="11087100" h="5772150">
                <a:moveTo>
                  <a:pt x="11087100" y="0"/>
                </a:moveTo>
                <a:lnTo>
                  <a:pt x="0" y="0"/>
                </a:lnTo>
                <a:lnTo>
                  <a:pt x="0" y="5772150"/>
                </a:lnTo>
                <a:lnTo>
                  <a:pt x="11087100" y="5772150"/>
                </a:lnTo>
                <a:lnTo>
                  <a:pt x="110871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69289" y="938847"/>
            <a:ext cx="9853421" cy="1311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19149" y="2653982"/>
            <a:ext cx="9553701" cy="140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emedicine.medscape.com/article/82527-overview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86400" y="838200"/>
            <a:ext cx="6096000" cy="1209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Ministry of health of Ukraine</a:t>
            </a:r>
            <a:br>
              <a:rPr lang="en-US" dirty="0" smtClean="0"/>
            </a:br>
            <a:r>
              <a:rPr lang="en-US" dirty="0" smtClean="0"/>
              <a:t>Odessa National Medical University</a:t>
            </a:r>
            <a:br>
              <a:rPr lang="en-US" dirty="0" smtClean="0"/>
            </a:br>
            <a:r>
              <a:rPr lang="en-US" dirty="0" smtClean="0"/>
              <a:t>Department of Robotic and Endoscopic Surgery</a:t>
            </a:r>
            <a:br>
              <a:rPr lang="en-US" dirty="0" smtClean="0"/>
            </a:br>
            <a:r>
              <a:rPr lang="en-US" dirty="0" smtClean="0"/>
              <a:t>Simulation medicine cycle 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9673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Topic 9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FF0000"/>
                </a:solidFill>
              </a:rPr>
              <a:t>Conicotomy: indications, contraindications, methods, complications. Anterior nasal </a:t>
            </a:r>
            <a:r>
              <a:rPr lang="en-US" dirty="0" err="1" smtClean="0">
                <a:solidFill>
                  <a:srgbClr val="FF0000"/>
                </a:solidFill>
              </a:rPr>
              <a:t>tamponade</a:t>
            </a:r>
            <a:r>
              <a:rPr lang="en-US" dirty="0" smtClean="0">
                <a:solidFill>
                  <a:srgbClr val="FF0000"/>
                </a:solidFill>
              </a:rPr>
              <a:t>. Examination of the </a:t>
            </a:r>
            <a:r>
              <a:rPr lang="en-US" dirty="0" err="1" smtClean="0">
                <a:solidFill>
                  <a:srgbClr val="FF0000"/>
                </a:solidFill>
              </a:rPr>
              <a:t>fundus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38250" y="1200086"/>
              <a:ext cx="9710801" cy="44339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52625" y="1414525"/>
              <a:ext cx="9296400" cy="4038600"/>
            </a:xfrm>
            <a:custGeom>
              <a:avLst/>
              <a:gdLst/>
              <a:ahLst/>
              <a:cxnLst/>
              <a:rect l="l" t="t" r="r" b="b"/>
              <a:pathLst>
                <a:path w="9296400" h="4038600">
                  <a:moveTo>
                    <a:pt x="0" y="4038600"/>
                  </a:moveTo>
                  <a:lnTo>
                    <a:pt x="9296400" y="4038600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8600"/>
                  </a:lnTo>
                  <a:close/>
                </a:path>
              </a:pathLst>
            </a:custGeom>
            <a:ln w="953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38250" y="1200086"/>
              <a:ext cx="9720326" cy="44434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09750" y="1271650"/>
              <a:ext cx="9582150" cy="4305300"/>
            </a:xfrm>
            <a:custGeom>
              <a:avLst/>
              <a:gdLst/>
              <a:ahLst/>
              <a:cxnLst/>
              <a:rect l="l" t="t" r="r" b="b"/>
              <a:pathLst>
                <a:path w="9582150" h="4305300">
                  <a:moveTo>
                    <a:pt x="0" y="4305300"/>
                  </a:moveTo>
                  <a:lnTo>
                    <a:pt x="9582150" y="4305300"/>
                  </a:lnTo>
                  <a:lnTo>
                    <a:pt x="9582150" y="0"/>
                  </a:lnTo>
                  <a:lnTo>
                    <a:pt x="0" y="0"/>
                  </a:lnTo>
                  <a:lnTo>
                    <a:pt x="0" y="4305300"/>
                  </a:lnTo>
                  <a:close/>
                </a:path>
              </a:pathLst>
            </a:custGeom>
            <a:ln w="953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52625" y="1414525"/>
            <a:ext cx="9296400" cy="2421817"/>
          </a:xfrm>
          <a:prstGeom prst="rect">
            <a:avLst/>
          </a:prstGeom>
          <a:ln w="9534">
            <a:solidFill>
              <a:srgbClr val="FFFFFF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85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7200" spc="-80" dirty="0" smtClean="0">
                <a:solidFill>
                  <a:srgbClr val="FFFFFF"/>
                </a:solidFill>
                <a:latin typeface="Century Gothic"/>
                <a:cs typeface="Century Gothic"/>
              </a:rPr>
              <a:t>CONICOTOMY</a:t>
            </a:r>
            <a:endParaRPr sz="72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769870">
              <a:lnSpc>
                <a:spcPts val="5045"/>
              </a:lnSpc>
              <a:spcBef>
                <a:spcPts val="130"/>
              </a:spcBef>
            </a:pPr>
            <a:r>
              <a:rPr spc="-5" dirty="0"/>
              <a:t>What </a:t>
            </a:r>
            <a:r>
              <a:rPr spc="-25" dirty="0"/>
              <a:t>is</a:t>
            </a:r>
            <a:r>
              <a:rPr spc="5" dirty="0"/>
              <a:t> </a:t>
            </a:r>
            <a:r>
              <a:rPr dirty="0"/>
              <a:t>cricothyroidotomy</a:t>
            </a:r>
          </a:p>
          <a:p>
            <a:pPr marL="2769870">
              <a:lnSpc>
                <a:spcPts val="5045"/>
              </a:lnSpc>
            </a:pPr>
            <a:r>
              <a:rPr spc="5" dirty="0"/>
              <a:t>/conicotomy</a:t>
            </a:r>
            <a:r>
              <a:rPr spc="-155" dirty="0"/>
              <a:t> </a:t>
            </a:r>
            <a:r>
              <a:rPr spc="15" dirty="0"/>
              <a:t>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620010" marR="5080">
              <a:lnSpc>
                <a:spcPct val="100800"/>
              </a:lnSpc>
              <a:spcBef>
                <a:spcPts val="85"/>
              </a:spcBef>
              <a:buClr>
                <a:srgbClr val="252525"/>
              </a:buClr>
              <a:buFont typeface="Garamond"/>
              <a:buChar char="◦"/>
              <a:tabLst>
                <a:tab pos="2800985" algn="l"/>
              </a:tabLst>
            </a:pPr>
            <a:r>
              <a:rPr spc="5" dirty="0"/>
              <a:t>Cricothyroidotomy, </a:t>
            </a:r>
            <a:r>
              <a:rPr spc="25" dirty="0"/>
              <a:t>also </a:t>
            </a:r>
            <a:r>
              <a:rPr spc="5" dirty="0"/>
              <a:t>known </a:t>
            </a:r>
            <a:r>
              <a:rPr spc="-20" dirty="0"/>
              <a:t>as </a:t>
            </a:r>
            <a:r>
              <a:rPr spc="10" dirty="0"/>
              <a:t>cricothyrotomy, </a:t>
            </a:r>
            <a:r>
              <a:rPr spc="40" dirty="0"/>
              <a:t>is </a:t>
            </a:r>
            <a:r>
              <a:rPr spc="-20" dirty="0"/>
              <a:t>an  </a:t>
            </a:r>
            <a:r>
              <a:rPr spc="15" dirty="0"/>
              <a:t>important </a:t>
            </a:r>
            <a:r>
              <a:rPr spc="20" dirty="0"/>
              <a:t>emergency </a:t>
            </a:r>
            <a:r>
              <a:rPr dirty="0"/>
              <a:t>procedure </a:t>
            </a:r>
            <a:r>
              <a:rPr spc="-10" dirty="0"/>
              <a:t>that </a:t>
            </a:r>
            <a:r>
              <a:rPr spc="40" dirty="0"/>
              <a:t>is </a:t>
            </a:r>
            <a:r>
              <a:rPr spc="25" dirty="0"/>
              <a:t>used </a:t>
            </a:r>
            <a:r>
              <a:rPr spc="-10" dirty="0"/>
              <a:t>to </a:t>
            </a:r>
            <a:r>
              <a:rPr dirty="0"/>
              <a:t>obtain </a:t>
            </a:r>
            <a:r>
              <a:rPr spc="-20" dirty="0"/>
              <a:t>an </a:t>
            </a:r>
            <a:r>
              <a:rPr spc="-20" dirty="0">
                <a:hlinkClick r:id="rId2"/>
              </a:rPr>
              <a:t> </a:t>
            </a:r>
            <a:r>
              <a:rPr dirty="0">
                <a:hlinkClick r:id="rId2"/>
              </a:rPr>
              <a:t>airway</a:t>
            </a:r>
            <a:r>
              <a:rPr spc="-50" dirty="0">
                <a:hlinkClick r:id="rId2"/>
              </a:rPr>
              <a:t> </a:t>
            </a:r>
            <a:r>
              <a:rPr spc="10" dirty="0">
                <a:hlinkClick r:id="rId2"/>
              </a:rPr>
              <a:t>when</a:t>
            </a:r>
            <a:r>
              <a:rPr spc="-25" dirty="0">
                <a:hlinkClick r:id="rId2"/>
              </a:rPr>
              <a:t> </a:t>
            </a:r>
            <a:r>
              <a:rPr spc="5" dirty="0">
                <a:hlinkClick r:id="rId2"/>
              </a:rPr>
              <a:t>other,</a:t>
            </a:r>
            <a:r>
              <a:rPr spc="-105" dirty="0">
                <a:hlinkClick r:id="rId2"/>
              </a:rPr>
              <a:t> </a:t>
            </a:r>
            <a:r>
              <a:rPr spc="25" dirty="0">
                <a:hlinkClick r:id="rId2"/>
              </a:rPr>
              <a:t>more</a:t>
            </a:r>
            <a:r>
              <a:rPr spc="-100" dirty="0">
                <a:hlinkClick r:id="rId2"/>
              </a:rPr>
              <a:t> </a:t>
            </a:r>
            <a:r>
              <a:rPr spc="15" dirty="0">
                <a:hlinkClick r:id="rId2"/>
              </a:rPr>
              <a:t>routine</a:t>
            </a:r>
            <a:r>
              <a:rPr spc="-100" dirty="0">
                <a:hlinkClick r:id="rId2"/>
              </a:rPr>
              <a:t> </a:t>
            </a:r>
            <a:r>
              <a:rPr spc="15" dirty="0">
                <a:hlinkClick r:id="rId2"/>
              </a:rPr>
              <a:t>methods</a:t>
            </a:r>
            <a:r>
              <a:rPr spc="-160" dirty="0">
                <a:hlinkClick r:id="rId2"/>
              </a:rPr>
              <a:t> </a:t>
            </a:r>
            <a:r>
              <a:rPr spc="-15" dirty="0">
                <a:hlinkClick r:id="rId2"/>
              </a:rPr>
              <a:t>(eg,</a:t>
            </a:r>
            <a:r>
              <a:rPr spc="114" dirty="0">
                <a:hlinkClick r:id="rId2"/>
              </a:rPr>
              <a:t> </a:t>
            </a:r>
            <a:r>
              <a:rPr u="sng" spc="5" dirty="0">
                <a:uFill>
                  <a:solidFill>
                    <a:srgbClr val="404040"/>
                  </a:solidFill>
                </a:uFill>
                <a:hlinkClick r:id="rId2"/>
              </a:rPr>
              <a:t>laryngeal</a:t>
            </a:r>
            <a:r>
              <a:rPr u="sng" spc="-114" dirty="0">
                <a:uFill>
                  <a:solidFill>
                    <a:srgbClr val="404040"/>
                  </a:solidFill>
                </a:uFill>
                <a:hlinkClick r:id="rId2"/>
              </a:rPr>
              <a:t> </a:t>
            </a:r>
            <a:r>
              <a:rPr u="sng" spc="30" dirty="0">
                <a:uFill>
                  <a:solidFill>
                    <a:srgbClr val="404040"/>
                  </a:solidFill>
                </a:uFill>
                <a:hlinkClick r:id="rId2"/>
              </a:rPr>
              <a:t>mask  </a:t>
            </a:r>
            <a:r>
              <a:rPr u="sng" dirty="0">
                <a:uFill>
                  <a:solidFill>
                    <a:srgbClr val="404040"/>
                  </a:solidFill>
                </a:uFill>
                <a:hlinkClick r:id="rId2"/>
              </a:rPr>
              <a:t>airway</a:t>
            </a:r>
            <a:r>
              <a:rPr dirty="0">
                <a:hlinkClick r:id="rId2"/>
              </a:rPr>
              <a:t> </a:t>
            </a:r>
            <a:r>
              <a:rPr spc="-10" dirty="0">
                <a:hlinkClick r:id="rId2"/>
              </a:rPr>
              <a:t>[LMA] </a:t>
            </a:r>
            <a:r>
              <a:rPr spc="-5" dirty="0">
                <a:hlinkClick r:id="rId2"/>
              </a:rPr>
              <a:t>and </a:t>
            </a:r>
            <a:r>
              <a:rPr dirty="0">
                <a:hlinkClick r:id="rId2"/>
              </a:rPr>
              <a:t>endotracheal </a:t>
            </a:r>
            <a:r>
              <a:rPr spc="15" dirty="0">
                <a:hlinkClick r:id="rId2"/>
              </a:rPr>
              <a:t>intubation) </a:t>
            </a:r>
            <a:r>
              <a:rPr spc="-20" dirty="0">
                <a:hlinkClick r:id="rId2"/>
              </a:rPr>
              <a:t>are </a:t>
            </a:r>
            <a:r>
              <a:rPr spc="20" dirty="0">
                <a:hlinkClick r:id="rId2"/>
              </a:rPr>
              <a:t>ineffective </a:t>
            </a:r>
            <a:r>
              <a:rPr spc="5" dirty="0">
                <a:hlinkClick r:id="rId2"/>
              </a:rPr>
              <a:t>or </a:t>
            </a:r>
            <a:r>
              <a:rPr spc="5" dirty="0"/>
              <a:t> contraindicated.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8125" y="238125"/>
              <a:ext cx="11715750" cy="6381750"/>
            </a:xfrm>
            <a:custGeom>
              <a:avLst/>
              <a:gdLst/>
              <a:ahLst/>
              <a:cxnLst/>
              <a:rect l="l" t="t" r="r" b="b"/>
              <a:pathLst>
                <a:path w="11715750" h="6381750">
                  <a:moveTo>
                    <a:pt x="11715750" y="0"/>
                  </a:moveTo>
                  <a:lnTo>
                    <a:pt x="0" y="0"/>
                  </a:lnTo>
                  <a:lnTo>
                    <a:pt x="0" y="6381750"/>
                  </a:lnTo>
                  <a:lnTo>
                    <a:pt x="11715750" y="6381750"/>
                  </a:lnTo>
                  <a:lnTo>
                    <a:pt x="11715750" y="0"/>
                  </a:lnTo>
                  <a:close/>
                </a:path>
              </a:pathLst>
            </a:custGeom>
            <a:solidFill>
              <a:srgbClr val="E2DE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38250" y="1200086"/>
              <a:ext cx="9710801" cy="443395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04925" y="1266825"/>
              <a:ext cx="9582150" cy="4305300"/>
            </a:xfrm>
            <a:custGeom>
              <a:avLst/>
              <a:gdLst/>
              <a:ahLst/>
              <a:cxnLst/>
              <a:rect l="l" t="t" r="r" b="b"/>
              <a:pathLst>
                <a:path w="9582150" h="4305300">
                  <a:moveTo>
                    <a:pt x="9582150" y="0"/>
                  </a:moveTo>
                  <a:lnTo>
                    <a:pt x="0" y="0"/>
                  </a:lnTo>
                  <a:lnTo>
                    <a:pt x="0" y="4305300"/>
                  </a:lnTo>
                  <a:lnTo>
                    <a:pt x="9582150" y="4305300"/>
                  </a:lnTo>
                  <a:lnTo>
                    <a:pt x="9582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52625" y="1414525"/>
              <a:ext cx="9296400" cy="4038600"/>
            </a:xfrm>
            <a:custGeom>
              <a:avLst/>
              <a:gdLst/>
              <a:ahLst/>
              <a:cxnLst/>
              <a:rect l="l" t="t" r="r" b="b"/>
              <a:pathLst>
                <a:path w="9296400" h="4038600">
                  <a:moveTo>
                    <a:pt x="0" y="4038600"/>
                  </a:moveTo>
                  <a:lnTo>
                    <a:pt x="9296400" y="4038600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8600"/>
                  </a:lnTo>
                  <a:close/>
                </a:path>
              </a:pathLst>
            </a:custGeom>
            <a:ln w="9534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33975" y="1266825"/>
              <a:ext cx="1924050" cy="733425"/>
            </a:xfrm>
            <a:custGeom>
              <a:avLst/>
              <a:gdLst/>
              <a:ahLst/>
              <a:cxnLst/>
              <a:rect l="l" t="t" r="r" b="b"/>
              <a:pathLst>
                <a:path w="1924050" h="733425">
                  <a:moveTo>
                    <a:pt x="1924050" y="0"/>
                  </a:moveTo>
                  <a:lnTo>
                    <a:pt x="0" y="0"/>
                  </a:lnTo>
                  <a:lnTo>
                    <a:pt x="0" y="733425"/>
                  </a:lnTo>
                  <a:lnTo>
                    <a:pt x="1924050" y="733425"/>
                  </a:lnTo>
                  <a:lnTo>
                    <a:pt x="1924050" y="0"/>
                  </a:lnTo>
                  <a:close/>
                </a:path>
              </a:pathLst>
            </a:custGeom>
            <a:solidFill>
              <a:srgbClr val="E2DE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34001" y="1271650"/>
              <a:ext cx="1567815" cy="647700"/>
            </a:xfrm>
            <a:custGeom>
              <a:avLst/>
              <a:gdLst/>
              <a:ahLst/>
              <a:cxnLst/>
              <a:rect l="l" t="t" r="r" b="b"/>
              <a:pathLst>
                <a:path w="1567814" h="647700">
                  <a:moveTo>
                    <a:pt x="0" y="0"/>
                  </a:moveTo>
                  <a:lnTo>
                    <a:pt x="0" y="640079"/>
                  </a:lnTo>
                </a:path>
                <a:path w="1567814" h="647700">
                  <a:moveTo>
                    <a:pt x="1562100" y="0"/>
                  </a:moveTo>
                  <a:lnTo>
                    <a:pt x="1562100" y="640079"/>
                  </a:lnTo>
                </a:path>
                <a:path w="1567814" h="647700">
                  <a:moveTo>
                    <a:pt x="0" y="647700"/>
                  </a:moveTo>
                  <a:lnTo>
                    <a:pt x="1567307" y="64770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6753225" cy="6858000"/>
            </a:xfrm>
            <a:custGeom>
              <a:avLst/>
              <a:gdLst/>
              <a:ahLst/>
              <a:cxnLst/>
              <a:rect l="l" t="t" r="r" b="b"/>
              <a:pathLst>
                <a:path w="6753225" h="6858000">
                  <a:moveTo>
                    <a:pt x="675322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753225" y="6858000"/>
                  </a:lnTo>
                  <a:lnTo>
                    <a:pt x="6753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24725" y="580961"/>
              <a:ext cx="4272026" cy="56912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91400" y="647700"/>
              <a:ext cx="4143375" cy="5562600"/>
            </a:xfrm>
            <a:custGeom>
              <a:avLst/>
              <a:gdLst/>
              <a:ahLst/>
              <a:cxnLst/>
              <a:rect l="l" t="t" r="r" b="b"/>
              <a:pathLst>
                <a:path w="4143375" h="5562600">
                  <a:moveTo>
                    <a:pt x="4143375" y="0"/>
                  </a:moveTo>
                  <a:lnTo>
                    <a:pt x="0" y="0"/>
                  </a:lnTo>
                  <a:lnTo>
                    <a:pt x="0" y="5562600"/>
                  </a:lnTo>
                  <a:lnTo>
                    <a:pt x="4143375" y="5562600"/>
                  </a:lnTo>
                  <a:lnTo>
                    <a:pt x="4143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558151" y="814387"/>
              <a:ext cx="3819525" cy="5238750"/>
            </a:xfrm>
            <a:custGeom>
              <a:avLst/>
              <a:gdLst/>
              <a:ahLst/>
              <a:cxnLst/>
              <a:rect l="l" t="t" r="r" b="b"/>
              <a:pathLst>
                <a:path w="3819525" h="5238750">
                  <a:moveTo>
                    <a:pt x="0" y="5238750"/>
                  </a:moveTo>
                  <a:lnTo>
                    <a:pt x="3819525" y="5238750"/>
                  </a:lnTo>
                  <a:lnTo>
                    <a:pt x="3819525" y="0"/>
                  </a:lnTo>
                  <a:lnTo>
                    <a:pt x="0" y="0"/>
                  </a:lnTo>
                  <a:lnTo>
                    <a:pt x="0" y="5238750"/>
                  </a:lnTo>
                  <a:close/>
                </a:path>
              </a:pathLst>
            </a:custGeom>
            <a:ln w="9534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214359" y="2377376"/>
            <a:ext cx="2461895" cy="1359535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603885" marR="5080" indent="-591185">
              <a:lnSpc>
                <a:spcPts val="4730"/>
              </a:lnSpc>
              <a:spcBef>
                <a:spcPts val="1120"/>
              </a:spcBef>
            </a:pPr>
            <a:r>
              <a:rPr sz="4800" spc="35" dirty="0">
                <a:solidFill>
                  <a:srgbClr val="252525"/>
                </a:solidFill>
              </a:rPr>
              <a:t>I</a:t>
            </a:r>
            <a:r>
              <a:rPr sz="4800" spc="-100" dirty="0">
                <a:solidFill>
                  <a:srgbClr val="252525"/>
                </a:solidFill>
              </a:rPr>
              <a:t>N</a:t>
            </a:r>
            <a:r>
              <a:rPr sz="4800" spc="-45" dirty="0">
                <a:solidFill>
                  <a:srgbClr val="252525"/>
                </a:solidFill>
              </a:rPr>
              <a:t>D</a:t>
            </a:r>
            <a:r>
              <a:rPr sz="4800" spc="-35" dirty="0">
                <a:solidFill>
                  <a:srgbClr val="252525"/>
                </a:solidFill>
              </a:rPr>
              <a:t>I</a:t>
            </a:r>
            <a:r>
              <a:rPr sz="4800" spc="-150" dirty="0">
                <a:solidFill>
                  <a:srgbClr val="252525"/>
                </a:solidFill>
              </a:rPr>
              <a:t>C</a:t>
            </a:r>
            <a:r>
              <a:rPr sz="4800" spc="-250" dirty="0">
                <a:solidFill>
                  <a:srgbClr val="252525"/>
                </a:solidFill>
              </a:rPr>
              <a:t>A</a:t>
            </a:r>
            <a:r>
              <a:rPr sz="4800" spc="-170" dirty="0">
                <a:solidFill>
                  <a:srgbClr val="252525"/>
                </a:solidFill>
              </a:rPr>
              <a:t>T</a:t>
            </a:r>
            <a:r>
              <a:rPr sz="4800" dirty="0">
                <a:solidFill>
                  <a:srgbClr val="252525"/>
                </a:solidFill>
              </a:rPr>
              <a:t>I  </a:t>
            </a:r>
            <a:r>
              <a:rPr sz="4800" spc="-50" dirty="0">
                <a:solidFill>
                  <a:srgbClr val="252525"/>
                </a:solidFill>
              </a:rPr>
              <a:t>ONS</a:t>
            </a:r>
            <a:endParaRPr sz="4800"/>
          </a:p>
        </p:txBody>
      </p:sp>
      <p:sp>
        <p:nvSpPr>
          <p:cNvPr id="18" name="object 18"/>
          <p:cNvSpPr/>
          <p:nvPr/>
        </p:nvSpPr>
        <p:spPr>
          <a:xfrm>
            <a:off x="8505825" y="638175"/>
            <a:ext cx="1914525" cy="733425"/>
          </a:xfrm>
          <a:custGeom>
            <a:avLst/>
            <a:gdLst/>
            <a:ahLst/>
            <a:cxnLst/>
            <a:rect l="l" t="t" r="r" b="b"/>
            <a:pathLst>
              <a:path w="1914525" h="733425">
                <a:moveTo>
                  <a:pt x="1914525" y="0"/>
                </a:moveTo>
                <a:lnTo>
                  <a:pt x="0" y="0"/>
                </a:lnTo>
                <a:lnTo>
                  <a:pt x="0" y="733425"/>
                </a:lnTo>
                <a:lnTo>
                  <a:pt x="1914525" y="733425"/>
                </a:lnTo>
                <a:lnTo>
                  <a:pt x="1914525" y="0"/>
                </a:lnTo>
                <a:close/>
              </a:path>
            </a:pathLst>
          </a:custGeom>
          <a:solidFill>
            <a:srgbClr val="E2DED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647700" y="643001"/>
            <a:ext cx="9669145" cy="4824730"/>
            <a:chOff x="647700" y="643001"/>
            <a:chExt cx="9669145" cy="4824730"/>
          </a:xfrm>
        </p:grpSpPr>
        <p:sp>
          <p:nvSpPr>
            <p:cNvPr id="20" name="object 20"/>
            <p:cNvSpPr/>
            <p:nvPr/>
          </p:nvSpPr>
          <p:spPr>
            <a:xfrm>
              <a:off x="647700" y="1381125"/>
              <a:ext cx="5448300" cy="40862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624951" y="643001"/>
              <a:ext cx="1691639" cy="647700"/>
            </a:xfrm>
            <a:custGeom>
              <a:avLst/>
              <a:gdLst/>
              <a:ahLst/>
              <a:cxnLst/>
              <a:rect l="l" t="t" r="r" b="b"/>
              <a:pathLst>
                <a:path w="1691640" h="647700">
                  <a:moveTo>
                    <a:pt x="0" y="0"/>
                  </a:moveTo>
                  <a:lnTo>
                    <a:pt x="0" y="640079"/>
                  </a:lnTo>
                </a:path>
                <a:path w="1691640" h="647700">
                  <a:moveTo>
                    <a:pt x="1685925" y="0"/>
                  </a:moveTo>
                  <a:lnTo>
                    <a:pt x="1685925" y="640079"/>
                  </a:lnTo>
                </a:path>
                <a:path w="1691640" h="647700">
                  <a:moveTo>
                    <a:pt x="0" y="647700"/>
                  </a:moveTo>
                  <a:lnTo>
                    <a:pt x="1691640" y="64770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8125" y="238125"/>
              <a:ext cx="11715750" cy="6381750"/>
            </a:xfrm>
            <a:custGeom>
              <a:avLst/>
              <a:gdLst/>
              <a:ahLst/>
              <a:cxnLst/>
              <a:rect l="l" t="t" r="r" b="b"/>
              <a:pathLst>
                <a:path w="11715750" h="6381750">
                  <a:moveTo>
                    <a:pt x="11715750" y="0"/>
                  </a:moveTo>
                  <a:lnTo>
                    <a:pt x="0" y="0"/>
                  </a:lnTo>
                  <a:lnTo>
                    <a:pt x="0" y="6381750"/>
                  </a:lnTo>
                  <a:lnTo>
                    <a:pt x="11715750" y="6381750"/>
                  </a:lnTo>
                  <a:lnTo>
                    <a:pt x="11715750" y="0"/>
                  </a:lnTo>
                  <a:close/>
                </a:path>
              </a:pathLst>
            </a:custGeom>
            <a:solidFill>
              <a:srgbClr val="E2DE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38250" y="1200086"/>
              <a:ext cx="9710801" cy="443395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52625" y="1414525"/>
              <a:ext cx="9296400" cy="4038600"/>
            </a:xfrm>
            <a:custGeom>
              <a:avLst/>
              <a:gdLst/>
              <a:ahLst/>
              <a:cxnLst/>
              <a:rect l="l" t="t" r="r" b="b"/>
              <a:pathLst>
                <a:path w="9296400" h="4038600">
                  <a:moveTo>
                    <a:pt x="0" y="4038600"/>
                  </a:moveTo>
                  <a:lnTo>
                    <a:pt x="9296400" y="4038600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8600"/>
                  </a:lnTo>
                  <a:close/>
                </a:path>
              </a:pathLst>
            </a:custGeom>
            <a:ln w="9534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0525" y="390461"/>
              <a:ext cx="11406251" cy="607225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200" y="457200"/>
              <a:ext cx="11277600" cy="5943600"/>
            </a:xfrm>
            <a:custGeom>
              <a:avLst/>
              <a:gdLst/>
              <a:ahLst/>
              <a:cxnLst/>
              <a:rect l="l" t="t" r="r" b="b"/>
              <a:pathLst>
                <a:path w="11277600" h="5943600">
                  <a:moveTo>
                    <a:pt x="11277600" y="0"/>
                  </a:moveTo>
                  <a:lnTo>
                    <a:pt x="0" y="0"/>
                  </a:lnTo>
                  <a:lnTo>
                    <a:pt x="0" y="5943600"/>
                  </a:lnTo>
                  <a:lnTo>
                    <a:pt x="11277600" y="5943600"/>
                  </a:lnTo>
                  <a:lnTo>
                    <a:pt x="11277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3887" y="623887"/>
              <a:ext cx="10953750" cy="5619750"/>
            </a:xfrm>
            <a:custGeom>
              <a:avLst/>
              <a:gdLst/>
              <a:ahLst/>
              <a:cxnLst/>
              <a:rect l="l" t="t" r="r" b="b"/>
              <a:pathLst>
                <a:path w="10953750" h="5619750">
                  <a:moveTo>
                    <a:pt x="0" y="5619750"/>
                  </a:moveTo>
                  <a:lnTo>
                    <a:pt x="10953750" y="5619750"/>
                  </a:lnTo>
                  <a:lnTo>
                    <a:pt x="10953750" y="0"/>
                  </a:lnTo>
                  <a:lnTo>
                    <a:pt x="0" y="0"/>
                  </a:lnTo>
                  <a:lnTo>
                    <a:pt x="0" y="5619750"/>
                  </a:lnTo>
                  <a:close/>
                </a:path>
              </a:pathLst>
            </a:custGeom>
            <a:ln w="9534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608320" y="1929510"/>
            <a:ext cx="5219700" cy="170497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99210" marR="5080" indent="-1287145">
              <a:lnSpc>
                <a:spcPts val="6010"/>
              </a:lnSpc>
              <a:spcBef>
                <a:spcPts val="1300"/>
              </a:spcBef>
            </a:pPr>
            <a:r>
              <a:rPr sz="6000" spc="-80" dirty="0">
                <a:solidFill>
                  <a:srgbClr val="252525"/>
                </a:solidFill>
              </a:rPr>
              <a:t>C</a:t>
            </a:r>
            <a:r>
              <a:rPr sz="6000" spc="-40" dirty="0">
                <a:solidFill>
                  <a:srgbClr val="252525"/>
                </a:solidFill>
              </a:rPr>
              <a:t>O</a:t>
            </a:r>
            <a:r>
              <a:rPr sz="6000" spc="-90" dirty="0">
                <a:solidFill>
                  <a:srgbClr val="252525"/>
                </a:solidFill>
              </a:rPr>
              <a:t>N</a:t>
            </a:r>
            <a:r>
              <a:rPr sz="6000" dirty="0">
                <a:solidFill>
                  <a:srgbClr val="252525"/>
                </a:solidFill>
              </a:rPr>
              <a:t>T</a:t>
            </a:r>
            <a:r>
              <a:rPr sz="6000" spc="-120" dirty="0">
                <a:solidFill>
                  <a:srgbClr val="252525"/>
                </a:solidFill>
              </a:rPr>
              <a:t>R</a:t>
            </a:r>
            <a:r>
              <a:rPr sz="6000" spc="-240" dirty="0">
                <a:solidFill>
                  <a:srgbClr val="252525"/>
                </a:solidFill>
              </a:rPr>
              <a:t>A</a:t>
            </a:r>
            <a:r>
              <a:rPr sz="6000" spc="55" dirty="0">
                <a:solidFill>
                  <a:srgbClr val="252525"/>
                </a:solidFill>
              </a:rPr>
              <a:t>I</a:t>
            </a:r>
            <a:r>
              <a:rPr sz="6000" spc="-90" dirty="0">
                <a:solidFill>
                  <a:srgbClr val="252525"/>
                </a:solidFill>
              </a:rPr>
              <a:t>N</a:t>
            </a:r>
            <a:r>
              <a:rPr sz="6000" spc="-120" dirty="0">
                <a:solidFill>
                  <a:srgbClr val="252525"/>
                </a:solidFill>
              </a:rPr>
              <a:t>D</a:t>
            </a:r>
            <a:r>
              <a:rPr sz="6000" spc="-85" dirty="0">
                <a:solidFill>
                  <a:srgbClr val="252525"/>
                </a:solidFill>
              </a:rPr>
              <a:t>I</a:t>
            </a:r>
            <a:r>
              <a:rPr sz="6000" dirty="0">
                <a:solidFill>
                  <a:srgbClr val="252525"/>
                </a:solidFill>
              </a:rPr>
              <a:t>C  </a:t>
            </a:r>
            <a:r>
              <a:rPr sz="6000" spc="-50" dirty="0">
                <a:solidFill>
                  <a:srgbClr val="252525"/>
                </a:solidFill>
              </a:rPr>
              <a:t>ATIONS</a:t>
            </a:r>
            <a:endParaRPr sz="6000"/>
          </a:p>
        </p:txBody>
      </p:sp>
      <p:grpSp>
        <p:nvGrpSpPr>
          <p:cNvPr id="12" name="object 12"/>
          <p:cNvGrpSpPr/>
          <p:nvPr/>
        </p:nvGrpSpPr>
        <p:grpSpPr>
          <a:xfrm>
            <a:off x="1238250" y="447675"/>
            <a:ext cx="7934325" cy="4400550"/>
            <a:chOff x="1238250" y="447675"/>
            <a:chExt cx="7934325" cy="4400550"/>
          </a:xfrm>
        </p:grpSpPr>
        <p:sp>
          <p:nvSpPr>
            <p:cNvPr id="13" name="object 13"/>
            <p:cNvSpPr/>
            <p:nvPr/>
          </p:nvSpPr>
          <p:spPr>
            <a:xfrm>
              <a:off x="7248525" y="447675"/>
              <a:ext cx="1924050" cy="733425"/>
            </a:xfrm>
            <a:custGeom>
              <a:avLst/>
              <a:gdLst/>
              <a:ahLst/>
              <a:cxnLst/>
              <a:rect l="l" t="t" r="r" b="b"/>
              <a:pathLst>
                <a:path w="1924050" h="733425">
                  <a:moveTo>
                    <a:pt x="1924050" y="0"/>
                  </a:moveTo>
                  <a:lnTo>
                    <a:pt x="0" y="0"/>
                  </a:lnTo>
                  <a:lnTo>
                    <a:pt x="0" y="733425"/>
                  </a:lnTo>
                  <a:lnTo>
                    <a:pt x="1924050" y="733425"/>
                  </a:lnTo>
                  <a:lnTo>
                    <a:pt x="1924050" y="0"/>
                  </a:lnTo>
                  <a:close/>
                </a:path>
              </a:pathLst>
            </a:custGeom>
            <a:solidFill>
              <a:srgbClr val="E2DE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67651" y="452500"/>
              <a:ext cx="1695450" cy="647700"/>
            </a:xfrm>
            <a:custGeom>
              <a:avLst/>
              <a:gdLst/>
              <a:ahLst/>
              <a:cxnLst/>
              <a:rect l="l" t="t" r="r" b="b"/>
              <a:pathLst>
                <a:path w="1695450" h="647700">
                  <a:moveTo>
                    <a:pt x="0" y="0"/>
                  </a:moveTo>
                  <a:lnTo>
                    <a:pt x="0" y="640079"/>
                  </a:lnTo>
                </a:path>
                <a:path w="1695450" h="647700">
                  <a:moveTo>
                    <a:pt x="1695450" y="0"/>
                  </a:moveTo>
                  <a:lnTo>
                    <a:pt x="1695450" y="640079"/>
                  </a:lnTo>
                </a:path>
                <a:path w="1695450" h="647700">
                  <a:moveTo>
                    <a:pt x="0" y="647700"/>
                  </a:moveTo>
                  <a:lnTo>
                    <a:pt x="1691640" y="64770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250" y="2028825"/>
              <a:ext cx="3752850" cy="28194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76525" y="857250"/>
            <a:ext cx="683895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57250"/>
            <a:ext cx="104394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8125" y="238125"/>
              <a:ext cx="11715750" cy="6381750"/>
            </a:xfrm>
            <a:custGeom>
              <a:avLst/>
              <a:gdLst/>
              <a:ahLst/>
              <a:cxnLst/>
              <a:rect l="l" t="t" r="r" b="b"/>
              <a:pathLst>
                <a:path w="11715750" h="6381750">
                  <a:moveTo>
                    <a:pt x="11715750" y="0"/>
                  </a:moveTo>
                  <a:lnTo>
                    <a:pt x="0" y="0"/>
                  </a:lnTo>
                  <a:lnTo>
                    <a:pt x="0" y="6381750"/>
                  </a:lnTo>
                  <a:lnTo>
                    <a:pt x="11715750" y="6381750"/>
                  </a:lnTo>
                  <a:lnTo>
                    <a:pt x="11715750" y="0"/>
                  </a:lnTo>
                  <a:close/>
                </a:path>
              </a:pathLst>
            </a:custGeom>
            <a:solidFill>
              <a:srgbClr val="E2DE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38250" y="1200086"/>
              <a:ext cx="9710801" cy="443395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52625" y="1414525"/>
              <a:ext cx="9296400" cy="4038600"/>
            </a:xfrm>
            <a:custGeom>
              <a:avLst/>
              <a:gdLst/>
              <a:ahLst/>
              <a:cxnLst/>
              <a:rect l="l" t="t" r="r" b="b"/>
              <a:pathLst>
                <a:path w="9296400" h="4038600">
                  <a:moveTo>
                    <a:pt x="0" y="4038600"/>
                  </a:moveTo>
                  <a:lnTo>
                    <a:pt x="9296400" y="4038600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8600"/>
                  </a:lnTo>
                  <a:close/>
                </a:path>
              </a:pathLst>
            </a:custGeom>
            <a:ln w="9534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0525" y="390461"/>
              <a:ext cx="11406251" cy="607225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200" y="457200"/>
              <a:ext cx="11277600" cy="5943600"/>
            </a:xfrm>
            <a:custGeom>
              <a:avLst/>
              <a:gdLst/>
              <a:ahLst/>
              <a:cxnLst/>
              <a:rect l="l" t="t" r="r" b="b"/>
              <a:pathLst>
                <a:path w="11277600" h="5943600">
                  <a:moveTo>
                    <a:pt x="11277600" y="0"/>
                  </a:moveTo>
                  <a:lnTo>
                    <a:pt x="0" y="0"/>
                  </a:lnTo>
                  <a:lnTo>
                    <a:pt x="0" y="5943600"/>
                  </a:lnTo>
                  <a:lnTo>
                    <a:pt x="11277600" y="5943600"/>
                  </a:lnTo>
                  <a:lnTo>
                    <a:pt x="11277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3887" y="623887"/>
              <a:ext cx="10953750" cy="5619750"/>
            </a:xfrm>
            <a:custGeom>
              <a:avLst/>
              <a:gdLst/>
              <a:ahLst/>
              <a:cxnLst/>
              <a:rect l="l" t="t" r="r" b="b"/>
              <a:pathLst>
                <a:path w="10953750" h="5619750">
                  <a:moveTo>
                    <a:pt x="0" y="5619750"/>
                  </a:moveTo>
                  <a:lnTo>
                    <a:pt x="10953750" y="5619750"/>
                  </a:lnTo>
                  <a:lnTo>
                    <a:pt x="10953750" y="0"/>
                  </a:lnTo>
                  <a:lnTo>
                    <a:pt x="0" y="0"/>
                  </a:lnTo>
                  <a:lnTo>
                    <a:pt x="0" y="5619750"/>
                  </a:lnTo>
                  <a:close/>
                </a:path>
              </a:pathLst>
            </a:custGeom>
            <a:ln w="9534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922387" y="87967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OSCE</a:t>
            </a:r>
            <a:endParaRPr lang="ru-RU" sz="40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53800" y="738010"/>
            <a:ext cx="5253037" cy="539150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43400" y="1143000"/>
            <a:ext cx="167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Conicotomy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387382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8125" y="238125"/>
              <a:ext cx="11715750" cy="6381750"/>
            </a:xfrm>
            <a:custGeom>
              <a:avLst/>
              <a:gdLst/>
              <a:ahLst/>
              <a:cxnLst/>
              <a:rect l="l" t="t" r="r" b="b"/>
              <a:pathLst>
                <a:path w="11715750" h="6381750">
                  <a:moveTo>
                    <a:pt x="11715750" y="0"/>
                  </a:moveTo>
                  <a:lnTo>
                    <a:pt x="0" y="0"/>
                  </a:lnTo>
                  <a:lnTo>
                    <a:pt x="0" y="6381750"/>
                  </a:lnTo>
                  <a:lnTo>
                    <a:pt x="11715750" y="6381750"/>
                  </a:lnTo>
                  <a:lnTo>
                    <a:pt x="11715750" y="0"/>
                  </a:lnTo>
                  <a:close/>
                </a:path>
              </a:pathLst>
            </a:custGeom>
            <a:solidFill>
              <a:srgbClr val="E2DE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38250" y="1200086"/>
              <a:ext cx="9710801" cy="443395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52625" y="1414525"/>
              <a:ext cx="9296400" cy="4038600"/>
            </a:xfrm>
            <a:custGeom>
              <a:avLst/>
              <a:gdLst/>
              <a:ahLst/>
              <a:cxnLst/>
              <a:rect l="l" t="t" r="r" b="b"/>
              <a:pathLst>
                <a:path w="9296400" h="4038600">
                  <a:moveTo>
                    <a:pt x="0" y="4038600"/>
                  </a:moveTo>
                  <a:lnTo>
                    <a:pt x="9296400" y="4038600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8600"/>
                  </a:lnTo>
                  <a:close/>
                </a:path>
              </a:pathLst>
            </a:custGeom>
            <a:ln w="9534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0525" y="390461"/>
              <a:ext cx="11406251" cy="607225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200" y="457200"/>
              <a:ext cx="11277600" cy="5943600"/>
            </a:xfrm>
            <a:custGeom>
              <a:avLst/>
              <a:gdLst/>
              <a:ahLst/>
              <a:cxnLst/>
              <a:rect l="l" t="t" r="r" b="b"/>
              <a:pathLst>
                <a:path w="11277600" h="5943600">
                  <a:moveTo>
                    <a:pt x="11277600" y="0"/>
                  </a:moveTo>
                  <a:lnTo>
                    <a:pt x="0" y="0"/>
                  </a:lnTo>
                  <a:lnTo>
                    <a:pt x="0" y="5943600"/>
                  </a:lnTo>
                  <a:lnTo>
                    <a:pt x="11277600" y="5943600"/>
                  </a:lnTo>
                  <a:lnTo>
                    <a:pt x="11277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3887" y="623887"/>
              <a:ext cx="10953750" cy="5619750"/>
            </a:xfrm>
            <a:custGeom>
              <a:avLst/>
              <a:gdLst/>
              <a:ahLst/>
              <a:cxnLst/>
              <a:rect l="l" t="t" r="r" b="b"/>
              <a:pathLst>
                <a:path w="10953750" h="5619750">
                  <a:moveTo>
                    <a:pt x="0" y="5619750"/>
                  </a:moveTo>
                  <a:lnTo>
                    <a:pt x="10953750" y="5619750"/>
                  </a:lnTo>
                  <a:lnTo>
                    <a:pt x="10953750" y="0"/>
                  </a:lnTo>
                  <a:lnTo>
                    <a:pt x="0" y="0"/>
                  </a:lnTo>
                  <a:lnTo>
                    <a:pt x="0" y="5619750"/>
                  </a:lnTo>
                  <a:close/>
                </a:path>
              </a:pathLst>
            </a:custGeom>
            <a:ln w="9534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922387" y="87967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OSCE</a:t>
            </a:r>
            <a:endParaRPr lang="ru-RU" sz="4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4987" y="1040573"/>
            <a:ext cx="5629275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8471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8125" y="238125"/>
              <a:ext cx="11715750" cy="6381750"/>
            </a:xfrm>
            <a:custGeom>
              <a:avLst/>
              <a:gdLst/>
              <a:ahLst/>
              <a:cxnLst/>
              <a:rect l="l" t="t" r="r" b="b"/>
              <a:pathLst>
                <a:path w="11715750" h="6381750">
                  <a:moveTo>
                    <a:pt x="11715750" y="0"/>
                  </a:moveTo>
                  <a:lnTo>
                    <a:pt x="0" y="0"/>
                  </a:lnTo>
                  <a:lnTo>
                    <a:pt x="0" y="6381750"/>
                  </a:lnTo>
                  <a:lnTo>
                    <a:pt x="11715750" y="6381750"/>
                  </a:lnTo>
                  <a:lnTo>
                    <a:pt x="11715750" y="0"/>
                  </a:lnTo>
                  <a:close/>
                </a:path>
              </a:pathLst>
            </a:custGeom>
            <a:solidFill>
              <a:srgbClr val="E2DE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38250" y="1200086"/>
              <a:ext cx="9710801" cy="443395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52625" y="1414525"/>
              <a:ext cx="9296400" cy="4038600"/>
            </a:xfrm>
            <a:custGeom>
              <a:avLst/>
              <a:gdLst/>
              <a:ahLst/>
              <a:cxnLst/>
              <a:rect l="l" t="t" r="r" b="b"/>
              <a:pathLst>
                <a:path w="9296400" h="4038600">
                  <a:moveTo>
                    <a:pt x="0" y="4038600"/>
                  </a:moveTo>
                  <a:lnTo>
                    <a:pt x="9296400" y="4038600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8600"/>
                  </a:lnTo>
                  <a:close/>
                </a:path>
              </a:pathLst>
            </a:custGeom>
            <a:ln w="9534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0525" y="390461"/>
              <a:ext cx="11406251" cy="607225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200" y="457200"/>
              <a:ext cx="11277600" cy="5943600"/>
            </a:xfrm>
            <a:custGeom>
              <a:avLst/>
              <a:gdLst/>
              <a:ahLst/>
              <a:cxnLst/>
              <a:rect l="l" t="t" r="r" b="b"/>
              <a:pathLst>
                <a:path w="11277600" h="5943600">
                  <a:moveTo>
                    <a:pt x="11277600" y="0"/>
                  </a:moveTo>
                  <a:lnTo>
                    <a:pt x="0" y="0"/>
                  </a:lnTo>
                  <a:lnTo>
                    <a:pt x="0" y="5943600"/>
                  </a:lnTo>
                  <a:lnTo>
                    <a:pt x="11277600" y="5943600"/>
                  </a:lnTo>
                  <a:lnTo>
                    <a:pt x="11277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3887" y="623887"/>
              <a:ext cx="10953750" cy="5619750"/>
            </a:xfrm>
            <a:custGeom>
              <a:avLst/>
              <a:gdLst/>
              <a:ahLst/>
              <a:cxnLst/>
              <a:rect l="l" t="t" r="r" b="b"/>
              <a:pathLst>
                <a:path w="10953750" h="5619750">
                  <a:moveTo>
                    <a:pt x="0" y="5619750"/>
                  </a:moveTo>
                  <a:lnTo>
                    <a:pt x="10953750" y="5619750"/>
                  </a:lnTo>
                  <a:lnTo>
                    <a:pt x="10953750" y="0"/>
                  </a:lnTo>
                  <a:lnTo>
                    <a:pt x="0" y="0"/>
                  </a:lnTo>
                  <a:lnTo>
                    <a:pt x="0" y="5619750"/>
                  </a:lnTo>
                  <a:close/>
                </a:path>
              </a:pathLst>
            </a:custGeom>
            <a:ln w="9534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922387" y="87967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OSCE</a:t>
            </a:r>
            <a:endParaRPr lang="ru-RU" sz="4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176" y="872743"/>
            <a:ext cx="675322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5825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0404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84</Words>
  <Application>Microsoft Office PowerPoint</Application>
  <PresentationFormat>Произвольный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Слайд 2</vt:lpstr>
      <vt:lpstr>What is cricothyroidotomy /conicotomy ?</vt:lpstr>
      <vt:lpstr>INDICATI  ONS</vt:lpstr>
      <vt:lpstr>CONTRAINDIC  ATIONS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D&amp;Z Networks</dc:creator>
  <cp:lastModifiedBy>e030188pmp</cp:lastModifiedBy>
  <cp:revision>5</cp:revision>
  <dcterms:created xsi:type="dcterms:W3CDTF">2020-10-20T08:20:48Z</dcterms:created>
  <dcterms:modified xsi:type="dcterms:W3CDTF">2020-10-27T09:18:11Z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2020-10-07T00:00:00Z</vt:filetime>
  </property>
  <property fmtid="{D5CDD505-2E9C-101B-9397-08002B2CF9AE}" pid="3" name="LastSaved">
    <vt:filetime>2020-10-20T00:00:00Z</vt:filetime>
  </property>
</Properties>
</file>