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60" r:id="rId2"/>
    <p:sldId id="256" r:id="rId3"/>
    <p:sldId id="257" r:id="rId4"/>
    <p:sldId id="258" r:id="rId5"/>
    <p:sldId id="259" r:id="rId6"/>
    <p:sldId id="261" r:id="rId7"/>
    <p:sldId id="262" r:id="rId8"/>
    <p:sldId id="263" r:id="rId9"/>
    <p:sldId id="264" r:id="rId10"/>
    <p:sldId id="265" r:id="rId11"/>
    <p:sldId id="266" r:id="rId12"/>
  </p:sldIdLst>
  <p:sldSz cx="7562850" cy="10691813"/>
  <p:notesSz cx="6858000" cy="9144000"/>
  <p:defaultText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367">
          <p15:clr>
            <a:srgbClr val="A4A3A4"/>
          </p15:clr>
        </p15:guide>
        <p15:guide id="2" pos="238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059" autoAdjust="0"/>
    <p:restoredTop sz="94660"/>
  </p:normalViewPr>
  <p:slideViewPr>
    <p:cSldViewPr>
      <p:cViewPr>
        <p:scale>
          <a:sx n="50" d="100"/>
          <a:sy n="50" d="100"/>
        </p:scale>
        <p:origin x="2346" y="-108"/>
      </p:cViewPr>
      <p:guideLst>
        <p:guide orient="horz" pos="3367"/>
        <p:guide pos="2382"/>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p:bodyStyle/>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healthychildren.org/English/health-issues/conditions/treatments/Pages/Imaging-Tests.aspx" TargetMode="External"/><Relationship Id="rId2" Type="http://schemas.openxmlformats.org/officeDocument/2006/relationships/hyperlink" Target="https://www.healthychildren.org/English/health-issues/conditions/fever/Pages/default.aspx" TargetMode="Externa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hyperlink" Target="https://www.childrenscolorado.org/conditions-and-advice/conditions-and-symptoms/symptoms/oxygen-need/" TargetMode="External"/><Relationship Id="rId2" Type="http://schemas.openxmlformats.org/officeDocument/2006/relationships/hyperlink" Target="https://www.childrenscolorado.org/conditions-and-advice/conditions-and-symptoms/symptoms/wheezing/" TargetMode="Externa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493393" y="305346"/>
            <a:ext cx="3781425" cy="1477328"/>
          </a:xfrm>
          <a:prstGeom prst="rect">
            <a:avLst/>
          </a:prstGeom>
        </p:spPr>
        <p:txBody>
          <a:bodyPr wrap="square">
            <a:spAutoFit/>
          </a:bodyPr>
          <a:lstStyle/>
          <a:p>
            <a:r>
              <a:rPr lang="en-US" dirty="0" smtClean="0"/>
              <a:t>Ministry of health of Ukraine</a:t>
            </a:r>
            <a:br>
              <a:rPr lang="en-US" dirty="0" smtClean="0"/>
            </a:br>
            <a:r>
              <a:rPr lang="en-US" dirty="0" smtClean="0"/>
              <a:t>Odessa National Medical University</a:t>
            </a:r>
            <a:br>
              <a:rPr lang="en-US" dirty="0" smtClean="0"/>
            </a:br>
            <a:r>
              <a:rPr lang="en-US" dirty="0" smtClean="0"/>
              <a:t>Department of Robotic and Endoscopic Surgery</a:t>
            </a:r>
            <a:br>
              <a:rPr lang="en-US" dirty="0" smtClean="0"/>
            </a:br>
            <a:r>
              <a:rPr lang="en-US" dirty="0" smtClean="0"/>
              <a:t>Simulation medicine cycle </a:t>
            </a:r>
            <a:endParaRPr lang="uk-UA" dirty="0"/>
          </a:p>
        </p:txBody>
      </p:sp>
      <p:sp>
        <p:nvSpPr>
          <p:cNvPr id="3" name="Прямоугольник 2"/>
          <p:cNvSpPr/>
          <p:nvPr/>
        </p:nvSpPr>
        <p:spPr>
          <a:xfrm>
            <a:off x="1890713" y="4883448"/>
            <a:ext cx="3781425" cy="923330"/>
          </a:xfrm>
          <a:prstGeom prst="rect">
            <a:avLst/>
          </a:prstGeom>
        </p:spPr>
        <p:txBody>
          <a:bodyPr>
            <a:spAutoFit/>
          </a:bodyPr>
          <a:lstStyle/>
          <a:p>
            <a:r>
              <a:rPr lang="en-US" b="1" dirty="0" smtClean="0"/>
              <a:t>Topic 10</a:t>
            </a:r>
            <a:r>
              <a:rPr lang="en-US" dirty="0" smtClean="0"/>
              <a:t>. </a:t>
            </a:r>
            <a:r>
              <a:rPr lang="en-US" dirty="0" smtClean="0">
                <a:solidFill>
                  <a:srgbClr val="FF0000"/>
                </a:solidFill>
              </a:rPr>
              <a:t>Emergency care for severe pneumonia in children. Emergency care for bronchial asthma in children</a:t>
            </a:r>
            <a:endParaRPr lang="uk-UA" dirty="0">
              <a:solidFill>
                <a:srgbClr val="FF000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 name="Прямоугольник 3"/>
          <p:cNvSpPr/>
          <p:nvPr/>
        </p:nvSpPr>
        <p:spPr>
          <a:xfrm>
            <a:off x="1124712" y="1834896"/>
            <a:ext cx="5315712" cy="5824728"/>
          </a:xfrm>
          <a:prstGeom prst="rect">
            <a:avLst/>
          </a:prstGeom>
        </p:spPr>
        <p:txBody>
          <a:bodyPr lIns="0" tIns="0" rIns="0" bIns="0">
            <a:noAutofit/>
          </a:bodyPr>
          <a:lstStyle/>
          <a:p>
            <a:pPr indent="0">
              <a:lnSpc>
                <a:spcPts val="3216"/>
              </a:lnSpc>
              <a:spcBef>
                <a:spcPts val="2310"/>
              </a:spcBef>
            </a:pPr>
            <a:r>
              <a:rPr lang="en-US" sz="900" b="1" u="sng">
                <a:latin typeface="Times New Roman"/>
              </a:rPr>
              <a:t>Topic 10: Emergency care for severe pneumonia and Emergency care for bronchial asthma in child Definition of pneumonia</a:t>
            </a:r>
            <a:r>
              <a:rPr lang="en-US" sz="900" b="1">
                <a:latin typeface="Times New Roman"/>
              </a:rPr>
              <a:t> :</a:t>
            </a:r>
          </a:p>
          <a:p>
            <a:pPr indent="0" algn="just">
              <a:lnSpc>
                <a:spcPts val="1632"/>
              </a:lnSpc>
            </a:pPr>
            <a:r>
              <a:rPr lang="en-US" sz="1000">
                <a:latin typeface="Times New Roman"/>
              </a:rPr>
              <a:t>Pneumonia is an infection of the lungs that can be caused by viruses, bacteria, fungi and parasites. Pneumonia is a</a:t>
            </a:r>
          </a:p>
          <a:p>
            <a:pPr indent="0" algn="just">
              <a:lnSpc>
                <a:spcPts val="1512"/>
              </a:lnSpc>
            </a:pPr>
            <a:r>
              <a:rPr lang="en-US" sz="1000">
                <a:latin typeface="Times New Roman"/>
              </a:rPr>
              <a:t>secondary illness that develops because the viral or bacterial illness was there first.</a:t>
            </a:r>
          </a:p>
          <a:p>
            <a:pPr indent="0" algn="just">
              <a:lnSpc>
                <a:spcPts val="1512"/>
              </a:lnSpc>
            </a:pPr>
            <a:r>
              <a:rPr lang="en-US" sz="1050">
                <a:latin typeface="Calibri"/>
              </a:rPr>
              <a:t>Because most forms of pneumonia are linked to viral or bacterial infections that spread from person to person, they're most common during the fall, winter, and early spring, when children spend more time indoors in close contact with others. The chance that a child will develop pneumonia is not affected by how she is dressed or by air temperature.</a:t>
            </a:r>
          </a:p>
          <a:p>
            <a:pPr indent="0" algn="just">
              <a:spcAft>
                <a:spcPts val="630"/>
              </a:spcAft>
            </a:pPr>
            <a:r>
              <a:rPr lang="en-US" sz="1050">
                <a:latin typeface="Calibri"/>
              </a:rPr>
              <a:t>Signs and Symptoms</a:t>
            </a:r>
          </a:p>
          <a:p>
            <a:pPr indent="0" algn="just">
              <a:lnSpc>
                <a:spcPts val="1560"/>
              </a:lnSpc>
            </a:pPr>
            <a:r>
              <a:rPr lang="en-US" sz="1050">
                <a:latin typeface="Calibri"/>
              </a:rPr>
              <a:t>Like many infections, pneumonia usually produces a</a:t>
            </a:r>
            <a:r>
              <a:rPr lang="en-US" sz="1050">
                <a:latin typeface="Calibri"/>
                <a:hlinkClick r:id="rId2"/>
              </a:rPr>
              <a:t> fever,</a:t>
            </a:r>
            <a:r>
              <a:rPr lang="en-US" sz="1050">
                <a:latin typeface="Calibri"/>
              </a:rPr>
              <a:t> which in turn may cause sweating, chills, flushed skin, and general discomfort. The child also may lose her appetite and seem less energetic than normal. Babies and toddlers may seem pale and limp, and cry more than usual.</a:t>
            </a:r>
          </a:p>
          <a:p>
            <a:pPr indent="0" algn="just">
              <a:lnSpc>
                <a:spcPts val="1560"/>
              </a:lnSpc>
            </a:pPr>
            <a:r>
              <a:rPr lang="en-US" sz="1050">
                <a:latin typeface="Calibri"/>
              </a:rPr>
              <a:t>Because pneumonia can cause breathing difficulties, you may notice these other, more specific symptoms, too:</a:t>
            </a:r>
          </a:p>
          <a:p>
            <a:pPr marL="368300" indent="0">
              <a:spcAft>
                <a:spcPts val="630"/>
              </a:spcAft>
            </a:pPr>
            <a:r>
              <a:rPr lang="en-US" sz="1050">
                <a:latin typeface="Calibri"/>
              </a:rPr>
              <a:t>□□Cough</a:t>
            </a:r>
          </a:p>
          <a:p>
            <a:pPr marL="368300" indent="0">
              <a:spcAft>
                <a:spcPts val="630"/>
              </a:spcAft>
            </a:pPr>
            <a:r>
              <a:rPr lang="en-US" sz="1050">
                <a:latin typeface="Calibri"/>
              </a:rPr>
              <a:t>□□Fast, labored breathing</a:t>
            </a:r>
          </a:p>
          <a:p>
            <a:pPr marL="368300" indent="0">
              <a:lnSpc>
                <a:spcPts val="1560"/>
              </a:lnSpc>
            </a:pPr>
            <a:r>
              <a:rPr lang="en-US" sz="1050">
                <a:latin typeface="Calibri"/>
              </a:rPr>
              <a:t>□□Increased activity of the breathing muscles below and between the ribs and above the collarbone</a:t>
            </a:r>
          </a:p>
          <a:p>
            <a:pPr marL="368300" indent="0">
              <a:lnSpc>
                <a:spcPts val="1920"/>
              </a:lnSpc>
            </a:pPr>
            <a:r>
              <a:rPr lang="en-US" sz="1050">
                <a:latin typeface="Calibri"/>
              </a:rPr>
              <a:t>□□Flaring (widening) of the nostrils</a:t>
            </a:r>
          </a:p>
          <a:p>
            <a:pPr marL="368300" indent="0">
              <a:lnSpc>
                <a:spcPts val="1920"/>
              </a:lnSpc>
            </a:pPr>
            <a:r>
              <a:rPr lang="en-US" sz="1050">
                <a:latin typeface="Calibri"/>
              </a:rPr>
              <a:t>□□Pain in the chest, particularly with coughing or deep breathing □□Wheezing</a:t>
            </a:r>
          </a:p>
          <a:p>
            <a:pPr marL="368300" indent="0">
              <a:lnSpc>
                <a:spcPts val="1920"/>
              </a:lnSpc>
            </a:pPr>
            <a:r>
              <a:rPr lang="en-US" sz="1050">
                <a:latin typeface="Calibri"/>
              </a:rPr>
              <a:t>□□Bluish tint to the lips or nails, caused by decreased oxygen in the bloodstream</a:t>
            </a:r>
          </a:p>
          <a:p>
            <a:pPr indent="0" algn="just">
              <a:lnSpc>
                <a:spcPts val="1560"/>
              </a:lnSpc>
              <a:spcAft>
                <a:spcPts val="1470"/>
              </a:spcAft>
            </a:pPr>
            <a:r>
              <a:rPr lang="en-US" sz="1050">
                <a:latin typeface="Calibri"/>
              </a:rPr>
              <a:t>Although the diagnosis of pneumonia usually can be made on the basis of the signs and symptoms, a</a:t>
            </a:r>
            <a:r>
              <a:rPr lang="en-US" sz="1050">
                <a:latin typeface="Calibri"/>
                <a:hlinkClick r:id="rId3"/>
              </a:rPr>
              <a:t> chest X-ray </a:t>
            </a:r>
            <a:r>
              <a:rPr lang="en-US" sz="1050">
                <a:latin typeface="Calibri"/>
              </a:rPr>
              <a:t>sometimes is necessary to make certain and to determine the extent of lung involvement.</a:t>
            </a:r>
          </a:p>
        </p:txBody>
      </p:sp>
      <p:sp>
        <p:nvSpPr>
          <p:cNvPr id="5" name="Прямоугольник 4"/>
          <p:cNvSpPr/>
          <p:nvPr/>
        </p:nvSpPr>
        <p:spPr>
          <a:xfrm>
            <a:off x="1124712" y="8004048"/>
            <a:ext cx="5321808" cy="1652016"/>
          </a:xfrm>
          <a:prstGeom prst="rect">
            <a:avLst/>
          </a:prstGeom>
        </p:spPr>
        <p:txBody>
          <a:bodyPr lIns="0" tIns="0" rIns="0" bIns="0">
            <a:noAutofit/>
          </a:bodyPr>
          <a:lstStyle/>
          <a:p>
            <a:pPr indent="0" algn="just">
              <a:spcBef>
                <a:spcPts val="1470"/>
              </a:spcBef>
            </a:pPr>
            <a:r>
              <a:rPr lang="en-US" sz="900" b="1" i="1" u="sng">
                <a:latin typeface="Times New Roman"/>
              </a:rPr>
              <a:t>TREATMENT:</a:t>
            </a:r>
          </a:p>
          <a:p>
            <a:pPr indent="0" algn="just">
              <a:lnSpc>
                <a:spcPts val="1560"/>
              </a:lnSpc>
            </a:pPr>
            <a:r>
              <a:rPr lang="en-US" sz="1000">
                <a:latin typeface="Times New Roman"/>
              </a:rPr>
              <a:t>In most cases, children with bacterial pneumonia are given oral antibiotics and are able to stay home to rest and</a:t>
            </a:r>
          </a:p>
          <a:p>
            <a:pPr indent="0" algn="just">
              <a:spcAft>
                <a:spcPts val="630"/>
              </a:spcAft>
            </a:pPr>
            <a:r>
              <a:rPr lang="en-US" sz="1000">
                <a:latin typeface="Times New Roman"/>
              </a:rPr>
              <a:t>recover.</a:t>
            </a:r>
          </a:p>
          <a:p>
            <a:pPr indent="0" algn="just">
              <a:lnSpc>
                <a:spcPts val="1560"/>
              </a:lnSpc>
            </a:pPr>
            <a:r>
              <a:rPr lang="en-US" sz="1000">
                <a:latin typeface="Times New Roman"/>
              </a:rPr>
              <a:t>Pneumonia due to flu virus can be treated with anti-viral medications within the first 2 or 3 days of symptoms. For</a:t>
            </a:r>
          </a:p>
          <a:p>
            <a:pPr indent="0">
              <a:lnSpc>
                <a:spcPts val="1536"/>
              </a:lnSpc>
            </a:pPr>
            <a:r>
              <a:rPr lang="en-US" sz="1000">
                <a:latin typeface="Times New Roman"/>
              </a:rPr>
              <a:t>other viruses that cause pneumonia, there are no medications. In these cases, supportive measures like keeping</a:t>
            </a:r>
          </a:p>
        </p:txBody>
      </p:sp>
    </p:spTree>
  </p:cSld>
  <p:clrMapOvr>
    <a:overrideClrMapping bg1="lt1" tx1="dk1" bg2="lt2" tx2="dk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Прямоугольник 1"/>
          <p:cNvSpPr/>
          <p:nvPr/>
        </p:nvSpPr>
        <p:spPr>
          <a:xfrm>
            <a:off x="1139952" y="969264"/>
            <a:ext cx="5273040" cy="320040"/>
          </a:xfrm>
          <a:prstGeom prst="rect">
            <a:avLst/>
          </a:prstGeom>
        </p:spPr>
        <p:txBody>
          <a:bodyPr lIns="0" tIns="0" rIns="0" bIns="0">
            <a:noAutofit/>
          </a:bodyPr>
          <a:lstStyle/>
          <a:p>
            <a:pPr indent="0" algn="just">
              <a:lnSpc>
                <a:spcPts val="1560"/>
              </a:lnSpc>
            </a:pPr>
            <a:r>
              <a:rPr lang="en-US" sz="1000">
                <a:latin typeface="Times New Roman"/>
              </a:rPr>
              <a:t>your child hydrated, controlling any fever, and treating</a:t>
            </a:r>
            <a:r>
              <a:rPr lang="en-US" sz="1000">
                <a:latin typeface="Times New Roman"/>
                <a:hlinkClick r:id="rId2"/>
              </a:rPr>
              <a:t> </a:t>
            </a:r>
            <a:r>
              <a:rPr lang="en-US" sz="1000" b="1">
                <a:latin typeface="Times New Roman"/>
                <a:hlinkClick r:id="rId2"/>
              </a:rPr>
              <a:t>wheezing </a:t>
            </a:r>
            <a:r>
              <a:rPr lang="en-US" sz="1000">
                <a:latin typeface="Times New Roman"/>
              </a:rPr>
              <a:t>or</a:t>
            </a:r>
            <a:r>
              <a:rPr lang="en-US" sz="1000">
                <a:latin typeface="Times New Roman"/>
                <a:hlinkClick r:id="rId3"/>
              </a:rPr>
              <a:t> </a:t>
            </a:r>
            <a:r>
              <a:rPr lang="en-US" sz="1000" b="1">
                <a:latin typeface="Times New Roman"/>
                <a:hlinkClick r:id="rId3"/>
              </a:rPr>
              <a:t>oxygen need </a:t>
            </a:r>
            <a:r>
              <a:rPr lang="en-US" sz="1000">
                <a:latin typeface="Times New Roman"/>
              </a:rPr>
              <a:t>are used until the body can overcome the infection by itself.</a:t>
            </a:r>
          </a:p>
        </p:txBody>
      </p:sp>
      <p:sp>
        <p:nvSpPr>
          <p:cNvPr id="3" name="Прямоугольник 2"/>
          <p:cNvSpPr/>
          <p:nvPr/>
        </p:nvSpPr>
        <p:spPr>
          <a:xfrm>
            <a:off x="1143000" y="1411224"/>
            <a:ext cx="5273040" cy="320040"/>
          </a:xfrm>
          <a:prstGeom prst="rect">
            <a:avLst/>
          </a:prstGeom>
        </p:spPr>
        <p:txBody>
          <a:bodyPr lIns="0" tIns="0" rIns="0" bIns="0">
            <a:noAutofit/>
          </a:bodyPr>
          <a:lstStyle/>
          <a:p>
            <a:pPr indent="0" algn="just">
              <a:lnSpc>
                <a:spcPts val="1536"/>
              </a:lnSpc>
            </a:pPr>
            <a:r>
              <a:rPr lang="en-US" sz="1000">
                <a:latin typeface="Times New Roman"/>
              </a:rPr>
              <a:t>If the doctor prescribed antibiotics, give the medicine on schedule for as long as directed. This will help your child</a:t>
            </a:r>
          </a:p>
        </p:txBody>
      </p:sp>
      <p:sp>
        <p:nvSpPr>
          <p:cNvPr id="4" name="Прямоугольник 3"/>
          <p:cNvSpPr/>
          <p:nvPr/>
        </p:nvSpPr>
        <p:spPr>
          <a:xfrm>
            <a:off x="1143000" y="1856232"/>
            <a:ext cx="5221224" cy="320040"/>
          </a:xfrm>
          <a:prstGeom prst="rect">
            <a:avLst/>
          </a:prstGeom>
        </p:spPr>
        <p:txBody>
          <a:bodyPr lIns="0" tIns="0" rIns="0" bIns="0">
            <a:noAutofit/>
          </a:bodyPr>
          <a:lstStyle/>
          <a:p>
            <a:pPr indent="0" algn="just">
              <a:lnSpc>
                <a:spcPts val="1560"/>
              </a:lnSpc>
            </a:pPr>
            <a:r>
              <a:rPr lang="en-US" sz="1000">
                <a:latin typeface="Times New Roman"/>
              </a:rPr>
              <a:t>recover faster and will decrease the chance that infection will spread to other household members. For wheezing, a</a:t>
            </a:r>
          </a:p>
        </p:txBody>
      </p:sp>
      <p:sp>
        <p:nvSpPr>
          <p:cNvPr id="5" name="Прямоугольник 4"/>
          <p:cNvSpPr/>
          <p:nvPr/>
        </p:nvSpPr>
        <p:spPr>
          <a:xfrm>
            <a:off x="1146048" y="2301240"/>
            <a:ext cx="2862072" cy="121920"/>
          </a:xfrm>
          <a:prstGeom prst="rect">
            <a:avLst/>
          </a:prstGeom>
        </p:spPr>
        <p:txBody>
          <a:bodyPr wrap="none" lIns="0" tIns="0" rIns="0" bIns="0">
            <a:noAutofit/>
          </a:bodyPr>
          <a:lstStyle/>
          <a:p>
            <a:pPr indent="0" algn="just">
              <a:spcAft>
                <a:spcPts val="630"/>
              </a:spcAft>
            </a:pPr>
            <a:r>
              <a:rPr lang="en-US" sz="1000">
                <a:latin typeface="Times New Roman"/>
              </a:rPr>
              <a:t>doctor might recommend using a nebulizer or inhaler.</a:t>
            </a:r>
          </a:p>
        </p:txBody>
      </p:sp>
      <p:sp>
        <p:nvSpPr>
          <p:cNvPr id="6" name="Прямоугольник 5"/>
          <p:cNvSpPr/>
          <p:nvPr/>
        </p:nvSpPr>
        <p:spPr>
          <a:xfrm>
            <a:off x="1143000" y="2545080"/>
            <a:ext cx="5273040" cy="320040"/>
          </a:xfrm>
          <a:prstGeom prst="rect">
            <a:avLst/>
          </a:prstGeom>
        </p:spPr>
        <p:txBody>
          <a:bodyPr lIns="0" tIns="0" rIns="0" bIns="0">
            <a:noAutofit/>
          </a:bodyPr>
          <a:lstStyle/>
          <a:p>
            <a:pPr indent="0" algn="just">
              <a:lnSpc>
                <a:spcPts val="1560"/>
              </a:lnSpc>
            </a:pPr>
            <a:r>
              <a:rPr lang="en-US" sz="1000">
                <a:latin typeface="Times New Roman"/>
              </a:rPr>
              <a:t>Ask your doctor before you use non-prescribed medicine to treat your child's cough because cough suppressants</a:t>
            </a:r>
          </a:p>
        </p:txBody>
      </p:sp>
      <p:sp>
        <p:nvSpPr>
          <p:cNvPr id="7" name="Прямоугольник 6"/>
          <p:cNvSpPr/>
          <p:nvPr/>
        </p:nvSpPr>
        <p:spPr>
          <a:xfrm>
            <a:off x="1146048" y="2990088"/>
            <a:ext cx="5053584" cy="320040"/>
          </a:xfrm>
          <a:prstGeom prst="rect">
            <a:avLst/>
          </a:prstGeom>
        </p:spPr>
        <p:txBody>
          <a:bodyPr lIns="0" tIns="0" rIns="0" bIns="0">
            <a:noAutofit/>
          </a:bodyPr>
          <a:lstStyle/>
          <a:p>
            <a:pPr indent="0">
              <a:lnSpc>
                <a:spcPts val="1560"/>
              </a:lnSpc>
            </a:pPr>
            <a:r>
              <a:rPr lang="en-US" sz="1000">
                <a:latin typeface="Times New Roman"/>
              </a:rPr>
              <a:t>stop the lungs from clearing mucus, which may not be helpful in pneumonia. Over-the-counter cough and cold</a:t>
            </a:r>
          </a:p>
        </p:txBody>
      </p:sp>
      <p:sp>
        <p:nvSpPr>
          <p:cNvPr id="8" name="Прямоугольник 7"/>
          <p:cNvSpPr/>
          <p:nvPr/>
        </p:nvSpPr>
        <p:spPr>
          <a:xfrm>
            <a:off x="1143000" y="3432048"/>
            <a:ext cx="5276088" cy="295656"/>
          </a:xfrm>
          <a:prstGeom prst="rect">
            <a:avLst/>
          </a:prstGeom>
        </p:spPr>
        <p:txBody>
          <a:bodyPr lIns="0" tIns="0" rIns="0" bIns="0">
            <a:noAutofit/>
          </a:bodyPr>
          <a:lstStyle/>
          <a:p>
            <a:pPr indent="0" algn="just">
              <a:lnSpc>
                <a:spcPts val="1560"/>
              </a:lnSpc>
            </a:pPr>
            <a:r>
              <a:rPr lang="en-US" sz="1000">
                <a:latin typeface="Times New Roman"/>
              </a:rPr>
              <a:t>medications are not recommended for kids under 6 years old. Take your child's temperature at least once each</a:t>
            </a:r>
          </a:p>
        </p:txBody>
      </p:sp>
      <p:sp>
        <p:nvSpPr>
          <p:cNvPr id="9" name="Прямоугольник 8"/>
          <p:cNvSpPr/>
          <p:nvPr/>
        </p:nvSpPr>
        <p:spPr>
          <a:xfrm>
            <a:off x="1143000" y="3877056"/>
            <a:ext cx="5248656" cy="295656"/>
          </a:xfrm>
          <a:prstGeom prst="rect">
            <a:avLst/>
          </a:prstGeom>
        </p:spPr>
        <p:txBody>
          <a:bodyPr lIns="0" tIns="0" rIns="0" bIns="0">
            <a:noAutofit/>
          </a:bodyPr>
          <a:lstStyle/>
          <a:p>
            <a:pPr indent="0" algn="just">
              <a:lnSpc>
                <a:spcPts val="1560"/>
              </a:lnSpc>
            </a:pPr>
            <a:r>
              <a:rPr lang="en-US" sz="1000">
                <a:latin typeface="Times New Roman"/>
              </a:rPr>
              <a:t>morning and each evening, and call the doctor if it goes above 102°F (38.9°C) in an older infant or child or above</a:t>
            </a:r>
          </a:p>
        </p:txBody>
      </p:sp>
      <p:sp>
        <p:nvSpPr>
          <p:cNvPr id="10" name="Прямоугольник 9"/>
          <p:cNvSpPr/>
          <p:nvPr/>
        </p:nvSpPr>
        <p:spPr>
          <a:xfrm>
            <a:off x="1149096" y="4322064"/>
            <a:ext cx="5199888" cy="320040"/>
          </a:xfrm>
          <a:prstGeom prst="rect">
            <a:avLst/>
          </a:prstGeom>
        </p:spPr>
        <p:txBody>
          <a:bodyPr lIns="0" tIns="0" rIns="0" bIns="0">
            <a:noAutofit/>
          </a:bodyPr>
          <a:lstStyle/>
          <a:p>
            <a:pPr indent="0">
              <a:lnSpc>
                <a:spcPts val="1584"/>
              </a:lnSpc>
            </a:pPr>
            <a:r>
              <a:rPr lang="en-US" sz="1000">
                <a:latin typeface="Times New Roman"/>
              </a:rPr>
              <a:t>100.4°F (38°C) in an infant under 6 months of age.Check your child's lips and fingernails to make sure that they are</a:t>
            </a:r>
          </a:p>
        </p:txBody>
      </p:sp>
      <p:sp>
        <p:nvSpPr>
          <p:cNvPr id="11" name="Прямоугольник 10"/>
          <p:cNvSpPr/>
          <p:nvPr/>
        </p:nvSpPr>
        <p:spPr>
          <a:xfrm>
            <a:off x="1143000" y="4764024"/>
            <a:ext cx="5029200" cy="368808"/>
          </a:xfrm>
          <a:prstGeom prst="rect">
            <a:avLst/>
          </a:prstGeom>
        </p:spPr>
        <p:txBody>
          <a:bodyPr lIns="0" tIns="0" rIns="0" bIns="0">
            <a:noAutofit/>
          </a:bodyPr>
          <a:lstStyle/>
          <a:p>
            <a:pPr indent="0">
              <a:lnSpc>
                <a:spcPts val="1944"/>
              </a:lnSpc>
            </a:pPr>
            <a:r>
              <a:rPr lang="en-US" sz="1000">
                <a:latin typeface="Times New Roman"/>
              </a:rPr>
              <a:t>rosy and pink, not bluish or gray, which is a sign that the lungs are not getting enough oxygen. Children may be hospitalized for treatment if they have pneumonia if:</a:t>
            </a:r>
          </a:p>
        </p:txBody>
      </p:sp>
      <p:sp>
        <p:nvSpPr>
          <p:cNvPr id="12" name="Прямоугольник 11"/>
          <p:cNvSpPr/>
          <p:nvPr/>
        </p:nvSpPr>
        <p:spPr>
          <a:xfrm>
            <a:off x="1252728" y="5257800"/>
            <a:ext cx="1837944" cy="121920"/>
          </a:xfrm>
          <a:prstGeom prst="rect">
            <a:avLst/>
          </a:prstGeom>
        </p:spPr>
        <p:txBody>
          <a:bodyPr wrap="none" lIns="0" tIns="0" rIns="0" bIns="0">
            <a:noAutofit/>
          </a:bodyPr>
          <a:lstStyle/>
          <a:p>
            <a:pPr indent="0">
              <a:lnSpc>
                <a:spcPts val="1944"/>
              </a:lnSpc>
            </a:pPr>
            <a:r>
              <a:rPr lang="en-US" sz="1000">
                <a:latin typeface="Times New Roman"/>
              </a:rPr>
              <a:t>□□They need supplemental oxygen</a:t>
            </a:r>
          </a:p>
        </p:txBody>
      </p:sp>
      <p:sp>
        <p:nvSpPr>
          <p:cNvPr id="13" name="Прямоугольник 12"/>
          <p:cNvSpPr/>
          <p:nvPr/>
        </p:nvSpPr>
        <p:spPr>
          <a:xfrm>
            <a:off x="1252728" y="5532120"/>
            <a:ext cx="3681984" cy="396240"/>
          </a:xfrm>
          <a:prstGeom prst="rect">
            <a:avLst/>
          </a:prstGeom>
        </p:spPr>
        <p:txBody>
          <a:bodyPr lIns="0" tIns="0" rIns="0" bIns="0">
            <a:noAutofit/>
          </a:bodyPr>
          <a:lstStyle/>
          <a:p>
            <a:pPr indent="0">
              <a:lnSpc>
                <a:spcPts val="2160"/>
              </a:lnSpc>
            </a:pPr>
            <a:r>
              <a:rPr lang="en-US" sz="1000">
                <a:latin typeface="Times New Roman"/>
              </a:rPr>
              <a:t>□□They have lung infections that may have spread to the bloodstream □□They have chronic illnesses that affect the immune system</a:t>
            </a:r>
          </a:p>
        </p:txBody>
      </p:sp>
      <p:sp>
        <p:nvSpPr>
          <p:cNvPr id="14" name="Прямоугольник 13"/>
          <p:cNvSpPr/>
          <p:nvPr/>
        </p:nvSpPr>
        <p:spPr>
          <a:xfrm>
            <a:off x="1252728" y="6080760"/>
            <a:ext cx="4770120" cy="121920"/>
          </a:xfrm>
          <a:prstGeom prst="rect">
            <a:avLst/>
          </a:prstGeom>
        </p:spPr>
        <p:txBody>
          <a:bodyPr wrap="none" lIns="0" tIns="0" rIns="0" bIns="0">
            <a:noAutofit/>
          </a:bodyPr>
          <a:lstStyle/>
          <a:p>
            <a:pPr indent="0">
              <a:lnSpc>
                <a:spcPts val="2160"/>
              </a:lnSpc>
            </a:pPr>
            <a:r>
              <a:rPr lang="en-US" sz="1000">
                <a:latin typeface="Times New Roman"/>
              </a:rPr>
              <a:t>□□They are vomiting so much that they cannot take medicine by mouth or are dehydrated.</a:t>
            </a:r>
          </a:p>
        </p:txBody>
      </p:sp>
      <p:sp>
        <p:nvSpPr>
          <p:cNvPr id="15" name="Прямоугольник 14"/>
          <p:cNvSpPr/>
          <p:nvPr/>
        </p:nvSpPr>
        <p:spPr>
          <a:xfrm>
            <a:off x="1295400" y="6339840"/>
            <a:ext cx="1374648" cy="158496"/>
          </a:xfrm>
          <a:prstGeom prst="rect">
            <a:avLst/>
          </a:prstGeom>
          <a:solidFill>
            <a:srgbClr val="FFFF00"/>
          </a:solidFill>
        </p:spPr>
        <p:txBody>
          <a:bodyPr wrap="none" lIns="0" tIns="0" rIns="0" bIns="0">
            <a:noAutofit/>
          </a:bodyPr>
          <a:lstStyle/>
          <a:p>
            <a:pPr indent="0">
              <a:spcAft>
                <a:spcPts val="630"/>
              </a:spcAft>
            </a:pPr>
            <a:r>
              <a:rPr lang="en-US" sz="1300">
                <a:latin typeface="Times New Roman"/>
              </a:rPr>
              <a:t>Antibiotics can give</a:t>
            </a:r>
          </a:p>
        </p:txBody>
      </p:sp>
      <p:sp>
        <p:nvSpPr>
          <p:cNvPr id="16" name="Прямоугольник 15"/>
          <p:cNvSpPr/>
          <p:nvPr/>
        </p:nvSpPr>
        <p:spPr>
          <a:xfrm>
            <a:off x="1155192" y="6635496"/>
            <a:ext cx="1737360" cy="112776"/>
          </a:xfrm>
          <a:prstGeom prst="rect">
            <a:avLst/>
          </a:prstGeom>
        </p:spPr>
        <p:txBody>
          <a:bodyPr wrap="none" lIns="0" tIns="0" rIns="0" bIns="0">
            <a:noAutofit/>
          </a:bodyPr>
          <a:lstStyle/>
          <a:p>
            <a:pPr indent="0" algn="just">
              <a:spcAft>
                <a:spcPts val="1050"/>
              </a:spcAft>
            </a:pPr>
            <a:r>
              <a:rPr lang="en-US" sz="1050">
                <a:latin typeface="Calibri"/>
              </a:rPr>
              <a:t>Levofloxacin 750 mg PO q24h or.</a:t>
            </a:r>
          </a:p>
        </p:txBody>
      </p:sp>
      <p:sp>
        <p:nvSpPr>
          <p:cNvPr id="17" name="Прямоугольник 16"/>
          <p:cNvSpPr/>
          <p:nvPr/>
        </p:nvSpPr>
        <p:spPr>
          <a:xfrm>
            <a:off x="1155192" y="6952488"/>
            <a:ext cx="1758696" cy="112776"/>
          </a:xfrm>
          <a:prstGeom prst="rect">
            <a:avLst/>
          </a:prstGeom>
        </p:spPr>
        <p:txBody>
          <a:bodyPr wrap="none" lIns="0" tIns="0" rIns="0" bIns="0">
            <a:noAutofit/>
          </a:bodyPr>
          <a:lstStyle/>
          <a:p>
            <a:pPr indent="0" algn="just">
              <a:spcAft>
                <a:spcPts val="1050"/>
              </a:spcAft>
            </a:pPr>
            <a:r>
              <a:rPr lang="en-US" sz="1050">
                <a:latin typeface="Calibri"/>
              </a:rPr>
              <a:t>Moxifloxacin 400 mg PO q24h or.</a:t>
            </a:r>
          </a:p>
        </p:txBody>
      </p:sp>
      <p:sp>
        <p:nvSpPr>
          <p:cNvPr id="18" name="Прямоугольник 17"/>
          <p:cNvSpPr/>
          <p:nvPr/>
        </p:nvSpPr>
        <p:spPr>
          <a:xfrm>
            <a:off x="1149096" y="7266432"/>
            <a:ext cx="2313432" cy="539496"/>
          </a:xfrm>
          <a:prstGeom prst="rect">
            <a:avLst/>
          </a:prstGeom>
        </p:spPr>
        <p:txBody>
          <a:bodyPr lIns="0" tIns="0" rIns="0" bIns="0">
            <a:noAutofit/>
          </a:bodyPr>
          <a:lstStyle/>
          <a:p>
            <a:pPr indent="0" algn="just">
              <a:lnSpc>
                <a:spcPts val="1680"/>
              </a:lnSpc>
              <a:spcAft>
                <a:spcPts val="2310"/>
              </a:spcAft>
            </a:pPr>
            <a:r>
              <a:rPr lang="en-US" sz="1050">
                <a:latin typeface="Calibri"/>
              </a:rPr>
              <a:t>Combination of a beta-lactam ( amoxicillin ceftriaxone 1g IV/IM q24h or cefuroxime clarithromycin)</a:t>
            </a:r>
          </a:p>
        </p:txBody>
      </p:sp>
      <p:sp>
        <p:nvSpPr>
          <p:cNvPr id="19" name="Прямоугольник 18"/>
          <p:cNvSpPr/>
          <p:nvPr/>
        </p:nvSpPr>
        <p:spPr>
          <a:xfrm>
            <a:off x="3499104" y="7248144"/>
            <a:ext cx="2932176" cy="362712"/>
          </a:xfrm>
          <a:prstGeom prst="rect">
            <a:avLst/>
          </a:prstGeom>
        </p:spPr>
        <p:txBody>
          <a:bodyPr lIns="0" tIns="0" rIns="0" bIns="0">
            <a:noAutofit/>
          </a:bodyPr>
          <a:lstStyle/>
          <a:p>
            <a:pPr indent="0" algn="just">
              <a:lnSpc>
                <a:spcPts val="1680"/>
              </a:lnSpc>
            </a:pPr>
            <a:r>
              <a:rPr lang="en-US" sz="1050">
                <a:latin typeface="Calibri"/>
              </a:rPr>
              <a:t>1 g PO q8h or amoxicillin-clavulanate 2 g PO q12h or 500 mg PO BID) plus a macrolide (azithromycin or</a:t>
            </a:r>
          </a:p>
        </p:txBody>
      </p:sp>
      <p:sp>
        <p:nvSpPr>
          <p:cNvPr id="20" name="Прямоугольник 19"/>
          <p:cNvSpPr/>
          <p:nvPr/>
        </p:nvSpPr>
        <p:spPr>
          <a:xfrm>
            <a:off x="1121664" y="8327136"/>
            <a:ext cx="5303520" cy="1365504"/>
          </a:xfrm>
          <a:prstGeom prst="rect">
            <a:avLst/>
          </a:prstGeom>
        </p:spPr>
        <p:txBody>
          <a:bodyPr lIns="0" tIns="0" rIns="0" bIns="0">
            <a:noAutofit/>
          </a:bodyPr>
          <a:lstStyle/>
          <a:p>
            <a:pPr indent="0" algn="just">
              <a:spcBef>
                <a:spcPts val="2310"/>
              </a:spcBef>
              <a:spcAft>
                <a:spcPts val="630"/>
              </a:spcAft>
            </a:pPr>
            <a:r>
              <a:rPr lang="en-US" sz="1050" b="1" i="1" u="sng">
                <a:latin typeface="Times New Roman"/>
              </a:rPr>
              <a:t>EMERGENCY CARE FOR BRONCHIAL ASTHMA IN CHILD:</a:t>
            </a:r>
          </a:p>
          <a:p>
            <a:pPr indent="0">
              <a:spcAft>
                <a:spcPts val="1050"/>
              </a:spcAft>
            </a:pPr>
            <a:r>
              <a:rPr lang="en-US" sz="1800">
                <a:latin typeface="Times New Roman"/>
              </a:rPr>
              <a:t>Asthma in Children</a:t>
            </a:r>
          </a:p>
          <a:p>
            <a:pPr indent="0" algn="just">
              <a:lnSpc>
                <a:spcPts val="1560"/>
              </a:lnSpc>
            </a:pPr>
            <a:r>
              <a:rPr lang="en-US" sz="1050">
                <a:latin typeface="Calibri"/>
              </a:rPr>
              <a:t>In childhood asthma, the lungs and airways become easily inflamed when exposed to certain triggers, such as inhaling pollen or catching a cold or other respiratory infection. Childhood asthma can cause bothersome daily symptoms that interfere with play, sports, school and sleep. In some children, unmanaged asthma can cause dangerous asthma attacks.</a:t>
            </a:r>
          </a:p>
        </p:txBody>
      </p:sp>
    </p:spTree>
  </p:cSld>
  <p:clrMapOvr>
    <a:overrideClrMapping bg1="lt1" tx1="dk1" bg2="lt2" tx2="dk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Прямоугольник 1"/>
          <p:cNvSpPr/>
          <p:nvPr/>
        </p:nvSpPr>
        <p:spPr>
          <a:xfrm>
            <a:off x="1127760" y="950976"/>
            <a:ext cx="5306568" cy="8391144"/>
          </a:xfrm>
          <a:prstGeom prst="rect">
            <a:avLst/>
          </a:prstGeom>
        </p:spPr>
        <p:txBody>
          <a:bodyPr lIns="0" tIns="0" rIns="0" bIns="0">
            <a:noAutofit/>
          </a:bodyPr>
          <a:lstStyle/>
          <a:p>
            <a:pPr indent="0" algn="just">
              <a:lnSpc>
                <a:spcPts val="1560"/>
              </a:lnSpc>
            </a:pPr>
            <a:r>
              <a:rPr lang="en-US" sz="1050">
                <a:latin typeface="Calibri"/>
              </a:rPr>
              <a:t>Childhood asthma isn't a different disease from asthma in adults, but children face unique challenges. The condition is a leading cause of emergency department visits, hospitalizations and missed school days.</a:t>
            </a:r>
          </a:p>
          <a:p>
            <a:pPr indent="0" algn="just">
              <a:lnSpc>
                <a:spcPts val="1560"/>
              </a:lnSpc>
            </a:pPr>
            <a:r>
              <a:rPr lang="en-US" sz="1050">
                <a:latin typeface="Calibri"/>
              </a:rPr>
              <a:t>Unfortunately, childhood asthma can't be cured, and symptoms can continue into adulthood. But with the right treatment, you and your child can keep symptoms under control and prevent damage to growing lungs.</a:t>
            </a:r>
          </a:p>
          <a:p>
            <a:pPr indent="0" algn="just">
              <a:spcAft>
                <a:spcPts val="630"/>
              </a:spcAft>
            </a:pPr>
            <a:r>
              <a:rPr lang="en-US" sz="1050">
                <a:latin typeface="Calibri"/>
              </a:rPr>
              <a:t>Common childhood asthma signs and symptoms include:</a:t>
            </a:r>
          </a:p>
          <a:p>
            <a:pPr marL="368300" indent="0" algn="just">
              <a:lnSpc>
                <a:spcPts val="1560"/>
              </a:lnSpc>
            </a:pPr>
            <a:r>
              <a:rPr lang="en-US" sz="1050">
                <a:latin typeface="Calibri"/>
              </a:rPr>
              <a:t>□□Frequent coughing that worsens when your child has a viral infection, occurs while your child is asleep or is triggered by exercise or cold air</a:t>
            </a:r>
          </a:p>
          <a:p>
            <a:pPr indent="368300">
              <a:lnSpc>
                <a:spcPts val="1920"/>
              </a:lnSpc>
              <a:spcAft>
                <a:spcPts val="630"/>
              </a:spcAft>
            </a:pPr>
            <a:r>
              <a:rPr lang="en-US" sz="1050">
                <a:latin typeface="Calibri"/>
              </a:rPr>
              <a:t>□□A whistling or wheezing sound when breathing out □□Shortness of breath □□Chest congestion or tightness Make an appointment with your child's doctor if you notice:</a:t>
            </a:r>
          </a:p>
          <a:p>
            <a:pPr marL="279400" marR="787400" indent="0">
              <a:lnSpc>
                <a:spcPts val="2232"/>
              </a:lnSpc>
            </a:pPr>
            <a:r>
              <a:rPr lang="en-US" sz="1050">
                <a:latin typeface="Calibri"/>
              </a:rPr>
              <a:t>□□Coughing that is constant, is intermittent or seems linked to physical activity □□Wheezing or whistling sounds when your child breathes out □□Shortness of breath or rapid breathing □□Complaints of chest tightness</a:t>
            </a:r>
          </a:p>
          <a:p>
            <a:pPr marR="1816100" indent="279400">
              <a:lnSpc>
                <a:spcPts val="2232"/>
              </a:lnSpc>
            </a:pPr>
            <a:r>
              <a:rPr lang="en-US" sz="1050">
                <a:latin typeface="Calibri"/>
              </a:rPr>
              <a:t>□□Repeated episodes of suspected bronchitis or pneumonia Complications</a:t>
            </a:r>
          </a:p>
          <a:p>
            <a:pPr indent="0" algn="just">
              <a:lnSpc>
                <a:spcPts val="1920"/>
              </a:lnSpc>
            </a:pPr>
            <a:r>
              <a:rPr lang="en-US" sz="1050">
                <a:latin typeface="Calibri"/>
              </a:rPr>
              <a:t>Asthma can cause a number of complications, including:</a:t>
            </a:r>
          </a:p>
          <a:p>
            <a:pPr indent="368300">
              <a:lnSpc>
                <a:spcPts val="1920"/>
              </a:lnSpc>
            </a:pPr>
            <a:r>
              <a:rPr lang="en-US" sz="1050">
                <a:latin typeface="Calibri"/>
              </a:rPr>
              <a:t>□□Severe asthma attacks that require emergency treatment or hospital care</a:t>
            </a:r>
          </a:p>
          <a:p>
            <a:pPr indent="368300">
              <a:lnSpc>
                <a:spcPts val="1920"/>
              </a:lnSpc>
            </a:pPr>
            <a:r>
              <a:rPr lang="en-US" sz="1050">
                <a:latin typeface="Calibri"/>
              </a:rPr>
              <a:t>□□Permanent decline in lung function</a:t>
            </a:r>
          </a:p>
          <a:p>
            <a:pPr indent="368300">
              <a:lnSpc>
                <a:spcPts val="1920"/>
              </a:lnSpc>
            </a:pPr>
            <a:r>
              <a:rPr lang="en-US" sz="1050">
                <a:latin typeface="Calibri"/>
              </a:rPr>
              <a:t>□□Missed school days or getting behind in school</a:t>
            </a:r>
          </a:p>
          <a:p>
            <a:pPr indent="368300">
              <a:lnSpc>
                <a:spcPts val="1920"/>
              </a:lnSpc>
            </a:pPr>
            <a:r>
              <a:rPr lang="en-US" sz="1050">
                <a:latin typeface="Calibri"/>
              </a:rPr>
              <a:t>□□Poor sleep and fatigue</a:t>
            </a:r>
          </a:p>
          <a:p>
            <a:pPr indent="368300">
              <a:lnSpc>
                <a:spcPts val="1920"/>
              </a:lnSpc>
            </a:pPr>
            <a:r>
              <a:rPr lang="en-US" sz="1050">
                <a:latin typeface="Calibri"/>
              </a:rPr>
              <a:t>□□Symptoms that interfere with play, sports or other activities Prevention</a:t>
            </a:r>
          </a:p>
          <a:p>
            <a:pPr indent="0" algn="just">
              <a:lnSpc>
                <a:spcPts val="1920"/>
              </a:lnSpc>
            </a:pPr>
            <a:r>
              <a:rPr lang="en-US" sz="1050">
                <a:latin typeface="Calibri"/>
              </a:rPr>
              <a:t>Careful planning and avoiding asthma triggers are the best ways to prevent asthma attacks.</a:t>
            </a:r>
          </a:p>
          <a:p>
            <a:pPr marL="368300" indent="0" algn="just">
              <a:lnSpc>
                <a:spcPts val="1560"/>
              </a:lnSpc>
            </a:pPr>
            <a:r>
              <a:rPr lang="en-US" sz="1050">
                <a:latin typeface="Calibri"/>
              </a:rPr>
              <a:t>□□</a:t>
            </a:r>
            <a:r>
              <a:rPr lang="en-US" sz="1050" b="1">
                <a:latin typeface="Calibri"/>
              </a:rPr>
              <a:t>Limit exposure to asthma triggers. </a:t>
            </a:r>
            <a:r>
              <a:rPr lang="en-US" sz="1050">
                <a:latin typeface="Calibri"/>
              </a:rPr>
              <a:t>Help your child avoid the allergens and irritants that trigger asthma symptoms.</a:t>
            </a:r>
          </a:p>
          <a:p>
            <a:pPr marL="368300" indent="0" algn="just">
              <a:lnSpc>
                <a:spcPts val="1560"/>
              </a:lnSpc>
            </a:pPr>
            <a:r>
              <a:rPr lang="en-US" sz="1050">
                <a:latin typeface="Calibri"/>
              </a:rPr>
              <a:t>□□</a:t>
            </a:r>
            <a:r>
              <a:rPr lang="en-US" sz="1050" b="1">
                <a:latin typeface="Calibri"/>
              </a:rPr>
              <a:t>Don't allow smoking around your child. </a:t>
            </a:r>
            <a:r>
              <a:rPr lang="en-US" sz="1050">
                <a:latin typeface="Calibri"/>
              </a:rPr>
              <a:t>Exposure to tobacco smoke during infancy is a strong risk factor for childhood asthma, as well as a common trigger of asthma attacks.</a:t>
            </a:r>
          </a:p>
          <a:p>
            <a:pPr marL="368300" indent="0" algn="just">
              <a:lnSpc>
                <a:spcPts val="1560"/>
              </a:lnSpc>
            </a:pPr>
            <a:r>
              <a:rPr lang="en-US" sz="1050">
                <a:latin typeface="Calibri"/>
              </a:rPr>
              <a:t>□□</a:t>
            </a:r>
            <a:r>
              <a:rPr lang="en-US" sz="1050" b="1">
                <a:latin typeface="Calibri"/>
              </a:rPr>
              <a:t>Encourage your child to be active. </a:t>
            </a:r>
            <a:r>
              <a:rPr lang="en-US" sz="1050">
                <a:latin typeface="Calibri"/>
              </a:rPr>
              <a:t>As long as your child's asthma is well-controlled, regular physical activity can help the lungs to work more efficiently.</a:t>
            </a:r>
          </a:p>
          <a:p>
            <a:pPr marL="368300" indent="0" algn="just">
              <a:lnSpc>
                <a:spcPts val="1560"/>
              </a:lnSpc>
            </a:pPr>
            <a:r>
              <a:rPr lang="en-US" sz="1050">
                <a:latin typeface="Calibri"/>
              </a:rPr>
              <a:t>□□</a:t>
            </a:r>
            <a:r>
              <a:rPr lang="en-US" sz="1050" b="1">
                <a:latin typeface="Calibri"/>
              </a:rPr>
              <a:t>See the doctor when necessary. </a:t>
            </a:r>
            <a:r>
              <a:rPr lang="en-US" sz="1050">
                <a:latin typeface="Calibri"/>
              </a:rPr>
              <a:t>Check in regularly. Don't ignore signs that your child's asthma might not be under control, such as needing to use a quick-relief inhaler too often.</a:t>
            </a:r>
          </a:p>
        </p:txBody>
      </p:sp>
    </p:spTree>
  </p:cSld>
  <p:clrMapOvr>
    <a:overrideClrMapping bg1="lt1" tx1="dk1" bg2="lt2" tx2="dk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Прямоугольник 1"/>
          <p:cNvSpPr/>
          <p:nvPr/>
        </p:nvSpPr>
        <p:spPr>
          <a:xfrm>
            <a:off x="1124712" y="1197864"/>
            <a:ext cx="5306568" cy="7354824"/>
          </a:xfrm>
          <a:prstGeom prst="rect">
            <a:avLst/>
          </a:prstGeom>
        </p:spPr>
        <p:txBody>
          <a:bodyPr lIns="0" tIns="0" rIns="0" bIns="0">
            <a:noAutofit/>
          </a:bodyPr>
          <a:lstStyle/>
          <a:p>
            <a:pPr indent="0">
              <a:spcAft>
                <a:spcPts val="840"/>
              </a:spcAft>
            </a:pPr>
            <a:r>
              <a:rPr lang="en-US" sz="1000" b="1">
                <a:latin typeface="Times New Roman"/>
              </a:rPr>
              <a:t>Medications for long-term control</a:t>
            </a:r>
          </a:p>
          <a:p>
            <a:pPr indent="0">
              <a:lnSpc>
                <a:spcPts val="1536"/>
              </a:lnSpc>
              <a:spcAft>
                <a:spcPts val="210"/>
              </a:spcAft>
            </a:pPr>
            <a:r>
              <a:rPr lang="en-US" sz="1000">
                <a:latin typeface="Times New Roman"/>
              </a:rPr>
              <a:t>Long-term control, or maintenance, medications are usually taken daily. Types of long-term control medications include the following:</a:t>
            </a:r>
          </a:p>
          <a:p>
            <a:pPr marL="139700" indent="0">
              <a:lnSpc>
                <a:spcPts val="1560"/>
              </a:lnSpc>
            </a:pPr>
            <a:r>
              <a:rPr lang="en-US" sz="1000">
                <a:latin typeface="Times New Roman"/>
              </a:rPr>
              <a:t>□□</a:t>
            </a:r>
            <a:r>
              <a:rPr lang="en-US" sz="1000" b="1">
                <a:latin typeface="Times New Roman"/>
              </a:rPr>
              <a:t>Inhaled corticosteroids </a:t>
            </a:r>
            <a:r>
              <a:rPr lang="en-US" sz="1000">
                <a:latin typeface="Times New Roman"/>
              </a:rPr>
              <a:t>are the most commonly used long-term asthma control drugs for children under age 5,</a:t>
            </a:r>
          </a:p>
          <a:p>
            <a:pPr marL="139700" indent="0">
              <a:lnSpc>
                <a:spcPts val="1560"/>
              </a:lnSpc>
            </a:pPr>
            <a:r>
              <a:rPr lang="en-US" sz="1000">
                <a:latin typeface="Times New Roman"/>
              </a:rPr>
              <a:t>as well as the preferred treatment according to the National Asthma Education and Prevention guidelines. Easily</a:t>
            </a:r>
          </a:p>
          <a:p>
            <a:pPr marL="139700" indent="0">
              <a:lnSpc>
                <a:spcPts val="1560"/>
              </a:lnSpc>
            </a:pPr>
            <a:r>
              <a:rPr lang="en-US" sz="1000">
                <a:latin typeface="Times New Roman"/>
              </a:rPr>
              <a:t>□□administered inhaled corticosteroids available to infants and preschool children include budesonide(Pulmicort</a:t>
            </a:r>
          </a:p>
          <a:p>
            <a:pPr marL="139700" indent="0">
              <a:lnSpc>
                <a:spcPts val="1560"/>
              </a:lnSpc>
            </a:pPr>
            <a:r>
              <a:rPr lang="en-US" sz="1000">
                <a:latin typeface="Times New Roman"/>
              </a:rPr>
              <a:t>Flexhaler, Pulmicort Respules), fluticasone (FloventHFA) and beclomethasone (Qvar Redihaler).</a:t>
            </a:r>
          </a:p>
          <a:p>
            <a:pPr marL="139700" indent="0">
              <a:lnSpc>
                <a:spcPts val="1560"/>
              </a:lnSpc>
            </a:pPr>
            <a:r>
              <a:rPr lang="en-US" sz="1000">
                <a:latin typeface="Times New Roman"/>
              </a:rPr>
              <a:t>□□</a:t>
            </a:r>
            <a:r>
              <a:rPr lang="en-US" sz="1000" b="1">
                <a:latin typeface="Times New Roman"/>
              </a:rPr>
              <a:t>Leukotriene modifiers </a:t>
            </a:r>
            <a:r>
              <a:rPr lang="en-US" sz="1000">
                <a:latin typeface="Times New Roman"/>
              </a:rPr>
              <a:t>may be added to a treatment plan when an inhaled corticosteroid treatment alone does</a:t>
            </a:r>
          </a:p>
          <a:p>
            <a:pPr marL="139700" indent="0">
              <a:lnSpc>
                <a:spcPts val="1560"/>
              </a:lnSpc>
            </a:pPr>
            <a:r>
              <a:rPr lang="en-US" sz="1000">
                <a:latin typeface="Times New Roman"/>
              </a:rPr>
              <a:t>not result in stable asthma management. The drug montelukast (Singulair) is approved in a chewable tablet form</a:t>
            </a:r>
          </a:p>
          <a:p>
            <a:pPr marL="139700" indent="0">
              <a:lnSpc>
                <a:spcPts val="1560"/>
              </a:lnSpc>
            </a:pPr>
            <a:r>
              <a:rPr lang="en-US" sz="1000">
                <a:latin typeface="Times New Roman"/>
              </a:rPr>
              <a:t>for children age 2 to 6 and in a granular form that can be added to pureed food for children as young as 1.</a:t>
            </a:r>
          </a:p>
          <a:p>
            <a:pPr marL="139700" indent="0">
              <a:lnSpc>
                <a:spcPts val="1560"/>
              </a:lnSpc>
            </a:pPr>
            <a:r>
              <a:rPr lang="en-US" sz="1000">
                <a:latin typeface="Times New Roman"/>
              </a:rPr>
              <a:t>□□</a:t>
            </a:r>
            <a:r>
              <a:rPr lang="en-US" sz="1000" b="1">
                <a:latin typeface="Times New Roman"/>
              </a:rPr>
              <a:t>Long-acting beta agonist </a:t>
            </a:r>
            <a:r>
              <a:rPr lang="en-US" sz="1000">
                <a:latin typeface="Times New Roman"/>
              </a:rPr>
              <a:t>is an inhaled drug that can be added to a corticosteroid treatment regimen. The drug</a:t>
            </a:r>
          </a:p>
          <a:p>
            <a:pPr marL="139700" indent="0">
              <a:lnSpc>
                <a:spcPts val="1560"/>
              </a:lnSpc>
            </a:pPr>
            <a:r>
              <a:rPr lang="en-US" sz="1000">
                <a:latin typeface="Times New Roman"/>
              </a:rPr>
              <a:t>salmeterol is a long-acting beta agonist combined with an inhaled corticosteroid as a single-dose inhaled medication (Advair HFA).</a:t>
            </a:r>
          </a:p>
          <a:p>
            <a:pPr marL="139700" indent="0">
              <a:lnSpc>
                <a:spcPts val="1560"/>
              </a:lnSpc>
            </a:pPr>
            <a:r>
              <a:rPr lang="en-US" sz="1000">
                <a:latin typeface="Times New Roman"/>
              </a:rPr>
              <a:t>□□</a:t>
            </a:r>
            <a:r>
              <a:rPr lang="en-US" sz="1000" b="1">
                <a:latin typeface="Times New Roman"/>
              </a:rPr>
              <a:t>Cromolyn </a:t>
            </a:r>
            <a:r>
              <a:rPr lang="en-US" sz="1000">
                <a:latin typeface="Times New Roman"/>
              </a:rPr>
              <a:t>is an inhaled drug that blocks inflammatory events and may be used as an add-on treatment with</a:t>
            </a:r>
          </a:p>
          <a:p>
            <a:pPr marL="139700" indent="0">
              <a:lnSpc>
                <a:spcPts val="1560"/>
              </a:lnSpc>
            </a:pPr>
            <a:r>
              <a:rPr lang="en-US" sz="1000">
                <a:latin typeface="Times New Roman"/>
              </a:rPr>
              <a:t>inhaled corticosteroids. There is less evidence of the effectiveness of this treatment than for the other long-term</a:t>
            </a:r>
          </a:p>
          <a:p>
            <a:pPr marL="139700" indent="0">
              <a:lnSpc>
                <a:spcPts val="1560"/>
              </a:lnSpc>
              <a:spcAft>
                <a:spcPts val="840"/>
              </a:spcAft>
            </a:pPr>
            <a:r>
              <a:rPr lang="en-US" sz="1000">
                <a:latin typeface="Times New Roman"/>
              </a:rPr>
              <a:t>control drugs appropriate for young children.</a:t>
            </a:r>
          </a:p>
          <a:p>
            <a:pPr marL="139700" indent="0">
              <a:lnSpc>
                <a:spcPts val="1560"/>
              </a:lnSpc>
              <a:spcAft>
                <a:spcPts val="840"/>
              </a:spcAft>
            </a:pPr>
            <a:r>
              <a:rPr lang="en-US" sz="1000">
                <a:latin typeface="Times New Roman"/>
              </a:rPr>
              <a:t>□□</a:t>
            </a:r>
            <a:r>
              <a:rPr lang="en-US" sz="1000" b="1">
                <a:latin typeface="Times New Roman"/>
              </a:rPr>
              <a:t>Oral corticosteroids </a:t>
            </a:r>
            <a:r>
              <a:rPr lang="en-US" sz="1000">
                <a:latin typeface="Times New Roman"/>
              </a:rPr>
              <a:t>are used only when asthma management cannot be controlled with other treatments</a:t>
            </a:r>
          </a:p>
          <a:p>
            <a:pPr indent="0">
              <a:spcAft>
                <a:spcPts val="840"/>
              </a:spcAft>
            </a:pPr>
            <a:r>
              <a:rPr lang="en-US" sz="1050" b="1">
                <a:latin typeface="Calibri"/>
              </a:rPr>
              <a:t>Short-acting medications</a:t>
            </a:r>
          </a:p>
          <a:p>
            <a:pPr indent="0">
              <a:lnSpc>
                <a:spcPts val="1560"/>
              </a:lnSpc>
              <a:spcAft>
                <a:spcPts val="210"/>
              </a:spcAft>
            </a:pPr>
            <a:r>
              <a:rPr lang="en-US" sz="1050">
                <a:latin typeface="Calibri"/>
              </a:rPr>
              <a:t>These medications — called short-acting bronchodilators — provide immediate relief of asthma symptoms, and</a:t>
            </a:r>
          </a:p>
          <a:p>
            <a:pPr indent="0">
              <a:lnSpc>
                <a:spcPts val="1560"/>
              </a:lnSpc>
              <a:spcAft>
                <a:spcPts val="210"/>
              </a:spcAft>
            </a:pPr>
            <a:r>
              <a:rPr lang="en-US" sz="1050">
                <a:latin typeface="Calibri"/>
              </a:rPr>
              <a:t>effects last four to six hours. Short-acting bronchodilators for asthma include albuterol (ProAirHFA, Ventolin HFA,</a:t>
            </a:r>
          </a:p>
          <a:p>
            <a:pPr indent="0"/>
            <a:r>
              <a:rPr lang="en-US" sz="1050">
                <a:latin typeface="Calibri"/>
              </a:rPr>
              <a:t>others) and levalbuterol</a:t>
            </a:r>
          </a:p>
        </p:txBody>
      </p:sp>
    </p:spTree>
  </p:cSld>
  <p:clrMapOvr>
    <a:overrideClrMapping bg1="lt1" tx1="dk1" bg2="lt2" tx2="dk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TextBox 2"/>
          <p:cNvSpPr txBox="1"/>
          <p:nvPr/>
        </p:nvSpPr>
        <p:spPr>
          <a:xfrm>
            <a:off x="2341265" y="0"/>
            <a:ext cx="2952328" cy="707886"/>
          </a:xfrm>
          <a:prstGeom prst="rect">
            <a:avLst/>
          </a:prstGeom>
          <a:noFill/>
        </p:spPr>
        <p:txBody>
          <a:bodyPr wrap="square" rtlCol="0">
            <a:spAutoFit/>
          </a:bodyPr>
          <a:lstStyle/>
          <a:p>
            <a:r>
              <a:rPr lang="en-US" sz="4000" dirty="0" smtClean="0"/>
              <a:t>OSCE</a:t>
            </a:r>
            <a:endParaRPr lang="ru-RU" sz="4000" dirty="0"/>
          </a:p>
        </p:txBody>
      </p:sp>
      <p:pic>
        <p:nvPicPr>
          <p:cNvPr id="4" name="Рисунок 3"/>
          <p:cNvPicPr>
            <a:picLocks noChangeAspect="1"/>
          </p:cNvPicPr>
          <p:nvPr/>
        </p:nvPicPr>
        <p:blipFill>
          <a:blip r:embed="rId2"/>
          <a:stretch>
            <a:fillRect/>
          </a:stretch>
        </p:blipFill>
        <p:spPr>
          <a:xfrm>
            <a:off x="469057" y="704190"/>
            <a:ext cx="6787999" cy="8674164"/>
          </a:xfrm>
          <a:prstGeom prst="rect">
            <a:avLst/>
          </a:prstGeom>
        </p:spPr>
      </p:pic>
    </p:spTree>
    <p:extLst>
      <p:ext uri="{BB962C8B-B14F-4D97-AF65-F5344CB8AC3E}">
        <p14:creationId xmlns:p14="http://schemas.microsoft.com/office/powerpoint/2010/main" val="908670733"/>
      </p:ext>
    </p:extLst>
  </p:cSld>
  <p:clrMapOvr>
    <a:overrideClrMapping bg1="lt1" tx1="dk1" bg2="lt2" tx2="dk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TextBox 2"/>
          <p:cNvSpPr txBox="1"/>
          <p:nvPr/>
        </p:nvSpPr>
        <p:spPr>
          <a:xfrm>
            <a:off x="2341265" y="0"/>
            <a:ext cx="2952328" cy="707886"/>
          </a:xfrm>
          <a:prstGeom prst="rect">
            <a:avLst/>
          </a:prstGeom>
          <a:noFill/>
        </p:spPr>
        <p:txBody>
          <a:bodyPr wrap="square" rtlCol="0">
            <a:spAutoFit/>
          </a:bodyPr>
          <a:lstStyle/>
          <a:p>
            <a:r>
              <a:rPr lang="en-US" sz="4000" dirty="0" smtClean="0"/>
              <a:t>OSCE</a:t>
            </a:r>
            <a:endParaRPr lang="ru-RU" sz="4000" dirty="0"/>
          </a:p>
        </p:txBody>
      </p:sp>
      <p:pic>
        <p:nvPicPr>
          <p:cNvPr id="2" name="Рисунок 1"/>
          <p:cNvPicPr>
            <a:picLocks noChangeAspect="1"/>
          </p:cNvPicPr>
          <p:nvPr/>
        </p:nvPicPr>
        <p:blipFill>
          <a:blip r:embed="rId2"/>
          <a:stretch>
            <a:fillRect/>
          </a:stretch>
        </p:blipFill>
        <p:spPr>
          <a:xfrm>
            <a:off x="469057" y="734278"/>
            <a:ext cx="6920864" cy="5475724"/>
          </a:xfrm>
          <a:prstGeom prst="rect">
            <a:avLst/>
          </a:prstGeom>
        </p:spPr>
      </p:pic>
    </p:spTree>
    <p:extLst>
      <p:ext uri="{BB962C8B-B14F-4D97-AF65-F5344CB8AC3E}">
        <p14:creationId xmlns:p14="http://schemas.microsoft.com/office/powerpoint/2010/main" val="3710108942"/>
      </p:ext>
    </p:extLst>
  </p:cSld>
  <p:clrMapOvr>
    <a:overrideClrMapping bg1="lt1" tx1="dk1" bg2="lt2" tx2="dk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TextBox 2"/>
          <p:cNvSpPr txBox="1"/>
          <p:nvPr/>
        </p:nvSpPr>
        <p:spPr>
          <a:xfrm>
            <a:off x="2341265" y="0"/>
            <a:ext cx="2952328" cy="707886"/>
          </a:xfrm>
          <a:prstGeom prst="rect">
            <a:avLst/>
          </a:prstGeom>
          <a:noFill/>
        </p:spPr>
        <p:txBody>
          <a:bodyPr wrap="square" rtlCol="0">
            <a:spAutoFit/>
          </a:bodyPr>
          <a:lstStyle/>
          <a:p>
            <a:r>
              <a:rPr lang="en-US" sz="4000" dirty="0" smtClean="0"/>
              <a:t>OSCE</a:t>
            </a:r>
            <a:endParaRPr lang="ru-RU" sz="4000" dirty="0"/>
          </a:p>
        </p:txBody>
      </p:sp>
      <p:pic>
        <p:nvPicPr>
          <p:cNvPr id="4" name="Рисунок 3"/>
          <p:cNvPicPr>
            <a:picLocks noChangeAspect="1"/>
          </p:cNvPicPr>
          <p:nvPr/>
        </p:nvPicPr>
        <p:blipFill>
          <a:blip r:embed="rId2"/>
          <a:stretch>
            <a:fillRect/>
          </a:stretch>
        </p:blipFill>
        <p:spPr>
          <a:xfrm>
            <a:off x="253033" y="707886"/>
            <a:ext cx="6840760" cy="8842934"/>
          </a:xfrm>
          <a:prstGeom prst="rect">
            <a:avLst/>
          </a:prstGeom>
        </p:spPr>
      </p:pic>
    </p:spTree>
    <p:extLst>
      <p:ext uri="{BB962C8B-B14F-4D97-AF65-F5344CB8AC3E}">
        <p14:creationId xmlns:p14="http://schemas.microsoft.com/office/powerpoint/2010/main" val="2055153389"/>
      </p:ext>
    </p:extLst>
  </p:cSld>
  <p:clrMapOvr>
    <a:overrideClrMapping bg1="lt1" tx1="dk1" bg2="lt2" tx2="dk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TextBox 2"/>
          <p:cNvSpPr txBox="1"/>
          <p:nvPr/>
        </p:nvSpPr>
        <p:spPr>
          <a:xfrm>
            <a:off x="2341265" y="0"/>
            <a:ext cx="2952328" cy="707886"/>
          </a:xfrm>
          <a:prstGeom prst="rect">
            <a:avLst/>
          </a:prstGeom>
          <a:noFill/>
        </p:spPr>
        <p:txBody>
          <a:bodyPr wrap="square" rtlCol="0">
            <a:spAutoFit/>
          </a:bodyPr>
          <a:lstStyle/>
          <a:p>
            <a:r>
              <a:rPr lang="en-US" sz="4000" dirty="0" smtClean="0"/>
              <a:t>OSCE</a:t>
            </a:r>
            <a:endParaRPr lang="ru-RU" sz="4000" dirty="0"/>
          </a:p>
        </p:txBody>
      </p:sp>
      <p:pic>
        <p:nvPicPr>
          <p:cNvPr id="2" name="Рисунок 1"/>
          <p:cNvPicPr>
            <a:picLocks noChangeAspect="1"/>
          </p:cNvPicPr>
          <p:nvPr/>
        </p:nvPicPr>
        <p:blipFill>
          <a:blip r:embed="rId2"/>
          <a:stretch>
            <a:fillRect/>
          </a:stretch>
        </p:blipFill>
        <p:spPr>
          <a:xfrm>
            <a:off x="253033" y="707886"/>
            <a:ext cx="7001245" cy="4854044"/>
          </a:xfrm>
          <a:prstGeom prst="rect">
            <a:avLst/>
          </a:prstGeom>
        </p:spPr>
      </p:pic>
    </p:spTree>
    <p:extLst>
      <p:ext uri="{BB962C8B-B14F-4D97-AF65-F5344CB8AC3E}">
        <p14:creationId xmlns:p14="http://schemas.microsoft.com/office/powerpoint/2010/main" val="4051031108"/>
      </p:ext>
    </p:extLst>
  </p:cSld>
  <p:clrMapOvr>
    <a:overrideClrMapping bg1="lt1" tx1="dk1" bg2="lt2" tx2="dk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TextBox 2"/>
          <p:cNvSpPr txBox="1"/>
          <p:nvPr/>
        </p:nvSpPr>
        <p:spPr>
          <a:xfrm>
            <a:off x="2341265" y="0"/>
            <a:ext cx="2952328" cy="707886"/>
          </a:xfrm>
          <a:prstGeom prst="rect">
            <a:avLst/>
          </a:prstGeom>
          <a:noFill/>
        </p:spPr>
        <p:txBody>
          <a:bodyPr wrap="square" rtlCol="0">
            <a:spAutoFit/>
          </a:bodyPr>
          <a:lstStyle/>
          <a:p>
            <a:r>
              <a:rPr lang="en-US" sz="4000" dirty="0" smtClean="0"/>
              <a:t>OSCE</a:t>
            </a:r>
            <a:endParaRPr lang="ru-RU" sz="4000" dirty="0"/>
          </a:p>
        </p:txBody>
      </p:sp>
      <p:pic>
        <p:nvPicPr>
          <p:cNvPr id="4" name="Рисунок 3"/>
          <p:cNvPicPr>
            <a:picLocks noChangeAspect="1"/>
          </p:cNvPicPr>
          <p:nvPr/>
        </p:nvPicPr>
        <p:blipFill>
          <a:blip r:embed="rId2"/>
          <a:stretch>
            <a:fillRect/>
          </a:stretch>
        </p:blipFill>
        <p:spPr>
          <a:xfrm>
            <a:off x="325041" y="707886"/>
            <a:ext cx="7026156" cy="9318540"/>
          </a:xfrm>
          <a:prstGeom prst="rect">
            <a:avLst/>
          </a:prstGeom>
        </p:spPr>
      </p:pic>
    </p:spTree>
    <p:extLst>
      <p:ext uri="{BB962C8B-B14F-4D97-AF65-F5344CB8AC3E}">
        <p14:creationId xmlns:p14="http://schemas.microsoft.com/office/powerpoint/2010/main" val="1165180350"/>
      </p:ext>
    </p:extLst>
  </p:cSld>
  <p:clrMapOvr>
    <a:overrideClrMapping bg1="lt1" tx1="dk1" bg2="lt2" tx2="dk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TextBox 2"/>
          <p:cNvSpPr txBox="1"/>
          <p:nvPr/>
        </p:nvSpPr>
        <p:spPr>
          <a:xfrm>
            <a:off x="2341265" y="0"/>
            <a:ext cx="2952328" cy="707886"/>
          </a:xfrm>
          <a:prstGeom prst="rect">
            <a:avLst/>
          </a:prstGeom>
          <a:noFill/>
        </p:spPr>
        <p:txBody>
          <a:bodyPr wrap="square" rtlCol="0">
            <a:spAutoFit/>
          </a:bodyPr>
          <a:lstStyle/>
          <a:p>
            <a:r>
              <a:rPr lang="en-US" sz="4000" dirty="0" smtClean="0"/>
              <a:t>OSCE</a:t>
            </a:r>
            <a:endParaRPr lang="ru-RU" sz="4000" dirty="0"/>
          </a:p>
        </p:txBody>
      </p:sp>
      <p:pic>
        <p:nvPicPr>
          <p:cNvPr id="2" name="Рисунок 1"/>
          <p:cNvPicPr>
            <a:picLocks noChangeAspect="1"/>
          </p:cNvPicPr>
          <p:nvPr/>
        </p:nvPicPr>
        <p:blipFill>
          <a:blip r:embed="rId2"/>
          <a:stretch>
            <a:fillRect/>
          </a:stretch>
        </p:blipFill>
        <p:spPr>
          <a:xfrm>
            <a:off x="397049" y="1025426"/>
            <a:ext cx="6858988" cy="4464496"/>
          </a:xfrm>
          <a:prstGeom prst="rect">
            <a:avLst/>
          </a:prstGeom>
        </p:spPr>
      </p:pic>
    </p:spTree>
    <p:extLst>
      <p:ext uri="{BB962C8B-B14F-4D97-AF65-F5344CB8AC3E}">
        <p14:creationId xmlns:p14="http://schemas.microsoft.com/office/powerpoint/2010/main" val="1445417081"/>
      </p:ext>
    </p:extLst>
  </p:cSld>
  <p:clrMapOvr>
    <a:overrideClrMapping bg1="lt1" tx1="dk1" bg2="lt2" tx2="dk2" accent1="accent1" accent2="accent2" accent3="accent3" accent4="accent4" accent5="accent5" accent6="accent6" hlink="hlink" folHlink="folHlink"/>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60000" r="100000" b="200000"/>
          </a:path>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TotalTime>
  <Words>1425</Words>
  <Application>Microsoft Office PowerPoint</Application>
  <PresentationFormat>Произвольный</PresentationFormat>
  <Paragraphs>85</Paragraphs>
  <Slides>11</Slides>
  <Notes>0</Notes>
  <HiddenSlides>0</HiddenSlides>
  <MMClips>0</MMClips>
  <ScaleCrop>false</ScaleCrop>
  <HeadingPairs>
    <vt:vector size="6" baseType="variant">
      <vt:variant>
        <vt:lpstr>Использованные шрифты</vt:lpstr>
      </vt:variant>
      <vt:variant>
        <vt:i4>2</vt:i4>
      </vt:variant>
      <vt:variant>
        <vt:lpstr>Тема</vt:lpstr>
      </vt:variant>
      <vt:variant>
        <vt:i4>1</vt:i4>
      </vt:variant>
      <vt:variant>
        <vt:lpstr>Заголовки слайдов</vt:lpstr>
      </vt:variant>
      <vt:variant>
        <vt:i4>11</vt:i4>
      </vt:variant>
    </vt:vector>
  </HeadingPairs>
  <TitlesOfParts>
    <vt:vector size="14" baseType="lpstr">
      <vt:lpstr>Calibri</vt:lpstr>
      <vt:lpstr>Times New Roman</vt:lpstr>
      <vt:lpstr>Office Theme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subject/>
  <dc:creator>Kingkhan ❤️</dc:creator>
  <cp:keywords/>
  <cp:lastModifiedBy>D&amp;Z Networks</cp:lastModifiedBy>
  <cp:revision>3</cp:revision>
  <dcterms:modified xsi:type="dcterms:W3CDTF">2020-10-21T20:04:12Z</dcterms:modified>
</cp:coreProperties>
</file>