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525" y="0"/>
            <a:ext cx="12182475" cy="6858000"/>
          </a:xfrm>
          <a:custGeom>
            <a:avLst/>
            <a:gdLst/>
            <a:ahLst/>
            <a:cxnLst/>
            <a:rect l="l" t="t" r="r" b="b"/>
            <a:pathLst>
              <a:path w="12182475" h="6858000">
                <a:moveTo>
                  <a:pt x="12182475" y="6857998"/>
                </a:moveTo>
                <a:lnTo>
                  <a:pt x="12182475" y="0"/>
                </a:lnTo>
                <a:lnTo>
                  <a:pt x="0" y="0"/>
                </a:lnTo>
                <a:lnTo>
                  <a:pt x="0" y="6857998"/>
                </a:lnTo>
                <a:lnTo>
                  <a:pt x="12182475" y="6857998"/>
                </a:lnTo>
                <a:close/>
              </a:path>
            </a:pathLst>
          </a:custGeom>
          <a:solidFill>
            <a:srgbClr val="0D0D0D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12192000" cy="54150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12192000" cy="52863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0" y="0"/>
            <a:ext cx="12191999" cy="1628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524625" y="3381375"/>
            <a:ext cx="2305050" cy="18954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438775" y="3371850"/>
            <a:ext cx="1457325" cy="1885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963025" y="1676400"/>
            <a:ext cx="3228975" cy="36099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28748" y="1729168"/>
            <a:ext cx="8334502" cy="1186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48" y="1729168"/>
            <a:ext cx="8334502" cy="3039294"/>
          </a:xfrm>
        </p:spPr>
        <p:txBody>
          <a:bodyPr/>
          <a:lstStyle/>
          <a:p>
            <a:r>
              <a:rPr lang="en-US" b="1" dirty="0" smtClean="0"/>
              <a:t>Topic 12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FF0000"/>
                </a:solidFill>
              </a:rPr>
              <a:t>Emergency care for </a:t>
            </a:r>
            <a:r>
              <a:rPr lang="en-US" dirty="0" err="1" smtClean="0">
                <a:solidFill>
                  <a:srgbClr val="FF0000"/>
                </a:solidFill>
              </a:rPr>
              <a:t>hypovolemic</a:t>
            </a:r>
            <a:r>
              <a:rPr lang="en-US" dirty="0" smtClean="0">
                <a:solidFill>
                  <a:srgbClr val="FF0000"/>
                </a:solidFill>
              </a:rPr>
              <a:t> shock / severe dehydration. Emergency care for a full-term newborn. Assessment of the newborn on the APGAR scale.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58200" y="457200"/>
            <a:ext cx="3048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kern="0" dirty="0" smtClean="0">
                <a:solidFill>
                  <a:prstClr val="white"/>
                </a:solidFill>
              </a:rPr>
              <a:t>Ministry of health of Ukraine</a:t>
            </a:r>
            <a:br>
              <a:rPr lang="en-US" kern="0" dirty="0" smtClean="0">
                <a:solidFill>
                  <a:prstClr val="white"/>
                </a:solidFill>
              </a:rPr>
            </a:br>
            <a:r>
              <a:rPr lang="en-US" kern="0" dirty="0" smtClean="0">
                <a:solidFill>
                  <a:prstClr val="white"/>
                </a:solidFill>
              </a:rPr>
              <a:t>Odessa National Medical University</a:t>
            </a:r>
            <a:br>
              <a:rPr lang="en-US" kern="0" dirty="0" smtClean="0">
                <a:solidFill>
                  <a:prstClr val="white"/>
                </a:solidFill>
              </a:rPr>
            </a:br>
            <a:r>
              <a:rPr lang="en-US" kern="0" dirty="0" smtClean="0">
                <a:solidFill>
                  <a:prstClr val="white"/>
                </a:solidFill>
              </a:rPr>
              <a:t>Department of Robotic and Endoscopic Surgery</a:t>
            </a:r>
          </a:p>
          <a:p>
            <a:pPr lvl="0"/>
            <a:r>
              <a:rPr lang="en-US" kern="0" dirty="0" smtClean="0">
                <a:solidFill>
                  <a:prstClr val="white"/>
                </a:solidFill>
              </a:rPr>
              <a:t>Simulation medicine cycle </a:t>
            </a:r>
            <a:endParaRPr lang="uk-UA" kern="0" dirty="0" smtClean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905510" marR="5080" indent="-715010">
              <a:lnSpc>
                <a:spcPts val="4360"/>
              </a:lnSpc>
              <a:spcBef>
                <a:spcPts val="595"/>
              </a:spcBef>
            </a:pPr>
            <a:r>
              <a:rPr spc="10" dirty="0"/>
              <a:t>EMERGENCY </a:t>
            </a:r>
            <a:r>
              <a:rPr spc="20" dirty="0"/>
              <a:t>CARE </a:t>
            </a:r>
            <a:r>
              <a:rPr spc="10" dirty="0"/>
              <a:t>FOR </a:t>
            </a:r>
            <a:r>
              <a:rPr spc="-5" dirty="0"/>
              <a:t>HYPOVOLEMIC  </a:t>
            </a:r>
            <a:r>
              <a:rPr spc="20" dirty="0"/>
              <a:t>SHOCK </a:t>
            </a:r>
            <a:r>
              <a:rPr spc="15" dirty="0"/>
              <a:t>/ SEVERE</a:t>
            </a:r>
            <a:r>
              <a:rPr spc="55" dirty="0"/>
              <a:t> </a:t>
            </a:r>
            <a:r>
              <a:rPr spc="-10" dirty="0"/>
              <a:t>DEHYDRATION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050" y="419036"/>
            <a:ext cx="11387201" cy="6053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81250" y="647700"/>
            <a:ext cx="7429500" cy="556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43175" y="647700"/>
            <a:ext cx="7105650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6F7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14700" y="647700"/>
            <a:ext cx="5562600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81250" y="647700"/>
            <a:ext cx="7429500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9150" y="1142936"/>
            <a:ext cx="6138926" cy="5072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1600" y="1800225"/>
            <a:ext cx="5038725" cy="3771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69859" y="1158239"/>
            <a:ext cx="3316604" cy="287782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indent="-635" algn="ctr">
              <a:lnSpc>
                <a:spcPts val="3679"/>
              </a:lnSpc>
              <a:spcBef>
                <a:spcPts val="535"/>
              </a:spcBef>
            </a:pPr>
            <a:r>
              <a:rPr sz="3350" spc="25" dirty="0">
                <a:latin typeface="Tw Cen MT"/>
                <a:cs typeface="Tw Cen MT"/>
              </a:rPr>
              <a:t>EMERGENCY</a:t>
            </a:r>
            <a:r>
              <a:rPr sz="3350" spc="-80" dirty="0">
                <a:latin typeface="Tw Cen MT"/>
                <a:cs typeface="Tw Cen MT"/>
              </a:rPr>
              <a:t> </a:t>
            </a:r>
            <a:r>
              <a:rPr sz="3350" spc="10" dirty="0">
                <a:latin typeface="Tw Cen MT"/>
                <a:cs typeface="Tw Cen MT"/>
              </a:rPr>
              <a:t>CARE  </a:t>
            </a:r>
            <a:r>
              <a:rPr sz="3350" spc="25" dirty="0">
                <a:latin typeface="Tw Cen MT"/>
                <a:cs typeface="Tw Cen MT"/>
              </a:rPr>
              <a:t>FOR </a:t>
            </a:r>
            <a:r>
              <a:rPr sz="3350" spc="15" dirty="0">
                <a:latin typeface="Tw Cen MT"/>
                <a:cs typeface="Tw Cen MT"/>
              </a:rPr>
              <a:t>A </a:t>
            </a:r>
            <a:r>
              <a:rPr sz="3350" spc="5" dirty="0">
                <a:latin typeface="Tw Cen MT"/>
                <a:cs typeface="Tw Cen MT"/>
              </a:rPr>
              <a:t>FULL </a:t>
            </a:r>
            <a:r>
              <a:rPr sz="3350" spc="30" dirty="0">
                <a:latin typeface="Tw Cen MT"/>
                <a:cs typeface="Tw Cen MT"/>
              </a:rPr>
              <a:t>TERM  </a:t>
            </a:r>
            <a:r>
              <a:rPr sz="3350" spc="25" dirty="0">
                <a:latin typeface="Tw Cen MT"/>
                <a:cs typeface="Tw Cen MT"/>
              </a:rPr>
              <a:t>NEWBORN.  </a:t>
            </a:r>
            <a:r>
              <a:rPr sz="3350" spc="30" dirty="0">
                <a:latin typeface="Tw Cen MT"/>
                <a:cs typeface="Tw Cen MT"/>
              </a:rPr>
              <a:t>ASSESSMENT </a:t>
            </a:r>
            <a:r>
              <a:rPr sz="3350" spc="25" dirty="0">
                <a:latin typeface="Tw Cen MT"/>
                <a:cs typeface="Tw Cen MT"/>
              </a:rPr>
              <a:t>OF  </a:t>
            </a:r>
            <a:r>
              <a:rPr sz="3350" spc="10" dirty="0">
                <a:latin typeface="Tw Cen MT"/>
                <a:cs typeface="Tw Cen MT"/>
              </a:rPr>
              <a:t>THE </a:t>
            </a:r>
            <a:r>
              <a:rPr sz="3350" spc="30" dirty="0">
                <a:latin typeface="Tw Cen MT"/>
                <a:cs typeface="Tw Cen MT"/>
              </a:rPr>
              <a:t>NEWBORN</a:t>
            </a:r>
            <a:r>
              <a:rPr sz="3350" spc="-60" dirty="0">
                <a:latin typeface="Tw Cen MT"/>
                <a:cs typeface="Tw Cen MT"/>
              </a:rPr>
              <a:t> </a:t>
            </a:r>
            <a:r>
              <a:rPr sz="3350" spc="30" dirty="0">
                <a:latin typeface="Tw Cen MT"/>
                <a:cs typeface="Tw Cen MT"/>
              </a:rPr>
              <a:t>BY  </a:t>
            </a:r>
            <a:r>
              <a:rPr sz="3350" spc="15" dirty="0">
                <a:latin typeface="Tw Cen MT"/>
                <a:cs typeface="Tw Cen MT"/>
              </a:rPr>
              <a:t>APGAR</a:t>
            </a:r>
            <a:r>
              <a:rPr sz="3350" spc="-10" dirty="0">
                <a:latin typeface="Tw Cen MT"/>
                <a:cs typeface="Tw Cen MT"/>
              </a:rPr>
              <a:t> </a:t>
            </a:r>
            <a:r>
              <a:rPr sz="3350" spc="5" dirty="0">
                <a:latin typeface="Tw Cen MT"/>
                <a:cs typeface="Tw Cen MT"/>
              </a:rPr>
              <a:t>SCALE.</a:t>
            </a:r>
            <a:endParaRPr sz="335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10250" y="638175"/>
            <a:ext cx="5172075" cy="5467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422461"/>
            <a:ext cx="2602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1800" spc="10" dirty="0">
                <a:latin typeface="Tw Cen MT"/>
                <a:cs typeface="Tw Cen MT"/>
              </a:rPr>
              <a:t>NEWBORN</a:t>
            </a:r>
            <a:r>
              <a:rPr sz="1800" spc="-105" dirty="0">
                <a:latin typeface="Tw Cen MT"/>
                <a:cs typeface="Tw Cen MT"/>
              </a:rPr>
              <a:t> </a:t>
            </a:r>
            <a:r>
              <a:rPr sz="1800" spc="10" dirty="0">
                <a:latin typeface="Tw Cen MT"/>
                <a:cs typeface="Tw Cen MT"/>
              </a:rPr>
              <a:t>ASSESSMENT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050" y="419036"/>
            <a:ext cx="11387201" cy="6053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14700" y="647700"/>
            <a:ext cx="5562600" cy="556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050" y="419036"/>
            <a:ext cx="11387201" cy="6053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57625" y="647700"/>
            <a:ext cx="4476750" cy="556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050" y="419036"/>
            <a:ext cx="11387201" cy="6053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122101" y="-87211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38" y="470809"/>
            <a:ext cx="5534025" cy="64674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2954666"/>
            <a:ext cx="5476875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73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050" y="419036"/>
            <a:ext cx="11387201" cy="6053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122101" y="-87211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64" y="476250"/>
            <a:ext cx="5381418" cy="6381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353291"/>
            <a:ext cx="512726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7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050" y="419036"/>
            <a:ext cx="11387201" cy="6053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122101" y="-87211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7112" y="2133600"/>
            <a:ext cx="555307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70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050" y="419036"/>
            <a:ext cx="11387201" cy="6053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122101" y="-87211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OSCE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994" y="540543"/>
            <a:ext cx="5643931" cy="55405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7005" y="5053371"/>
            <a:ext cx="5710301" cy="180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85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63</Words>
  <Application>Microsoft Office PowerPoint</Application>
  <PresentationFormat>Широкоэкранный</PresentationFormat>
  <Paragraphs>10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Tw Cen MT</vt:lpstr>
      <vt:lpstr>Office Theme</vt:lpstr>
      <vt:lpstr>Topic 12. Emergency care for hypovolemic shock / severe dehydration. Emergency care for a full-term newborn. Assessment of the newborn on the APGAR scale. </vt:lpstr>
      <vt:lpstr>EMERGENCY CARE FOR HYPOVOLEMIC  SHOCK / SEVERE DEHYDRATION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EMERGENCY CARE FOR HYPOVOLEMIC  SHOCK / SEVERE DEHYDRATION</dc:title>
  <dc:creator>D&amp;Z Networks</dc:creator>
  <cp:lastModifiedBy>D&amp;Z Networks</cp:lastModifiedBy>
  <cp:revision>3</cp:revision>
  <dcterms:created xsi:type="dcterms:W3CDTF">2020-10-20T08:57:44Z</dcterms:created>
  <dcterms:modified xsi:type="dcterms:W3CDTF">2020-10-21T20:17:59Z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2020-10-08T00:00:00Z</vt:filetime>
  </property>
  <property fmtid="{D5CDD505-2E9C-101B-9397-08002B2CF9AE}" pid="3" name="LastSaved">
    <vt:filetime>2020-10-20T00:00:00Z</vt:filetime>
  </property>
</Properties>
</file>