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66999"/>
            <a:ext cx="4038599" cy="4190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95600"/>
            <a:ext cx="1523999" cy="23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001000" y="0"/>
            <a:ext cx="1600200" cy="1143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610600" y="6095999"/>
            <a:ext cx="990600" cy="761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AF15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28625" y="1704975"/>
            <a:ext cx="4591050" cy="3448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66999"/>
            <a:ext cx="4038599" cy="41909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895600"/>
            <a:ext cx="1523999" cy="2362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001000" y="0"/>
            <a:ext cx="1600200" cy="1143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2666999"/>
            <a:ext cx="4038599" cy="41909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610600" y="6095999"/>
            <a:ext cx="990600" cy="761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2895600"/>
            <a:ext cx="1523999" cy="2362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2819" y="484441"/>
            <a:ext cx="10246360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20.jpe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66999"/>
            <a:ext cx="4038600" cy="4191000"/>
            <a:chOff x="0" y="2666999"/>
            <a:chExt cx="4038600" cy="4191000"/>
          </a:xfrm>
        </p:grpSpPr>
        <p:sp>
          <p:nvSpPr>
            <p:cNvPr id="3" name="object 3"/>
            <p:cNvSpPr/>
            <p:nvPr/>
          </p:nvSpPr>
          <p:spPr>
            <a:xfrm>
              <a:off x="0" y="2666999"/>
              <a:ext cx="4038599" cy="4190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895600"/>
              <a:ext cx="1523999" cy="2362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01000" y="0"/>
            <a:ext cx="1600200" cy="1143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10600" y="6095999"/>
            <a:ext cx="990600" cy="761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57725" y="0"/>
            <a:ext cx="7534275" cy="6858000"/>
          </a:xfrm>
          <a:custGeom>
            <a:avLst/>
            <a:gdLst/>
            <a:ahLst/>
            <a:cxnLst/>
            <a:rect l="l" t="t" r="r" b="b"/>
            <a:pathLst>
              <a:path w="7534275" h="6858000">
                <a:moveTo>
                  <a:pt x="0" y="6858000"/>
                </a:moveTo>
                <a:lnTo>
                  <a:pt x="7534275" y="6858000"/>
                </a:lnTo>
                <a:lnTo>
                  <a:pt x="75342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275" y="0"/>
            <a:ext cx="3219450" cy="6858000"/>
          </a:xfrm>
          <a:custGeom>
            <a:avLst/>
            <a:gdLst/>
            <a:ahLst/>
            <a:cxnLst/>
            <a:rect l="l" t="t" r="r" b="b"/>
            <a:pathLst>
              <a:path w="3219450" h="6858000">
                <a:moveTo>
                  <a:pt x="0" y="6858000"/>
                </a:moveTo>
                <a:lnTo>
                  <a:pt x="3219450" y="6858000"/>
                </a:lnTo>
                <a:lnTo>
                  <a:pt x="321945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AF1512">
              <a:alpha val="79998"/>
            </a:srgbClr>
          </a:solidFill>
        </p:spPr>
        <p:txBody>
          <a:bodyPr wrap="square" lIns="0" tIns="0" rIns="0" bIns="0" rtlCol="0"/>
          <a:lstStyle/>
          <a:p>
            <a:pPr lvl="0"/>
            <a:r>
              <a:rPr lang="en-US" kern="0" dirty="0" smtClean="0">
                <a:solidFill>
                  <a:prstClr val="white"/>
                </a:solidFill>
              </a:rPr>
              <a:t>Ministry of health of Ukraine</a:t>
            </a:r>
            <a:br>
              <a:rPr lang="en-US" kern="0" dirty="0" smtClean="0">
                <a:solidFill>
                  <a:prstClr val="white"/>
                </a:solidFill>
              </a:rPr>
            </a:br>
            <a:r>
              <a:rPr lang="en-US" kern="0" dirty="0" smtClean="0">
                <a:solidFill>
                  <a:prstClr val="white"/>
                </a:solidFill>
              </a:rPr>
              <a:t>Odessa National Medical University</a:t>
            </a:r>
            <a:br>
              <a:rPr lang="en-US" kern="0" dirty="0" smtClean="0">
                <a:solidFill>
                  <a:prstClr val="white"/>
                </a:solidFill>
              </a:rPr>
            </a:br>
            <a:r>
              <a:rPr lang="en-US" kern="0" dirty="0" smtClean="0">
                <a:solidFill>
                  <a:prstClr val="white"/>
                </a:solidFill>
              </a:rPr>
              <a:t>Department of Robotic and Endoscopic Surgery</a:t>
            </a:r>
          </a:p>
          <a:p>
            <a:pPr lvl="0"/>
            <a:r>
              <a:rPr lang="en-US" kern="0" dirty="0" smtClean="0">
                <a:solidFill>
                  <a:prstClr val="white"/>
                </a:solidFill>
              </a:rPr>
              <a:t>Simulation medicine cycle </a:t>
            </a:r>
            <a:endParaRPr lang="uk-UA" kern="0" dirty="0" smtClean="0">
              <a:solidFill>
                <a:prstClr val="white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8275" y="0"/>
            <a:ext cx="3219450" cy="2939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1438275" cy="6858000"/>
          </a:xfrm>
          <a:custGeom>
            <a:avLst/>
            <a:gdLst/>
            <a:ahLst/>
            <a:cxnLst/>
            <a:rect l="l" t="t" r="r" b="b"/>
            <a:pathLst>
              <a:path w="1438275" h="6858000">
                <a:moveTo>
                  <a:pt x="1438275" y="0"/>
                </a:moveTo>
                <a:lnTo>
                  <a:pt x="0" y="0"/>
                </a:lnTo>
                <a:lnTo>
                  <a:pt x="0" y="6858000"/>
                </a:lnTo>
                <a:lnTo>
                  <a:pt x="1438275" y="6858000"/>
                </a:lnTo>
                <a:lnTo>
                  <a:pt x="1438275" y="0"/>
                </a:lnTo>
                <a:close/>
              </a:path>
            </a:pathLst>
          </a:custGeom>
          <a:solidFill>
            <a:srgbClr val="AF1512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391775" y="0"/>
            <a:ext cx="776605" cy="1214755"/>
            <a:chOff x="10391775" y="0"/>
            <a:chExt cx="776605" cy="1214755"/>
          </a:xfrm>
        </p:grpSpPr>
        <p:sp>
          <p:nvSpPr>
            <p:cNvPr id="14" name="object 14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296915" y="208026"/>
            <a:ext cx="5640070" cy="580479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85"/>
              </a:spcBef>
            </a:pPr>
            <a:r>
              <a:rPr lang="en-US" sz="1400" spc="-35" dirty="0" smtClean="0">
                <a:solidFill>
                  <a:srgbClr val="EBEBEB"/>
                </a:solidFill>
                <a:latin typeface="Century Gothic"/>
                <a:cs typeface="Century Gothic"/>
              </a:rPr>
              <a:t>TOPIC 13</a:t>
            </a:r>
          </a:p>
          <a:p>
            <a:pPr marL="12700" marR="5080">
              <a:lnSpc>
                <a:spcPct val="100299"/>
              </a:lnSpc>
              <a:spcBef>
                <a:spcPts val="85"/>
              </a:spcBef>
            </a:pPr>
            <a:r>
              <a:rPr sz="7200" spc="-35" dirty="0" smtClean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7200" spc="5" dirty="0" smtClean="0">
                <a:solidFill>
                  <a:srgbClr val="EBEBEB"/>
                </a:solidFill>
                <a:latin typeface="Century Gothic"/>
                <a:cs typeface="Century Gothic"/>
              </a:rPr>
              <a:t>M</a:t>
            </a:r>
            <a:r>
              <a:rPr sz="7200" spc="-55" dirty="0" smtClean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7200" spc="-20" dirty="0" smtClean="0">
                <a:solidFill>
                  <a:srgbClr val="EBEBEB"/>
                </a:solidFill>
                <a:latin typeface="Century Gothic"/>
                <a:cs typeface="Century Gothic"/>
              </a:rPr>
              <a:t>R</a:t>
            </a:r>
            <a:r>
              <a:rPr sz="7200" dirty="0" smtClean="0">
                <a:solidFill>
                  <a:srgbClr val="EBEBEB"/>
                </a:solidFill>
                <a:latin typeface="Century Gothic"/>
                <a:cs typeface="Century Gothic"/>
              </a:rPr>
              <a:t>GE</a:t>
            </a:r>
            <a:r>
              <a:rPr sz="7200" spc="-20" dirty="0" smtClean="0">
                <a:solidFill>
                  <a:srgbClr val="EBEBEB"/>
                </a:solidFill>
                <a:latin typeface="Century Gothic"/>
                <a:cs typeface="Century Gothic"/>
              </a:rPr>
              <a:t>N</a:t>
            </a:r>
            <a:r>
              <a:rPr sz="7200" dirty="0" smtClean="0">
                <a:solidFill>
                  <a:srgbClr val="EBEBEB"/>
                </a:solidFill>
                <a:latin typeface="Century Gothic"/>
                <a:cs typeface="Century Gothic"/>
              </a:rPr>
              <a:t>CY  </a:t>
            </a:r>
            <a:r>
              <a:rPr sz="7200" spc="-25" dirty="0">
                <a:solidFill>
                  <a:srgbClr val="EBEBEB"/>
                </a:solidFill>
                <a:latin typeface="Century Gothic"/>
                <a:cs typeface="Century Gothic"/>
              </a:rPr>
              <a:t>CARE </a:t>
            </a:r>
            <a:r>
              <a:rPr sz="7200" spc="-5" dirty="0">
                <a:solidFill>
                  <a:srgbClr val="EBEBEB"/>
                </a:solidFill>
                <a:latin typeface="Century Gothic"/>
                <a:cs typeface="Century Gothic"/>
              </a:rPr>
              <a:t>FOR  </a:t>
            </a:r>
            <a:r>
              <a:rPr sz="7200" spc="-25" dirty="0">
                <a:solidFill>
                  <a:srgbClr val="EBEBEB"/>
                </a:solidFill>
                <a:latin typeface="Century Gothic"/>
                <a:cs typeface="Century Gothic"/>
              </a:rPr>
              <a:t>NEWBORN </a:t>
            </a:r>
            <a:endParaRPr lang="en-US" sz="7200" spc="-25" dirty="0" smtClean="0">
              <a:solidFill>
                <a:srgbClr val="EBEBEB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00299"/>
              </a:lnSpc>
              <a:spcBef>
                <a:spcPts val="85"/>
              </a:spcBef>
            </a:pPr>
            <a:r>
              <a:rPr sz="7200" dirty="0" smtClean="0">
                <a:solidFill>
                  <a:srgbClr val="EBEBEB"/>
                </a:solidFill>
                <a:latin typeface="Century Gothic"/>
                <a:cs typeface="Century Gothic"/>
              </a:rPr>
              <a:t>WITH</a:t>
            </a:r>
            <a:endParaRPr lang="en-US" sz="7200" dirty="0" smtClean="0">
              <a:solidFill>
                <a:srgbClr val="EBEBEB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00299"/>
              </a:lnSpc>
              <a:spcBef>
                <a:spcPts val="85"/>
              </a:spcBef>
            </a:pPr>
            <a:endParaRPr sz="7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96915" y="4605020"/>
            <a:ext cx="5977890" cy="22212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7200" spc="-35" dirty="0">
                <a:solidFill>
                  <a:srgbClr val="EBEBEB"/>
                </a:solidFill>
                <a:latin typeface="Century Gothic"/>
                <a:cs typeface="Century Gothic"/>
              </a:rPr>
              <a:t>E</a:t>
            </a:r>
            <a:r>
              <a:rPr sz="7200" dirty="0">
                <a:solidFill>
                  <a:srgbClr val="EBEBEB"/>
                </a:solidFill>
                <a:latin typeface="Century Gothic"/>
                <a:cs typeface="Century Gothic"/>
              </a:rPr>
              <a:t>S</a:t>
            </a:r>
            <a:r>
              <a:rPr sz="7200" spc="-20" dirty="0">
                <a:solidFill>
                  <a:srgbClr val="EBEBEB"/>
                </a:solidFill>
                <a:latin typeface="Century Gothic"/>
                <a:cs typeface="Century Gothic"/>
              </a:rPr>
              <a:t>O</a:t>
            </a:r>
            <a:r>
              <a:rPr sz="7200" spc="5" dirty="0">
                <a:solidFill>
                  <a:srgbClr val="EBEBEB"/>
                </a:solidFill>
                <a:latin typeface="Century Gothic"/>
                <a:cs typeface="Century Gothic"/>
              </a:rPr>
              <a:t>P</a:t>
            </a:r>
            <a:r>
              <a:rPr sz="7200" spc="40" dirty="0">
                <a:solidFill>
                  <a:srgbClr val="EBEBEB"/>
                </a:solidFill>
                <a:latin typeface="Century Gothic"/>
                <a:cs typeface="Century Gothic"/>
              </a:rPr>
              <a:t>H</a:t>
            </a:r>
            <a:r>
              <a:rPr sz="7200" spc="-75" dirty="0">
                <a:solidFill>
                  <a:srgbClr val="EBEBEB"/>
                </a:solidFill>
                <a:latin typeface="Century Gothic"/>
                <a:cs typeface="Century Gothic"/>
              </a:rPr>
              <a:t>A</a:t>
            </a:r>
            <a:r>
              <a:rPr sz="7200" dirty="0">
                <a:solidFill>
                  <a:srgbClr val="EBEBEB"/>
                </a:solidFill>
                <a:latin typeface="Century Gothic"/>
                <a:cs typeface="Century Gothic"/>
              </a:rPr>
              <a:t>GE</a:t>
            </a:r>
            <a:r>
              <a:rPr sz="7200" spc="-100" dirty="0">
                <a:solidFill>
                  <a:srgbClr val="EBEBEB"/>
                </a:solidFill>
                <a:latin typeface="Century Gothic"/>
                <a:cs typeface="Century Gothic"/>
              </a:rPr>
              <a:t>A</a:t>
            </a:r>
            <a:r>
              <a:rPr sz="7200" dirty="0">
                <a:solidFill>
                  <a:srgbClr val="EBEBEB"/>
                </a:solidFill>
                <a:latin typeface="Century Gothic"/>
                <a:cs typeface="Century Gothic"/>
              </a:rPr>
              <a:t>L  </a:t>
            </a:r>
            <a:r>
              <a:rPr sz="7200" spc="-5" dirty="0">
                <a:solidFill>
                  <a:srgbClr val="EBEBEB"/>
                </a:solidFill>
                <a:latin typeface="Century Gothic"/>
                <a:cs typeface="Century Gothic"/>
              </a:rPr>
              <a:t>ATRESIA</a:t>
            </a:r>
            <a:endParaRPr sz="7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6250" y="0"/>
            <a:ext cx="11239500" cy="6381750"/>
            <a:chOff x="476250" y="0"/>
            <a:chExt cx="11239500" cy="6381750"/>
          </a:xfrm>
        </p:grpSpPr>
        <p:sp>
          <p:nvSpPr>
            <p:cNvPr id="3" name="object 3"/>
            <p:cNvSpPr/>
            <p:nvPr/>
          </p:nvSpPr>
          <p:spPr>
            <a:xfrm>
              <a:off x="476250" y="476250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11239500" y="0"/>
                  </a:moveTo>
                  <a:lnTo>
                    <a:pt x="0" y="0"/>
                  </a:lnTo>
                  <a:lnTo>
                    <a:pt x="0" y="5905500"/>
                  </a:lnTo>
                  <a:lnTo>
                    <a:pt x="11239500" y="5905500"/>
                  </a:lnTo>
                  <a:lnTo>
                    <a:pt x="112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0" y="647700"/>
              <a:ext cx="7429500" cy="5562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819" y="484441"/>
            <a:ext cx="1502410" cy="8534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pc="35" dirty="0"/>
              <a:t>TYPES </a:t>
            </a:r>
            <a:r>
              <a:rPr dirty="0"/>
              <a:t>OF  </a:t>
            </a:r>
            <a:r>
              <a:rPr spc="5" dirty="0"/>
              <a:t>E</a:t>
            </a:r>
            <a:r>
              <a:rPr spc="-5" dirty="0"/>
              <a:t>S</a:t>
            </a:r>
            <a:r>
              <a:rPr spc="5" dirty="0"/>
              <a:t>O</a:t>
            </a:r>
            <a:r>
              <a:rPr spc="-20" dirty="0"/>
              <a:t>P</a:t>
            </a:r>
            <a:r>
              <a:rPr spc="-35" dirty="0"/>
              <a:t>H</a:t>
            </a:r>
            <a:r>
              <a:rPr spc="-60" dirty="0"/>
              <a:t>A</a:t>
            </a:r>
            <a:r>
              <a:rPr spc="-5" dirty="0"/>
              <a:t>G</a:t>
            </a:r>
            <a:r>
              <a:rPr spc="10" dirty="0"/>
              <a:t>E</a:t>
            </a:r>
            <a:r>
              <a:rPr spc="-60" dirty="0"/>
              <a:t>A</a:t>
            </a:r>
            <a:r>
              <a:rPr dirty="0"/>
              <a:t>L  </a:t>
            </a:r>
            <a:r>
              <a:rPr spc="5" dirty="0"/>
              <a:t>ATRESIA</a:t>
            </a:r>
          </a:p>
        </p:txBody>
      </p:sp>
      <p:sp>
        <p:nvSpPr>
          <p:cNvPr id="3" name="object 3"/>
          <p:cNvSpPr/>
          <p:nvPr/>
        </p:nvSpPr>
        <p:spPr>
          <a:xfrm>
            <a:off x="5791200" y="1704975"/>
            <a:ext cx="6076950" cy="3419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5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66875" y="647700"/>
            <a:ext cx="74295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391775" y="0"/>
            <a:ext cx="776605" cy="1214755"/>
            <a:chOff x="10391775" y="0"/>
            <a:chExt cx="776605" cy="1214755"/>
          </a:xfrm>
        </p:grpSpPr>
        <p:sp>
          <p:nvSpPr>
            <p:cNvPr id="5" name="object 5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19036"/>
            <a:ext cx="6005830" cy="6439535"/>
            <a:chOff x="0" y="419036"/>
            <a:chExt cx="6005830" cy="6439535"/>
          </a:xfrm>
        </p:grpSpPr>
        <p:sp>
          <p:nvSpPr>
            <p:cNvPr id="3" name="object 3"/>
            <p:cNvSpPr/>
            <p:nvPr/>
          </p:nvSpPr>
          <p:spPr>
            <a:xfrm>
              <a:off x="0" y="2666999"/>
              <a:ext cx="4038599" cy="4190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895600"/>
              <a:ext cx="1523999" cy="2362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666999"/>
              <a:ext cx="4038599" cy="4190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895600"/>
              <a:ext cx="1523999" cy="2362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050" y="419036"/>
              <a:ext cx="5605526" cy="60532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610600" y="1676400"/>
            <a:ext cx="2819400" cy="2819400"/>
            <a:chOff x="8610600" y="1676400"/>
            <a:chExt cx="2819400" cy="2819400"/>
          </a:xfrm>
        </p:grpSpPr>
        <p:sp>
          <p:nvSpPr>
            <p:cNvPr id="9" name="object 9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10600" y="1676400"/>
              <a:ext cx="2819400" cy="2819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001000" y="0"/>
            <a:ext cx="1600200" cy="1143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10600" y="6095999"/>
            <a:ext cx="990600" cy="761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476250" y="476250"/>
            <a:ext cx="5457825" cy="5905500"/>
            <a:chOff x="476250" y="476250"/>
            <a:chExt cx="5457825" cy="5905500"/>
          </a:xfrm>
        </p:grpSpPr>
        <p:sp>
          <p:nvSpPr>
            <p:cNvPr id="16" name="object 16"/>
            <p:cNvSpPr/>
            <p:nvPr/>
          </p:nvSpPr>
          <p:spPr>
            <a:xfrm>
              <a:off x="476250" y="476250"/>
              <a:ext cx="5457825" cy="5905500"/>
            </a:xfrm>
            <a:custGeom>
              <a:avLst/>
              <a:gdLst/>
              <a:ahLst/>
              <a:cxnLst/>
              <a:rect l="l" t="t" r="r" b="b"/>
              <a:pathLst>
                <a:path w="5457825" h="5905500">
                  <a:moveTo>
                    <a:pt x="5457825" y="0"/>
                  </a:moveTo>
                  <a:lnTo>
                    <a:pt x="0" y="0"/>
                  </a:lnTo>
                  <a:lnTo>
                    <a:pt x="0" y="5905500"/>
                  </a:lnTo>
                  <a:lnTo>
                    <a:pt x="5457825" y="5905500"/>
                  </a:lnTo>
                  <a:lnTo>
                    <a:pt x="5457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7700" y="1504950"/>
              <a:ext cx="5133975" cy="38481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181725" y="419036"/>
            <a:ext cx="5605780" cy="6043930"/>
            <a:chOff x="6181725" y="419036"/>
            <a:chExt cx="5605780" cy="6043930"/>
          </a:xfrm>
        </p:grpSpPr>
        <p:sp>
          <p:nvSpPr>
            <p:cNvPr id="19" name="object 19"/>
            <p:cNvSpPr/>
            <p:nvPr/>
          </p:nvSpPr>
          <p:spPr>
            <a:xfrm>
              <a:off x="6181725" y="419036"/>
              <a:ext cx="5605526" cy="604367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57925" y="476249"/>
              <a:ext cx="5457825" cy="5895975"/>
            </a:xfrm>
            <a:custGeom>
              <a:avLst/>
              <a:gdLst/>
              <a:ahLst/>
              <a:cxnLst/>
              <a:rect l="l" t="t" r="r" b="b"/>
              <a:pathLst>
                <a:path w="5457825" h="5895975">
                  <a:moveTo>
                    <a:pt x="5457825" y="0"/>
                  </a:moveTo>
                  <a:lnTo>
                    <a:pt x="0" y="0"/>
                  </a:lnTo>
                  <a:lnTo>
                    <a:pt x="0" y="5895975"/>
                  </a:lnTo>
                  <a:lnTo>
                    <a:pt x="5457825" y="5895975"/>
                  </a:lnTo>
                  <a:lnTo>
                    <a:pt x="5457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19850" y="1981199"/>
              <a:ext cx="5133975" cy="28860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66999"/>
            <a:ext cx="4038600" cy="4191000"/>
            <a:chOff x="0" y="2666999"/>
            <a:chExt cx="4038600" cy="4191000"/>
          </a:xfrm>
        </p:grpSpPr>
        <p:sp>
          <p:nvSpPr>
            <p:cNvPr id="3" name="object 3"/>
            <p:cNvSpPr/>
            <p:nvPr/>
          </p:nvSpPr>
          <p:spPr>
            <a:xfrm>
              <a:off x="0" y="2666999"/>
              <a:ext cx="4038599" cy="4190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895600"/>
              <a:ext cx="1523999" cy="2362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610600" y="1676400"/>
            <a:ext cx="2819400" cy="2819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01000" y="0"/>
            <a:ext cx="1600200" cy="1143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666999"/>
            <a:ext cx="4038599" cy="4190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10600" y="6095999"/>
            <a:ext cx="990600" cy="761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895600"/>
            <a:ext cx="1523999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91775" y="0"/>
            <a:ext cx="776287" cy="12143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57725" y="0"/>
            <a:ext cx="7534275" cy="6858000"/>
          </a:xfrm>
          <a:custGeom>
            <a:avLst/>
            <a:gdLst/>
            <a:ahLst/>
            <a:cxnLst/>
            <a:rect l="l" t="t" r="r" b="b"/>
            <a:pathLst>
              <a:path w="7534275" h="6858000">
                <a:moveTo>
                  <a:pt x="0" y="6858000"/>
                </a:moveTo>
                <a:lnTo>
                  <a:pt x="7534275" y="6858000"/>
                </a:lnTo>
                <a:lnTo>
                  <a:pt x="75342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0" y="0"/>
            <a:ext cx="4657725" cy="6858000"/>
            <a:chOff x="0" y="0"/>
            <a:chExt cx="4657725" cy="6858000"/>
          </a:xfrm>
        </p:grpSpPr>
        <p:sp>
          <p:nvSpPr>
            <p:cNvPr id="13" name="object 13"/>
            <p:cNvSpPr/>
            <p:nvPr/>
          </p:nvSpPr>
          <p:spPr>
            <a:xfrm>
              <a:off x="1438275" y="0"/>
              <a:ext cx="3219450" cy="6858000"/>
            </a:xfrm>
            <a:custGeom>
              <a:avLst/>
              <a:gdLst/>
              <a:ahLst/>
              <a:cxnLst/>
              <a:rect l="l" t="t" r="r" b="b"/>
              <a:pathLst>
                <a:path w="3219450" h="6858000">
                  <a:moveTo>
                    <a:pt x="0" y="6858000"/>
                  </a:moveTo>
                  <a:lnTo>
                    <a:pt x="3219450" y="6858000"/>
                  </a:lnTo>
                  <a:lnTo>
                    <a:pt x="321945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AF1512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1438275" cy="6858000"/>
            </a:xfrm>
            <a:custGeom>
              <a:avLst/>
              <a:gdLst/>
              <a:ahLst/>
              <a:cxnLst/>
              <a:rect l="l" t="t" r="r" b="b"/>
              <a:pathLst>
                <a:path w="1438275" h="6858000">
                  <a:moveTo>
                    <a:pt x="14382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38275" y="6858000"/>
                  </a:lnTo>
                  <a:lnTo>
                    <a:pt x="1438275" y="0"/>
                  </a:lnTo>
                  <a:close/>
                </a:path>
              </a:pathLst>
            </a:custGeom>
            <a:solidFill>
              <a:srgbClr val="AF1512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391775" y="0"/>
            <a:ext cx="776605" cy="1214755"/>
            <a:chOff x="10391775" y="0"/>
            <a:chExt cx="776605" cy="1214755"/>
          </a:xfrm>
        </p:grpSpPr>
        <p:sp>
          <p:nvSpPr>
            <p:cNvPr id="16" name="object 1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28260" y="492125"/>
            <a:ext cx="7474584" cy="5521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7200" spc="5" dirty="0">
                <a:solidFill>
                  <a:srgbClr val="EBEBEB"/>
                </a:solidFill>
                <a:latin typeface="Century Gothic"/>
                <a:cs typeface="Century Gothic"/>
              </a:rPr>
              <a:t>Emergency </a:t>
            </a:r>
            <a:r>
              <a:rPr sz="7200" spc="10" dirty="0">
                <a:solidFill>
                  <a:srgbClr val="EBEBEB"/>
                </a:solidFill>
                <a:latin typeface="Century Gothic"/>
                <a:cs typeface="Century Gothic"/>
              </a:rPr>
              <a:t>care  </a:t>
            </a:r>
            <a:r>
              <a:rPr sz="7200" dirty="0">
                <a:solidFill>
                  <a:srgbClr val="EBEBEB"/>
                </a:solidFill>
                <a:latin typeface="Century Gothic"/>
                <a:cs typeface="Century Gothic"/>
              </a:rPr>
              <a:t>for newborn</a:t>
            </a:r>
            <a:r>
              <a:rPr sz="7200" spc="-120" dirty="0">
                <a:solidFill>
                  <a:srgbClr val="EBEBEB"/>
                </a:solidFill>
                <a:latin typeface="Century Gothic"/>
                <a:cs typeface="Century Gothic"/>
              </a:rPr>
              <a:t> </a:t>
            </a:r>
            <a:r>
              <a:rPr sz="7200" spc="5" dirty="0">
                <a:solidFill>
                  <a:srgbClr val="EBEBEB"/>
                </a:solidFill>
                <a:latin typeface="Century Gothic"/>
                <a:cs typeface="Century Gothic"/>
              </a:rPr>
              <a:t>with  </a:t>
            </a:r>
            <a:r>
              <a:rPr sz="7200" spc="25" dirty="0">
                <a:solidFill>
                  <a:srgbClr val="EBEBEB"/>
                </a:solidFill>
                <a:latin typeface="Century Gothic"/>
                <a:cs typeface="Century Gothic"/>
              </a:rPr>
              <a:t>high </a:t>
            </a:r>
            <a:r>
              <a:rPr sz="7200" spc="10" dirty="0">
                <a:solidFill>
                  <a:srgbClr val="EBEBEB"/>
                </a:solidFill>
                <a:latin typeface="Century Gothic"/>
                <a:cs typeface="Century Gothic"/>
              </a:rPr>
              <a:t>congenital  </a:t>
            </a:r>
            <a:r>
              <a:rPr sz="7200" dirty="0">
                <a:solidFill>
                  <a:srgbClr val="EBEBEB"/>
                </a:solidFill>
                <a:latin typeface="Century Gothic"/>
                <a:cs typeface="Century Gothic"/>
              </a:rPr>
              <a:t>intestinal  </a:t>
            </a:r>
            <a:r>
              <a:rPr sz="7200" spc="-10" dirty="0">
                <a:solidFill>
                  <a:srgbClr val="EBEBEB"/>
                </a:solidFill>
                <a:latin typeface="Century Gothic"/>
                <a:cs typeface="Century Gothic"/>
              </a:rPr>
              <a:t>obstruction</a:t>
            </a:r>
            <a:endParaRPr sz="7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5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66725" y="0"/>
            <a:ext cx="11258550" cy="6391275"/>
            <a:chOff x="466725" y="0"/>
            <a:chExt cx="11258550" cy="6391275"/>
          </a:xfrm>
        </p:grpSpPr>
        <p:sp>
          <p:nvSpPr>
            <p:cNvPr id="4" name="object 4"/>
            <p:cNvSpPr/>
            <p:nvPr/>
          </p:nvSpPr>
          <p:spPr>
            <a:xfrm>
              <a:off x="476250" y="476250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0" y="5905500"/>
                  </a:moveTo>
                  <a:lnTo>
                    <a:pt x="11239500" y="5905500"/>
                  </a:lnTo>
                  <a:lnTo>
                    <a:pt x="11239500" y="0"/>
                  </a:lnTo>
                  <a:lnTo>
                    <a:pt x="0" y="0"/>
                  </a:lnTo>
                  <a:lnTo>
                    <a:pt x="0" y="5905500"/>
                  </a:lnTo>
                  <a:close/>
                </a:path>
              </a:pathLst>
            </a:custGeom>
            <a:ln w="19050">
              <a:solidFill>
                <a:srgbClr val="B669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7700" y="647700"/>
              <a:ext cx="10896600" cy="5562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5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66725" y="0"/>
            <a:ext cx="11258550" cy="6391275"/>
            <a:chOff x="466725" y="0"/>
            <a:chExt cx="11258550" cy="6391275"/>
          </a:xfrm>
        </p:grpSpPr>
        <p:sp>
          <p:nvSpPr>
            <p:cNvPr id="4" name="object 4"/>
            <p:cNvSpPr/>
            <p:nvPr/>
          </p:nvSpPr>
          <p:spPr>
            <a:xfrm>
              <a:off x="476250" y="476250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0" y="5905500"/>
                  </a:moveTo>
                  <a:lnTo>
                    <a:pt x="11239500" y="5905500"/>
                  </a:lnTo>
                  <a:lnTo>
                    <a:pt x="11239500" y="0"/>
                  </a:lnTo>
                  <a:lnTo>
                    <a:pt x="0" y="0"/>
                  </a:lnTo>
                  <a:lnTo>
                    <a:pt x="0" y="5905500"/>
                  </a:lnTo>
                  <a:close/>
                </a:path>
              </a:pathLst>
            </a:custGeom>
            <a:ln w="19050">
              <a:solidFill>
                <a:srgbClr val="57EA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7700" y="647700"/>
              <a:ext cx="10896600" cy="5562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6250" y="0"/>
            <a:ext cx="11239500" cy="6381750"/>
            <a:chOff x="476250" y="0"/>
            <a:chExt cx="11239500" cy="6381750"/>
          </a:xfrm>
        </p:grpSpPr>
        <p:sp>
          <p:nvSpPr>
            <p:cNvPr id="3" name="object 3"/>
            <p:cNvSpPr/>
            <p:nvPr/>
          </p:nvSpPr>
          <p:spPr>
            <a:xfrm>
              <a:off x="476250" y="476250"/>
              <a:ext cx="11239500" cy="5905500"/>
            </a:xfrm>
            <a:custGeom>
              <a:avLst/>
              <a:gdLst/>
              <a:ahLst/>
              <a:cxnLst/>
              <a:rect l="l" t="t" r="r" b="b"/>
              <a:pathLst>
                <a:path w="11239500" h="5905500">
                  <a:moveTo>
                    <a:pt x="11239500" y="0"/>
                  </a:moveTo>
                  <a:lnTo>
                    <a:pt x="0" y="0"/>
                  </a:lnTo>
                  <a:lnTo>
                    <a:pt x="0" y="5905500"/>
                  </a:lnTo>
                  <a:lnTo>
                    <a:pt x="11239500" y="5905500"/>
                  </a:lnTo>
                  <a:lnTo>
                    <a:pt x="112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81250" y="647700"/>
              <a:ext cx="7429500" cy="5562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5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700" y="647700"/>
            <a:ext cx="5286375" cy="5562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257925" y="0"/>
            <a:ext cx="5286375" cy="6210300"/>
            <a:chOff x="6257925" y="0"/>
            <a:chExt cx="5286375" cy="6210300"/>
          </a:xfrm>
        </p:grpSpPr>
        <p:sp>
          <p:nvSpPr>
            <p:cNvPr id="5" name="object 5"/>
            <p:cNvSpPr/>
            <p:nvPr/>
          </p:nvSpPr>
          <p:spPr>
            <a:xfrm>
              <a:off x="6257925" y="647700"/>
              <a:ext cx="5286375" cy="55625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91775" y="0"/>
              <a:ext cx="776287" cy="12143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55" y="0"/>
            <a:ext cx="5986303" cy="5295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62800" y="13855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OSCE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902" y="2438400"/>
            <a:ext cx="652417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5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28</Words>
  <Application>Microsoft Office PowerPoint</Application>
  <PresentationFormat>Широкоэкранный</PresentationFormat>
  <Paragraphs>15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Century Gothic</vt:lpstr>
      <vt:lpstr>Times New Roman</vt:lpstr>
      <vt:lpstr>Office Theme</vt:lpstr>
      <vt:lpstr>Презентация PowerPoint</vt:lpstr>
      <vt:lpstr>Презентация PowerPoint</vt:lpstr>
      <vt:lpstr>TYPES OF  ESOPHAGEAL  ATRESIA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D&amp;Z Networks</dc:creator>
  <cp:lastModifiedBy>D&amp;Z Networks</cp:lastModifiedBy>
  <cp:revision>4</cp:revision>
  <dcterms:created xsi:type="dcterms:W3CDTF">2020-10-20T08:52:13Z</dcterms:created>
  <dcterms:modified xsi:type="dcterms:W3CDTF">2020-10-21T20:21:41Z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2020-10-08T00:00:00Z</vt:filetime>
  </property>
  <property fmtid="{D5CDD505-2E9C-101B-9397-08002B2CF9AE}" pid="3" name="LastSaved">
    <vt:filetime>2020-10-20T00:00:00Z</vt:filetime>
  </property>
</Properties>
</file>