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962900" y="0"/>
            <a:ext cx="4229100" cy="6858000"/>
          </a:xfrm>
          <a:custGeom>
            <a:avLst/>
            <a:gdLst/>
            <a:ahLst/>
            <a:cxnLst/>
            <a:rect l="l" t="t" r="r" b="b"/>
            <a:pathLst>
              <a:path w="4229100" h="6858000">
                <a:moveTo>
                  <a:pt x="0" y="6858000"/>
                </a:moveTo>
                <a:lnTo>
                  <a:pt x="4229100" y="6858000"/>
                </a:lnTo>
                <a:lnTo>
                  <a:pt x="42291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4371974"/>
            <a:ext cx="12191999" cy="2486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371974"/>
            <a:ext cx="12191999" cy="2486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743700" y="0"/>
            <a:ext cx="5448300" cy="6858000"/>
          </a:xfrm>
          <a:custGeom>
            <a:avLst/>
            <a:gdLst/>
            <a:ahLst/>
            <a:cxnLst/>
            <a:rect l="l" t="t" r="r" b="b"/>
            <a:pathLst>
              <a:path w="5448300" h="6858000">
                <a:moveTo>
                  <a:pt x="0" y="6858000"/>
                </a:moveTo>
                <a:lnTo>
                  <a:pt x="5448300" y="6858000"/>
                </a:lnTo>
                <a:lnTo>
                  <a:pt x="54483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8123" y="1128394"/>
            <a:ext cx="10715752" cy="63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7755" y="2535286"/>
            <a:ext cx="10016489" cy="3479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4600" y="2286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kern="0" dirty="0" smtClean="0">
                <a:solidFill>
                  <a:srgbClr val="FF0000"/>
                </a:solidFill>
              </a:rPr>
              <a:t>Ministry of health of Ukraine</a:t>
            </a:r>
            <a:br>
              <a:rPr lang="en-US" kern="0" dirty="0" smtClean="0">
                <a:solidFill>
                  <a:srgbClr val="FF0000"/>
                </a:solidFill>
              </a:rPr>
            </a:br>
            <a:r>
              <a:rPr lang="en-US" kern="0" dirty="0" smtClean="0">
                <a:solidFill>
                  <a:srgbClr val="FF0000"/>
                </a:solidFill>
              </a:rPr>
              <a:t>Odessa National Medical University</a:t>
            </a:r>
            <a:br>
              <a:rPr lang="en-US" kern="0" dirty="0" smtClean="0">
                <a:solidFill>
                  <a:srgbClr val="FF0000"/>
                </a:solidFill>
              </a:rPr>
            </a:br>
            <a:r>
              <a:rPr lang="en-US" kern="0" dirty="0" smtClean="0">
                <a:solidFill>
                  <a:srgbClr val="FF0000"/>
                </a:solidFill>
              </a:rPr>
              <a:t>Department of Robotic and Endoscopic Surgery</a:t>
            </a:r>
          </a:p>
          <a:p>
            <a:pPr lvl="0"/>
            <a:r>
              <a:rPr lang="en-US" kern="0" dirty="0" smtClean="0">
                <a:solidFill>
                  <a:srgbClr val="FF0000"/>
                </a:solidFill>
              </a:rPr>
              <a:t>Simulation medicine cycle </a:t>
            </a:r>
            <a:endParaRPr lang="uk-UA" kern="0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5793" y="3244334"/>
            <a:ext cx="6200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Topic 14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Providing care for late adhesion intestinal obstruction</a:t>
            </a:r>
            <a:r>
              <a:rPr lang="en-US" dirty="0" smtClean="0"/>
              <a:t>. 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4362450"/>
          </a:xfrm>
          <a:custGeom>
            <a:avLst/>
            <a:gdLst/>
            <a:ahLst/>
            <a:cxnLst/>
            <a:rect l="l" t="t" r="r" b="b"/>
            <a:pathLst>
              <a:path w="12192000" h="4362450">
                <a:moveTo>
                  <a:pt x="0" y="4362450"/>
                </a:moveTo>
                <a:lnTo>
                  <a:pt x="12192000" y="4362450"/>
                </a:lnTo>
                <a:lnTo>
                  <a:pt x="12192000" y="0"/>
                </a:lnTo>
                <a:lnTo>
                  <a:pt x="0" y="0"/>
                </a:lnTo>
                <a:lnTo>
                  <a:pt x="0" y="4362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371974"/>
            <a:ext cx="12191999" cy="2486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362450"/>
            <a:ext cx="12192000" cy="2495550"/>
          </a:xfrm>
          <a:custGeom>
            <a:avLst/>
            <a:gdLst/>
            <a:ahLst/>
            <a:cxnLst/>
            <a:rect l="l" t="t" r="r" b="b"/>
            <a:pathLst>
              <a:path w="12192000" h="2495550">
                <a:moveTo>
                  <a:pt x="0" y="2495550"/>
                </a:moveTo>
                <a:lnTo>
                  <a:pt x="12192000" y="2495550"/>
                </a:lnTo>
                <a:lnTo>
                  <a:pt x="12192000" y="0"/>
                </a:lnTo>
                <a:lnTo>
                  <a:pt x="0" y="0"/>
                </a:lnTo>
                <a:lnTo>
                  <a:pt x="0" y="2495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5175" y="4175125"/>
            <a:ext cx="10166985" cy="131127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90"/>
              </a:spcBef>
            </a:pPr>
            <a:r>
              <a:rPr sz="4400" spc="20" dirty="0">
                <a:solidFill>
                  <a:srgbClr val="FFFFFF"/>
                </a:solidFill>
                <a:latin typeface="Century Gothic"/>
                <a:cs typeface="Century Gothic"/>
              </a:rPr>
              <a:t>PROVIDING </a:t>
            </a:r>
            <a:r>
              <a:rPr sz="4400" spc="-30" dirty="0">
                <a:solidFill>
                  <a:srgbClr val="FFFFFF"/>
                </a:solidFill>
                <a:latin typeface="Century Gothic"/>
                <a:cs typeface="Century Gothic"/>
              </a:rPr>
              <a:t>CARE </a:t>
            </a:r>
            <a:r>
              <a:rPr sz="4400" spc="15" dirty="0">
                <a:solidFill>
                  <a:srgbClr val="FFFFFF"/>
                </a:solidFill>
                <a:latin typeface="Century Gothic"/>
                <a:cs typeface="Century Gothic"/>
              </a:rPr>
              <a:t>FOR </a:t>
            </a:r>
            <a:r>
              <a:rPr sz="4400" spc="-65" dirty="0">
                <a:solidFill>
                  <a:srgbClr val="FFFFFF"/>
                </a:solidFill>
                <a:latin typeface="Century Gothic"/>
                <a:cs typeface="Century Gothic"/>
              </a:rPr>
              <a:t>LATE </a:t>
            </a:r>
            <a:r>
              <a:rPr sz="4400" spc="-15" dirty="0">
                <a:solidFill>
                  <a:srgbClr val="FFFFFF"/>
                </a:solidFill>
                <a:latin typeface="Century Gothic"/>
                <a:cs typeface="Century Gothic"/>
              </a:rPr>
              <a:t>ADHESIVE  INTESTINAL</a:t>
            </a:r>
            <a:r>
              <a:rPr sz="4400" spc="1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4400" spc="-5" dirty="0">
                <a:solidFill>
                  <a:srgbClr val="FFFFFF"/>
                </a:solidFill>
                <a:latin typeface="Century Gothic"/>
                <a:cs typeface="Century Gothic"/>
              </a:rPr>
              <a:t>OBSTRUCTION</a:t>
            </a:r>
            <a:endParaRPr sz="4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6275" y="704723"/>
            <a:ext cx="8929751" cy="3490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1575" y="1200150"/>
            <a:ext cx="7915275" cy="2505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84035" y="853693"/>
            <a:ext cx="5072380" cy="1176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ts val="4510"/>
              </a:lnSpc>
              <a:spcBef>
                <a:spcPts val="130"/>
              </a:spcBef>
            </a:pPr>
            <a:r>
              <a:rPr spc="-5" dirty="0"/>
              <a:t>ADHESIVE</a:t>
            </a:r>
            <a:r>
              <a:rPr spc="240" dirty="0"/>
              <a:t> </a:t>
            </a:r>
            <a:r>
              <a:rPr spc="5" dirty="0"/>
              <a:t>INTESTINAL</a:t>
            </a:r>
          </a:p>
          <a:p>
            <a:pPr marR="6350" algn="r">
              <a:lnSpc>
                <a:spcPts val="4510"/>
              </a:lnSpc>
            </a:pPr>
            <a:r>
              <a:rPr spc="20" dirty="0"/>
              <a:t>O</a:t>
            </a:r>
            <a:r>
              <a:rPr spc="-30" dirty="0"/>
              <a:t>B</a:t>
            </a:r>
            <a:r>
              <a:rPr spc="-20" dirty="0"/>
              <a:t>S</a:t>
            </a:r>
            <a:r>
              <a:rPr spc="-40" dirty="0"/>
              <a:t>T</a:t>
            </a:r>
            <a:r>
              <a:rPr spc="-5" dirty="0"/>
              <a:t>R</a:t>
            </a:r>
            <a:r>
              <a:rPr spc="110" dirty="0"/>
              <a:t>U</a:t>
            </a:r>
            <a:r>
              <a:rPr spc="25" dirty="0"/>
              <a:t>C</a:t>
            </a:r>
            <a:r>
              <a:rPr spc="-50" dirty="0"/>
              <a:t>T</a:t>
            </a:r>
            <a:r>
              <a:rPr spc="150" dirty="0"/>
              <a:t>I</a:t>
            </a:r>
            <a:r>
              <a:rPr spc="20" dirty="0"/>
              <a:t>ON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51955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7132" y="0"/>
            <a:ext cx="2472817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72584" y="2627566"/>
            <a:ext cx="6969125" cy="143129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spc="5" dirty="0">
                <a:latin typeface="Century Gothic"/>
                <a:cs typeface="Century Gothic"/>
              </a:rPr>
              <a:t>Adhesive</a:t>
            </a:r>
            <a:r>
              <a:rPr sz="2000" b="1" spc="-65" dirty="0">
                <a:latin typeface="Century Gothic"/>
                <a:cs typeface="Century Gothic"/>
              </a:rPr>
              <a:t> </a:t>
            </a:r>
            <a:r>
              <a:rPr sz="2000" spc="15" dirty="0">
                <a:latin typeface="Century Gothic"/>
                <a:cs typeface="Century Gothic"/>
              </a:rPr>
              <a:t>small</a:t>
            </a:r>
            <a:r>
              <a:rPr sz="2000" spc="-140" dirty="0">
                <a:latin typeface="Century Gothic"/>
                <a:cs typeface="Century Gothic"/>
              </a:rPr>
              <a:t> </a:t>
            </a:r>
            <a:r>
              <a:rPr sz="2000" b="1" spc="10" dirty="0">
                <a:latin typeface="Century Gothic"/>
                <a:cs typeface="Century Gothic"/>
              </a:rPr>
              <a:t>bowel</a:t>
            </a:r>
            <a:r>
              <a:rPr sz="2000" b="1" spc="-80" dirty="0">
                <a:latin typeface="Century Gothic"/>
                <a:cs typeface="Century Gothic"/>
              </a:rPr>
              <a:t> </a:t>
            </a:r>
            <a:r>
              <a:rPr sz="2000" b="1" dirty="0">
                <a:latin typeface="Century Gothic"/>
                <a:cs typeface="Century Gothic"/>
              </a:rPr>
              <a:t>obstruction</a:t>
            </a:r>
            <a:r>
              <a:rPr sz="2000" b="1" spc="-11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(ASBO)</a:t>
            </a:r>
            <a:r>
              <a:rPr sz="2000" spc="40" dirty="0">
                <a:latin typeface="Century Gothic"/>
                <a:cs typeface="Century Gothic"/>
              </a:rPr>
              <a:t> </a:t>
            </a:r>
            <a:r>
              <a:rPr sz="2000" spc="25" dirty="0">
                <a:latin typeface="Century Gothic"/>
                <a:cs typeface="Century Gothic"/>
              </a:rPr>
              <a:t>is</a:t>
            </a:r>
            <a:r>
              <a:rPr sz="2000" spc="-75" dirty="0">
                <a:latin typeface="Century Gothic"/>
                <a:cs typeface="Century Gothic"/>
              </a:rPr>
              <a:t> </a:t>
            </a:r>
            <a:r>
              <a:rPr sz="2000" spc="15" dirty="0">
                <a:latin typeface="Century Gothic"/>
                <a:cs typeface="Century Gothic"/>
              </a:rPr>
              <a:t>a</a:t>
            </a:r>
            <a:r>
              <a:rPr sz="2000" spc="-70" dirty="0">
                <a:latin typeface="Century Gothic"/>
                <a:cs typeface="Century Gothic"/>
              </a:rPr>
              <a:t> </a:t>
            </a:r>
            <a:r>
              <a:rPr sz="2000" spc="35" dirty="0">
                <a:latin typeface="Century Gothic"/>
                <a:cs typeface="Century Gothic"/>
              </a:rPr>
              <a:t>common  </a:t>
            </a:r>
            <a:r>
              <a:rPr sz="2000" spc="-5" dirty="0">
                <a:latin typeface="Century Gothic"/>
                <a:cs typeface="Century Gothic"/>
              </a:rPr>
              <a:t>surgical </a:t>
            </a:r>
            <a:r>
              <a:rPr sz="2000" spc="20" dirty="0">
                <a:latin typeface="Century Gothic"/>
                <a:cs typeface="Century Gothic"/>
              </a:rPr>
              <a:t>emergency, </a:t>
            </a:r>
            <a:r>
              <a:rPr sz="2000" spc="-10" dirty="0">
                <a:latin typeface="Century Gothic"/>
                <a:cs typeface="Century Gothic"/>
              </a:rPr>
              <a:t>causing </a:t>
            </a:r>
            <a:r>
              <a:rPr sz="2000" spc="10" dirty="0">
                <a:latin typeface="Century Gothic"/>
                <a:cs typeface="Century Gothic"/>
              </a:rPr>
              <a:t>high </a:t>
            </a:r>
            <a:r>
              <a:rPr sz="2000" spc="25" dirty="0">
                <a:latin typeface="Century Gothic"/>
                <a:cs typeface="Century Gothic"/>
              </a:rPr>
              <a:t>morbidity </a:t>
            </a:r>
            <a:r>
              <a:rPr sz="2000" spc="-10" dirty="0">
                <a:latin typeface="Century Gothic"/>
                <a:cs typeface="Century Gothic"/>
              </a:rPr>
              <a:t>and </a:t>
            </a:r>
            <a:r>
              <a:rPr sz="2000" spc="65" dirty="0">
                <a:latin typeface="Century Gothic"/>
                <a:cs typeface="Century Gothic"/>
              </a:rPr>
              <a:t>even  </a:t>
            </a:r>
            <a:r>
              <a:rPr sz="2000" spc="20" dirty="0">
                <a:latin typeface="Century Gothic"/>
                <a:cs typeface="Century Gothic"/>
              </a:rPr>
              <a:t>some mortality. </a:t>
            </a:r>
            <a:r>
              <a:rPr sz="2000" spc="-15" dirty="0">
                <a:latin typeface="Century Gothic"/>
                <a:cs typeface="Century Gothic"/>
              </a:rPr>
              <a:t>The </a:t>
            </a:r>
            <a:r>
              <a:rPr sz="2000" spc="10" dirty="0">
                <a:latin typeface="Century Gothic"/>
                <a:cs typeface="Century Gothic"/>
              </a:rPr>
              <a:t>adhesions </a:t>
            </a:r>
            <a:r>
              <a:rPr sz="2000" spc="-10" dirty="0">
                <a:latin typeface="Century Gothic"/>
                <a:cs typeface="Century Gothic"/>
              </a:rPr>
              <a:t>causing </a:t>
            </a:r>
            <a:r>
              <a:rPr sz="2000" spc="-15" dirty="0">
                <a:latin typeface="Century Gothic"/>
                <a:cs typeface="Century Gothic"/>
              </a:rPr>
              <a:t>such </a:t>
            </a:r>
            <a:r>
              <a:rPr sz="2000" b="1" spc="10" dirty="0">
                <a:latin typeface="Century Gothic"/>
                <a:cs typeface="Century Gothic"/>
              </a:rPr>
              <a:t>bowel  </a:t>
            </a:r>
            <a:r>
              <a:rPr sz="2000" spc="10" dirty="0">
                <a:latin typeface="Century Gothic"/>
                <a:cs typeface="Century Gothic"/>
              </a:rPr>
              <a:t>obstructions </a:t>
            </a:r>
            <a:r>
              <a:rPr sz="2000" dirty="0">
                <a:latin typeface="Century Gothic"/>
                <a:cs typeface="Century Gothic"/>
              </a:rPr>
              <a:t>are </a:t>
            </a:r>
            <a:r>
              <a:rPr sz="2000" spc="20" dirty="0">
                <a:latin typeface="Century Gothic"/>
                <a:cs typeface="Century Gothic"/>
              </a:rPr>
              <a:t>typically the </a:t>
            </a:r>
            <a:r>
              <a:rPr sz="2000" dirty="0">
                <a:latin typeface="Century Gothic"/>
                <a:cs typeface="Century Gothic"/>
              </a:rPr>
              <a:t>footprints </a:t>
            </a:r>
            <a:r>
              <a:rPr sz="2000" spc="20" dirty="0">
                <a:latin typeface="Century Gothic"/>
                <a:cs typeface="Century Gothic"/>
              </a:rPr>
              <a:t>of previous  </a:t>
            </a:r>
            <a:r>
              <a:rPr sz="2000" b="1" spc="5" dirty="0">
                <a:latin typeface="Century Gothic"/>
                <a:cs typeface="Century Gothic"/>
              </a:rPr>
              <a:t>abdominal </a:t>
            </a:r>
            <a:r>
              <a:rPr sz="2000" spc="-5" dirty="0">
                <a:latin typeface="Century Gothic"/>
                <a:cs typeface="Century Gothic"/>
              </a:rPr>
              <a:t>surgical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10" dirty="0">
                <a:latin typeface="Century Gothic"/>
                <a:cs typeface="Century Gothic"/>
              </a:rPr>
              <a:t>procedures.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2385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2286000"/>
          </a:xfrm>
          <a:custGeom>
            <a:avLst/>
            <a:gdLst/>
            <a:ahLst/>
            <a:cxnLst/>
            <a:rect l="l" t="t" r="r" b="b"/>
            <a:pathLst>
              <a:path w="12192000" h="2286000">
                <a:moveTo>
                  <a:pt x="0" y="2286000"/>
                </a:moveTo>
                <a:lnTo>
                  <a:pt x="12192000" y="2286000"/>
                </a:lnTo>
                <a:lnTo>
                  <a:pt x="121920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39858" y="1058799"/>
            <a:ext cx="189674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20" dirty="0">
                <a:solidFill>
                  <a:srgbClr val="FFFFFF"/>
                </a:solidFill>
              </a:rPr>
              <a:t>C</a:t>
            </a:r>
            <a:r>
              <a:rPr spc="-160" dirty="0">
                <a:solidFill>
                  <a:srgbClr val="FFFFFF"/>
                </a:solidFill>
              </a:rPr>
              <a:t>A</a:t>
            </a:r>
            <a:r>
              <a:rPr spc="100" dirty="0">
                <a:solidFill>
                  <a:srgbClr val="FFFFFF"/>
                </a:solidFill>
              </a:rPr>
              <a:t>U</a:t>
            </a:r>
            <a:r>
              <a:rPr spc="-20" dirty="0">
                <a:solidFill>
                  <a:srgbClr val="FFFFFF"/>
                </a:solidFill>
              </a:rPr>
              <a:t>SE</a:t>
            </a:r>
            <a:r>
              <a:rPr spc="15" dirty="0">
                <a:solidFill>
                  <a:srgbClr val="FFFFFF"/>
                </a:solidFill>
              </a:rPr>
              <a:t>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5175" y="2650045"/>
            <a:ext cx="10123170" cy="3383279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5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5" dirty="0">
                <a:latin typeface="Century Gothic"/>
                <a:cs typeface="Century Gothic"/>
              </a:rPr>
              <a:t>1.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Post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30" dirty="0">
                <a:latin typeface="Century Gothic"/>
                <a:cs typeface="Century Gothic"/>
              </a:rPr>
              <a:t>operative</a:t>
            </a:r>
            <a:r>
              <a:rPr sz="2000" spc="-295" dirty="0">
                <a:latin typeface="Century Gothic"/>
                <a:cs typeface="Century Gothic"/>
              </a:rPr>
              <a:t> </a:t>
            </a:r>
            <a:r>
              <a:rPr sz="2000" spc="30" dirty="0">
                <a:latin typeface="Century Gothic"/>
                <a:cs typeface="Century Gothic"/>
              </a:rPr>
              <a:t>in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most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cases.</a:t>
            </a:r>
            <a:endParaRPr sz="2000">
              <a:latin typeface="Century Gothic"/>
              <a:cs typeface="Century Gothic"/>
            </a:endParaRPr>
          </a:p>
          <a:p>
            <a:pPr marL="241300" marR="5080" indent="-228600">
              <a:lnSpc>
                <a:spcPts val="2180"/>
              </a:lnSpc>
              <a:spcBef>
                <a:spcPts val="10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5" dirty="0">
                <a:latin typeface="Century Gothic"/>
                <a:cs typeface="Century Gothic"/>
              </a:rPr>
              <a:t>2.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Post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inflammatory</a:t>
            </a:r>
            <a:r>
              <a:rPr sz="2000" spc="-285" dirty="0">
                <a:latin typeface="Century Gothic"/>
                <a:cs typeface="Century Gothic"/>
              </a:rPr>
              <a:t> </a:t>
            </a:r>
            <a:r>
              <a:rPr sz="2000" spc="65" dirty="0">
                <a:latin typeface="Century Gothic"/>
                <a:cs typeface="Century Gothic"/>
              </a:rPr>
              <a:t>with</a:t>
            </a:r>
            <a:r>
              <a:rPr sz="2000" spc="-28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or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spc="35" dirty="0">
                <a:latin typeface="Century Gothic"/>
                <a:cs typeface="Century Gothic"/>
              </a:rPr>
              <a:t>without</a:t>
            </a:r>
            <a:r>
              <a:rPr sz="2000" spc="-26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operation</a:t>
            </a:r>
            <a:r>
              <a:rPr sz="2000" spc="-204" dirty="0">
                <a:latin typeface="Century Gothic"/>
                <a:cs typeface="Century Gothic"/>
              </a:rPr>
              <a:t> </a:t>
            </a:r>
            <a:r>
              <a:rPr sz="2000" spc="15" dirty="0">
                <a:latin typeface="Century Gothic"/>
                <a:cs typeface="Century Gothic"/>
              </a:rPr>
              <a:t>eg.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Peritonitis</a:t>
            </a:r>
            <a:r>
              <a:rPr sz="2000" spc="-285" dirty="0">
                <a:latin typeface="Century Gothic"/>
                <a:cs typeface="Century Gothic"/>
              </a:rPr>
              <a:t> </a:t>
            </a:r>
            <a:r>
              <a:rPr sz="2000" spc="10" dirty="0">
                <a:latin typeface="Century Gothic"/>
                <a:cs typeface="Century Gothic"/>
              </a:rPr>
              <a:t>,appendicitis,</a:t>
            </a:r>
            <a:r>
              <a:rPr sz="2000" spc="-130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acute  </a:t>
            </a:r>
            <a:r>
              <a:rPr sz="2000" spc="35" dirty="0">
                <a:latin typeface="Century Gothic"/>
                <a:cs typeface="Century Gothic"/>
              </a:rPr>
              <a:t>pelvic</a:t>
            </a:r>
            <a:r>
              <a:rPr sz="2000" spc="-22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infection</a:t>
            </a:r>
            <a:endParaRPr sz="2000">
              <a:latin typeface="Century Gothic"/>
              <a:cs typeface="Century Gothic"/>
            </a:endParaRPr>
          </a:p>
          <a:p>
            <a:pPr marL="241300" marR="301625" indent="-228600">
              <a:lnSpc>
                <a:spcPts val="2180"/>
              </a:lnSpc>
              <a:spcBef>
                <a:spcPts val="9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15" dirty="0">
                <a:latin typeface="Century Gothic"/>
                <a:cs typeface="Century Gothic"/>
              </a:rPr>
              <a:t>3.Foriegn</a:t>
            </a:r>
            <a:r>
              <a:rPr sz="2000" spc="-135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body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15" dirty="0">
                <a:latin typeface="Century Gothic"/>
                <a:cs typeface="Century Gothic"/>
              </a:rPr>
              <a:t>material</a:t>
            </a:r>
            <a:r>
              <a:rPr sz="2000" spc="-204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used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spc="10" dirty="0">
                <a:latin typeface="Century Gothic"/>
                <a:cs typeface="Century Gothic"/>
              </a:rPr>
              <a:t>during</a:t>
            </a:r>
            <a:r>
              <a:rPr sz="2000" spc="-11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surgery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,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gauze</a:t>
            </a:r>
            <a:r>
              <a:rPr sz="2000" spc="8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,sutures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25" dirty="0">
                <a:latin typeface="Century Gothic"/>
                <a:cs typeface="Century Gothic"/>
              </a:rPr>
              <a:t>talc</a:t>
            </a:r>
            <a:r>
              <a:rPr sz="2000" spc="-135" dirty="0">
                <a:latin typeface="Century Gothic"/>
                <a:cs typeface="Century Gothic"/>
              </a:rPr>
              <a:t> </a:t>
            </a:r>
            <a:r>
              <a:rPr sz="2000" spc="30" dirty="0">
                <a:latin typeface="Century Gothic"/>
                <a:cs typeface="Century Gothic"/>
              </a:rPr>
              <a:t>powder</a:t>
            </a:r>
            <a:r>
              <a:rPr sz="2000" spc="-180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from  </a:t>
            </a:r>
            <a:r>
              <a:rPr sz="2000" spc="35" dirty="0">
                <a:latin typeface="Century Gothic"/>
                <a:cs typeface="Century Gothic"/>
              </a:rPr>
              <a:t>gloves</a:t>
            </a:r>
            <a:endParaRPr sz="2000">
              <a:latin typeface="Century Gothic"/>
              <a:cs typeface="Century Gothic"/>
            </a:endParaRPr>
          </a:p>
          <a:p>
            <a:pPr marL="241300" indent="-2286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15" dirty="0">
                <a:latin typeface="Century Gothic"/>
                <a:cs typeface="Century Gothic"/>
              </a:rPr>
              <a:t>4.Radiation induced</a:t>
            </a:r>
            <a:r>
              <a:rPr sz="2000" spc="-380" dirty="0">
                <a:latin typeface="Century Gothic"/>
                <a:cs typeface="Century Gothic"/>
              </a:rPr>
              <a:t> </a:t>
            </a:r>
            <a:r>
              <a:rPr sz="2000" spc="25" dirty="0">
                <a:latin typeface="Century Gothic"/>
                <a:cs typeface="Century Gothic"/>
              </a:rPr>
              <a:t>enteritis</a:t>
            </a:r>
            <a:endParaRPr sz="2000">
              <a:latin typeface="Century Gothic"/>
              <a:cs typeface="Century Gothic"/>
            </a:endParaRPr>
          </a:p>
          <a:p>
            <a:pPr marL="241300" indent="-2286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10" dirty="0">
                <a:latin typeface="Century Gothic"/>
                <a:cs typeface="Century Gothic"/>
              </a:rPr>
              <a:t>5. </a:t>
            </a:r>
            <a:r>
              <a:rPr sz="2000" spc="55" dirty="0">
                <a:latin typeface="Century Gothic"/>
                <a:cs typeface="Century Gothic"/>
              </a:rPr>
              <a:t>Bowel</a:t>
            </a:r>
            <a:r>
              <a:rPr sz="2000" spc="-36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ischemia</a:t>
            </a:r>
            <a:endParaRPr sz="2000">
              <a:latin typeface="Century Gothic"/>
              <a:cs typeface="Century Gothic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5" dirty="0">
                <a:latin typeface="Century Gothic"/>
                <a:cs typeface="Century Gothic"/>
              </a:rPr>
              <a:t>6. </a:t>
            </a:r>
            <a:r>
              <a:rPr sz="2000" spc="15" dirty="0">
                <a:latin typeface="Century Gothic"/>
                <a:cs typeface="Century Gothic"/>
              </a:rPr>
              <a:t>Inflammatory </a:t>
            </a:r>
            <a:r>
              <a:rPr sz="2000" spc="40" dirty="0">
                <a:latin typeface="Century Gothic"/>
                <a:cs typeface="Century Gothic"/>
              </a:rPr>
              <a:t>bowel</a:t>
            </a:r>
            <a:r>
              <a:rPr sz="2000" spc="-3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disease</a:t>
            </a:r>
            <a:endParaRPr sz="2000">
              <a:latin typeface="Century Gothic"/>
              <a:cs typeface="Century Gothic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15" dirty="0">
                <a:latin typeface="Century Gothic"/>
                <a:cs typeface="Century Gothic"/>
              </a:rPr>
              <a:t>7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spc="10" dirty="0">
                <a:latin typeface="Century Gothic"/>
                <a:cs typeface="Century Gothic"/>
              </a:rPr>
              <a:t>.certain</a:t>
            </a:r>
            <a:r>
              <a:rPr sz="2000" spc="-14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conditions</a:t>
            </a:r>
            <a:r>
              <a:rPr sz="2000" spc="-215" dirty="0">
                <a:latin typeface="Century Gothic"/>
                <a:cs typeface="Century Gothic"/>
              </a:rPr>
              <a:t> </a:t>
            </a:r>
            <a:r>
              <a:rPr sz="2000" spc="35" dirty="0">
                <a:latin typeface="Century Gothic"/>
                <a:cs typeface="Century Gothic"/>
              </a:rPr>
              <a:t>like</a:t>
            </a:r>
            <a:r>
              <a:rPr sz="2000" spc="-145" dirty="0">
                <a:latin typeface="Century Gothic"/>
                <a:cs typeface="Century Gothic"/>
              </a:rPr>
              <a:t> </a:t>
            </a:r>
            <a:r>
              <a:rPr sz="2000" spc="15" dirty="0">
                <a:latin typeface="Century Gothic"/>
                <a:cs typeface="Century Gothic"/>
              </a:rPr>
              <a:t>eg.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Malignancy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,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10" dirty="0">
                <a:latin typeface="Century Gothic"/>
                <a:cs typeface="Century Gothic"/>
              </a:rPr>
              <a:t>tuberculosis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14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95954" y="1058799"/>
            <a:ext cx="824039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FFFFFF"/>
                </a:solidFill>
              </a:rPr>
              <a:t>TYPES </a:t>
            </a:r>
            <a:r>
              <a:rPr spc="15" dirty="0">
                <a:solidFill>
                  <a:srgbClr val="FFFFFF"/>
                </a:solidFill>
              </a:rPr>
              <a:t>OF </a:t>
            </a:r>
            <a:r>
              <a:rPr spc="-5" dirty="0">
                <a:solidFill>
                  <a:srgbClr val="FFFFFF"/>
                </a:solidFill>
              </a:rPr>
              <a:t>ADHESIVE</a:t>
            </a:r>
            <a:r>
              <a:rPr spc="300" dirty="0">
                <a:solidFill>
                  <a:srgbClr val="FFFFFF"/>
                </a:solidFill>
              </a:rPr>
              <a:t> </a:t>
            </a:r>
            <a:r>
              <a:rPr spc="20" dirty="0">
                <a:solidFill>
                  <a:srgbClr val="FFFFFF"/>
                </a:solidFill>
              </a:rPr>
              <a:t>OBSTRUCTION</a:t>
            </a:r>
          </a:p>
        </p:txBody>
      </p:sp>
      <p:sp>
        <p:nvSpPr>
          <p:cNvPr id="5" name="object 5"/>
          <p:cNvSpPr/>
          <p:nvPr/>
        </p:nvSpPr>
        <p:spPr>
          <a:xfrm>
            <a:off x="666750" y="2466975"/>
            <a:ext cx="4672076" cy="2986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4912" y="2986151"/>
            <a:ext cx="4639310" cy="2943225"/>
          </a:xfrm>
          <a:custGeom>
            <a:avLst/>
            <a:gdLst/>
            <a:ahLst/>
            <a:cxnLst/>
            <a:rect l="l" t="t" r="r" b="b"/>
            <a:pathLst>
              <a:path w="4639310" h="2943225">
                <a:moveTo>
                  <a:pt x="4344352" y="0"/>
                </a:moveTo>
                <a:lnTo>
                  <a:pt x="294322" y="0"/>
                </a:lnTo>
                <a:lnTo>
                  <a:pt x="246579" y="3850"/>
                </a:lnTo>
                <a:lnTo>
                  <a:pt x="201289" y="14997"/>
                </a:lnTo>
                <a:lnTo>
                  <a:pt x="159059" y="32836"/>
                </a:lnTo>
                <a:lnTo>
                  <a:pt x="120495" y="56761"/>
                </a:lnTo>
                <a:lnTo>
                  <a:pt x="86201" y="86169"/>
                </a:lnTo>
                <a:lnTo>
                  <a:pt x="56784" y="120453"/>
                </a:lnTo>
                <a:lnTo>
                  <a:pt x="32849" y="159010"/>
                </a:lnTo>
                <a:lnTo>
                  <a:pt x="15003" y="201233"/>
                </a:lnTo>
                <a:lnTo>
                  <a:pt x="3851" y="246517"/>
                </a:lnTo>
                <a:lnTo>
                  <a:pt x="0" y="294259"/>
                </a:lnTo>
                <a:lnTo>
                  <a:pt x="0" y="2648839"/>
                </a:lnTo>
                <a:lnTo>
                  <a:pt x="3851" y="2696579"/>
                </a:lnTo>
                <a:lnTo>
                  <a:pt x="15003" y="2741866"/>
                </a:lnTo>
                <a:lnTo>
                  <a:pt x="32849" y="2784096"/>
                </a:lnTo>
                <a:lnTo>
                  <a:pt x="56784" y="2822660"/>
                </a:lnTo>
                <a:lnTo>
                  <a:pt x="86201" y="2856955"/>
                </a:lnTo>
                <a:lnTo>
                  <a:pt x="120495" y="2886373"/>
                </a:lnTo>
                <a:lnTo>
                  <a:pt x="159059" y="2910309"/>
                </a:lnTo>
                <a:lnTo>
                  <a:pt x="201289" y="2928156"/>
                </a:lnTo>
                <a:lnTo>
                  <a:pt x="246579" y="2939309"/>
                </a:lnTo>
                <a:lnTo>
                  <a:pt x="294322" y="2943161"/>
                </a:lnTo>
                <a:lnTo>
                  <a:pt x="4344352" y="2943161"/>
                </a:lnTo>
                <a:lnTo>
                  <a:pt x="4392097" y="2939309"/>
                </a:lnTo>
                <a:lnTo>
                  <a:pt x="4437391" y="2928156"/>
                </a:lnTo>
                <a:lnTo>
                  <a:pt x="4479628" y="2910309"/>
                </a:lnTo>
                <a:lnTo>
                  <a:pt x="4518202" y="2886373"/>
                </a:lnTo>
                <a:lnTo>
                  <a:pt x="4552505" y="2856955"/>
                </a:lnTo>
                <a:lnTo>
                  <a:pt x="4581931" y="2822660"/>
                </a:lnTo>
                <a:lnTo>
                  <a:pt x="4605874" y="2784096"/>
                </a:lnTo>
                <a:lnTo>
                  <a:pt x="4623728" y="2741866"/>
                </a:lnTo>
                <a:lnTo>
                  <a:pt x="4634884" y="2696579"/>
                </a:lnTo>
                <a:lnTo>
                  <a:pt x="4638738" y="2648839"/>
                </a:lnTo>
                <a:lnTo>
                  <a:pt x="4638738" y="294259"/>
                </a:lnTo>
                <a:lnTo>
                  <a:pt x="4634884" y="246517"/>
                </a:lnTo>
                <a:lnTo>
                  <a:pt x="4623728" y="201233"/>
                </a:lnTo>
                <a:lnTo>
                  <a:pt x="4605874" y="159010"/>
                </a:lnTo>
                <a:lnTo>
                  <a:pt x="4581931" y="120453"/>
                </a:lnTo>
                <a:lnTo>
                  <a:pt x="4552505" y="86169"/>
                </a:lnTo>
                <a:lnTo>
                  <a:pt x="4518202" y="56761"/>
                </a:lnTo>
                <a:lnTo>
                  <a:pt x="4479628" y="32836"/>
                </a:lnTo>
                <a:lnTo>
                  <a:pt x="4437391" y="14997"/>
                </a:lnTo>
                <a:lnTo>
                  <a:pt x="4392097" y="3850"/>
                </a:lnTo>
                <a:lnTo>
                  <a:pt x="434435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4912" y="2986151"/>
            <a:ext cx="4639310" cy="2943225"/>
          </a:xfrm>
          <a:custGeom>
            <a:avLst/>
            <a:gdLst/>
            <a:ahLst/>
            <a:cxnLst/>
            <a:rect l="l" t="t" r="r" b="b"/>
            <a:pathLst>
              <a:path w="4639310" h="2943225">
                <a:moveTo>
                  <a:pt x="0" y="294259"/>
                </a:moveTo>
                <a:lnTo>
                  <a:pt x="3851" y="246517"/>
                </a:lnTo>
                <a:lnTo>
                  <a:pt x="15003" y="201233"/>
                </a:lnTo>
                <a:lnTo>
                  <a:pt x="32849" y="159010"/>
                </a:lnTo>
                <a:lnTo>
                  <a:pt x="56784" y="120453"/>
                </a:lnTo>
                <a:lnTo>
                  <a:pt x="86201" y="86169"/>
                </a:lnTo>
                <a:lnTo>
                  <a:pt x="120495" y="56761"/>
                </a:lnTo>
                <a:lnTo>
                  <a:pt x="159059" y="32836"/>
                </a:lnTo>
                <a:lnTo>
                  <a:pt x="201289" y="14997"/>
                </a:lnTo>
                <a:lnTo>
                  <a:pt x="246579" y="3850"/>
                </a:lnTo>
                <a:lnTo>
                  <a:pt x="294322" y="0"/>
                </a:lnTo>
                <a:lnTo>
                  <a:pt x="4344352" y="0"/>
                </a:lnTo>
                <a:lnTo>
                  <a:pt x="4392097" y="3850"/>
                </a:lnTo>
                <a:lnTo>
                  <a:pt x="4437391" y="14997"/>
                </a:lnTo>
                <a:lnTo>
                  <a:pt x="4479628" y="32836"/>
                </a:lnTo>
                <a:lnTo>
                  <a:pt x="4518202" y="56761"/>
                </a:lnTo>
                <a:lnTo>
                  <a:pt x="4552505" y="86169"/>
                </a:lnTo>
                <a:lnTo>
                  <a:pt x="4581931" y="120453"/>
                </a:lnTo>
                <a:lnTo>
                  <a:pt x="4605874" y="159010"/>
                </a:lnTo>
                <a:lnTo>
                  <a:pt x="4623728" y="201233"/>
                </a:lnTo>
                <a:lnTo>
                  <a:pt x="4634884" y="246517"/>
                </a:lnTo>
                <a:lnTo>
                  <a:pt x="4638738" y="294259"/>
                </a:lnTo>
                <a:lnTo>
                  <a:pt x="4638738" y="2648839"/>
                </a:lnTo>
                <a:lnTo>
                  <a:pt x="4634884" y="2696579"/>
                </a:lnTo>
                <a:lnTo>
                  <a:pt x="4623728" y="2741866"/>
                </a:lnTo>
                <a:lnTo>
                  <a:pt x="4605874" y="2784096"/>
                </a:lnTo>
                <a:lnTo>
                  <a:pt x="4581931" y="2822660"/>
                </a:lnTo>
                <a:lnTo>
                  <a:pt x="4552505" y="2856955"/>
                </a:lnTo>
                <a:lnTo>
                  <a:pt x="4518202" y="2886373"/>
                </a:lnTo>
                <a:lnTo>
                  <a:pt x="4479628" y="2910309"/>
                </a:lnTo>
                <a:lnTo>
                  <a:pt x="4437391" y="2928156"/>
                </a:lnTo>
                <a:lnTo>
                  <a:pt x="4392097" y="2939309"/>
                </a:lnTo>
                <a:lnTo>
                  <a:pt x="4344352" y="2943161"/>
                </a:lnTo>
                <a:lnTo>
                  <a:pt x="294322" y="2943161"/>
                </a:lnTo>
                <a:lnTo>
                  <a:pt x="246579" y="2939309"/>
                </a:lnTo>
                <a:lnTo>
                  <a:pt x="201289" y="2928156"/>
                </a:lnTo>
                <a:lnTo>
                  <a:pt x="159059" y="2910309"/>
                </a:lnTo>
                <a:lnTo>
                  <a:pt x="120495" y="2886373"/>
                </a:lnTo>
                <a:lnTo>
                  <a:pt x="86201" y="2856955"/>
                </a:lnTo>
                <a:lnTo>
                  <a:pt x="56784" y="2822660"/>
                </a:lnTo>
                <a:lnTo>
                  <a:pt x="32849" y="2784096"/>
                </a:lnTo>
                <a:lnTo>
                  <a:pt x="15003" y="2741866"/>
                </a:lnTo>
                <a:lnTo>
                  <a:pt x="3851" y="2696579"/>
                </a:lnTo>
                <a:lnTo>
                  <a:pt x="0" y="2648839"/>
                </a:lnTo>
                <a:lnTo>
                  <a:pt x="0" y="294259"/>
                </a:lnTo>
                <a:close/>
              </a:path>
            </a:pathLst>
          </a:custGeom>
          <a:ln w="9534">
            <a:solidFill>
              <a:srgbClr val="DF2D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89380" y="3291840"/>
            <a:ext cx="4251960" cy="22790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algn="ctr">
              <a:lnSpc>
                <a:spcPct val="89500"/>
              </a:lnSpc>
              <a:spcBef>
                <a:spcPts val="445"/>
              </a:spcBef>
            </a:pPr>
            <a:r>
              <a:rPr sz="2700" spc="-5" dirty="0">
                <a:latin typeface="Century Gothic"/>
                <a:cs typeface="Century Gothic"/>
              </a:rPr>
              <a:t>Type </a:t>
            </a:r>
            <a:r>
              <a:rPr sz="2700" dirty="0">
                <a:latin typeface="Century Gothic"/>
                <a:cs typeface="Century Gothic"/>
              </a:rPr>
              <a:t>1 </a:t>
            </a:r>
            <a:r>
              <a:rPr sz="2700" spc="-5" dirty="0">
                <a:latin typeface="Century Gothic"/>
                <a:cs typeface="Century Gothic"/>
              </a:rPr>
              <a:t>fibrinious</a:t>
            </a:r>
            <a:r>
              <a:rPr sz="2700" spc="-65" dirty="0">
                <a:latin typeface="Century Gothic"/>
                <a:cs typeface="Century Gothic"/>
              </a:rPr>
              <a:t> </a:t>
            </a:r>
            <a:r>
              <a:rPr sz="2700" dirty="0">
                <a:latin typeface="Century Gothic"/>
                <a:cs typeface="Century Gothic"/>
              </a:rPr>
              <a:t>adhesion  </a:t>
            </a:r>
            <a:r>
              <a:rPr sz="2700" spc="-15" dirty="0">
                <a:latin typeface="Century Gothic"/>
                <a:cs typeface="Century Gothic"/>
              </a:rPr>
              <a:t>Occur </a:t>
            </a:r>
            <a:r>
              <a:rPr sz="2700" dirty="0">
                <a:latin typeface="Century Gothic"/>
                <a:cs typeface="Century Gothic"/>
              </a:rPr>
              <a:t>during 5 </a:t>
            </a:r>
            <a:r>
              <a:rPr sz="2700" spc="-10" dirty="0">
                <a:latin typeface="Century Gothic"/>
                <a:cs typeface="Century Gothic"/>
              </a:rPr>
              <a:t>To </a:t>
            </a:r>
            <a:r>
              <a:rPr sz="2700" spc="-5" dirty="0">
                <a:latin typeface="Century Gothic"/>
                <a:cs typeface="Century Gothic"/>
              </a:rPr>
              <a:t>10 </a:t>
            </a:r>
            <a:r>
              <a:rPr sz="2700" spc="-10" dirty="0">
                <a:latin typeface="Century Gothic"/>
                <a:cs typeface="Century Gothic"/>
              </a:rPr>
              <a:t>th  </a:t>
            </a:r>
            <a:r>
              <a:rPr sz="2700" spc="10" dirty="0">
                <a:latin typeface="Century Gothic"/>
                <a:cs typeface="Century Gothic"/>
              </a:rPr>
              <a:t>day of post </a:t>
            </a:r>
            <a:r>
              <a:rPr sz="2700" spc="-5" dirty="0">
                <a:latin typeface="Century Gothic"/>
                <a:cs typeface="Century Gothic"/>
              </a:rPr>
              <a:t>surgical  </a:t>
            </a:r>
            <a:r>
              <a:rPr sz="2700" dirty="0">
                <a:latin typeface="Century Gothic"/>
                <a:cs typeface="Century Gothic"/>
              </a:rPr>
              <a:t>period </a:t>
            </a:r>
            <a:r>
              <a:rPr sz="2700" spc="5" dirty="0">
                <a:latin typeface="Century Gothic"/>
                <a:cs typeface="Century Gothic"/>
              </a:rPr>
              <a:t>,basically </a:t>
            </a:r>
            <a:r>
              <a:rPr sz="2700" spc="-10" dirty="0">
                <a:latin typeface="Century Gothic"/>
                <a:cs typeface="Century Gothic"/>
              </a:rPr>
              <a:t>it </a:t>
            </a:r>
            <a:r>
              <a:rPr sz="2700" spc="-20" dirty="0">
                <a:latin typeface="Century Gothic"/>
                <a:cs typeface="Century Gothic"/>
              </a:rPr>
              <a:t>gets  </a:t>
            </a:r>
            <a:r>
              <a:rPr sz="2700" spc="20" dirty="0">
                <a:latin typeface="Century Gothic"/>
                <a:cs typeface="Century Gothic"/>
              </a:rPr>
              <a:t>resolve </a:t>
            </a:r>
            <a:r>
              <a:rPr sz="2700" spc="5" dirty="0">
                <a:latin typeface="Century Gothic"/>
                <a:cs typeface="Century Gothic"/>
              </a:rPr>
              <a:t>completely </a:t>
            </a:r>
            <a:r>
              <a:rPr sz="2700" spc="-25" dirty="0">
                <a:latin typeface="Century Gothic"/>
                <a:cs typeface="Century Gothic"/>
              </a:rPr>
              <a:t>,its  </a:t>
            </a:r>
            <a:r>
              <a:rPr sz="2700" spc="15" dirty="0">
                <a:latin typeface="Century Gothic"/>
                <a:cs typeface="Century Gothic"/>
              </a:rPr>
              <a:t>avascular.</a:t>
            </a:r>
            <a:endParaRPr sz="27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34125" y="2466975"/>
            <a:ext cx="4672076" cy="2986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2351" y="2986151"/>
            <a:ext cx="4638675" cy="2943225"/>
          </a:xfrm>
          <a:custGeom>
            <a:avLst/>
            <a:gdLst/>
            <a:ahLst/>
            <a:cxnLst/>
            <a:rect l="l" t="t" r="r" b="b"/>
            <a:pathLst>
              <a:path w="4638675" h="2943225">
                <a:moveTo>
                  <a:pt x="4344289" y="0"/>
                </a:moveTo>
                <a:lnTo>
                  <a:pt x="294258" y="0"/>
                </a:lnTo>
                <a:lnTo>
                  <a:pt x="246517" y="3850"/>
                </a:lnTo>
                <a:lnTo>
                  <a:pt x="201233" y="14997"/>
                </a:lnTo>
                <a:lnTo>
                  <a:pt x="159010" y="32836"/>
                </a:lnTo>
                <a:lnTo>
                  <a:pt x="120453" y="56761"/>
                </a:lnTo>
                <a:lnTo>
                  <a:pt x="86169" y="86169"/>
                </a:lnTo>
                <a:lnTo>
                  <a:pt x="56761" y="120453"/>
                </a:lnTo>
                <a:lnTo>
                  <a:pt x="32836" y="159010"/>
                </a:lnTo>
                <a:lnTo>
                  <a:pt x="14997" y="201233"/>
                </a:lnTo>
                <a:lnTo>
                  <a:pt x="3850" y="246517"/>
                </a:lnTo>
                <a:lnTo>
                  <a:pt x="0" y="294259"/>
                </a:lnTo>
                <a:lnTo>
                  <a:pt x="0" y="2648839"/>
                </a:lnTo>
                <a:lnTo>
                  <a:pt x="3850" y="2696579"/>
                </a:lnTo>
                <a:lnTo>
                  <a:pt x="14997" y="2741866"/>
                </a:lnTo>
                <a:lnTo>
                  <a:pt x="32836" y="2784096"/>
                </a:lnTo>
                <a:lnTo>
                  <a:pt x="56761" y="2822660"/>
                </a:lnTo>
                <a:lnTo>
                  <a:pt x="86169" y="2856955"/>
                </a:lnTo>
                <a:lnTo>
                  <a:pt x="120453" y="2886373"/>
                </a:lnTo>
                <a:lnTo>
                  <a:pt x="159010" y="2910309"/>
                </a:lnTo>
                <a:lnTo>
                  <a:pt x="201233" y="2928156"/>
                </a:lnTo>
                <a:lnTo>
                  <a:pt x="246517" y="2939309"/>
                </a:lnTo>
                <a:lnTo>
                  <a:pt x="294258" y="2943161"/>
                </a:lnTo>
                <a:lnTo>
                  <a:pt x="4344289" y="2943161"/>
                </a:lnTo>
                <a:lnTo>
                  <a:pt x="4392033" y="2939309"/>
                </a:lnTo>
                <a:lnTo>
                  <a:pt x="4437328" y="2928156"/>
                </a:lnTo>
                <a:lnTo>
                  <a:pt x="4479565" y="2910309"/>
                </a:lnTo>
                <a:lnTo>
                  <a:pt x="4518138" y="2886373"/>
                </a:lnTo>
                <a:lnTo>
                  <a:pt x="4552442" y="2856955"/>
                </a:lnTo>
                <a:lnTo>
                  <a:pt x="4581868" y="2822660"/>
                </a:lnTo>
                <a:lnTo>
                  <a:pt x="4605811" y="2784096"/>
                </a:lnTo>
                <a:lnTo>
                  <a:pt x="4623664" y="2741866"/>
                </a:lnTo>
                <a:lnTo>
                  <a:pt x="4634821" y="2696579"/>
                </a:lnTo>
                <a:lnTo>
                  <a:pt x="4638675" y="2648839"/>
                </a:lnTo>
                <a:lnTo>
                  <a:pt x="4638675" y="294259"/>
                </a:lnTo>
                <a:lnTo>
                  <a:pt x="4634821" y="246517"/>
                </a:lnTo>
                <a:lnTo>
                  <a:pt x="4623664" y="201233"/>
                </a:lnTo>
                <a:lnTo>
                  <a:pt x="4605811" y="159010"/>
                </a:lnTo>
                <a:lnTo>
                  <a:pt x="4581868" y="120453"/>
                </a:lnTo>
                <a:lnTo>
                  <a:pt x="4552442" y="86169"/>
                </a:lnTo>
                <a:lnTo>
                  <a:pt x="4518138" y="56761"/>
                </a:lnTo>
                <a:lnTo>
                  <a:pt x="4479565" y="32836"/>
                </a:lnTo>
                <a:lnTo>
                  <a:pt x="4437328" y="14997"/>
                </a:lnTo>
                <a:lnTo>
                  <a:pt x="4392033" y="3850"/>
                </a:lnTo>
                <a:lnTo>
                  <a:pt x="4344289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72351" y="2986151"/>
            <a:ext cx="4638675" cy="2943225"/>
          </a:xfrm>
          <a:custGeom>
            <a:avLst/>
            <a:gdLst/>
            <a:ahLst/>
            <a:cxnLst/>
            <a:rect l="l" t="t" r="r" b="b"/>
            <a:pathLst>
              <a:path w="4638675" h="2943225">
                <a:moveTo>
                  <a:pt x="0" y="294259"/>
                </a:moveTo>
                <a:lnTo>
                  <a:pt x="3850" y="246517"/>
                </a:lnTo>
                <a:lnTo>
                  <a:pt x="14997" y="201233"/>
                </a:lnTo>
                <a:lnTo>
                  <a:pt x="32836" y="159010"/>
                </a:lnTo>
                <a:lnTo>
                  <a:pt x="56761" y="120453"/>
                </a:lnTo>
                <a:lnTo>
                  <a:pt x="86169" y="86169"/>
                </a:lnTo>
                <a:lnTo>
                  <a:pt x="120453" y="56761"/>
                </a:lnTo>
                <a:lnTo>
                  <a:pt x="159010" y="32836"/>
                </a:lnTo>
                <a:lnTo>
                  <a:pt x="201233" y="14997"/>
                </a:lnTo>
                <a:lnTo>
                  <a:pt x="246517" y="3850"/>
                </a:lnTo>
                <a:lnTo>
                  <a:pt x="294258" y="0"/>
                </a:lnTo>
                <a:lnTo>
                  <a:pt x="4344289" y="0"/>
                </a:lnTo>
                <a:lnTo>
                  <a:pt x="4392033" y="3850"/>
                </a:lnTo>
                <a:lnTo>
                  <a:pt x="4437328" y="14997"/>
                </a:lnTo>
                <a:lnTo>
                  <a:pt x="4479565" y="32836"/>
                </a:lnTo>
                <a:lnTo>
                  <a:pt x="4518138" y="56761"/>
                </a:lnTo>
                <a:lnTo>
                  <a:pt x="4552442" y="86169"/>
                </a:lnTo>
                <a:lnTo>
                  <a:pt x="4581868" y="120453"/>
                </a:lnTo>
                <a:lnTo>
                  <a:pt x="4605811" y="159010"/>
                </a:lnTo>
                <a:lnTo>
                  <a:pt x="4623664" y="201233"/>
                </a:lnTo>
                <a:lnTo>
                  <a:pt x="4634821" y="246517"/>
                </a:lnTo>
                <a:lnTo>
                  <a:pt x="4638675" y="294259"/>
                </a:lnTo>
                <a:lnTo>
                  <a:pt x="4638675" y="2648839"/>
                </a:lnTo>
                <a:lnTo>
                  <a:pt x="4634821" y="2696579"/>
                </a:lnTo>
                <a:lnTo>
                  <a:pt x="4623664" y="2741866"/>
                </a:lnTo>
                <a:lnTo>
                  <a:pt x="4605811" y="2784096"/>
                </a:lnTo>
                <a:lnTo>
                  <a:pt x="4581868" y="2822660"/>
                </a:lnTo>
                <a:lnTo>
                  <a:pt x="4552442" y="2856955"/>
                </a:lnTo>
                <a:lnTo>
                  <a:pt x="4518138" y="2886373"/>
                </a:lnTo>
                <a:lnTo>
                  <a:pt x="4479565" y="2910309"/>
                </a:lnTo>
                <a:lnTo>
                  <a:pt x="4437328" y="2928156"/>
                </a:lnTo>
                <a:lnTo>
                  <a:pt x="4392033" y="2939309"/>
                </a:lnTo>
                <a:lnTo>
                  <a:pt x="4344289" y="2943161"/>
                </a:lnTo>
                <a:lnTo>
                  <a:pt x="294258" y="2943161"/>
                </a:lnTo>
                <a:lnTo>
                  <a:pt x="246517" y="2939309"/>
                </a:lnTo>
                <a:lnTo>
                  <a:pt x="201233" y="2928156"/>
                </a:lnTo>
                <a:lnTo>
                  <a:pt x="159010" y="2910309"/>
                </a:lnTo>
                <a:lnTo>
                  <a:pt x="120453" y="2886373"/>
                </a:lnTo>
                <a:lnTo>
                  <a:pt x="86169" y="2856955"/>
                </a:lnTo>
                <a:lnTo>
                  <a:pt x="56761" y="2822660"/>
                </a:lnTo>
                <a:lnTo>
                  <a:pt x="32836" y="2784096"/>
                </a:lnTo>
                <a:lnTo>
                  <a:pt x="14997" y="2741866"/>
                </a:lnTo>
                <a:lnTo>
                  <a:pt x="3850" y="2696579"/>
                </a:lnTo>
                <a:lnTo>
                  <a:pt x="0" y="2648839"/>
                </a:lnTo>
                <a:lnTo>
                  <a:pt x="0" y="294259"/>
                </a:lnTo>
                <a:close/>
              </a:path>
            </a:pathLst>
          </a:custGeom>
          <a:ln w="9534">
            <a:solidFill>
              <a:srgbClr val="DF2D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670165" y="3660457"/>
            <a:ext cx="3041650" cy="15341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 indent="-5080" algn="ctr">
              <a:lnSpc>
                <a:spcPct val="88800"/>
              </a:lnSpc>
              <a:spcBef>
                <a:spcPts val="465"/>
              </a:spcBef>
              <a:tabLst>
                <a:tab pos="989330" algn="l"/>
                <a:tab pos="2345690" algn="l"/>
              </a:tabLst>
            </a:pPr>
            <a:r>
              <a:rPr sz="2700" spc="-5" dirty="0">
                <a:latin typeface="Century Gothic"/>
                <a:cs typeface="Century Gothic"/>
              </a:rPr>
              <a:t>Type	</a:t>
            </a:r>
            <a:r>
              <a:rPr sz="2700" dirty="0">
                <a:latin typeface="Century Gothic"/>
                <a:cs typeface="Century Gothic"/>
              </a:rPr>
              <a:t>2 </a:t>
            </a:r>
            <a:r>
              <a:rPr sz="2700" spc="-5" dirty="0">
                <a:latin typeface="Century Gothic"/>
                <a:cs typeface="Century Gothic"/>
              </a:rPr>
              <a:t>Fibrinious  </a:t>
            </a:r>
            <a:r>
              <a:rPr sz="2700" dirty="0">
                <a:latin typeface="Century Gothic"/>
                <a:cs typeface="Century Gothic"/>
              </a:rPr>
              <a:t>adhesion </a:t>
            </a:r>
            <a:r>
              <a:rPr sz="2700" spc="-20" dirty="0">
                <a:latin typeface="Century Gothic"/>
                <a:cs typeface="Century Gothic"/>
              </a:rPr>
              <a:t>getS  </a:t>
            </a:r>
            <a:r>
              <a:rPr sz="2700" spc="-25" dirty="0">
                <a:latin typeface="Century Gothic"/>
                <a:cs typeface="Century Gothic"/>
              </a:rPr>
              <a:t>c</a:t>
            </a:r>
            <a:r>
              <a:rPr sz="2700" spc="30" dirty="0">
                <a:latin typeface="Century Gothic"/>
                <a:cs typeface="Century Gothic"/>
              </a:rPr>
              <a:t>o</a:t>
            </a:r>
            <a:r>
              <a:rPr sz="2700" spc="55" dirty="0">
                <a:latin typeface="Century Gothic"/>
                <a:cs typeface="Century Gothic"/>
              </a:rPr>
              <a:t>ll</a:t>
            </a:r>
            <a:r>
              <a:rPr sz="2700" spc="25" dirty="0">
                <a:latin typeface="Century Gothic"/>
                <a:cs typeface="Century Gothic"/>
              </a:rPr>
              <a:t>a</a:t>
            </a:r>
            <a:r>
              <a:rPr sz="2700" spc="-20" dirty="0">
                <a:latin typeface="Century Gothic"/>
                <a:cs typeface="Century Gothic"/>
              </a:rPr>
              <a:t>g</a:t>
            </a:r>
            <a:r>
              <a:rPr sz="2700" spc="-35" dirty="0">
                <a:latin typeface="Century Gothic"/>
                <a:cs typeface="Century Gothic"/>
              </a:rPr>
              <a:t>e</a:t>
            </a:r>
            <a:r>
              <a:rPr sz="2700" dirty="0">
                <a:latin typeface="Century Gothic"/>
                <a:cs typeface="Century Gothic"/>
              </a:rPr>
              <a:t>n</a:t>
            </a:r>
            <a:r>
              <a:rPr sz="2700" spc="-15" dirty="0">
                <a:latin typeface="Century Gothic"/>
                <a:cs typeface="Century Gothic"/>
              </a:rPr>
              <a:t>i</a:t>
            </a:r>
            <a:r>
              <a:rPr sz="2700" spc="-5" dirty="0">
                <a:latin typeface="Century Gothic"/>
                <a:cs typeface="Century Gothic"/>
              </a:rPr>
              <a:t>s</a:t>
            </a:r>
            <a:r>
              <a:rPr sz="2700" spc="-35" dirty="0">
                <a:latin typeface="Century Gothic"/>
                <a:cs typeface="Century Gothic"/>
              </a:rPr>
              <a:t>e</a:t>
            </a:r>
            <a:r>
              <a:rPr sz="2700" dirty="0">
                <a:latin typeface="Century Gothic"/>
                <a:cs typeface="Century Gothic"/>
              </a:rPr>
              <a:t>d	</a:t>
            </a:r>
            <a:r>
              <a:rPr sz="2700" spc="25" dirty="0">
                <a:latin typeface="Century Gothic"/>
                <a:cs typeface="Century Gothic"/>
              </a:rPr>
              <a:t>a</a:t>
            </a:r>
            <a:r>
              <a:rPr sz="2700" dirty="0">
                <a:latin typeface="Century Gothic"/>
                <a:cs typeface="Century Gothic"/>
              </a:rPr>
              <a:t>nd  </a:t>
            </a:r>
            <a:r>
              <a:rPr sz="2700" spc="10" dirty="0">
                <a:latin typeface="Century Gothic"/>
                <a:cs typeface="Century Gothic"/>
              </a:rPr>
              <a:t>vascularised.</a:t>
            </a:r>
            <a:endParaRPr sz="27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22590">
              <a:lnSpc>
                <a:spcPct val="100000"/>
              </a:lnSpc>
              <a:spcBef>
                <a:spcPts val="130"/>
              </a:spcBef>
            </a:pPr>
            <a:r>
              <a:rPr spc="10" dirty="0"/>
              <a:t>SYMPTOMS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51955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7132" y="0"/>
            <a:ext cx="2472817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325495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10" dirty="0"/>
              <a:t>1.</a:t>
            </a:r>
            <a:r>
              <a:rPr spc="-60" dirty="0"/>
              <a:t> </a:t>
            </a:r>
            <a:r>
              <a:rPr spc="10" dirty="0"/>
              <a:t>Abdominal</a:t>
            </a:r>
            <a:r>
              <a:rPr spc="-60" dirty="0"/>
              <a:t> </a:t>
            </a:r>
            <a:r>
              <a:rPr spc="5" dirty="0"/>
              <a:t>pain</a:t>
            </a:r>
            <a:r>
              <a:rPr spc="-60" dirty="0"/>
              <a:t> </a:t>
            </a:r>
            <a:r>
              <a:rPr spc="35" dirty="0"/>
              <a:t>like</a:t>
            </a:r>
            <a:r>
              <a:rPr spc="-145" dirty="0"/>
              <a:t> </a:t>
            </a:r>
            <a:r>
              <a:rPr spc="25" dirty="0"/>
              <a:t>coliky</a:t>
            </a:r>
            <a:r>
              <a:rPr spc="-215" dirty="0"/>
              <a:t> </a:t>
            </a:r>
            <a:r>
              <a:rPr spc="30" dirty="0"/>
              <a:t>type</a:t>
            </a:r>
            <a:r>
              <a:rPr spc="-145" dirty="0"/>
              <a:t> </a:t>
            </a:r>
            <a:r>
              <a:rPr spc="5" dirty="0"/>
              <a:t>,recurrent,</a:t>
            </a:r>
            <a:r>
              <a:rPr spc="-60" dirty="0"/>
              <a:t> </a:t>
            </a:r>
            <a:r>
              <a:rPr spc="15" dirty="0"/>
              <a:t>episodic.</a:t>
            </a:r>
          </a:p>
          <a:p>
            <a:pPr marL="3325495" indent="-2286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5" dirty="0"/>
              <a:t>2.Abdominal </a:t>
            </a:r>
            <a:r>
              <a:rPr spc="15" dirty="0"/>
              <a:t>distension,</a:t>
            </a:r>
            <a:r>
              <a:rPr spc="-360" dirty="0"/>
              <a:t> </a:t>
            </a:r>
            <a:r>
              <a:rPr spc="20" dirty="0"/>
              <a:t>vomiting.</a:t>
            </a:r>
          </a:p>
          <a:p>
            <a:pPr marL="3325495" marR="5080" indent="-228600">
              <a:lnSpc>
                <a:spcPct val="78200"/>
              </a:lnSpc>
              <a:spcBef>
                <a:spcPts val="1055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5" dirty="0"/>
              <a:t>3.Constipation,fever,</a:t>
            </a:r>
            <a:r>
              <a:rPr spc="-210" dirty="0"/>
              <a:t> </a:t>
            </a:r>
            <a:r>
              <a:rPr spc="10" dirty="0"/>
              <a:t>tachycardia,</a:t>
            </a:r>
            <a:r>
              <a:rPr spc="-130" dirty="0"/>
              <a:t> </a:t>
            </a:r>
            <a:r>
              <a:rPr spc="25" dirty="0"/>
              <a:t>abdomen</a:t>
            </a:r>
            <a:r>
              <a:rPr spc="-204" dirty="0"/>
              <a:t> </a:t>
            </a:r>
            <a:r>
              <a:rPr spc="5" dirty="0"/>
              <a:t>rebound  </a:t>
            </a:r>
            <a:r>
              <a:rPr spc="15" dirty="0"/>
              <a:t>tenderness.</a:t>
            </a:r>
          </a:p>
          <a:p>
            <a:pPr marL="3325495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20" dirty="0"/>
              <a:t>4.Previous </a:t>
            </a:r>
            <a:r>
              <a:rPr spc="-5" dirty="0"/>
              <a:t>surgical </a:t>
            </a:r>
            <a:r>
              <a:rPr spc="-15" dirty="0"/>
              <a:t>scar </a:t>
            </a:r>
            <a:r>
              <a:rPr spc="20" dirty="0"/>
              <a:t>most </a:t>
            </a:r>
            <a:r>
              <a:rPr spc="30" dirty="0"/>
              <a:t>commonly</a:t>
            </a:r>
            <a:r>
              <a:rPr spc="-390" dirty="0"/>
              <a:t> </a:t>
            </a:r>
            <a:r>
              <a:rPr spc="20" dirty="0"/>
              <a:t>seen</a:t>
            </a:r>
          </a:p>
          <a:p>
            <a:pPr marL="3325495" indent="-2286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-5" dirty="0"/>
              <a:t>GILLROY </a:t>
            </a:r>
            <a:r>
              <a:rPr dirty="0"/>
              <a:t>BEVAN </a:t>
            </a:r>
            <a:r>
              <a:rPr spc="-20" dirty="0"/>
              <a:t>TRIAD </a:t>
            </a:r>
            <a:r>
              <a:rPr dirty="0"/>
              <a:t>OF </a:t>
            </a:r>
            <a:r>
              <a:rPr spc="-10" dirty="0"/>
              <a:t>PAIN</a:t>
            </a:r>
            <a:r>
              <a:rPr spc="80" dirty="0"/>
              <a:t> </a:t>
            </a:r>
            <a:r>
              <a:rPr spc="-20" dirty="0"/>
              <a:t>:-</a:t>
            </a:r>
          </a:p>
          <a:p>
            <a:pPr marL="3325495" marR="633730" indent="-228600">
              <a:lnSpc>
                <a:spcPts val="1950"/>
              </a:lnSpc>
              <a:spcBef>
                <a:spcPts val="969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5" dirty="0"/>
              <a:t>1.Pain</a:t>
            </a:r>
            <a:r>
              <a:rPr spc="-70" dirty="0"/>
              <a:t> </a:t>
            </a:r>
            <a:r>
              <a:rPr spc="30" dirty="0"/>
              <a:t>gets</a:t>
            </a:r>
            <a:r>
              <a:rPr spc="-145" dirty="0"/>
              <a:t> </a:t>
            </a:r>
            <a:r>
              <a:rPr spc="25" dirty="0"/>
              <a:t>aggravated</a:t>
            </a:r>
            <a:r>
              <a:rPr spc="-295" dirty="0"/>
              <a:t> </a:t>
            </a:r>
            <a:r>
              <a:rPr spc="20" dirty="0"/>
              <a:t>or</a:t>
            </a:r>
            <a:r>
              <a:rPr spc="-40" dirty="0"/>
              <a:t> </a:t>
            </a:r>
            <a:r>
              <a:rPr spc="30" dirty="0"/>
              <a:t>relieved</a:t>
            </a:r>
            <a:r>
              <a:rPr spc="-295" dirty="0"/>
              <a:t> </a:t>
            </a:r>
            <a:r>
              <a:rPr spc="25" dirty="0"/>
              <a:t>on</a:t>
            </a:r>
            <a:r>
              <a:rPr spc="10" dirty="0"/>
              <a:t> </a:t>
            </a:r>
            <a:r>
              <a:rPr spc="-10" dirty="0"/>
              <a:t>change</a:t>
            </a:r>
            <a:r>
              <a:rPr dirty="0"/>
              <a:t> </a:t>
            </a:r>
            <a:r>
              <a:rPr spc="20" dirty="0"/>
              <a:t>of  </a:t>
            </a:r>
            <a:r>
              <a:rPr spc="10" dirty="0"/>
              <a:t>posture.</a:t>
            </a:r>
          </a:p>
          <a:p>
            <a:pPr marL="3325495" indent="-2286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5" dirty="0"/>
              <a:t>2.Pain</a:t>
            </a:r>
            <a:r>
              <a:rPr spc="-70" dirty="0"/>
              <a:t> </a:t>
            </a:r>
            <a:r>
              <a:rPr spc="30" dirty="0"/>
              <a:t>in</a:t>
            </a:r>
            <a:r>
              <a:rPr spc="-65" dirty="0"/>
              <a:t> </a:t>
            </a:r>
            <a:r>
              <a:rPr spc="20" dirty="0"/>
              <a:t>the</a:t>
            </a:r>
            <a:r>
              <a:rPr spc="-75" dirty="0"/>
              <a:t> </a:t>
            </a:r>
            <a:r>
              <a:rPr spc="25" dirty="0"/>
              <a:t>region</a:t>
            </a:r>
            <a:r>
              <a:rPr spc="-140" dirty="0"/>
              <a:t> </a:t>
            </a:r>
            <a:r>
              <a:rPr spc="20" dirty="0"/>
              <a:t>of</a:t>
            </a:r>
            <a:r>
              <a:rPr spc="-65" dirty="0"/>
              <a:t> </a:t>
            </a:r>
            <a:r>
              <a:rPr spc="30" dirty="0"/>
              <a:t>old</a:t>
            </a:r>
            <a:r>
              <a:rPr spc="-70" dirty="0"/>
              <a:t> </a:t>
            </a:r>
            <a:r>
              <a:rPr spc="15" dirty="0"/>
              <a:t>abdominal</a:t>
            </a:r>
            <a:r>
              <a:rPr spc="-215" dirty="0"/>
              <a:t> </a:t>
            </a:r>
            <a:r>
              <a:rPr spc="-15" dirty="0"/>
              <a:t>scar.</a:t>
            </a:r>
          </a:p>
          <a:p>
            <a:pPr marL="3325495" indent="-2286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325495" algn="l"/>
                <a:tab pos="3326129" algn="l"/>
              </a:tabLst>
            </a:pPr>
            <a:r>
              <a:rPr spc="5" dirty="0"/>
              <a:t>3.Tenderness</a:t>
            </a:r>
            <a:r>
              <a:rPr spc="-145" dirty="0"/>
              <a:t> </a:t>
            </a:r>
            <a:r>
              <a:rPr spc="20" dirty="0"/>
              <a:t>of</a:t>
            </a:r>
            <a:r>
              <a:rPr spc="5" dirty="0"/>
              <a:t> </a:t>
            </a:r>
            <a:r>
              <a:rPr spc="25" dirty="0"/>
              <a:t>abdomen</a:t>
            </a:r>
            <a:r>
              <a:rPr spc="-215" dirty="0"/>
              <a:t> </a:t>
            </a:r>
            <a:r>
              <a:rPr spc="25" dirty="0"/>
              <a:t>on</a:t>
            </a:r>
            <a:r>
              <a:rPr spc="-65" dirty="0"/>
              <a:t> </a:t>
            </a:r>
            <a:r>
              <a:rPr spc="20" dirty="0"/>
              <a:t>previous</a:t>
            </a:r>
            <a:r>
              <a:rPr spc="-220" dirty="0"/>
              <a:t> </a:t>
            </a:r>
            <a:r>
              <a:rPr spc="-15" dirty="0"/>
              <a:t>scar.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6009" y="3376929"/>
            <a:ext cx="4056379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15" dirty="0">
                <a:solidFill>
                  <a:srgbClr val="FFFFFF"/>
                </a:solidFill>
                <a:latin typeface="Century Gothic"/>
                <a:cs typeface="Century Gothic"/>
              </a:rPr>
              <a:t>MANAGEMENT</a:t>
            </a:r>
            <a:endParaRPr sz="4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371974"/>
            <a:ext cx="12191999" cy="2486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743700" cy="6858000"/>
          </a:xfrm>
          <a:custGeom>
            <a:avLst/>
            <a:gdLst/>
            <a:ahLst/>
            <a:cxnLst/>
            <a:rect l="l" t="t" r="r" b="b"/>
            <a:pathLst>
              <a:path w="6743700" h="6858000">
                <a:moveTo>
                  <a:pt x="0" y="6858000"/>
                </a:moveTo>
                <a:lnTo>
                  <a:pt x="6743700" y="6858000"/>
                </a:lnTo>
                <a:lnTo>
                  <a:pt x="67437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8175" y="638111"/>
            <a:ext cx="5472176" cy="5576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400" y="1504950"/>
            <a:ext cx="4162425" cy="3848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4555" y="2864485"/>
            <a:ext cx="2820670" cy="12179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685"/>
              </a:spcBef>
            </a:pPr>
            <a:r>
              <a:rPr sz="4100" spc="5" dirty="0">
                <a:solidFill>
                  <a:srgbClr val="FFFFFF"/>
                </a:solidFill>
              </a:rPr>
              <a:t>SURGICAL  </a:t>
            </a:r>
            <a:r>
              <a:rPr sz="4100" spc="45" dirty="0">
                <a:solidFill>
                  <a:srgbClr val="FFFFFF"/>
                </a:solidFill>
              </a:rPr>
              <a:t>T</a:t>
            </a:r>
            <a:r>
              <a:rPr sz="4100" spc="-15" dirty="0">
                <a:solidFill>
                  <a:srgbClr val="FFFFFF"/>
                </a:solidFill>
              </a:rPr>
              <a:t>R</a:t>
            </a:r>
            <a:r>
              <a:rPr sz="4100" spc="-25" dirty="0">
                <a:solidFill>
                  <a:srgbClr val="FFFFFF"/>
                </a:solidFill>
              </a:rPr>
              <a:t>E</a:t>
            </a:r>
            <a:r>
              <a:rPr sz="4100" spc="-110" dirty="0">
                <a:solidFill>
                  <a:srgbClr val="FFFFFF"/>
                </a:solidFill>
              </a:rPr>
              <a:t>A</a:t>
            </a:r>
            <a:r>
              <a:rPr sz="4100" spc="45" dirty="0">
                <a:solidFill>
                  <a:srgbClr val="FFFFFF"/>
                </a:solidFill>
              </a:rPr>
              <a:t>T</a:t>
            </a:r>
            <a:r>
              <a:rPr sz="4100" spc="50" dirty="0">
                <a:solidFill>
                  <a:srgbClr val="FFFFFF"/>
                </a:solidFill>
              </a:rPr>
              <a:t>M</a:t>
            </a:r>
            <a:r>
              <a:rPr sz="4100" spc="-25" dirty="0">
                <a:solidFill>
                  <a:srgbClr val="FFFFFF"/>
                </a:solidFill>
              </a:rPr>
              <a:t>E</a:t>
            </a:r>
            <a:r>
              <a:rPr sz="4100" spc="35" dirty="0">
                <a:solidFill>
                  <a:srgbClr val="FFFFFF"/>
                </a:solidFill>
              </a:rPr>
              <a:t>N</a:t>
            </a:r>
            <a:r>
              <a:rPr sz="4100" spc="10" dirty="0">
                <a:solidFill>
                  <a:srgbClr val="FFFFFF"/>
                </a:solidFill>
              </a:rPr>
              <a:t>T</a:t>
            </a:r>
            <a:endParaRPr sz="4100"/>
          </a:p>
        </p:txBody>
      </p:sp>
      <p:sp>
        <p:nvSpPr>
          <p:cNvPr id="3" name="object 3"/>
          <p:cNvSpPr/>
          <p:nvPr/>
        </p:nvSpPr>
        <p:spPr>
          <a:xfrm>
            <a:off x="7962900" y="0"/>
            <a:ext cx="4229100" cy="533400"/>
          </a:xfrm>
          <a:custGeom>
            <a:avLst/>
            <a:gdLst/>
            <a:ahLst/>
            <a:cxnLst/>
            <a:rect l="l" t="t" r="r" b="b"/>
            <a:pathLst>
              <a:path w="4229100" h="533400">
                <a:moveTo>
                  <a:pt x="0" y="533400"/>
                </a:moveTo>
                <a:lnTo>
                  <a:pt x="4229100" y="533400"/>
                </a:lnTo>
                <a:lnTo>
                  <a:pt x="42291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962900" cy="6858000"/>
          </a:xfrm>
          <a:custGeom>
            <a:avLst/>
            <a:gdLst/>
            <a:ahLst/>
            <a:cxnLst/>
            <a:rect l="l" t="t" r="r" b="b"/>
            <a:pathLst>
              <a:path w="7962900" h="6858000">
                <a:moveTo>
                  <a:pt x="0" y="6858000"/>
                </a:moveTo>
                <a:lnTo>
                  <a:pt x="7962900" y="6858000"/>
                </a:lnTo>
                <a:lnTo>
                  <a:pt x="7962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85775"/>
            <a:ext cx="3733800" cy="3533775"/>
          </a:xfrm>
          <a:custGeom>
            <a:avLst/>
            <a:gdLst/>
            <a:ahLst/>
            <a:cxnLst/>
            <a:rect l="l" t="t" r="r" b="b"/>
            <a:pathLst>
              <a:path w="3733800" h="3533775">
                <a:moveTo>
                  <a:pt x="0" y="3533775"/>
                </a:moveTo>
                <a:lnTo>
                  <a:pt x="3733800" y="3533775"/>
                </a:lnTo>
                <a:lnTo>
                  <a:pt x="3733800" y="0"/>
                </a:lnTo>
                <a:lnTo>
                  <a:pt x="0" y="0"/>
                </a:lnTo>
                <a:lnTo>
                  <a:pt x="0" y="3533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9125" y="971550"/>
            <a:ext cx="3400425" cy="255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43400" y="609600"/>
            <a:ext cx="1990725" cy="2219325"/>
          </a:xfrm>
          <a:custGeom>
            <a:avLst/>
            <a:gdLst/>
            <a:ahLst/>
            <a:cxnLst/>
            <a:rect l="l" t="t" r="r" b="b"/>
            <a:pathLst>
              <a:path w="1990725" h="2219325">
                <a:moveTo>
                  <a:pt x="1765935" y="0"/>
                </a:moveTo>
                <a:lnTo>
                  <a:pt x="0" y="0"/>
                </a:lnTo>
                <a:lnTo>
                  <a:pt x="0" y="2219325"/>
                </a:lnTo>
                <a:lnTo>
                  <a:pt x="1990725" y="2219325"/>
                </a:lnTo>
                <a:lnTo>
                  <a:pt x="1990725" y="224789"/>
                </a:lnTo>
                <a:lnTo>
                  <a:pt x="1986155" y="179506"/>
                </a:lnTo>
                <a:lnTo>
                  <a:pt x="1973050" y="137320"/>
                </a:lnTo>
                <a:lnTo>
                  <a:pt x="1952316" y="99138"/>
                </a:lnTo>
                <a:lnTo>
                  <a:pt x="1924859" y="65865"/>
                </a:lnTo>
                <a:lnTo>
                  <a:pt x="1891586" y="38408"/>
                </a:lnTo>
                <a:lnTo>
                  <a:pt x="1853404" y="17674"/>
                </a:lnTo>
                <a:lnTo>
                  <a:pt x="1811218" y="4569"/>
                </a:lnTo>
                <a:lnTo>
                  <a:pt x="1765935" y="0"/>
                </a:lnTo>
                <a:close/>
              </a:path>
            </a:pathLst>
          </a:custGeom>
          <a:solidFill>
            <a:srgbClr val="499BDC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71650" y="4114800"/>
            <a:ext cx="2419350" cy="1847850"/>
          </a:xfrm>
          <a:custGeom>
            <a:avLst/>
            <a:gdLst/>
            <a:ahLst/>
            <a:cxnLst/>
            <a:rect l="l" t="t" r="r" b="b"/>
            <a:pathLst>
              <a:path w="2419350" h="1847850">
                <a:moveTo>
                  <a:pt x="2419350" y="0"/>
                </a:moveTo>
                <a:lnTo>
                  <a:pt x="0" y="0"/>
                </a:lnTo>
                <a:lnTo>
                  <a:pt x="0" y="1639138"/>
                </a:lnTo>
                <a:lnTo>
                  <a:pt x="5513" y="1686992"/>
                </a:lnTo>
                <a:lnTo>
                  <a:pt x="21217" y="1730922"/>
                </a:lnTo>
                <a:lnTo>
                  <a:pt x="45856" y="1769675"/>
                </a:lnTo>
                <a:lnTo>
                  <a:pt x="78175" y="1801997"/>
                </a:lnTo>
                <a:lnTo>
                  <a:pt x="116919" y="1826635"/>
                </a:lnTo>
                <a:lnTo>
                  <a:pt x="160833" y="1842337"/>
                </a:lnTo>
                <a:lnTo>
                  <a:pt x="208661" y="1847850"/>
                </a:lnTo>
                <a:lnTo>
                  <a:pt x="2419350" y="1847850"/>
                </a:lnTo>
                <a:lnTo>
                  <a:pt x="2419350" y="0"/>
                </a:lnTo>
                <a:close/>
              </a:path>
            </a:pathLst>
          </a:custGeom>
          <a:solidFill>
            <a:srgbClr val="31C6A9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43400" y="2990850"/>
            <a:ext cx="3028950" cy="3390900"/>
          </a:xfrm>
          <a:custGeom>
            <a:avLst/>
            <a:gdLst/>
            <a:ahLst/>
            <a:cxnLst/>
            <a:rect l="l" t="t" r="r" b="b"/>
            <a:pathLst>
              <a:path w="3028950" h="3390900">
                <a:moveTo>
                  <a:pt x="0" y="3390900"/>
                </a:moveTo>
                <a:lnTo>
                  <a:pt x="3028950" y="3390900"/>
                </a:lnTo>
                <a:lnTo>
                  <a:pt x="3028950" y="0"/>
                </a:lnTo>
                <a:lnTo>
                  <a:pt x="0" y="0"/>
                </a:lnTo>
                <a:lnTo>
                  <a:pt x="0" y="3390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05325" y="3667125"/>
            <a:ext cx="2705100" cy="2028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5800" y="762000"/>
            <a:ext cx="2438400" cy="607859"/>
          </a:xfrm>
        </p:spPr>
        <p:txBody>
          <a:bodyPr/>
          <a:lstStyle/>
          <a:p>
            <a:r>
              <a:rPr lang="en-US" dirty="0" smtClean="0"/>
              <a:t>OSCE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600200"/>
            <a:ext cx="663892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96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223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Office Theme</vt:lpstr>
      <vt:lpstr>Презентация PowerPoint</vt:lpstr>
      <vt:lpstr>Презентация PowerPoint</vt:lpstr>
      <vt:lpstr>ADHESIVE INTESTINAL OBSTRUCTION</vt:lpstr>
      <vt:lpstr>CAUSES</vt:lpstr>
      <vt:lpstr>TYPES OF ADHESIVE OBSTRUCTION</vt:lpstr>
      <vt:lpstr>SYMPTOMS</vt:lpstr>
      <vt:lpstr>Презентация PowerPoint</vt:lpstr>
      <vt:lpstr>SURGICAL  TREATMENT</vt:lpstr>
      <vt:lpstr>OSCE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3</cp:revision>
  <dcterms:created xsi:type="dcterms:W3CDTF">2020-10-20T08:49:33Z</dcterms:created>
  <dcterms:modified xsi:type="dcterms:W3CDTF">2020-10-21T20:24:41Z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2020-10-11T00:00:00Z</vt:filetime>
  </property>
  <property fmtid="{D5CDD505-2E9C-101B-9397-08002B2CF9AE}" pid="3" name="LastSaved">
    <vt:filetime>2020-10-20T00:00:00Z</vt:filetime>
  </property>
</Properties>
</file>