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Default Extension="jpeg" ContentType="image/jpeg"/>
  <Default Extension="png" ContentType="image/png"/>
  <Override PartName="/ppt/presentation.xml" ContentType="application/vnd.openxmlformats-officedocument.presentationml.presentation.main+xml"/>
  <Override PartName="/ppt/slideMasters/slideMaster.xml" ContentType="application/vnd.openxmlformats-officedocument.presentationml.slideMaster+xml"/>
  <Override PartName="/ppt/slideLayouts/slideLayout.xml" ContentType="application/vnd.openxmlformats-officedocument.presentationml.slideLayout+xml"/>
  <Override PartName="/ppt/theme/theme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</Types>
</file>

<file path=_rels/.rels>&#65279;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5"/>
  </p:sldIdLst>
  <p:sldSz cx="7562088" cy="10692384"/>
  <p:notesSz cx="6858000" cy="9144000"/>
</p:presentation>
</file>

<file path=ppt/presProps.xml><?xml version="1.0" encoding="utf-8"?>
<p:presentationPr xmlns:p="http://schemas.openxmlformats.org/presentationml/2006/main" xmlns:a="http://schemas.openxmlformats.org/drawingml/2006/main" xmlns:r="http://schemas.openxmlformats.org/officeDocument/2006/relationships">
</p:presentationPr>
</file>

<file path=ppt/tableStyles.xml><?xml version="1.0" encoding="utf-8"?>
<a:tblStyleLst xmlns:a="http://schemas.openxmlformats.org/drawingml/2006/main" def="{5C22544A-7EE6-4342-B048-85BDC9FD1C3A}">
</a:tblStyleLst>
</file>

<file path=ppt/_rels/presentation.xml.rels>&#65279;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.xml"/><Relationship Id="rId2" Type="http://schemas.openxmlformats.org/officeDocument/2006/relationships/theme" Target="theme/theme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" Target="slides/slide1.xml"/></Relationships>
</file>

<file path=ppt/slideLayouts/_rels/slideLayout.xml.rels>&#65279;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slideLayout.xml><?xml version="1.0" encoding="utf-8"?>
<p:sldLayout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Relationship Id="rId2" Type="http://schemas.openxmlformats.org/officeDocument/2006/relationships/theme" Target="../theme/theme.xml"/></Relationships>
</file>

<file path=ppt/slideMasters/slideMaster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"/>
          <p:cNvSpPr/>
          <p:nvPr/>
        </p:nvSpPr>
        <p:spPr>
          <a:xfrm>
            <a:off x="883920" y="560832"/>
            <a:ext cx="5830824" cy="316992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indent="0">
              <a:lnSpc>
                <a:spcPts val="1368"/>
              </a:lnSpc>
              <a:spcAft>
                <a:spcPts val="840"/>
              </a:spcAft>
            </a:pPr>
            <a:r>
              <a:rPr lang="en-US" b="1" sz="1200">
                <a:latin typeface="Times New Roman"/>
              </a:rPr>
              <a:t>LIST OF PRACTICAL SKILLS FOR DIFFERENTIAL CREDIT IN THE DISCIPLINE "SIMULATION MEDICINE"</a:t>
            </a:r>
          </a:p>
        </p:txBody>
      </p:sp>
      <p:sp>
        <p:nvSpPr>
          <p:cNvPr id="3" name=""/>
          <p:cNvSpPr/>
          <p:nvPr/>
        </p:nvSpPr>
        <p:spPr>
          <a:xfrm>
            <a:off x="880872" y="1078992"/>
            <a:ext cx="6135624" cy="8034528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algn="just" indent="0">
              <a:lnSpc>
                <a:spcPts val="1368"/>
              </a:lnSpc>
              <a:spcBef>
                <a:spcPts val="840"/>
              </a:spcBef>
            </a:pPr>
            <a:r>
              <a:rPr lang="en-US" sz="1200">
                <a:latin typeface="Times New Roman"/>
              </a:rPr>
              <a:t>1.    Basic life support. Assessment of the condition of the victim and the scene;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2.    Basic life support. Medical sorting of victims during mass casualties;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3.    Basic life support. Relocation of victims by the Rautek method;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4.    Basic life support. Transport immobilization of victims;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5.    Basic life support. Indirect heart massage;</a:t>
            </a:r>
          </a:p>
          <a:p>
            <a:pPr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6.    Basic life support. Ensuring airway patency: oral toilet, suction of sputum and mucus with a vacuum aspirator, removal of foreign bodies from the nose, mouth and throat;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7.    Basic life support. Removal of the lower jaw;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8.    Basic life support. Introduction of Safar or Guedel air duct;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9.    Basic life support. Carrying out artificial ventilation of lungs by means of a bag and a mask;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10.    Features of the clinical course and tactics of the first period of childbirth. Clinical scenarios.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11.    Features of the clinical course and tactics of the II period of childbirth. Clinical scenarios.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12.    Features of the clinical course and tactics of the III period of childbirth. Clinical scenarios.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13.    Algorithm and technique of examination of mammary glands;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14.    Algorithm and technique of puncture and drainage of the pleural cavity;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15.    Algorithm and technique of conicotomy;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16.    Algorithm and technique of pericardial puncture;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17.    Algorithm and technique of anterior nasal tamponade;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18.    Algorithm and technique of examination of the fundus;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19.    Algorithm and technique for temporary cessation of bleeding;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20.    Algorithm and technique of primary surgical treatment of the wound;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21.    Emergency care for anaphylaxis in adults. Clinical scenarios;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22.    Emergency care for anaphylaxis in children of all ages. Clinical scenarios;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23.    Emergency care for hypoglycemia in adults. Clinical scenarios;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24.    Emergency care for hypoglycemia in children of different ages. Clinical scenarios;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25.    Emergency care for FOS poisoning. Clinical scenarios;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26.    Emergency care for opioid poisoning. Clinical scenarios;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27.    Emergency care for asystole poisoning. Clinical scenarios;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28.    Emergency care for ventricular fibrillation poisoning. Clinical scenarios;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29.    Emergency care for severe pneumonia in children of all ages. Clinical scenarios;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30.    Emergency care for bronchial asthma in children of all ages. Clinical scenarios;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31.    Emergency care for meningococcemia in children of different ages. Clinical scenarios;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32.    Emergency care for febrile seizures in children of different ages. Clinical scenarios;</a:t>
            </a:r>
          </a:p>
          <a:p>
            <a:pPr marR="508000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33.    Emergency care for a newborn with esophageal atresia at the stage of transportation to a surgical hospital. Clinical scenarios;</a:t>
            </a:r>
          </a:p>
          <a:p>
            <a:pPr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34.    Emergency care for a newborn with high congenital intestinal obstruction at the stage of transportation to a surgical hospital. Clinical scenarios;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35.    Emergency care with late adhesion obstruction. Clinical scenarios;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36.    Features of history taking in patients;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37.    Primary resuscitation of newborns. Assessment of the child's condition;</a:t>
            </a:r>
          </a:p>
          <a:p>
            <a:pPr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38.    Primary resuscitation of newborns. Carrying out artificial ventilation of lungs by means of a bag and a mask;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39.    Primary resuscitation of newborns. Indirect heart massage;</a:t>
            </a:r>
          </a:p>
          <a:p>
            <a:pPr algn="just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40.    Maintaining a healthy full-term and premature newborn. Clinical scenarios;</a:t>
            </a:r>
          </a:p>
          <a:p>
            <a:pPr marR="609600" indent="0">
              <a:lnSpc>
                <a:spcPts val="1368"/>
              </a:lnSpc>
            </a:pPr>
            <a:r>
              <a:rPr lang="en-US" sz="1200">
                <a:latin typeface="Times New Roman"/>
              </a:rPr>
              <a:t>41.    Basic life support. Management of a newborn child with respiratory disorders. Clinical scenarios.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>
  <dc:title/>
  <dc:subject/>
  <dc:creator>e070288ovi</dc:creator>
  <cp:keywords/>
</cp:coreProperties>
</file>