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9" r:id="rId4"/>
    <p:sldId id="280" r:id="rId5"/>
    <p:sldId id="278" r:id="rId6"/>
    <p:sldId id="281" r:id="rId7"/>
    <p:sldId id="282" r:id="rId8"/>
    <p:sldId id="296" r:id="rId9"/>
    <p:sldId id="290" r:id="rId10"/>
    <p:sldId id="283" r:id="rId11"/>
    <p:sldId id="284" r:id="rId12"/>
    <p:sldId id="298" r:id="rId13"/>
    <p:sldId id="299" r:id="rId14"/>
    <p:sldId id="289" r:id="rId15"/>
    <p:sldId id="285" r:id="rId16"/>
    <p:sldId id="286" r:id="rId17"/>
    <p:sldId id="291" r:id="rId18"/>
    <p:sldId id="293" r:id="rId19"/>
    <p:sldId id="288" r:id="rId20"/>
    <p:sldId id="294" r:id="rId21"/>
    <p:sldId id="297" r:id="rId22"/>
    <p:sldId id="277" r:id="rId23"/>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p:scale>
          <a:sx n="80" d="100"/>
          <a:sy n="80" d="100"/>
        </p:scale>
        <p:origin x="-100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uk-UA"/>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uk-UA"/>
          </a:p>
        </p:txBody>
      </p:sp>
      <p:sp>
        <p:nvSpPr>
          <p:cNvPr id="4" name="Дата 3"/>
          <p:cNvSpPr>
            <a:spLocks noGrp="1"/>
          </p:cNvSpPr>
          <p:nvPr>
            <p:ph type="dt" sz="half" idx="10"/>
          </p:nvPr>
        </p:nvSpPr>
        <p:spPr/>
        <p:txBody>
          <a:bodyPr/>
          <a:lstStyle/>
          <a:p>
            <a:fld id="{1A5DEFB8-2933-4087-A329-06290AB53A1B}" type="datetimeFigureOut">
              <a:rPr lang="uk-UA" smtClean="0"/>
              <a:pPr/>
              <a:t>13.11.2020</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05F3F171-3AB4-4A81-AA5D-5849C4243246}" type="slidenum">
              <a:rPr lang="uk-UA" smtClean="0"/>
              <a:pPr/>
              <a:t>‹#›</a:t>
            </a:fld>
            <a:endParaRPr lang="uk-U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1A5DEFB8-2933-4087-A329-06290AB53A1B}" type="datetimeFigureOut">
              <a:rPr lang="uk-UA" smtClean="0"/>
              <a:pPr/>
              <a:t>13.11.2020</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05F3F171-3AB4-4A81-AA5D-5849C4243246}" type="slidenum">
              <a:rPr lang="uk-UA" smtClean="0"/>
              <a:pPr/>
              <a:t>‹#›</a:t>
            </a:fld>
            <a:endParaRPr lang="uk-U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uk-UA"/>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A5DEFB8-2933-4087-A329-06290AB53A1B}" type="datetimeFigureOut">
              <a:rPr lang="uk-UA" smtClean="0"/>
              <a:pPr/>
              <a:t>13.11.2020</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05F3F171-3AB4-4A81-AA5D-5849C4243246}" type="slidenum">
              <a:rPr lang="uk-UA" smtClean="0"/>
              <a:pPr/>
              <a:t>‹#›</a:t>
            </a:fld>
            <a:endParaRPr lang="uk-U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Дата 4"/>
          <p:cNvSpPr>
            <a:spLocks noGrp="1"/>
          </p:cNvSpPr>
          <p:nvPr>
            <p:ph type="dt" sz="half" idx="10"/>
          </p:nvPr>
        </p:nvSpPr>
        <p:spPr/>
        <p:txBody>
          <a:bodyPr/>
          <a:lstStyle/>
          <a:p>
            <a:fld id="{1A5DEFB8-2933-4087-A329-06290AB53A1B}" type="datetimeFigureOut">
              <a:rPr lang="uk-UA" smtClean="0"/>
              <a:pPr/>
              <a:t>13.11.2020</a:t>
            </a:fld>
            <a:endParaRPr lang="uk-UA" dirty="0"/>
          </a:p>
        </p:txBody>
      </p:sp>
      <p:sp>
        <p:nvSpPr>
          <p:cNvPr id="6" name="Нижний колонтитул 5"/>
          <p:cNvSpPr>
            <a:spLocks noGrp="1"/>
          </p:cNvSpPr>
          <p:nvPr>
            <p:ph type="ftr" sz="quarter" idx="11"/>
          </p:nvPr>
        </p:nvSpPr>
        <p:spPr/>
        <p:txBody>
          <a:bodyPr/>
          <a:lstStyle/>
          <a:p>
            <a:endParaRPr lang="uk-UA" dirty="0"/>
          </a:p>
        </p:txBody>
      </p:sp>
      <p:sp>
        <p:nvSpPr>
          <p:cNvPr id="7" name="Номер слайда 6"/>
          <p:cNvSpPr>
            <a:spLocks noGrp="1"/>
          </p:cNvSpPr>
          <p:nvPr>
            <p:ph type="sldNum" sz="quarter" idx="12"/>
          </p:nvPr>
        </p:nvSpPr>
        <p:spPr/>
        <p:txBody>
          <a:bodyPr/>
          <a:lstStyle/>
          <a:p>
            <a:fld id="{05F3F171-3AB4-4A81-AA5D-5849C4243246}" type="slidenum">
              <a:rPr lang="uk-UA" smtClean="0"/>
              <a:pPr/>
              <a:t>‹#›</a:t>
            </a:fld>
            <a:endParaRPr lang="uk-U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uk-UA"/>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Дата 6"/>
          <p:cNvSpPr>
            <a:spLocks noGrp="1"/>
          </p:cNvSpPr>
          <p:nvPr>
            <p:ph type="dt" sz="half" idx="10"/>
          </p:nvPr>
        </p:nvSpPr>
        <p:spPr/>
        <p:txBody>
          <a:bodyPr/>
          <a:lstStyle/>
          <a:p>
            <a:fld id="{1A5DEFB8-2933-4087-A329-06290AB53A1B}" type="datetimeFigureOut">
              <a:rPr lang="uk-UA" smtClean="0"/>
              <a:pPr/>
              <a:t>13.11.2020</a:t>
            </a:fld>
            <a:endParaRPr lang="uk-UA" dirty="0"/>
          </a:p>
        </p:txBody>
      </p:sp>
      <p:sp>
        <p:nvSpPr>
          <p:cNvPr id="8" name="Нижний колонтитул 7"/>
          <p:cNvSpPr>
            <a:spLocks noGrp="1"/>
          </p:cNvSpPr>
          <p:nvPr>
            <p:ph type="ftr" sz="quarter" idx="11"/>
          </p:nvPr>
        </p:nvSpPr>
        <p:spPr/>
        <p:txBody>
          <a:bodyPr/>
          <a:lstStyle/>
          <a:p>
            <a:endParaRPr lang="uk-UA" dirty="0"/>
          </a:p>
        </p:txBody>
      </p:sp>
      <p:sp>
        <p:nvSpPr>
          <p:cNvPr id="9" name="Номер слайда 8"/>
          <p:cNvSpPr>
            <a:spLocks noGrp="1"/>
          </p:cNvSpPr>
          <p:nvPr>
            <p:ph type="sldNum" sz="quarter" idx="12"/>
          </p:nvPr>
        </p:nvSpPr>
        <p:spPr/>
        <p:txBody>
          <a:bodyPr/>
          <a:lstStyle/>
          <a:p>
            <a:fld id="{05F3F171-3AB4-4A81-AA5D-5849C4243246}" type="slidenum">
              <a:rPr lang="uk-UA" smtClean="0"/>
              <a:pPr/>
              <a:t>‹#›</a:t>
            </a:fld>
            <a:endParaRPr lang="uk-U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Дата 2"/>
          <p:cNvSpPr>
            <a:spLocks noGrp="1"/>
          </p:cNvSpPr>
          <p:nvPr>
            <p:ph type="dt" sz="half" idx="10"/>
          </p:nvPr>
        </p:nvSpPr>
        <p:spPr/>
        <p:txBody>
          <a:bodyPr/>
          <a:lstStyle/>
          <a:p>
            <a:fld id="{1A5DEFB8-2933-4087-A329-06290AB53A1B}" type="datetimeFigureOut">
              <a:rPr lang="uk-UA" smtClean="0"/>
              <a:pPr/>
              <a:t>13.11.2020</a:t>
            </a:fld>
            <a:endParaRPr lang="uk-UA" dirty="0"/>
          </a:p>
        </p:txBody>
      </p:sp>
      <p:sp>
        <p:nvSpPr>
          <p:cNvPr id="4" name="Нижний колонтитул 3"/>
          <p:cNvSpPr>
            <a:spLocks noGrp="1"/>
          </p:cNvSpPr>
          <p:nvPr>
            <p:ph type="ftr" sz="quarter" idx="11"/>
          </p:nvPr>
        </p:nvSpPr>
        <p:spPr/>
        <p:txBody>
          <a:bodyPr/>
          <a:lstStyle/>
          <a:p>
            <a:endParaRPr lang="uk-UA" dirty="0"/>
          </a:p>
        </p:txBody>
      </p:sp>
      <p:sp>
        <p:nvSpPr>
          <p:cNvPr id="5" name="Номер слайда 4"/>
          <p:cNvSpPr>
            <a:spLocks noGrp="1"/>
          </p:cNvSpPr>
          <p:nvPr>
            <p:ph type="sldNum" sz="quarter" idx="12"/>
          </p:nvPr>
        </p:nvSpPr>
        <p:spPr/>
        <p:txBody>
          <a:bodyPr/>
          <a:lstStyle/>
          <a:p>
            <a:fld id="{05F3F171-3AB4-4A81-AA5D-5849C4243246}" type="slidenum">
              <a:rPr lang="uk-UA" smtClean="0"/>
              <a:pPr/>
              <a:t>‹#›</a:t>
            </a:fld>
            <a:endParaRPr lang="uk-U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A5DEFB8-2933-4087-A329-06290AB53A1B}" type="datetimeFigureOut">
              <a:rPr lang="uk-UA" smtClean="0"/>
              <a:pPr/>
              <a:t>13.11.2020</a:t>
            </a:fld>
            <a:endParaRPr lang="uk-UA" dirty="0"/>
          </a:p>
        </p:txBody>
      </p:sp>
      <p:sp>
        <p:nvSpPr>
          <p:cNvPr id="3" name="Нижний колонтитул 2"/>
          <p:cNvSpPr>
            <a:spLocks noGrp="1"/>
          </p:cNvSpPr>
          <p:nvPr>
            <p:ph type="ftr" sz="quarter" idx="11"/>
          </p:nvPr>
        </p:nvSpPr>
        <p:spPr/>
        <p:txBody>
          <a:bodyPr/>
          <a:lstStyle/>
          <a:p>
            <a:endParaRPr lang="uk-UA" dirty="0"/>
          </a:p>
        </p:txBody>
      </p:sp>
      <p:sp>
        <p:nvSpPr>
          <p:cNvPr id="4" name="Номер слайда 3"/>
          <p:cNvSpPr>
            <a:spLocks noGrp="1"/>
          </p:cNvSpPr>
          <p:nvPr>
            <p:ph type="sldNum" sz="quarter" idx="12"/>
          </p:nvPr>
        </p:nvSpPr>
        <p:spPr/>
        <p:txBody>
          <a:bodyPr/>
          <a:lstStyle/>
          <a:p>
            <a:fld id="{05F3F171-3AB4-4A81-AA5D-5849C4243246}" type="slidenum">
              <a:rPr lang="uk-UA" smtClean="0"/>
              <a:pPr/>
              <a:t>‹#›</a:t>
            </a:fld>
            <a:endParaRPr lang="uk-U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uk-UA"/>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A5DEFB8-2933-4087-A329-06290AB53A1B}" type="datetimeFigureOut">
              <a:rPr lang="uk-UA" smtClean="0"/>
              <a:pPr/>
              <a:t>13.11.2020</a:t>
            </a:fld>
            <a:endParaRPr lang="uk-UA" dirty="0"/>
          </a:p>
        </p:txBody>
      </p:sp>
      <p:sp>
        <p:nvSpPr>
          <p:cNvPr id="6" name="Нижний колонтитул 5"/>
          <p:cNvSpPr>
            <a:spLocks noGrp="1"/>
          </p:cNvSpPr>
          <p:nvPr>
            <p:ph type="ftr" sz="quarter" idx="11"/>
          </p:nvPr>
        </p:nvSpPr>
        <p:spPr/>
        <p:txBody>
          <a:bodyPr/>
          <a:lstStyle/>
          <a:p>
            <a:endParaRPr lang="uk-UA" dirty="0"/>
          </a:p>
        </p:txBody>
      </p:sp>
      <p:sp>
        <p:nvSpPr>
          <p:cNvPr id="7" name="Номер слайда 6"/>
          <p:cNvSpPr>
            <a:spLocks noGrp="1"/>
          </p:cNvSpPr>
          <p:nvPr>
            <p:ph type="sldNum" sz="quarter" idx="12"/>
          </p:nvPr>
        </p:nvSpPr>
        <p:spPr/>
        <p:txBody>
          <a:bodyPr/>
          <a:lstStyle/>
          <a:p>
            <a:fld id="{05F3F171-3AB4-4A81-AA5D-5849C4243246}" type="slidenum">
              <a:rPr lang="uk-UA" smtClean="0"/>
              <a:pPr/>
              <a:t>‹#›</a:t>
            </a:fld>
            <a:endParaRPr lang="uk-U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uk-UA"/>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A5DEFB8-2933-4087-A329-06290AB53A1B}" type="datetimeFigureOut">
              <a:rPr lang="uk-UA" smtClean="0"/>
              <a:pPr/>
              <a:t>13.11.2020</a:t>
            </a:fld>
            <a:endParaRPr lang="uk-UA" dirty="0"/>
          </a:p>
        </p:txBody>
      </p:sp>
      <p:sp>
        <p:nvSpPr>
          <p:cNvPr id="6" name="Нижний колонтитул 5"/>
          <p:cNvSpPr>
            <a:spLocks noGrp="1"/>
          </p:cNvSpPr>
          <p:nvPr>
            <p:ph type="ftr" sz="quarter" idx="11"/>
          </p:nvPr>
        </p:nvSpPr>
        <p:spPr/>
        <p:txBody>
          <a:bodyPr/>
          <a:lstStyle/>
          <a:p>
            <a:endParaRPr lang="uk-UA" dirty="0"/>
          </a:p>
        </p:txBody>
      </p:sp>
      <p:sp>
        <p:nvSpPr>
          <p:cNvPr id="7" name="Номер слайда 6"/>
          <p:cNvSpPr>
            <a:spLocks noGrp="1"/>
          </p:cNvSpPr>
          <p:nvPr>
            <p:ph type="sldNum" sz="quarter" idx="12"/>
          </p:nvPr>
        </p:nvSpPr>
        <p:spPr/>
        <p:txBody>
          <a:bodyPr/>
          <a:lstStyle/>
          <a:p>
            <a:fld id="{05F3F171-3AB4-4A81-AA5D-5849C4243246}" type="slidenum">
              <a:rPr lang="uk-UA" smtClean="0"/>
              <a:pPr/>
              <a:t>‹#›</a:t>
            </a:fld>
            <a:endParaRPr lang="uk-U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1A5DEFB8-2933-4087-A329-06290AB53A1B}" type="datetimeFigureOut">
              <a:rPr lang="uk-UA" smtClean="0"/>
              <a:pPr/>
              <a:t>13.11.2020</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05F3F171-3AB4-4A81-AA5D-5849C4243246}" type="slidenum">
              <a:rPr lang="uk-UA" smtClean="0"/>
              <a:pPr/>
              <a:t>‹#›</a:t>
            </a:fld>
            <a:endParaRPr lang="uk-U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1A5DEFB8-2933-4087-A329-06290AB53A1B}" type="datetimeFigureOut">
              <a:rPr lang="uk-UA" smtClean="0"/>
              <a:pPr/>
              <a:t>13.11.2020</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05F3F171-3AB4-4A81-AA5D-5849C4243246}" type="slidenum">
              <a:rPr lang="uk-UA" smtClean="0"/>
              <a:pPr/>
              <a:t>‹#›</a:t>
            </a:fld>
            <a:endParaRPr lang="uk-U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uk-UA"/>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5DEFB8-2933-4087-A329-06290AB53A1B}" type="datetimeFigureOut">
              <a:rPr lang="uk-UA" smtClean="0"/>
              <a:pPr/>
              <a:t>13.11.2020</a:t>
            </a:fld>
            <a:endParaRPr lang="uk-UA"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F3F171-3AB4-4A81-AA5D-5849C4243246}" type="slidenum">
              <a:rPr lang="uk-UA" smtClean="0"/>
              <a:pPr/>
              <a:t>‹#›</a:t>
            </a:fld>
            <a:endParaRPr lang="uk-U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ctrTitle"/>
          </p:nvPr>
        </p:nvSpPr>
        <p:spPr>
          <a:xfrm>
            <a:off x="0" y="0"/>
            <a:ext cx="9144000" cy="1658665"/>
          </a:xfrm>
          <a:solidFill>
            <a:schemeClr val="accent1">
              <a:lumMod val="20000"/>
              <a:lumOff val="80000"/>
            </a:schemeClr>
          </a:solidFill>
        </p:spPr>
        <p:txBody>
          <a:bodyPr>
            <a:normAutofit fontScale="90000"/>
          </a:bodyPr>
          <a:lstStyle/>
          <a:p>
            <a:r>
              <a:rPr lang="en-US" sz="2800" dirty="0" smtClean="0">
                <a:latin typeface="Bookman Old Style" pitchFamily="18" charset="0"/>
              </a:rPr>
              <a:t>Odessa National Medical University</a:t>
            </a:r>
            <a:r>
              <a:rPr lang="uk-UA" sz="2800" dirty="0" smtClean="0">
                <a:latin typeface="Bookman Old Style" pitchFamily="18" charset="0"/>
              </a:rPr>
              <a:t/>
            </a:r>
            <a:br>
              <a:rPr lang="uk-UA" sz="2800" dirty="0" smtClean="0">
                <a:latin typeface="Bookman Old Style" pitchFamily="18" charset="0"/>
              </a:rPr>
            </a:br>
            <a:r>
              <a:rPr lang="en-US" sz="2800" dirty="0" smtClean="0">
                <a:latin typeface="Bookman Old Style" pitchFamily="18" charset="0"/>
              </a:rPr>
              <a:t>Faculty of Pharmacy</a:t>
            </a:r>
            <a:r>
              <a:rPr lang="uk-UA" sz="2800" dirty="0" smtClean="0">
                <a:latin typeface="Bookman Old Style" pitchFamily="18" charset="0"/>
              </a:rPr>
              <a:t/>
            </a:r>
            <a:br>
              <a:rPr lang="uk-UA" sz="2800" dirty="0" smtClean="0">
                <a:latin typeface="Bookman Old Style" pitchFamily="18" charset="0"/>
              </a:rPr>
            </a:br>
            <a:r>
              <a:rPr lang="en-US" sz="2800" dirty="0" smtClean="0">
                <a:latin typeface="Bookman Old Style" pitchFamily="18" charset="0"/>
              </a:rPr>
              <a:t>Department of Organization and Economics of Pharmacy</a:t>
            </a:r>
            <a:endParaRPr lang="ru-RU" sz="2800" b="1" dirty="0">
              <a:solidFill>
                <a:srgbClr val="002060"/>
              </a:solidFill>
              <a:latin typeface="Bookman Old Style" pitchFamily="18" charset="0"/>
            </a:endParaRPr>
          </a:p>
        </p:txBody>
      </p:sp>
      <p:sp>
        <p:nvSpPr>
          <p:cNvPr id="5" name="Содержимое 3"/>
          <p:cNvSpPr>
            <a:spLocks noGrp="1"/>
          </p:cNvSpPr>
          <p:nvPr>
            <p:ph type="subTitle" idx="1"/>
          </p:nvPr>
        </p:nvSpPr>
        <p:spPr>
          <a:xfrm>
            <a:off x="0" y="1700808"/>
            <a:ext cx="9144000" cy="5157192"/>
          </a:xfrm>
        </p:spPr>
        <p:txBody>
          <a:bodyPr>
            <a:normAutofit/>
          </a:bodyPr>
          <a:lstStyle/>
          <a:p>
            <a:pPr algn="ctr">
              <a:buNone/>
            </a:pPr>
            <a:endParaRPr lang="uk-UA" altLang="ru-RU" b="1" i="1" dirty="0" smtClean="0">
              <a:solidFill>
                <a:srgbClr val="002060"/>
              </a:solidFill>
              <a:latin typeface="Times New Roman" panose="02020603050405020304" pitchFamily="18" charset="0"/>
              <a:cs typeface="Times New Roman" panose="02020603050405020304" pitchFamily="18" charset="0"/>
            </a:endParaRPr>
          </a:p>
          <a:p>
            <a:pPr algn="ctr">
              <a:buNone/>
            </a:pPr>
            <a:r>
              <a:rPr lang="en-US" altLang="ru-RU" dirty="0" smtClean="0">
                <a:solidFill>
                  <a:schemeClr val="tx1"/>
                </a:solidFill>
                <a:latin typeface="Times New Roman" panose="02020603050405020304" pitchFamily="18" charset="0"/>
                <a:cs typeface="Times New Roman" panose="02020603050405020304" pitchFamily="18" charset="0"/>
              </a:rPr>
              <a:t>Lecture on</a:t>
            </a:r>
            <a:endParaRPr lang="uk-UA" altLang="ru-RU" dirty="0" smtClean="0">
              <a:solidFill>
                <a:schemeClr val="tx1"/>
              </a:solidFill>
              <a:latin typeface="Times New Roman" panose="02020603050405020304" pitchFamily="18" charset="0"/>
              <a:cs typeface="Times New Roman" panose="02020603050405020304" pitchFamily="18" charset="0"/>
            </a:endParaRPr>
          </a:p>
          <a:p>
            <a:r>
              <a:rPr lang="en-US" b="1" dirty="0" smtClean="0">
                <a:solidFill>
                  <a:srgbClr val="002060"/>
                </a:solidFill>
                <a:latin typeface="Times New Roman" panose="02020603050405020304" pitchFamily="18" charset="0"/>
                <a:cs typeface="Times New Roman" panose="02020603050405020304" pitchFamily="18" charset="0"/>
              </a:rPr>
              <a:t>State Regulation of the Dispensing Prescription Drugs</a:t>
            </a:r>
            <a:endParaRPr lang="ru-RU" b="1" dirty="0" smtClean="0">
              <a:solidFill>
                <a:srgbClr val="002060"/>
              </a:solidFill>
              <a:latin typeface="Times New Roman" panose="02020603050405020304" pitchFamily="18" charset="0"/>
              <a:cs typeface="Times New Roman" panose="02020603050405020304" pitchFamily="18" charset="0"/>
            </a:endParaRPr>
          </a:p>
          <a:p>
            <a:pPr algn="ctr">
              <a:buNone/>
            </a:pPr>
            <a:endParaRPr lang="ru-RU" b="1" i="1" dirty="0" smtClean="0">
              <a:solidFill>
                <a:srgbClr val="002060"/>
              </a:solidFill>
              <a:latin typeface="Times New Roman" panose="02020603050405020304" pitchFamily="18" charset="0"/>
              <a:cs typeface="Times New Roman" panose="02020603050405020304" pitchFamily="18" charset="0"/>
            </a:endParaRPr>
          </a:p>
          <a:p>
            <a:pPr algn="ctr">
              <a:buNone/>
            </a:pPr>
            <a:r>
              <a:rPr lang="en-US" b="1" i="1" dirty="0" smtClean="0">
                <a:solidFill>
                  <a:srgbClr val="002060"/>
                </a:solidFill>
                <a:latin typeface="Times New Roman" panose="02020603050405020304" pitchFamily="18" charset="0"/>
                <a:cs typeface="Times New Roman" panose="02020603050405020304" pitchFamily="18" charset="0"/>
              </a:rPr>
              <a:t>Lecturer</a:t>
            </a:r>
            <a:endParaRPr lang="ru-RU" b="1" i="1" dirty="0" smtClean="0">
              <a:solidFill>
                <a:srgbClr val="002060"/>
              </a:solidFill>
              <a:latin typeface="Times New Roman" panose="02020603050405020304" pitchFamily="18" charset="0"/>
              <a:cs typeface="Times New Roman" panose="02020603050405020304" pitchFamily="18" charset="0"/>
            </a:endParaRPr>
          </a:p>
          <a:p>
            <a:r>
              <a:rPr lang="en-US" b="1" i="1" dirty="0" smtClean="0">
                <a:solidFill>
                  <a:srgbClr val="002060"/>
                </a:solidFill>
                <a:latin typeface="Times New Roman" panose="02020603050405020304" pitchFamily="18" charset="0"/>
                <a:cs typeface="Times New Roman" panose="02020603050405020304" pitchFamily="18" charset="0"/>
              </a:rPr>
              <a:t>Ass</a:t>
            </a:r>
            <a:r>
              <a:rPr lang="ru-RU" b="1" i="1" dirty="0" smtClean="0">
                <a:solidFill>
                  <a:srgbClr val="002060"/>
                </a:solidFill>
                <a:latin typeface="Times New Roman" panose="02020603050405020304" pitchFamily="18" charset="0"/>
                <a:cs typeface="Times New Roman" panose="02020603050405020304" pitchFamily="18" charset="0"/>
              </a:rPr>
              <a:t>.</a:t>
            </a:r>
            <a:r>
              <a:rPr lang="en-US" b="1" i="1" dirty="0" smtClean="0">
                <a:solidFill>
                  <a:srgbClr val="002060"/>
                </a:solidFill>
                <a:latin typeface="Times New Roman" panose="02020603050405020304" pitchFamily="18" charset="0"/>
                <a:cs typeface="Times New Roman" panose="02020603050405020304" pitchFamily="18" charset="0"/>
              </a:rPr>
              <a:t>prof</a:t>
            </a:r>
            <a:r>
              <a:rPr lang="en-US" b="1" i="1" dirty="0" smtClean="0">
                <a:solidFill>
                  <a:srgbClr val="002060"/>
                </a:solidFill>
                <a:latin typeface="Times New Roman" panose="02020603050405020304" pitchFamily="18" charset="0"/>
                <a:cs typeface="Times New Roman" panose="02020603050405020304" pitchFamily="18" charset="0"/>
              </a:rPr>
              <a:t>., PhD in Pharmacy </a:t>
            </a:r>
            <a:r>
              <a:rPr lang="en-US" b="1" i="1" dirty="0" smtClean="0">
                <a:solidFill>
                  <a:srgbClr val="002060"/>
                </a:solidFill>
                <a:latin typeface="Times New Roman" panose="02020603050405020304" pitchFamily="18" charset="0"/>
                <a:cs typeface="Times New Roman" panose="02020603050405020304" pitchFamily="18" charset="0"/>
              </a:rPr>
              <a:t>Oksana</a:t>
            </a:r>
            <a:r>
              <a:rPr lang="ru-RU" b="1" i="1" dirty="0" smtClean="0">
                <a:solidFill>
                  <a:srgbClr val="002060"/>
                </a:solidFill>
                <a:latin typeface="Times New Roman" panose="02020603050405020304" pitchFamily="18" charset="0"/>
                <a:cs typeface="Times New Roman" panose="02020603050405020304" pitchFamily="18" charset="0"/>
              </a:rPr>
              <a:t> </a:t>
            </a:r>
            <a:r>
              <a:rPr lang="en-US" b="1" i="1" dirty="0" smtClean="0">
                <a:solidFill>
                  <a:srgbClr val="002060"/>
                </a:solidFill>
                <a:latin typeface="Times New Roman" panose="02020603050405020304" pitchFamily="18" charset="0"/>
                <a:cs typeface="Times New Roman" panose="02020603050405020304" pitchFamily="18" charset="0"/>
              </a:rPr>
              <a:t>Bieliaieva</a:t>
            </a:r>
            <a:endParaRPr lang="ru-RU" dirty="0" smtClean="0">
              <a:solidFill>
                <a:srgbClr val="002060"/>
              </a:solidFill>
            </a:endParaRPr>
          </a:p>
          <a:p>
            <a:endParaRPr lang="uk-U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0" y="0"/>
            <a:ext cx="9144000" cy="1124744"/>
          </a:xfrm>
          <a:solidFill>
            <a:schemeClr val="accent1">
              <a:lumMod val="20000"/>
              <a:lumOff val="80000"/>
            </a:schemeClr>
          </a:solidFill>
        </p:spPr>
        <p:txBody>
          <a:bodyPr vert="horz" lIns="91440" tIns="45720" rIns="91440" bIns="45720" rtlCol="0" anchor="ctr">
            <a:normAutofit/>
          </a:bodyPr>
          <a:lstStyle/>
          <a:p>
            <a:r>
              <a:rPr lang="en-US" sz="2800" b="1" dirty="0" smtClean="0"/>
              <a:t>Lecture Plan</a:t>
            </a:r>
            <a:endParaRPr lang="ru-RU" sz="2800" b="1" dirty="0">
              <a:solidFill>
                <a:srgbClr val="002060"/>
              </a:solidFill>
              <a:latin typeface="Times New Roman" panose="02020603050405020304" pitchFamily="18" charset="0"/>
              <a:cs typeface="Times New Roman" panose="02020603050405020304" pitchFamily="18" charset="0"/>
            </a:endParaRPr>
          </a:p>
        </p:txBody>
      </p:sp>
      <p:sp>
        <p:nvSpPr>
          <p:cNvPr id="5" name="Содержимое 3"/>
          <p:cNvSpPr>
            <a:spLocks noGrp="1"/>
          </p:cNvSpPr>
          <p:nvPr>
            <p:ph idx="1"/>
          </p:nvPr>
        </p:nvSpPr>
        <p:spPr>
          <a:xfrm>
            <a:off x="0" y="1124744"/>
            <a:ext cx="9144000" cy="5733256"/>
          </a:xfrm>
          <a:solidFill>
            <a:schemeClr val="bg2"/>
          </a:solidFill>
        </p:spPr>
        <p:txBody>
          <a:bodyPr>
            <a:normAutofit fontScale="92500"/>
          </a:bodyPr>
          <a:lstStyle/>
          <a:p>
            <a:pPr marL="514350" indent="-514350">
              <a:buFont typeface="+mj-lt"/>
              <a:buAutoNum type="arabicPeriod"/>
            </a:pPr>
            <a:r>
              <a:rPr lang="en-GB" sz="2600" dirty="0" smtClean="0">
                <a:latin typeface="Bookman Old Style" pitchFamily="18" charset="0"/>
              </a:rPr>
              <a:t>Classification of medicinal products</a:t>
            </a:r>
            <a:r>
              <a:rPr lang="en-US" sz="2600" dirty="0" smtClean="0">
                <a:latin typeface="Bookman Old Style" pitchFamily="18" charset="0"/>
              </a:rPr>
              <a:t>: prescription and non-pres drugs</a:t>
            </a:r>
            <a:endParaRPr lang="uk-UA" sz="2600" dirty="0" smtClean="0">
              <a:latin typeface="Bookman Old Style" pitchFamily="18" charset="0"/>
            </a:endParaRPr>
          </a:p>
          <a:p>
            <a:pPr marL="514350" indent="-514350" algn="just">
              <a:buFont typeface="+mj-lt"/>
              <a:buAutoNum type="arabicPeriod"/>
            </a:pPr>
            <a:r>
              <a:rPr lang="en-GB" sz="2600" dirty="0" smtClean="0">
                <a:latin typeface="Bookman Old Style" pitchFamily="18" charset="0"/>
              </a:rPr>
              <a:t>Drug prescription.</a:t>
            </a:r>
            <a:r>
              <a:rPr lang="ru-RU" sz="2600" dirty="0" smtClean="0">
                <a:latin typeface="Bookman Old Style" pitchFamily="18" charset="0"/>
              </a:rPr>
              <a:t> </a:t>
            </a:r>
            <a:r>
              <a:rPr lang="en-US" sz="2600" dirty="0" smtClean="0">
                <a:latin typeface="Bookman Old Style" pitchFamily="18" charset="0"/>
              </a:rPr>
              <a:t>Definition</a:t>
            </a:r>
            <a:r>
              <a:rPr lang="ru-RU" sz="2600" dirty="0" smtClean="0">
                <a:latin typeface="Bookman Old Style" pitchFamily="18" charset="0"/>
              </a:rPr>
              <a:t>, </a:t>
            </a:r>
            <a:r>
              <a:rPr lang="en-US" sz="2600" dirty="0" smtClean="0">
                <a:latin typeface="Bookman Old Style" pitchFamily="18" charset="0"/>
              </a:rPr>
              <a:t>functions,</a:t>
            </a:r>
            <a:r>
              <a:rPr lang="ru-RU" sz="2600" dirty="0" smtClean="0">
                <a:latin typeface="Bookman Old Style" pitchFamily="18" charset="0"/>
              </a:rPr>
              <a:t> </a:t>
            </a:r>
            <a:r>
              <a:rPr lang="en-US" sz="2600" dirty="0" smtClean="0">
                <a:latin typeface="Bookman Old Style" pitchFamily="18" charset="0"/>
              </a:rPr>
              <a:t>and </a:t>
            </a:r>
            <a:r>
              <a:rPr lang="en-GB" sz="2600" dirty="0" smtClean="0">
                <a:latin typeface="Bookman Old Style" pitchFamily="18" charset="0"/>
              </a:rPr>
              <a:t>forms of the prescriptions in Ukraine</a:t>
            </a:r>
            <a:endParaRPr lang="uk-UA" sz="2600" dirty="0" smtClean="0">
              <a:latin typeface="Bookman Old Style" pitchFamily="18" charset="0"/>
            </a:endParaRPr>
          </a:p>
          <a:p>
            <a:pPr marL="514350" indent="-514350" algn="just">
              <a:buFont typeface="+mj-lt"/>
              <a:buAutoNum type="arabicPeriod"/>
            </a:pPr>
            <a:r>
              <a:rPr lang="en-GB" sz="2600" dirty="0" smtClean="0">
                <a:latin typeface="Bookman Old Style" pitchFamily="18" charset="0"/>
              </a:rPr>
              <a:t>General rules of writing out prescriptions</a:t>
            </a:r>
            <a:endParaRPr lang="ru-RU" sz="2600" dirty="0" smtClean="0">
              <a:latin typeface="Bookman Old Style" pitchFamily="18" charset="0"/>
            </a:endParaRPr>
          </a:p>
          <a:p>
            <a:pPr marL="514350" indent="-514350" algn="just">
              <a:buFont typeface="+mj-lt"/>
              <a:buAutoNum type="arabicPeriod"/>
            </a:pPr>
            <a:r>
              <a:rPr lang="en-US" sz="2600" dirty="0" smtClean="0">
                <a:latin typeface="Bookman Old Style" pitchFamily="18" charset="0"/>
              </a:rPr>
              <a:t>Procedure for dispensing medicines and medicinal products from pharmacies and their structural subdivisions</a:t>
            </a:r>
          </a:p>
          <a:p>
            <a:pPr marL="514350" indent="-514350" algn="just">
              <a:buFont typeface="+mj-lt"/>
              <a:buAutoNum type="arabicPeriod"/>
            </a:pPr>
            <a:r>
              <a:rPr lang="en-US" sz="2600" dirty="0" smtClean="0">
                <a:latin typeface="Bookman Old Style" pitchFamily="18" charset="0"/>
              </a:rPr>
              <a:t>Storage, recording, and disposal of prescription forms</a:t>
            </a:r>
          </a:p>
          <a:p>
            <a:pPr marL="514350" indent="-514350" algn="just">
              <a:buFont typeface="+mj-lt"/>
              <a:buAutoNum type="arabicPeriod"/>
            </a:pPr>
            <a:r>
              <a:rPr lang="en-US" sz="2600" dirty="0" smtClean="0">
                <a:latin typeface="Bookman Old Style" pitchFamily="18" charset="0"/>
              </a:rPr>
              <a:t>Dispensing narcotic and psychotropic drugs and precursors</a:t>
            </a:r>
            <a:r>
              <a:rPr lang="ru-RU" sz="2600" dirty="0" smtClean="0">
                <a:latin typeface="Bookman Old Style" pitchFamily="18" charset="0"/>
              </a:rPr>
              <a:t>.</a:t>
            </a:r>
            <a:endParaRPr lang="en-US" sz="2600" dirty="0" smtClean="0">
              <a:latin typeface="Bookman Old Style" pitchFamily="18" charset="0"/>
            </a:endParaRPr>
          </a:p>
          <a:p>
            <a:pPr marL="514350" indent="-514350" algn="just">
              <a:buFont typeface="+mj-lt"/>
              <a:buAutoNum type="arabicPeriod"/>
            </a:pPr>
            <a:r>
              <a:rPr lang="en-US" sz="2600" dirty="0" smtClean="0">
                <a:latin typeface="Bookman Old Style" pitchFamily="18" charset="0"/>
              </a:rPr>
              <a:t>Medicines benefits and reimbursement policies for some groups of population. Part of charge and free of charge prescriptions.</a:t>
            </a:r>
            <a:endParaRPr lang="uk-UA" sz="2600" dirty="0" smtClean="0">
              <a:latin typeface="Bookman Old Style" pitchFamily="18" charset="0"/>
            </a:endParaRPr>
          </a:p>
          <a:p>
            <a:pPr marL="514350" indent="-514350" algn="just">
              <a:buNone/>
            </a:pPr>
            <a:endParaRPr lang="uk-UA" sz="2800" dirty="0" smtClean="0">
              <a:latin typeface="Book Antiqua" pitchFamily="18" charset="0"/>
            </a:endParaRPr>
          </a:p>
          <a:p>
            <a:pPr>
              <a:buNone/>
            </a:pPr>
            <a:endParaRPr lang="uk-U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836712"/>
          </a:xfrm>
          <a:solidFill>
            <a:schemeClr val="tx2">
              <a:lumMod val="20000"/>
              <a:lumOff val="80000"/>
            </a:schemeClr>
          </a:solidFill>
        </p:spPr>
        <p:txBody>
          <a:bodyPr>
            <a:normAutofit/>
          </a:bodyPr>
          <a:lstStyle/>
          <a:p>
            <a:r>
              <a:rPr lang="en-US" sz="2800" dirty="0" smtClean="0">
                <a:latin typeface="Book Antiqua" pitchFamily="18" charset="0"/>
              </a:rPr>
              <a:t>Prescription</a:t>
            </a:r>
            <a:r>
              <a:rPr lang="uk-UA" sz="2800" dirty="0" smtClean="0">
                <a:latin typeface="Book Antiqua" pitchFamily="18" charset="0"/>
              </a:rPr>
              <a:t>: </a:t>
            </a:r>
            <a:r>
              <a:rPr lang="en-US" sz="2800" dirty="0" smtClean="0">
                <a:latin typeface="Book Antiqua" pitchFamily="18" charset="0"/>
              </a:rPr>
              <a:t>definition, functions</a:t>
            </a:r>
            <a:endParaRPr lang="uk-UA" sz="2800" dirty="0">
              <a:latin typeface="Book Antiqua" pitchFamily="18" charset="0"/>
            </a:endParaRPr>
          </a:p>
        </p:txBody>
      </p:sp>
      <p:sp>
        <p:nvSpPr>
          <p:cNvPr id="3" name="Содержимое 2"/>
          <p:cNvSpPr>
            <a:spLocks noGrp="1"/>
          </p:cNvSpPr>
          <p:nvPr>
            <p:ph idx="1"/>
          </p:nvPr>
        </p:nvSpPr>
        <p:spPr>
          <a:xfrm>
            <a:off x="0" y="2492896"/>
            <a:ext cx="9036496" cy="4365104"/>
          </a:xfrm>
          <a:solidFill>
            <a:schemeClr val="bg2"/>
          </a:solidFill>
        </p:spPr>
        <p:txBody>
          <a:bodyPr>
            <a:normAutofit fontScale="70000" lnSpcReduction="20000"/>
          </a:bodyPr>
          <a:lstStyle/>
          <a:p>
            <a:pPr algn="ctr">
              <a:buNone/>
            </a:pPr>
            <a:r>
              <a:rPr lang="en-GB" b="1" i="1" dirty="0" smtClean="0"/>
              <a:t>Prescription Functions</a:t>
            </a:r>
            <a:endParaRPr lang="uk-UA" sz="2800" b="1" dirty="0" smtClean="0">
              <a:latin typeface="Book Antiqua" pitchFamily="18" charset="0"/>
              <a:ea typeface="+mj-ea"/>
              <a:cs typeface="+mj-cs"/>
            </a:endParaRPr>
          </a:p>
          <a:p>
            <a:r>
              <a:rPr lang="en-US" sz="2800" dirty="0" smtClean="0">
                <a:latin typeface="Book Antiqua" pitchFamily="18" charset="0"/>
                <a:ea typeface="+mj-ea"/>
                <a:cs typeface="+mj-cs"/>
              </a:rPr>
              <a:t>medical (prescription contains the information about the drug itself  and route of administration)</a:t>
            </a:r>
          </a:p>
          <a:p>
            <a:pPr algn="just"/>
            <a:r>
              <a:rPr lang="en-US" sz="2800" dirty="0" smtClean="0">
                <a:latin typeface="Book Antiqua" pitchFamily="18" charset="0"/>
                <a:ea typeface="+mj-ea"/>
                <a:cs typeface="+mj-cs"/>
              </a:rPr>
              <a:t>legal (prescription helps the state and relevant controlling  bodies regulate the circulation of narcotic, psychotropic, poisonous, potent drugs and precursors, provided the date of issue, and the patient’s and prescriber’s names)</a:t>
            </a:r>
          </a:p>
          <a:p>
            <a:r>
              <a:rPr lang="en-US" sz="2800" dirty="0" smtClean="0">
                <a:latin typeface="Book Antiqua" pitchFamily="18" charset="0"/>
                <a:ea typeface="+mj-ea"/>
                <a:cs typeface="+mj-cs"/>
              </a:rPr>
              <a:t>technological (prescription contains data on active (sometimes auxiliary) substances and dosage form of extemporaneous drugs)</a:t>
            </a:r>
          </a:p>
          <a:p>
            <a:r>
              <a:rPr lang="en-US" sz="2800" dirty="0" smtClean="0">
                <a:latin typeface="Book Antiqua" pitchFamily="18" charset="0"/>
                <a:ea typeface="+mj-ea"/>
                <a:cs typeface="+mj-cs"/>
              </a:rPr>
              <a:t>economic (prescription data  are used in the economic analysis of the efficiency of the pharmacy, calculation of tariffs, costs of </a:t>
            </a:r>
            <a:r>
              <a:rPr lang="en-US" sz="2800" dirty="0" smtClean="0">
                <a:latin typeface="Book Antiqua" pitchFamily="18" charset="0"/>
                <a:ea typeface="+mj-ea"/>
                <a:cs typeface="+mj-cs"/>
              </a:rPr>
              <a:t>excipients</a:t>
            </a:r>
            <a:r>
              <a:rPr lang="en-US" sz="2800" dirty="0" smtClean="0">
                <a:latin typeface="Book Antiqua" pitchFamily="18" charset="0"/>
                <a:ea typeface="+mj-ea"/>
                <a:cs typeface="+mj-cs"/>
              </a:rPr>
              <a:t> and materials, reimbursements,  etc.)</a:t>
            </a:r>
          </a:p>
          <a:p>
            <a:r>
              <a:rPr lang="en-US" sz="2800" dirty="0" smtClean="0">
                <a:latin typeface="Book Antiqua" pitchFamily="18" charset="0"/>
                <a:ea typeface="+mj-ea"/>
                <a:cs typeface="+mj-cs"/>
              </a:rPr>
              <a:t>social (prescription must provide qualified, full, timely medical and pharmaceutical care to consumers regardless of their social and material status). </a:t>
            </a:r>
            <a:r>
              <a:rPr lang="uk-UA" sz="2800" dirty="0" smtClean="0">
                <a:latin typeface="Book Antiqua" pitchFamily="18" charset="0"/>
                <a:ea typeface="+mj-ea"/>
                <a:cs typeface="+mj-cs"/>
              </a:rPr>
              <a:t> </a:t>
            </a:r>
            <a:endParaRPr lang="en-US" sz="2800" dirty="0" smtClean="0">
              <a:latin typeface="Book Antiqua" pitchFamily="18" charset="0"/>
              <a:ea typeface="+mj-ea"/>
              <a:cs typeface="+mj-cs"/>
            </a:endParaRPr>
          </a:p>
        </p:txBody>
      </p:sp>
      <p:sp>
        <p:nvSpPr>
          <p:cNvPr id="4" name="Прямоугольник 3"/>
          <p:cNvSpPr/>
          <p:nvPr/>
        </p:nvSpPr>
        <p:spPr>
          <a:xfrm>
            <a:off x="0" y="980728"/>
            <a:ext cx="9144000" cy="1477328"/>
          </a:xfrm>
          <a:prstGeom prst="rect">
            <a:avLst/>
          </a:prstGeom>
          <a:solidFill>
            <a:schemeClr val="bg2">
              <a:lumMod val="90000"/>
            </a:schemeClr>
          </a:solidFill>
        </p:spPr>
        <p:txBody>
          <a:bodyPr wrap="square">
            <a:spAutoFit/>
          </a:bodyPr>
          <a:lstStyle/>
          <a:p>
            <a:r>
              <a:rPr lang="en-GB" dirty="0" smtClean="0">
                <a:latin typeface="Bookman Old Style" pitchFamily="18" charset="0"/>
              </a:rPr>
              <a:t>According to DIRECTIVE 2001/83/EC OF THE EUROPEAN PARLIAMENT AND OF THE COUNCIL of 6 November 2001on the Community code relating to medicinal products for human use: </a:t>
            </a:r>
            <a:r>
              <a:rPr lang="en-US" dirty="0" smtClean="0">
                <a:latin typeface="Bookman Old Style" pitchFamily="18" charset="0"/>
              </a:rPr>
              <a:t> </a:t>
            </a:r>
          </a:p>
          <a:p>
            <a:pPr algn="ctr"/>
            <a:r>
              <a:rPr lang="en-GB" b="1" i="1" dirty="0" smtClean="0">
                <a:latin typeface="Bookman Old Style" pitchFamily="18" charset="0"/>
              </a:rPr>
              <a:t>Medicinal Prescription </a:t>
            </a:r>
            <a:r>
              <a:rPr lang="en-GB" i="1" dirty="0" smtClean="0">
                <a:latin typeface="Bookman Old Style" pitchFamily="18" charset="0"/>
              </a:rPr>
              <a:t>- a</a:t>
            </a:r>
            <a:r>
              <a:rPr lang="en-GB" dirty="0" smtClean="0">
                <a:latin typeface="Bookman Old Style" pitchFamily="18" charset="0"/>
              </a:rPr>
              <a:t>ny medicinal prescription issued by a professional person qualified to do so.</a:t>
            </a:r>
            <a:endParaRPr lang="uk-UA" dirty="0" smtClean="0">
              <a:latin typeface="Bookman Old Style"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3000"/>
          </a:xfrm>
          <a:solidFill>
            <a:schemeClr val="tx2">
              <a:lumMod val="20000"/>
              <a:lumOff val="80000"/>
            </a:schemeClr>
          </a:solidFill>
        </p:spPr>
        <p:txBody>
          <a:bodyPr>
            <a:normAutofit/>
          </a:bodyPr>
          <a:lstStyle/>
          <a:p>
            <a:r>
              <a:rPr lang="en-US" sz="2800" dirty="0" smtClean="0">
                <a:latin typeface="Book Antiqua" pitchFamily="18" charset="0"/>
              </a:rPr>
              <a:t>Types of the Prescription Payment</a:t>
            </a:r>
            <a:endParaRPr lang="uk-UA" sz="2800" dirty="0">
              <a:latin typeface="Book Antiqua" pitchFamily="18" charset="0"/>
            </a:endParaRPr>
          </a:p>
        </p:txBody>
      </p:sp>
      <p:sp>
        <p:nvSpPr>
          <p:cNvPr id="3" name="Содержимое 2"/>
          <p:cNvSpPr>
            <a:spLocks noGrp="1"/>
          </p:cNvSpPr>
          <p:nvPr>
            <p:ph idx="1"/>
          </p:nvPr>
        </p:nvSpPr>
        <p:spPr>
          <a:xfrm>
            <a:off x="0" y="1600200"/>
            <a:ext cx="9144000" cy="4525963"/>
          </a:xfrm>
          <a:solidFill>
            <a:schemeClr val="bg2">
              <a:lumMod val="90000"/>
            </a:schemeClr>
          </a:solidFill>
        </p:spPr>
        <p:txBody>
          <a:bodyPr>
            <a:normAutofit/>
          </a:bodyPr>
          <a:lstStyle/>
          <a:p>
            <a:pPr algn="just"/>
            <a:r>
              <a:rPr lang="uk-UA" dirty="0" smtClean="0">
                <a:latin typeface="Book Antiqua" pitchFamily="18" charset="0"/>
              </a:rPr>
              <a:t> </a:t>
            </a:r>
            <a:r>
              <a:rPr lang="en-US" u="sng" dirty="0" smtClean="0">
                <a:latin typeface="Book Antiqua" pitchFamily="18" charset="0"/>
              </a:rPr>
              <a:t>“full of charge” - </a:t>
            </a:r>
            <a:r>
              <a:rPr lang="en-US" dirty="0" smtClean="0">
                <a:latin typeface="Book Antiqua" pitchFamily="18" charset="0"/>
              </a:rPr>
              <a:t>if the patient pays for the drug at his own expense</a:t>
            </a:r>
            <a:endParaRPr lang="uk-UA" dirty="0" smtClean="0">
              <a:latin typeface="Book Antiqua" pitchFamily="18" charset="0"/>
            </a:endParaRPr>
          </a:p>
          <a:p>
            <a:pPr algn="just"/>
            <a:r>
              <a:rPr lang="en-US" u="sng" dirty="0" smtClean="0">
                <a:latin typeface="Book Antiqua" pitchFamily="18" charset="0"/>
              </a:rPr>
              <a:t>“free of charge” - </a:t>
            </a:r>
            <a:r>
              <a:rPr lang="en-US" dirty="0" smtClean="0">
                <a:latin typeface="Book Antiqua" pitchFamily="18" charset="0"/>
              </a:rPr>
              <a:t>if the patient does not pay  for the medicinal product</a:t>
            </a:r>
            <a:endParaRPr lang="uk-UA" dirty="0" smtClean="0">
              <a:latin typeface="Book Antiqua" pitchFamily="18" charset="0"/>
            </a:endParaRPr>
          </a:p>
          <a:p>
            <a:r>
              <a:rPr lang="en-US" u="sng" dirty="0" smtClean="0">
                <a:latin typeface="Book Antiqua" pitchFamily="18" charset="0"/>
              </a:rPr>
              <a:t>“with partial co-payment” </a:t>
            </a:r>
            <a:r>
              <a:rPr lang="en-US" dirty="0" smtClean="0">
                <a:latin typeface="Book Antiqua" pitchFamily="18" charset="0"/>
              </a:rPr>
              <a:t>-</a:t>
            </a:r>
            <a:r>
              <a:rPr lang="uk-UA" dirty="0" smtClean="0">
                <a:latin typeface="Book Antiqua" pitchFamily="18" charset="0"/>
              </a:rPr>
              <a:t> </a:t>
            </a:r>
            <a:r>
              <a:rPr lang="en-US" dirty="0" smtClean="0">
                <a:latin typeface="Book Antiqua" pitchFamily="18" charset="0"/>
              </a:rPr>
              <a:t>if the patient pays  part of charge</a:t>
            </a:r>
            <a:r>
              <a:rPr lang="ru-RU" dirty="0" smtClean="0">
                <a:latin typeface="Book Antiqua" pitchFamily="18" charset="0"/>
              </a:rPr>
              <a:t> </a:t>
            </a:r>
            <a:r>
              <a:rPr lang="en-US" dirty="0" smtClean="0">
                <a:latin typeface="Book Antiqua" pitchFamily="18" charset="0"/>
              </a:rPr>
              <a:t>and the rest is paid from the state budget</a:t>
            </a:r>
            <a:endParaRPr lang="uk-UA" dirty="0">
              <a:latin typeface="Book Antiqua"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3000"/>
          </a:xfrm>
          <a:solidFill>
            <a:schemeClr val="tx2">
              <a:lumMod val="20000"/>
              <a:lumOff val="80000"/>
            </a:schemeClr>
          </a:solidFill>
        </p:spPr>
        <p:txBody>
          <a:bodyPr>
            <a:normAutofit/>
          </a:bodyPr>
          <a:lstStyle/>
          <a:p>
            <a:r>
              <a:rPr lang="en-US" sz="2800" dirty="0" smtClean="0">
                <a:latin typeface="Book Antiqua" pitchFamily="18" charset="0"/>
              </a:rPr>
              <a:t> Who can write out prescriptions to patients ?</a:t>
            </a:r>
            <a:endParaRPr lang="uk-UA" sz="2800" dirty="0" smtClean="0">
              <a:latin typeface="Book Antiqua" pitchFamily="18" charset="0"/>
            </a:endParaRPr>
          </a:p>
        </p:txBody>
      </p:sp>
      <p:sp>
        <p:nvSpPr>
          <p:cNvPr id="3" name="Содержимое 2"/>
          <p:cNvSpPr>
            <a:spLocks noGrp="1"/>
          </p:cNvSpPr>
          <p:nvPr>
            <p:ph idx="1"/>
          </p:nvPr>
        </p:nvSpPr>
        <p:spPr>
          <a:xfrm>
            <a:off x="0" y="1124744"/>
            <a:ext cx="9144000" cy="5733256"/>
          </a:xfrm>
          <a:solidFill>
            <a:schemeClr val="bg2"/>
          </a:solidFill>
        </p:spPr>
        <p:txBody>
          <a:bodyPr>
            <a:normAutofit fontScale="92500" lnSpcReduction="10000"/>
          </a:bodyPr>
          <a:lstStyle/>
          <a:p>
            <a:pPr marL="514350" indent="-514350">
              <a:lnSpc>
                <a:spcPct val="170000"/>
              </a:lnSpc>
              <a:spcBef>
                <a:spcPts val="0"/>
              </a:spcBef>
              <a:buAutoNum type="alphaUcParenR"/>
            </a:pPr>
            <a:r>
              <a:rPr lang="en-US" i="1" dirty="0" smtClean="0"/>
              <a:t>medical doctors:</a:t>
            </a:r>
          </a:p>
          <a:p>
            <a:pPr marL="514350" indent="-514350">
              <a:lnSpc>
                <a:spcPct val="170000"/>
              </a:lnSpc>
              <a:spcBef>
                <a:spcPts val="0"/>
              </a:spcBef>
              <a:buFont typeface="Wingdings" pitchFamily="2" charset="2"/>
              <a:buChar char="ü"/>
            </a:pPr>
            <a:r>
              <a:rPr lang="en-US" i="1" dirty="0" smtClean="0"/>
              <a:t>100% charge prescription</a:t>
            </a:r>
            <a:endParaRPr lang="uk-UA" dirty="0" smtClean="0"/>
          </a:p>
          <a:p>
            <a:pPr hangingPunct="0">
              <a:buFont typeface="Wingdings" pitchFamily="2" charset="2"/>
              <a:buChar char="ü"/>
            </a:pPr>
            <a:r>
              <a:rPr lang="en-US" i="1" dirty="0" smtClean="0"/>
              <a:t>Free/Part charge (50%) prescriptions (when agreed with municipal healthcare authorities)</a:t>
            </a:r>
          </a:p>
          <a:p>
            <a:pPr hangingPunct="0">
              <a:buFont typeface="Wingdings" pitchFamily="2" charset="2"/>
              <a:buChar char="ü"/>
            </a:pPr>
            <a:r>
              <a:rPr lang="en-US" i="1" dirty="0" smtClean="0"/>
              <a:t>F</a:t>
            </a:r>
            <a:r>
              <a:rPr lang="en-US" i="1" dirty="0" smtClean="0"/>
              <a:t>ree-of-charge </a:t>
            </a:r>
            <a:r>
              <a:rPr lang="en-US" i="1" dirty="0" smtClean="0"/>
              <a:t>and  partial co-payment medicines,  which are covered under the "Affordable Medicines" State Program (only by primary care physicians)</a:t>
            </a:r>
            <a:endParaRPr lang="uk-UA" i="1" dirty="0" smtClean="0"/>
          </a:p>
          <a:p>
            <a:pPr hangingPunct="0">
              <a:buNone/>
            </a:pPr>
            <a:r>
              <a:rPr lang="en-US" i="1" dirty="0" smtClean="0"/>
              <a:t>B) </a:t>
            </a:r>
            <a:r>
              <a:rPr lang="en-US" i="1" dirty="0" smtClean="0"/>
              <a:t>Feldsher</a:t>
            </a:r>
            <a:r>
              <a:rPr lang="en-US" i="1" dirty="0" smtClean="0"/>
              <a:t> (=</a:t>
            </a:r>
            <a:r>
              <a:rPr lang="en-GB" i="1" dirty="0" smtClean="0"/>
              <a:t>clinical officer)</a:t>
            </a:r>
            <a:r>
              <a:rPr lang="en-US" i="1" dirty="0" smtClean="0"/>
              <a:t> (only for patients with chronic diseases in case of prolongation of the course of treatment by the physician) </a:t>
            </a:r>
            <a:endParaRPr lang="uk-UA" dirty="0" smtClean="0"/>
          </a:p>
          <a:p>
            <a:pPr marL="0" indent="0">
              <a:buNone/>
            </a:pPr>
            <a:endParaRPr lang="uk-U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3000"/>
          </a:xfrm>
          <a:solidFill>
            <a:schemeClr val="tx2">
              <a:lumMod val="20000"/>
              <a:lumOff val="80000"/>
            </a:schemeClr>
          </a:solidFill>
        </p:spPr>
        <p:txBody>
          <a:bodyPr>
            <a:normAutofit fontScale="90000"/>
          </a:bodyPr>
          <a:lstStyle/>
          <a:p>
            <a:r>
              <a:rPr lang="en-US" sz="3100" dirty="0" smtClean="0">
                <a:latin typeface="Book Antiqua" pitchFamily="18" charset="0"/>
              </a:rPr>
              <a:t>Prescriptions must be written on </a:t>
            </a:r>
            <a:r>
              <a:rPr lang="uk-UA" sz="3100" dirty="0" smtClean="0">
                <a:latin typeface="Book Antiqua" pitchFamily="18" charset="0"/>
              </a:rPr>
              <a:t>:</a:t>
            </a:r>
            <a:r>
              <a:rPr lang="uk-UA" dirty="0" smtClean="0"/>
              <a:t/>
            </a:r>
            <a:br>
              <a:rPr lang="uk-UA" dirty="0" smtClean="0"/>
            </a:br>
            <a:endParaRPr lang="uk-UA" dirty="0"/>
          </a:p>
        </p:txBody>
      </p:sp>
      <p:sp>
        <p:nvSpPr>
          <p:cNvPr id="3" name="Содержимое 2"/>
          <p:cNvSpPr>
            <a:spLocks noGrp="1"/>
          </p:cNvSpPr>
          <p:nvPr>
            <p:ph idx="1"/>
          </p:nvPr>
        </p:nvSpPr>
        <p:spPr>
          <a:solidFill>
            <a:schemeClr val="bg2"/>
          </a:solidFill>
        </p:spPr>
        <p:txBody>
          <a:bodyPr/>
          <a:lstStyle/>
          <a:p>
            <a:pPr>
              <a:buFont typeface="Wingdings" pitchFamily="2" charset="2"/>
              <a:buChar char="ü"/>
            </a:pPr>
            <a:r>
              <a:rPr lang="en-US" dirty="0" smtClean="0"/>
              <a:t>prescription drugs</a:t>
            </a:r>
          </a:p>
          <a:p>
            <a:pPr>
              <a:buFont typeface="Wingdings" pitchFamily="2" charset="2"/>
              <a:buChar char="ü"/>
            </a:pPr>
            <a:r>
              <a:rPr lang="en-US" dirty="0" smtClean="0"/>
              <a:t>over-the-counter (OTC) medicines, medical devices in case of their release free of charge or with partial co-payment</a:t>
            </a:r>
          </a:p>
          <a:p>
            <a:pPr>
              <a:buFont typeface="Wingdings" pitchFamily="2" charset="2"/>
              <a:buChar char="ü"/>
            </a:pPr>
            <a:r>
              <a:rPr lang="en-US" dirty="0" smtClean="0"/>
              <a:t>medicines manufactured in a pharmacy for a certain patient (extemporaneous drugs)</a:t>
            </a:r>
            <a:endParaRPr lang="uk-U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0"/>
            <a:ext cx="9144000" cy="620688"/>
          </a:xfrm>
          <a:solidFill>
            <a:schemeClr val="tx2">
              <a:lumMod val="20000"/>
              <a:lumOff val="80000"/>
            </a:schemeClr>
          </a:solidFill>
        </p:spPr>
        <p:txBody>
          <a:bodyPr>
            <a:normAutofit/>
          </a:bodyPr>
          <a:lstStyle/>
          <a:p>
            <a:r>
              <a:rPr lang="en-US" sz="2400" dirty="0" smtClean="0">
                <a:latin typeface="Book Antiqua" pitchFamily="18" charset="0"/>
              </a:rPr>
              <a:t>Prescription Forms</a:t>
            </a:r>
            <a:endParaRPr lang="uk-UA" sz="2400" dirty="0">
              <a:latin typeface="Book Antiqua" pitchFamily="18" charset="0"/>
            </a:endParaRPr>
          </a:p>
        </p:txBody>
      </p:sp>
      <p:pic>
        <p:nvPicPr>
          <p:cNvPr id="1026" name="Picture 2"/>
          <p:cNvPicPr>
            <a:picLocks noGrp="1" noChangeAspect="1" noChangeArrowheads="1"/>
          </p:cNvPicPr>
          <p:nvPr>
            <p:ph idx="1"/>
          </p:nvPr>
        </p:nvPicPr>
        <p:blipFill>
          <a:blip r:embed="rId2" cstate="print"/>
          <a:srcRect/>
          <a:stretch>
            <a:fillRect/>
          </a:stretch>
        </p:blipFill>
        <p:spPr bwMode="auto">
          <a:xfrm>
            <a:off x="323528" y="908720"/>
            <a:ext cx="4104456" cy="5040560"/>
          </a:xfrm>
          <a:prstGeom prst="rect">
            <a:avLst/>
          </a:prstGeom>
          <a:noFill/>
          <a:ln w="9525">
            <a:noFill/>
            <a:miter lim="800000"/>
            <a:headEnd/>
            <a:tailEnd/>
          </a:ln>
        </p:spPr>
      </p:pic>
      <p:sp>
        <p:nvSpPr>
          <p:cNvPr id="7" name="Прямоугольник 6"/>
          <p:cNvSpPr/>
          <p:nvPr/>
        </p:nvSpPr>
        <p:spPr>
          <a:xfrm>
            <a:off x="1835696" y="476672"/>
            <a:ext cx="574196" cy="369332"/>
          </a:xfrm>
          <a:prstGeom prst="rect">
            <a:avLst/>
          </a:prstGeom>
          <a:solidFill>
            <a:schemeClr val="bg1"/>
          </a:solidFill>
          <a:ln w="12700">
            <a:solidFill>
              <a:schemeClr val="tx1"/>
            </a:solidFill>
          </a:ln>
        </p:spPr>
        <p:txBody>
          <a:bodyPr wrap="none">
            <a:spAutoFit/>
          </a:bodyPr>
          <a:lstStyle/>
          <a:p>
            <a:r>
              <a:rPr lang="uk-UA" dirty="0" smtClean="0">
                <a:latin typeface="Book Antiqua" pitchFamily="18" charset="0"/>
              </a:rPr>
              <a:t>Ф-1</a:t>
            </a:r>
            <a:endParaRPr lang="uk-UA" dirty="0">
              <a:latin typeface="Book Antiqua" pitchFamily="18" charset="0"/>
            </a:endParaRPr>
          </a:p>
        </p:txBody>
      </p:sp>
      <p:sp>
        <p:nvSpPr>
          <p:cNvPr id="8" name="Прямоугольник 7"/>
          <p:cNvSpPr/>
          <p:nvPr/>
        </p:nvSpPr>
        <p:spPr>
          <a:xfrm>
            <a:off x="6948264" y="476672"/>
            <a:ext cx="505267" cy="369332"/>
          </a:xfrm>
          <a:prstGeom prst="rect">
            <a:avLst/>
          </a:prstGeom>
          <a:solidFill>
            <a:schemeClr val="bg1"/>
          </a:solidFill>
          <a:ln w="9525">
            <a:solidFill>
              <a:schemeClr val="tx1"/>
            </a:solidFill>
          </a:ln>
        </p:spPr>
        <p:txBody>
          <a:bodyPr wrap="none">
            <a:spAutoFit/>
          </a:bodyPr>
          <a:lstStyle/>
          <a:p>
            <a:r>
              <a:rPr lang="en-US" dirty="0" smtClean="0">
                <a:latin typeface="Book Antiqua" pitchFamily="18" charset="0"/>
              </a:rPr>
              <a:t>F</a:t>
            </a:r>
            <a:r>
              <a:rPr lang="uk-UA" dirty="0" smtClean="0">
                <a:latin typeface="Book Antiqua" pitchFamily="18" charset="0"/>
              </a:rPr>
              <a:t>-</a:t>
            </a:r>
            <a:r>
              <a:rPr lang="en-US" dirty="0" smtClean="0">
                <a:latin typeface="Book Antiqua" pitchFamily="18" charset="0"/>
              </a:rPr>
              <a:t>1</a:t>
            </a:r>
            <a:endParaRPr lang="uk-UA" dirty="0">
              <a:latin typeface="Book Antiqua" pitchFamily="18" charset="0"/>
            </a:endParaRPr>
          </a:p>
        </p:txBody>
      </p:sp>
      <p:pic>
        <p:nvPicPr>
          <p:cNvPr id="10" name="Picture 3"/>
          <p:cNvPicPr>
            <a:picLocks noChangeAspect="1" noChangeArrowheads="1"/>
          </p:cNvPicPr>
          <p:nvPr/>
        </p:nvPicPr>
        <p:blipFill>
          <a:blip r:embed="rId3" cstate="print"/>
          <a:srcRect/>
          <a:stretch>
            <a:fillRect/>
          </a:stretch>
        </p:blipFill>
        <p:spPr bwMode="auto">
          <a:xfrm>
            <a:off x="4716016" y="908720"/>
            <a:ext cx="4249167" cy="4968552"/>
          </a:xfrm>
          <a:prstGeom prst="rect">
            <a:avLst/>
          </a:prstGeom>
          <a:noFill/>
          <a:ln w="9525">
            <a:solidFill>
              <a:schemeClr val="tx1"/>
            </a:solidFill>
            <a:miter lim="800000"/>
            <a:headEnd/>
            <a:tailEnd/>
          </a:ln>
        </p:spPr>
      </p:pic>
      <p:sp>
        <p:nvSpPr>
          <p:cNvPr id="11" name="Прямоугольник 10"/>
          <p:cNvSpPr/>
          <p:nvPr/>
        </p:nvSpPr>
        <p:spPr>
          <a:xfrm>
            <a:off x="0" y="6309320"/>
            <a:ext cx="9144000" cy="400110"/>
          </a:xfrm>
          <a:prstGeom prst="rect">
            <a:avLst/>
          </a:prstGeom>
          <a:solidFill>
            <a:schemeClr val="accent1">
              <a:lumMod val="60000"/>
              <a:lumOff val="40000"/>
            </a:schemeClr>
          </a:solidFill>
        </p:spPr>
        <p:txBody>
          <a:bodyPr wrap="square">
            <a:spAutoFit/>
          </a:bodyPr>
          <a:lstStyle/>
          <a:p>
            <a:pPr algn="ctr"/>
            <a:r>
              <a:rPr lang="en-US" sz="2000" b="1" dirty="0" smtClean="0">
                <a:latin typeface="Book Antiqua" pitchFamily="18" charset="0"/>
              </a:rPr>
              <a:t>Prescription is certified by the doctor's signature and seal</a:t>
            </a:r>
            <a:endParaRPr lang="uk-UA" sz="2000" b="1" dirty="0">
              <a:latin typeface="Book Antiqua"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29600" cy="764704"/>
          </a:xfrm>
          <a:solidFill>
            <a:schemeClr val="tx2">
              <a:lumMod val="20000"/>
              <a:lumOff val="80000"/>
            </a:schemeClr>
          </a:solidFill>
        </p:spPr>
        <p:txBody>
          <a:bodyPr>
            <a:normAutofit/>
          </a:bodyPr>
          <a:lstStyle/>
          <a:p>
            <a:r>
              <a:rPr lang="en-US" sz="2400" dirty="0" smtClean="0">
                <a:latin typeface="Book Antiqua" pitchFamily="18" charset="0"/>
              </a:rPr>
              <a:t>Prescription Forms</a:t>
            </a:r>
            <a:endParaRPr lang="uk-UA" sz="2400" dirty="0"/>
          </a:p>
        </p:txBody>
      </p:sp>
      <p:pic>
        <p:nvPicPr>
          <p:cNvPr id="1028" name="Picture 4"/>
          <p:cNvPicPr>
            <a:picLocks noChangeAspect="1" noChangeArrowheads="1"/>
          </p:cNvPicPr>
          <p:nvPr/>
        </p:nvPicPr>
        <p:blipFill>
          <a:blip r:embed="rId2" cstate="print"/>
          <a:srcRect/>
          <a:stretch>
            <a:fillRect/>
          </a:stretch>
        </p:blipFill>
        <p:spPr bwMode="auto">
          <a:xfrm>
            <a:off x="5076056" y="1628800"/>
            <a:ext cx="3815135" cy="4346451"/>
          </a:xfrm>
          <a:prstGeom prst="rect">
            <a:avLst/>
          </a:prstGeom>
          <a:noFill/>
          <a:ln w="9525">
            <a:solidFill>
              <a:schemeClr val="tx1"/>
            </a:solidFill>
            <a:miter lim="800000"/>
            <a:headEnd/>
            <a:tailEnd/>
          </a:ln>
        </p:spPr>
      </p:pic>
      <p:sp>
        <p:nvSpPr>
          <p:cNvPr id="8" name="Прямоугольник 7"/>
          <p:cNvSpPr/>
          <p:nvPr/>
        </p:nvSpPr>
        <p:spPr>
          <a:xfrm>
            <a:off x="6876256" y="692696"/>
            <a:ext cx="505267" cy="369332"/>
          </a:xfrm>
          <a:prstGeom prst="rect">
            <a:avLst/>
          </a:prstGeom>
          <a:solidFill>
            <a:schemeClr val="accent2">
              <a:lumMod val="60000"/>
              <a:lumOff val="40000"/>
            </a:schemeClr>
          </a:solidFill>
          <a:ln w="9525">
            <a:solidFill>
              <a:schemeClr val="tx1"/>
            </a:solidFill>
          </a:ln>
        </p:spPr>
        <p:txBody>
          <a:bodyPr wrap="none">
            <a:spAutoFit/>
          </a:bodyPr>
          <a:lstStyle/>
          <a:p>
            <a:r>
              <a:rPr lang="en-US" dirty="0" smtClean="0">
                <a:latin typeface="Book Antiqua" pitchFamily="18" charset="0"/>
              </a:rPr>
              <a:t>F</a:t>
            </a:r>
            <a:r>
              <a:rPr lang="uk-UA" dirty="0" smtClean="0">
                <a:latin typeface="Book Antiqua" pitchFamily="18" charset="0"/>
              </a:rPr>
              <a:t>-3</a:t>
            </a:r>
            <a:endParaRPr lang="uk-UA" dirty="0">
              <a:latin typeface="Book Antiqua" pitchFamily="18" charset="0"/>
            </a:endParaRPr>
          </a:p>
        </p:txBody>
      </p:sp>
      <p:sp>
        <p:nvSpPr>
          <p:cNvPr id="9" name="Прямоугольник 8"/>
          <p:cNvSpPr/>
          <p:nvPr/>
        </p:nvSpPr>
        <p:spPr>
          <a:xfrm>
            <a:off x="0" y="6309320"/>
            <a:ext cx="9144000" cy="400110"/>
          </a:xfrm>
          <a:prstGeom prst="rect">
            <a:avLst/>
          </a:prstGeom>
          <a:solidFill>
            <a:schemeClr val="accent1">
              <a:lumMod val="60000"/>
              <a:lumOff val="40000"/>
            </a:schemeClr>
          </a:solidFill>
        </p:spPr>
        <p:txBody>
          <a:bodyPr wrap="square">
            <a:spAutoFit/>
          </a:bodyPr>
          <a:lstStyle/>
          <a:p>
            <a:pPr algn="ctr"/>
            <a:r>
              <a:rPr lang="en-US" sz="2000" b="1" dirty="0" smtClean="0">
                <a:latin typeface="Book Antiqua" pitchFamily="18" charset="0"/>
              </a:rPr>
              <a:t>Prescription is certified by the doctor's signature and seal</a:t>
            </a:r>
            <a:endParaRPr lang="uk-UA" sz="2000" b="1" dirty="0">
              <a:latin typeface="Book Antiqua" pitchFamily="18" charset="0"/>
            </a:endParaRPr>
          </a:p>
        </p:txBody>
      </p:sp>
      <p:pic>
        <p:nvPicPr>
          <p:cNvPr id="10" name="Picture 4"/>
          <p:cNvPicPr>
            <a:picLocks noChangeAspect="1" noChangeArrowheads="1"/>
          </p:cNvPicPr>
          <p:nvPr/>
        </p:nvPicPr>
        <p:blipFill>
          <a:blip r:embed="rId3" cstate="print"/>
          <a:srcRect/>
          <a:stretch>
            <a:fillRect/>
          </a:stretch>
        </p:blipFill>
        <p:spPr bwMode="auto">
          <a:xfrm>
            <a:off x="683568" y="980728"/>
            <a:ext cx="3888432" cy="5112568"/>
          </a:xfrm>
          <a:prstGeom prst="rect">
            <a:avLst/>
          </a:prstGeom>
          <a:noFill/>
          <a:ln w="9525">
            <a:noFill/>
            <a:miter lim="800000"/>
            <a:headEnd/>
            <a:tailEnd/>
          </a:ln>
        </p:spPr>
      </p:pic>
      <p:sp>
        <p:nvSpPr>
          <p:cNvPr id="13" name="Прямоугольник 12"/>
          <p:cNvSpPr/>
          <p:nvPr/>
        </p:nvSpPr>
        <p:spPr>
          <a:xfrm>
            <a:off x="2051720" y="692696"/>
            <a:ext cx="505267" cy="369332"/>
          </a:xfrm>
          <a:prstGeom prst="rect">
            <a:avLst/>
          </a:prstGeom>
          <a:solidFill>
            <a:schemeClr val="accent2">
              <a:lumMod val="60000"/>
              <a:lumOff val="40000"/>
            </a:schemeClr>
          </a:solidFill>
          <a:ln w="9525">
            <a:solidFill>
              <a:schemeClr val="tx1"/>
            </a:solidFill>
          </a:ln>
        </p:spPr>
        <p:txBody>
          <a:bodyPr wrap="none">
            <a:spAutoFit/>
          </a:bodyPr>
          <a:lstStyle/>
          <a:p>
            <a:r>
              <a:rPr lang="en-US" dirty="0" smtClean="0">
                <a:latin typeface="Book Antiqua" pitchFamily="18" charset="0"/>
              </a:rPr>
              <a:t>F</a:t>
            </a:r>
            <a:r>
              <a:rPr lang="uk-UA" dirty="0" smtClean="0">
                <a:latin typeface="Book Antiqua" pitchFamily="18" charset="0"/>
              </a:rPr>
              <a:t>-3</a:t>
            </a:r>
            <a:endParaRPr lang="uk-UA" dirty="0">
              <a:latin typeface="Book Antiqua"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3000"/>
          </a:xfrm>
          <a:solidFill>
            <a:schemeClr val="tx2">
              <a:lumMod val="20000"/>
              <a:lumOff val="80000"/>
            </a:schemeClr>
          </a:solidFill>
        </p:spPr>
        <p:txBody>
          <a:bodyPr>
            <a:normAutofit/>
          </a:bodyPr>
          <a:lstStyle/>
          <a:p>
            <a:r>
              <a:rPr lang="en-US" sz="2800" b="1" dirty="0" smtClean="0">
                <a:latin typeface="Book Antiqua" pitchFamily="18" charset="0"/>
              </a:rPr>
              <a:t>Filling in prescription forms</a:t>
            </a:r>
            <a:r>
              <a:rPr lang="uk-UA" sz="2800" b="1" dirty="0" smtClean="0">
                <a:latin typeface="Book Antiqua" pitchFamily="18" charset="0"/>
              </a:rPr>
              <a:t>:</a:t>
            </a:r>
            <a:endParaRPr lang="uk-UA" sz="2800" dirty="0">
              <a:latin typeface="Book Antiqua" pitchFamily="18" charset="0"/>
            </a:endParaRPr>
          </a:p>
        </p:txBody>
      </p:sp>
      <p:sp>
        <p:nvSpPr>
          <p:cNvPr id="3" name="Содержимое 2"/>
          <p:cNvSpPr>
            <a:spLocks noGrp="1"/>
          </p:cNvSpPr>
          <p:nvPr>
            <p:ph idx="1"/>
          </p:nvPr>
        </p:nvSpPr>
        <p:spPr>
          <a:xfrm>
            <a:off x="0" y="1124744"/>
            <a:ext cx="9144000" cy="4752528"/>
          </a:xfrm>
          <a:solidFill>
            <a:schemeClr val="bg2">
              <a:lumMod val="90000"/>
            </a:schemeClr>
          </a:solidFill>
        </p:spPr>
        <p:txBody>
          <a:bodyPr>
            <a:normAutofit/>
          </a:bodyPr>
          <a:lstStyle/>
          <a:p>
            <a:pPr algn="just">
              <a:buNone/>
            </a:pPr>
            <a:r>
              <a:rPr lang="en-US" dirty="0" smtClean="0">
                <a:latin typeface="Book Antiqua" pitchFamily="18" charset="0"/>
              </a:rPr>
              <a:t>F-1 form (full of charge payment</a:t>
            </a:r>
            <a:r>
              <a:rPr lang="uk-UA" dirty="0" smtClean="0">
                <a:latin typeface="Book Antiqua" pitchFamily="18" charset="0"/>
              </a:rPr>
              <a:t>)</a:t>
            </a:r>
            <a:r>
              <a:rPr lang="en-US" dirty="0" smtClean="0">
                <a:latin typeface="Book Antiqua" pitchFamily="18" charset="0"/>
              </a:rPr>
              <a:t> - </a:t>
            </a:r>
            <a:r>
              <a:rPr lang="en-GB" dirty="0" smtClean="0">
                <a:latin typeface="Bookman Old Style" pitchFamily="18" charset="0"/>
              </a:rPr>
              <a:t>3 items</a:t>
            </a:r>
            <a:r>
              <a:rPr lang="en-US" dirty="0" smtClean="0">
                <a:latin typeface="Bookman Old Style" pitchFamily="18" charset="0"/>
              </a:rPr>
              <a:t> in one prescription form</a:t>
            </a:r>
          </a:p>
          <a:p>
            <a:pPr algn="ctr">
              <a:buNone/>
            </a:pPr>
            <a:endParaRPr lang="uk-UA" b="1" dirty="0" smtClean="0">
              <a:latin typeface="Book Antiqua" pitchFamily="18" charset="0"/>
            </a:endParaRPr>
          </a:p>
          <a:p>
            <a:pPr algn="just">
              <a:buNone/>
            </a:pPr>
            <a:r>
              <a:rPr lang="en-US" dirty="0" smtClean="0">
                <a:latin typeface="Book Antiqua" pitchFamily="18" charset="0"/>
              </a:rPr>
              <a:t>F-1 form  </a:t>
            </a:r>
            <a:r>
              <a:rPr lang="uk-UA" dirty="0" smtClean="0">
                <a:latin typeface="Book Antiqua" pitchFamily="18" charset="0"/>
              </a:rPr>
              <a:t>(</a:t>
            </a:r>
            <a:r>
              <a:rPr lang="en-US" dirty="0" smtClean="0">
                <a:latin typeface="Book Antiqua" pitchFamily="18" charset="0"/>
              </a:rPr>
              <a:t> free of charge or part of charge</a:t>
            </a:r>
            <a:r>
              <a:rPr lang="uk-UA" dirty="0" smtClean="0">
                <a:latin typeface="Book Antiqua" pitchFamily="18" charset="0"/>
              </a:rPr>
              <a:t>)</a:t>
            </a:r>
            <a:r>
              <a:rPr lang="en-US" dirty="0" smtClean="0">
                <a:latin typeface="Book Antiqua" pitchFamily="18" charset="0"/>
              </a:rPr>
              <a:t> -</a:t>
            </a:r>
            <a:r>
              <a:rPr lang="en-GB" dirty="0" smtClean="0">
                <a:latin typeface="Bookman Old Style" pitchFamily="18" charset="0"/>
              </a:rPr>
              <a:t> 1 item </a:t>
            </a:r>
            <a:r>
              <a:rPr lang="en-US" dirty="0" smtClean="0">
                <a:latin typeface="Bookman Old Style" pitchFamily="18" charset="0"/>
              </a:rPr>
              <a:t>in one prescription form</a:t>
            </a:r>
            <a:endParaRPr lang="en-US" dirty="0" smtClean="0">
              <a:latin typeface="Book Antiqua" pitchFamily="18" charset="0"/>
            </a:endParaRPr>
          </a:p>
          <a:p>
            <a:pPr algn="just">
              <a:buNone/>
            </a:pPr>
            <a:r>
              <a:rPr lang="en-GB" dirty="0" smtClean="0">
                <a:latin typeface="Bookman Old Style" pitchFamily="18" charset="0"/>
              </a:rPr>
              <a:t> </a:t>
            </a:r>
            <a:endParaRPr lang="uk-UA" b="1" dirty="0" smtClean="0">
              <a:latin typeface="Bookman Old Style" pitchFamily="18" charset="0"/>
            </a:endParaRPr>
          </a:p>
          <a:p>
            <a:pPr algn="just">
              <a:buNone/>
            </a:pPr>
            <a:r>
              <a:rPr lang="en-US" dirty="0" smtClean="0">
                <a:latin typeface="Book Antiqua" pitchFamily="18" charset="0"/>
              </a:rPr>
              <a:t>F-3 form </a:t>
            </a:r>
            <a:r>
              <a:rPr lang="uk-UA" dirty="0" smtClean="0">
                <a:latin typeface="Book Antiqua" pitchFamily="18" charset="0"/>
              </a:rPr>
              <a:t> </a:t>
            </a:r>
            <a:r>
              <a:rPr lang="en-GB" dirty="0" smtClean="0">
                <a:latin typeface="Bookman Old Style" pitchFamily="18" charset="0"/>
              </a:rPr>
              <a:t>1 item </a:t>
            </a:r>
            <a:r>
              <a:rPr lang="en-GB" b="1" dirty="0" smtClean="0">
                <a:latin typeface="Bookman Old Style" pitchFamily="18" charset="0"/>
              </a:rPr>
              <a:t>only</a:t>
            </a:r>
            <a:endParaRPr lang="uk-UA" b="1" dirty="0" smtClean="0">
              <a:latin typeface="Book Antiqua" pitchFamily="18" charset="0"/>
            </a:endParaRPr>
          </a:p>
          <a:p>
            <a:pPr>
              <a:buNone/>
            </a:pPr>
            <a:r>
              <a:rPr lang="uk-UA" dirty="0" smtClean="0">
                <a:latin typeface="Book Antiqua" pitchFamily="18" charset="0"/>
              </a:rPr>
              <a:t> </a:t>
            </a:r>
          </a:p>
          <a:p>
            <a:pPr>
              <a:buNone/>
            </a:pPr>
            <a:endParaRPr lang="uk-U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5436096" cy="4752528"/>
          </a:xfrm>
          <a:solidFill>
            <a:schemeClr val="bg2"/>
          </a:solidFill>
        </p:spPr>
        <p:txBody>
          <a:bodyPr>
            <a:normAutofit/>
          </a:bodyPr>
          <a:lstStyle/>
          <a:p>
            <a:pPr marL="0" indent="0">
              <a:buNone/>
            </a:pPr>
            <a:endParaRPr lang="en-US" sz="2800" dirty="0" smtClean="0">
              <a:latin typeface="Bookman Old Style" pitchFamily="18" charset="0"/>
            </a:endParaRPr>
          </a:p>
          <a:p>
            <a:pPr marL="0" indent="0">
              <a:buNone/>
            </a:pPr>
            <a:endParaRPr lang="en-US" sz="2800" dirty="0" smtClean="0">
              <a:latin typeface="Bookman Old Style" pitchFamily="18" charset="0"/>
            </a:endParaRPr>
          </a:p>
          <a:p>
            <a:pPr marL="0" indent="0">
              <a:buNone/>
            </a:pPr>
            <a:r>
              <a:rPr lang="en-US" sz="2800" dirty="0" smtClean="0">
                <a:latin typeface="Bookman Old Style" pitchFamily="18" charset="0"/>
              </a:rPr>
              <a:t>A prescription for narcotic (psychotropic) medicines in a </a:t>
            </a:r>
            <a:r>
              <a:rPr lang="en-US" sz="2800" u="sng" dirty="0" smtClean="0">
                <a:latin typeface="Bookman Old Style" pitchFamily="18" charset="0"/>
              </a:rPr>
              <a:t>pure form </a:t>
            </a:r>
            <a:r>
              <a:rPr lang="en-US" sz="2800" dirty="0" smtClean="0">
                <a:latin typeface="Bookman Old Style" pitchFamily="18" charset="0"/>
              </a:rPr>
              <a:t>(an active ingredient only) or mixed </a:t>
            </a:r>
            <a:r>
              <a:rPr lang="en-US" sz="2800" u="sng" dirty="0" smtClean="0">
                <a:latin typeface="Bookman Old Style" pitchFamily="18" charset="0"/>
              </a:rPr>
              <a:t>with indifferent </a:t>
            </a:r>
            <a:r>
              <a:rPr lang="en-US" sz="2800" u="sng" dirty="0" smtClean="0">
                <a:latin typeface="Bookman Old Style" pitchFamily="18" charset="0"/>
              </a:rPr>
              <a:t>substances</a:t>
            </a:r>
            <a:r>
              <a:rPr lang="ru-RU" sz="2800" u="sng" dirty="0" smtClean="0">
                <a:latin typeface="Bookman Old Style" pitchFamily="18" charset="0"/>
              </a:rPr>
              <a:t> </a:t>
            </a:r>
            <a:endParaRPr lang="uk-UA" sz="2800" u="sng" dirty="0">
              <a:latin typeface="Bookman Old Style" pitchFamily="18" charset="0"/>
            </a:endParaRPr>
          </a:p>
        </p:txBody>
      </p:sp>
      <p:sp>
        <p:nvSpPr>
          <p:cNvPr id="5" name="Стрелка вправо 4"/>
          <p:cNvSpPr/>
          <p:nvPr/>
        </p:nvSpPr>
        <p:spPr>
          <a:xfrm>
            <a:off x="4788024" y="2060848"/>
            <a:ext cx="792088"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2049" name="Rectangle 1"/>
          <p:cNvSpPr>
            <a:spLocks noChangeArrowheads="1"/>
          </p:cNvSpPr>
          <p:nvPr/>
        </p:nvSpPr>
        <p:spPr bwMode="auto">
          <a:xfrm>
            <a:off x="467544" y="5392961"/>
            <a:ext cx="8352928" cy="523220"/>
          </a:xfrm>
          <a:prstGeom prst="rect">
            <a:avLst/>
          </a:prstGeom>
          <a:solidFill>
            <a:schemeClr val="accent3">
              <a:lumMod val="60000"/>
              <a:lumOff val="40000"/>
            </a:schemeClr>
          </a:solidFill>
          <a:ln w="6350">
            <a:solidFill>
              <a:schemeClr val="tx1"/>
            </a:solid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tabLst>
                <a:tab pos="2101850" algn="l"/>
              </a:tabLst>
            </a:pPr>
            <a:r>
              <a:rPr kumimoji="0" lang="en-US" sz="2800" b="1" i="1" u="none" strike="noStrike" cap="none" normalizeH="0" baseline="0" dirty="0" smtClean="0">
                <a:ln>
                  <a:noFill/>
                </a:ln>
                <a:solidFill>
                  <a:srgbClr val="333333"/>
                </a:solidFill>
                <a:effectLst/>
                <a:latin typeface="Book Antiqua" pitchFamily="18" charset="0"/>
                <a:ea typeface="Times New Roman" pitchFamily="18" charset="0"/>
                <a:cs typeface="Arial" pitchFamily="34" charset="0"/>
              </a:rPr>
              <a:t>N.B.</a:t>
            </a:r>
            <a:r>
              <a:rPr kumimoji="0" lang="en-US" sz="2800" b="1" i="1" u="none" strike="noStrike" cap="none" normalizeH="0" dirty="0" smtClean="0">
                <a:ln>
                  <a:noFill/>
                </a:ln>
                <a:solidFill>
                  <a:srgbClr val="333333"/>
                </a:solidFill>
                <a:effectLst/>
                <a:latin typeface="Book Antiqua" pitchFamily="18" charset="0"/>
                <a:ea typeface="Times New Roman" pitchFamily="18" charset="0"/>
                <a:cs typeface="Arial" pitchFamily="34" charset="0"/>
              </a:rPr>
              <a:t> </a:t>
            </a:r>
            <a:r>
              <a:rPr lang="en-US" sz="2400" dirty="0" smtClean="0">
                <a:solidFill>
                  <a:srgbClr val="333333"/>
                </a:solidFill>
                <a:latin typeface="Book Antiqua" pitchFamily="18" charset="0"/>
                <a:ea typeface="Times New Roman" pitchFamily="18" charset="0"/>
                <a:cs typeface="Arial" pitchFamily="34" charset="0"/>
              </a:rPr>
              <a:t>All other medicines are prescribed on  the F- 1</a:t>
            </a:r>
            <a:endParaRPr kumimoji="0" lang="ru-RU" sz="1800" b="0" i="0" u="none" strike="noStrike" cap="none" normalizeH="0" baseline="0" dirty="0" smtClean="0">
              <a:ln>
                <a:noFill/>
              </a:ln>
              <a:solidFill>
                <a:schemeClr val="tx1"/>
              </a:solidFill>
              <a:effectLst/>
              <a:latin typeface="Book Antiqua" pitchFamily="18" charset="0"/>
              <a:cs typeface="Arial" pitchFamily="34" charset="0"/>
            </a:endParaRPr>
          </a:p>
        </p:txBody>
      </p:sp>
      <p:pic>
        <p:nvPicPr>
          <p:cNvPr id="7" name="Picture 4"/>
          <p:cNvPicPr>
            <a:picLocks noChangeAspect="1" noChangeArrowheads="1"/>
          </p:cNvPicPr>
          <p:nvPr/>
        </p:nvPicPr>
        <p:blipFill>
          <a:blip r:embed="rId2" cstate="print"/>
          <a:srcRect/>
          <a:stretch>
            <a:fillRect/>
          </a:stretch>
        </p:blipFill>
        <p:spPr bwMode="auto">
          <a:xfrm>
            <a:off x="5652120" y="188640"/>
            <a:ext cx="3347864" cy="4562475"/>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3000"/>
          </a:xfrm>
          <a:solidFill>
            <a:schemeClr val="tx2">
              <a:lumMod val="20000"/>
              <a:lumOff val="80000"/>
            </a:schemeClr>
          </a:solidFill>
        </p:spPr>
        <p:txBody>
          <a:bodyPr>
            <a:normAutofit/>
          </a:bodyPr>
          <a:lstStyle/>
          <a:p>
            <a:pPr hangingPunct="0"/>
            <a:r>
              <a:rPr lang="en-US" sz="2800" dirty="0" smtClean="0"/>
              <a:t>Peculiarities of writing out free or part charge prescriptions</a:t>
            </a:r>
            <a:endParaRPr lang="uk-UA" sz="2800" dirty="0"/>
          </a:p>
        </p:txBody>
      </p:sp>
      <p:sp>
        <p:nvSpPr>
          <p:cNvPr id="3" name="Содержимое 2"/>
          <p:cNvSpPr>
            <a:spLocks noGrp="1"/>
          </p:cNvSpPr>
          <p:nvPr>
            <p:ph idx="1"/>
          </p:nvPr>
        </p:nvSpPr>
        <p:spPr>
          <a:xfrm>
            <a:off x="251520" y="1600200"/>
            <a:ext cx="8712968" cy="4853136"/>
          </a:xfrm>
          <a:solidFill>
            <a:schemeClr val="bg2"/>
          </a:solidFill>
          <a:ln w="19050">
            <a:solidFill>
              <a:schemeClr val="tx1"/>
            </a:solidFill>
          </a:ln>
        </p:spPr>
        <p:txBody>
          <a:bodyPr>
            <a:normAutofit lnSpcReduction="10000"/>
          </a:bodyPr>
          <a:lstStyle/>
          <a:p>
            <a:pPr algn="ctr" hangingPunct="0">
              <a:buNone/>
            </a:pPr>
            <a:r>
              <a:rPr lang="en-US" b="1" dirty="0" smtClean="0"/>
              <a:t>F-1 + F-1</a:t>
            </a:r>
            <a:r>
              <a:rPr lang="uk-UA" b="1" dirty="0" smtClean="0"/>
              <a:t> (</a:t>
            </a:r>
            <a:r>
              <a:rPr lang="en-US" b="1" dirty="0" smtClean="0"/>
              <a:t>two copies)</a:t>
            </a:r>
            <a:endParaRPr lang="uk-UA" dirty="0" smtClean="0"/>
          </a:p>
          <a:p>
            <a:pPr marL="0" indent="0" algn="just" hangingPunct="0">
              <a:buNone/>
            </a:pPr>
            <a:r>
              <a:rPr lang="en-US" dirty="0" smtClean="0"/>
              <a:t>it is required to write out two prescription forms F-1 for a </a:t>
            </a:r>
            <a:r>
              <a:rPr lang="en-US" u="sng" dirty="0" smtClean="0"/>
              <a:t>controlled medicines </a:t>
            </a:r>
            <a:r>
              <a:rPr lang="en-US" dirty="0" smtClean="0"/>
              <a:t>that is dispensed </a:t>
            </a:r>
            <a:r>
              <a:rPr lang="en-US" u="sng" dirty="0" smtClean="0"/>
              <a:t>free or part charge</a:t>
            </a:r>
            <a:endParaRPr lang="uk-UA" u="sng" dirty="0" smtClean="0"/>
          </a:p>
          <a:p>
            <a:pPr marL="0" indent="0" algn="just">
              <a:buNone/>
            </a:pPr>
            <a:endParaRPr lang="uk-UA" dirty="0" smtClean="0"/>
          </a:p>
          <a:p>
            <a:pPr algn="ctr" hangingPunct="0">
              <a:buNone/>
            </a:pPr>
            <a:r>
              <a:rPr lang="en-US" b="1" dirty="0" smtClean="0"/>
              <a:t>F</a:t>
            </a:r>
            <a:r>
              <a:rPr lang="ru-RU" b="1" dirty="0" smtClean="0"/>
              <a:t>-3+</a:t>
            </a:r>
            <a:r>
              <a:rPr lang="en-US" b="1" dirty="0" smtClean="0"/>
              <a:t>F</a:t>
            </a:r>
            <a:r>
              <a:rPr lang="ru-RU" b="1" dirty="0" smtClean="0"/>
              <a:t>-1</a:t>
            </a:r>
            <a:endParaRPr lang="uk-UA" dirty="0" smtClean="0"/>
          </a:p>
          <a:p>
            <a:pPr marL="0" indent="0" hangingPunct="0">
              <a:buNone/>
            </a:pPr>
            <a:r>
              <a:rPr lang="en-US" dirty="0" smtClean="0"/>
              <a:t>it is required to write out two prescription forms </a:t>
            </a:r>
          </a:p>
          <a:p>
            <a:pPr marL="0" indent="0" hangingPunct="0">
              <a:buNone/>
            </a:pPr>
            <a:r>
              <a:rPr lang="en-US" dirty="0" smtClean="0"/>
              <a:t>F-3+F-1 for </a:t>
            </a:r>
            <a:r>
              <a:rPr lang="en-US" u="sng" dirty="0" smtClean="0"/>
              <a:t>narcotic and psychotropic drug </a:t>
            </a:r>
            <a:r>
              <a:rPr lang="en-US" dirty="0" smtClean="0"/>
              <a:t>that is dispensed </a:t>
            </a:r>
            <a:r>
              <a:rPr lang="en-US" u="sng" dirty="0" smtClean="0"/>
              <a:t>free or part charge</a:t>
            </a:r>
            <a:endParaRPr lang="uk-UA" u="sng" dirty="0" smtClean="0"/>
          </a:p>
          <a:p>
            <a:endParaRPr lang="uk-U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1143000"/>
          </a:xfrm>
          <a:solidFill>
            <a:schemeClr val="tx2">
              <a:lumMod val="20000"/>
              <a:lumOff val="80000"/>
            </a:schemeClr>
          </a:solidFill>
        </p:spPr>
        <p:txBody>
          <a:bodyPr>
            <a:normAutofit/>
          </a:bodyPr>
          <a:lstStyle/>
          <a:p>
            <a:r>
              <a:rPr lang="en-GB" sz="2800" dirty="0" smtClean="0">
                <a:latin typeface="Book Antiqua" pitchFamily="18" charset="0"/>
              </a:rPr>
              <a:t>Exemption  from Prescription Charges </a:t>
            </a:r>
            <a:endParaRPr lang="uk-UA" sz="2800" dirty="0">
              <a:latin typeface="Book Antiqua" pitchFamily="18" charset="0"/>
            </a:endParaRPr>
          </a:p>
        </p:txBody>
      </p:sp>
      <p:pic>
        <p:nvPicPr>
          <p:cNvPr id="1026" name="Picture 2"/>
          <p:cNvPicPr>
            <a:picLocks noGrp="1" noChangeAspect="1" noChangeArrowheads="1"/>
          </p:cNvPicPr>
          <p:nvPr>
            <p:ph idx="1"/>
          </p:nvPr>
        </p:nvPicPr>
        <p:blipFill>
          <a:blip r:embed="rId2" cstate="print"/>
          <a:srcRect/>
          <a:stretch>
            <a:fillRect/>
          </a:stretch>
        </p:blipFill>
        <p:spPr bwMode="auto">
          <a:xfrm>
            <a:off x="683568" y="1758156"/>
            <a:ext cx="7632848" cy="4767188"/>
          </a:xfrm>
          <a:prstGeom prst="rect">
            <a:avLst/>
          </a:prstGeom>
          <a:noFill/>
          <a:ln w="12700">
            <a:solidFill>
              <a:schemeClr val="tx1"/>
            </a:solid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17638"/>
          </a:xfrm>
          <a:solidFill>
            <a:schemeClr val="tx2">
              <a:lumMod val="20000"/>
              <a:lumOff val="80000"/>
            </a:schemeClr>
          </a:solidFill>
        </p:spPr>
        <p:txBody>
          <a:bodyPr>
            <a:normAutofit/>
          </a:bodyPr>
          <a:lstStyle/>
          <a:p>
            <a:r>
              <a:rPr lang="en-US" sz="2800" b="1" dirty="0" smtClean="0">
                <a:latin typeface="Book Antiqua" pitchFamily="18" charset="0"/>
              </a:rPr>
              <a:t>Medical conditions which are provided </a:t>
            </a:r>
            <a:r>
              <a:rPr lang="en-US" sz="2800" b="1" dirty="0" smtClean="0">
                <a:latin typeface="Book Antiqua" pitchFamily="18" charset="0"/>
              </a:rPr>
              <a:t>by</a:t>
            </a:r>
            <a:r>
              <a:rPr lang="ru-RU" sz="2800" b="1" dirty="0" smtClean="0">
                <a:latin typeface="Book Antiqua" pitchFamily="18" charset="0"/>
              </a:rPr>
              <a:t/>
            </a:r>
            <a:br>
              <a:rPr lang="ru-RU" sz="2800" b="1" dirty="0" smtClean="0">
                <a:latin typeface="Book Antiqua" pitchFamily="18" charset="0"/>
              </a:rPr>
            </a:br>
            <a:r>
              <a:rPr lang="en-US" sz="2800" b="1" dirty="0" smtClean="0">
                <a:latin typeface="Book Antiqua" pitchFamily="18" charset="0"/>
              </a:rPr>
              <a:t> </a:t>
            </a:r>
            <a:r>
              <a:rPr lang="en-US" sz="2800" b="1" dirty="0" smtClean="0">
                <a:latin typeface="Book Antiqua" pitchFamily="18" charset="0"/>
              </a:rPr>
              <a:t>free medications</a:t>
            </a:r>
            <a:endParaRPr lang="uk-UA" sz="2800" dirty="0">
              <a:latin typeface="Book Antiqua" pitchFamily="18" charset="0"/>
            </a:endParaRPr>
          </a:p>
        </p:txBody>
      </p:sp>
      <p:pic>
        <p:nvPicPr>
          <p:cNvPr id="2050" name="Picture 2"/>
          <p:cNvPicPr>
            <a:picLocks noGrp="1" noChangeAspect="1" noChangeArrowheads="1"/>
          </p:cNvPicPr>
          <p:nvPr>
            <p:ph idx="1"/>
          </p:nvPr>
        </p:nvPicPr>
        <p:blipFill>
          <a:blip r:embed="rId2" cstate="print"/>
          <a:srcRect/>
          <a:stretch>
            <a:fillRect/>
          </a:stretch>
        </p:blipFill>
        <p:spPr bwMode="auto">
          <a:xfrm>
            <a:off x="539553" y="1628800"/>
            <a:ext cx="7704856" cy="4752527"/>
          </a:xfrm>
          <a:prstGeom prst="rect">
            <a:avLst/>
          </a:prstGeom>
          <a:noFill/>
          <a:ln w="12700">
            <a:solidFill>
              <a:schemeClr val="tx1"/>
            </a:solid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764704"/>
          </a:xfrm>
        </p:spPr>
        <p:txBody>
          <a:bodyPr>
            <a:normAutofit/>
          </a:bodyPr>
          <a:lstStyle/>
          <a:p>
            <a:r>
              <a:rPr lang="en-US" sz="2400" b="1" dirty="0" smtClean="0">
                <a:latin typeface="Book Antiqua" pitchFamily="18" charset="0"/>
              </a:rPr>
              <a:t>Aspects of prescribing to particular patient groups</a:t>
            </a:r>
            <a:endParaRPr lang="uk-UA" sz="2400" b="1" dirty="0">
              <a:latin typeface="Book Antiqua" pitchFamily="18" charset="0"/>
            </a:endParaRPr>
          </a:p>
        </p:txBody>
      </p:sp>
      <p:sp>
        <p:nvSpPr>
          <p:cNvPr id="3" name="Содержимое 2"/>
          <p:cNvSpPr>
            <a:spLocks noGrp="1"/>
          </p:cNvSpPr>
          <p:nvPr>
            <p:ph idx="1"/>
          </p:nvPr>
        </p:nvSpPr>
        <p:spPr>
          <a:xfrm>
            <a:off x="0" y="953344"/>
            <a:ext cx="9144000" cy="5904656"/>
          </a:xfrm>
        </p:spPr>
        <p:txBody>
          <a:bodyPr>
            <a:normAutofit fontScale="32500" lnSpcReduction="20000"/>
          </a:bodyPr>
          <a:lstStyle/>
          <a:p>
            <a:pPr marL="0" indent="0" algn="just">
              <a:buFont typeface="Wingdings" pitchFamily="2" charset="2"/>
              <a:buChar char="Ø"/>
            </a:pPr>
            <a:r>
              <a:rPr lang="uk-UA" sz="7200" dirty="0" smtClean="0">
                <a:latin typeface="Book Antiqua" pitchFamily="18" charset="0"/>
              </a:rPr>
              <a:t> </a:t>
            </a:r>
            <a:r>
              <a:rPr lang="en-US" sz="7200" dirty="0" smtClean="0">
                <a:latin typeface="Book Antiqua" pitchFamily="18" charset="0"/>
              </a:rPr>
              <a:t>privileged categories of patients who </a:t>
            </a:r>
            <a:r>
              <a:rPr lang="en-US" sz="7200" dirty="0" smtClean="0">
                <a:latin typeface="Book Antiqua" pitchFamily="18" charset="0"/>
              </a:rPr>
              <a:t>make </a:t>
            </a:r>
            <a:r>
              <a:rPr lang="en-US" sz="7200" dirty="0" smtClean="0">
                <a:latin typeface="Book Antiqua" pitchFamily="18" charset="0"/>
              </a:rPr>
              <a:t>injections </a:t>
            </a:r>
            <a:r>
              <a:rPr lang="en-US" sz="7200" dirty="0" smtClean="0">
                <a:latin typeface="Book Antiqua" pitchFamily="18" charset="0"/>
              </a:rPr>
              <a:t>outside of health care facilities are allowed to prescribe up to </a:t>
            </a:r>
            <a:r>
              <a:rPr lang="en-US" sz="7200" u="sng" dirty="0" smtClean="0">
                <a:latin typeface="Book Antiqua" pitchFamily="18" charset="0"/>
              </a:rPr>
              <a:t>100 g of ethyl alcohol free of charge per month</a:t>
            </a:r>
            <a:endParaRPr lang="uk-UA" sz="7200" u="sng" dirty="0" smtClean="0">
              <a:latin typeface="Book Antiqua" pitchFamily="18" charset="0"/>
            </a:endParaRPr>
          </a:p>
          <a:p>
            <a:pPr marL="0" indent="0" algn="ctr">
              <a:buNone/>
            </a:pPr>
            <a:endParaRPr lang="uk-UA" sz="7200" b="1" i="1" dirty="0" smtClean="0">
              <a:latin typeface="Book Antiqua" pitchFamily="18" charset="0"/>
            </a:endParaRPr>
          </a:p>
          <a:p>
            <a:pPr marL="0" indent="0" algn="ctr">
              <a:buNone/>
            </a:pPr>
            <a:r>
              <a:rPr lang="en-US" sz="8000" b="1" i="1" dirty="0" smtClean="0">
                <a:latin typeface="Book Antiqua" pitchFamily="18" charset="0"/>
              </a:rPr>
              <a:t>With special mark by a  doctor "For chronic patient" </a:t>
            </a:r>
            <a:endParaRPr lang="uk-UA" sz="8000" b="1" i="1" dirty="0" smtClean="0">
              <a:latin typeface="Book Antiqua" pitchFamily="18" charset="0"/>
            </a:endParaRPr>
          </a:p>
          <a:p>
            <a:pPr marL="0" lvl="0" indent="0" hangingPunct="0">
              <a:buFont typeface="Wingdings" pitchFamily="2" charset="2"/>
              <a:buChar char="Ø"/>
            </a:pPr>
            <a:r>
              <a:rPr lang="uk-UA" sz="7200" dirty="0" smtClean="0">
                <a:latin typeface="Book Antiqua" pitchFamily="18" charset="0"/>
              </a:rPr>
              <a:t>  </a:t>
            </a:r>
            <a:r>
              <a:rPr lang="en-US" sz="7200" dirty="0" smtClean="0">
                <a:latin typeface="Book Antiqua" pitchFamily="18" charset="0"/>
              </a:rPr>
              <a:t>Medications for three-month’s course of treatment (in case of vacation, business trip)</a:t>
            </a:r>
            <a:endParaRPr lang="uk-UA" sz="7200" dirty="0" smtClean="0">
              <a:latin typeface="Book Antiqua" pitchFamily="18" charset="0"/>
            </a:endParaRPr>
          </a:p>
          <a:p>
            <a:pPr marL="0" indent="0">
              <a:buFont typeface="Wingdings" pitchFamily="2" charset="2"/>
              <a:buChar char="Ø"/>
            </a:pPr>
            <a:r>
              <a:rPr lang="en-US" sz="7200" dirty="0" smtClean="0">
                <a:latin typeface="Book Antiqua" pitchFamily="18" charset="0"/>
              </a:rPr>
              <a:t>Palliative care </a:t>
            </a:r>
            <a:r>
              <a:rPr lang="ru-RU" sz="7200" dirty="0" smtClean="0">
                <a:latin typeface="Book Antiqua" pitchFamily="18" charset="0"/>
              </a:rPr>
              <a:t> </a:t>
            </a:r>
            <a:r>
              <a:rPr lang="en-US" sz="7200" dirty="0" smtClean="0">
                <a:latin typeface="Book Antiqua" pitchFamily="18" charset="0"/>
              </a:rPr>
              <a:t> </a:t>
            </a:r>
            <a:r>
              <a:rPr lang="en-US" sz="7200" dirty="0" smtClean="0">
                <a:latin typeface="Book Antiqua" pitchFamily="18" charset="0"/>
              </a:rPr>
              <a:t>- </a:t>
            </a:r>
            <a:r>
              <a:rPr lang="en-US" sz="7200" dirty="0" smtClean="0">
                <a:latin typeface="Book Antiqua" pitchFamily="18" charset="0"/>
              </a:rPr>
              <a:t>fifteen-day’s </a:t>
            </a:r>
            <a:r>
              <a:rPr lang="en-US" sz="7200" dirty="0" smtClean="0">
                <a:latin typeface="Book Antiqua" pitchFamily="18" charset="0"/>
              </a:rPr>
              <a:t>course</a:t>
            </a:r>
            <a:endParaRPr lang="uk-UA" sz="7200" dirty="0" smtClean="0">
              <a:latin typeface="Book Antiqua" pitchFamily="18" charset="0"/>
            </a:endParaRPr>
          </a:p>
          <a:p>
            <a:pPr marL="0" indent="0">
              <a:buFont typeface="Wingdings" pitchFamily="2" charset="2"/>
              <a:buChar char="Ø"/>
            </a:pPr>
            <a:r>
              <a:rPr lang="uk-UA" sz="7200" dirty="0" smtClean="0">
                <a:latin typeface="Book Antiqua" pitchFamily="18" charset="0"/>
              </a:rPr>
              <a:t> </a:t>
            </a:r>
            <a:r>
              <a:rPr lang="en-US" sz="7200" dirty="0" smtClean="0">
                <a:latin typeface="Book Antiqua" pitchFamily="18" charset="0"/>
              </a:rPr>
              <a:t>For patients with persisting and chronic diseases narcotic  (psychotropic) drugs </a:t>
            </a:r>
            <a:r>
              <a:rPr lang="en-US" sz="7200" dirty="0" smtClean="0">
                <a:latin typeface="Book Antiqua" pitchFamily="18" charset="0"/>
              </a:rPr>
              <a:t> - ten-day’s </a:t>
            </a:r>
            <a:r>
              <a:rPr lang="en-US" sz="7200" dirty="0" smtClean="0">
                <a:latin typeface="Book Antiqua" pitchFamily="18" charset="0"/>
              </a:rPr>
              <a:t>course  </a:t>
            </a:r>
            <a:endParaRPr lang="uk-UA" sz="7200" dirty="0" smtClean="0">
              <a:latin typeface="Book Antiqua" pitchFamily="18" charset="0"/>
            </a:endParaRPr>
          </a:p>
          <a:p>
            <a:pPr marL="0" indent="0">
              <a:buNone/>
            </a:pPr>
            <a:endParaRPr lang="uk-UA" sz="7200" dirty="0" smtClean="0">
              <a:latin typeface="Book Antiqua" pitchFamily="18" charset="0"/>
            </a:endParaRPr>
          </a:p>
          <a:p>
            <a:pPr marL="0" indent="0" algn="ctr">
              <a:buNone/>
            </a:pPr>
            <a:endParaRPr lang="uk-UA" sz="7200" dirty="0" smtClean="0">
              <a:latin typeface="Book Antiqua" pitchFamily="18" charset="0"/>
            </a:endParaRPr>
          </a:p>
          <a:p>
            <a:pPr marL="0" indent="0" algn="ctr">
              <a:buNone/>
            </a:pPr>
            <a:r>
              <a:rPr lang="uk-UA" sz="8000" dirty="0" smtClean="0">
                <a:latin typeface="Book Antiqua" pitchFamily="18" charset="0"/>
              </a:rPr>
              <a:t> </a:t>
            </a:r>
            <a:r>
              <a:rPr lang="en-US" sz="8000" b="1" i="1" dirty="0" smtClean="0">
                <a:latin typeface="Book Antiqua" pitchFamily="18" charset="0"/>
              </a:rPr>
              <a:t>With special mark by a  doctor  "Specific administration”</a:t>
            </a:r>
            <a:r>
              <a:rPr lang="uk-UA" sz="8000" b="1" i="1" dirty="0" smtClean="0">
                <a:latin typeface="Book Antiqua" pitchFamily="18" charset="0"/>
              </a:rPr>
              <a:t>:</a:t>
            </a:r>
          </a:p>
          <a:p>
            <a:pPr marL="0" indent="0">
              <a:buFont typeface="Wingdings" pitchFamily="2" charset="2"/>
              <a:buChar char="Ø"/>
            </a:pPr>
            <a:r>
              <a:rPr lang="en-US" sz="7100" dirty="0" smtClean="0">
                <a:latin typeface="Book Antiqua" pitchFamily="18" charset="0"/>
              </a:rPr>
              <a:t>For patients with persisting and chronic diseases </a:t>
            </a:r>
            <a:r>
              <a:rPr lang="en-US" sz="7100" dirty="0" smtClean="0">
                <a:latin typeface="Book Antiqua" pitchFamily="18" charset="0"/>
              </a:rPr>
              <a:t>prescription </a:t>
            </a:r>
            <a:r>
              <a:rPr lang="en-US" sz="7100" dirty="0" smtClean="0">
                <a:latin typeface="Book Antiqua" pitchFamily="18" charset="0"/>
              </a:rPr>
              <a:t>for </a:t>
            </a:r>
            <a:r>
              <a:rPr lang="en-US" sz="7100" u="sng" dirty="0" smtClean="0">
                <a:latin typeface="Book Antiqua" pitchFamily="18" charset="0"/>
              </a:rPr>
              <a:t>Phenobarbital combined with other medications </a:t>
            </a:r>
            <a:r>
              <a:rPr lang="en-US" sz="7100" dirty="0" smtClean="0">
                <a:latin typeface="Book Antiqua" pitchFamily="18" charset="0"/>
              </a:rPr>
              <a:t>for the course of treatment </a:t>
            </a:r>
            <a:r>
              <a:rPr lang="en-US" sz="7100" u="sng" dirty="0" smtClean="0">
                <a:latin typeface="Book Antiqua" pitchFamily="18" charset="0"/>
              </a:rPr>
              <a:t>up to 1 month. </a:t>
            </a:r>
            <a:endParaRPr lang="uk-UA" sz="7100" u="sng" dirty="0">
              <a:latin typeface="Book Antiqua"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052736"/>
          </a:xfrm>
          <a:solidFill>
            <a:schemeClr val="tx2">
              <a:lumMod val="20000"/>
              <a:lumOff val="80000"/>
            </a:schemeClr>
          </a:solidFill>
        </p:spPr>
        <p:txBody>
          <a:bodyPr>
            <a:normAutofit/>
          </a:bodyPr>
          <a:lstStyle/>
          <a:p>
            <a:pPr>
              <a:spcBef>
                <a:spcPct val="20000"/>
              </a:spcBef>
            </a:pPr>
            <a:r>
              <a:rPr lang="en-US" sz="2000" b="1" dirty="0" smtClean="0">
                <a:latin typeface="Book Antiqua" pitchFamily="18" charset="0"/>
                <a:ea typeface="+mn-ea"/>
                <a:cs typeface="+mn-cs"/>
              </a:rPr>
              <a:t>List of the medication cannot be prescribed</a:t>
            </a:r>
            <a:endParaRPr lang="uk-UA" sz="2000" b="1" dirty="0">
              <a:latin typeface="Book Antiqua" pitchFamily="18" charset="0"/>
              <a:ea typeface="+mn-ea"/>
              <a:cs typeface="+mn-cs"/>
            </a:endParaRPr>
          </a:p>
        </p:txBody>
      </p:sp>
      <p:sp>
        <p:nvSpPr>
          <p:cNvPr id="3" name="Содержимое 2"/>
          <p:cNvSpPr>
            <a:spLocks noGrp="1"/>
          </p:cNvSpPr>
          <p:nvPr>
            <p:ph idx="1"/>
          </p:nvPr>
        </p:nvSpPr>
        <p:spPr>
          <a:xfrm>
            <a:off x="0" y="1196752"/>
            <a:ext cx="8964488" cy="5661248"/>
          </a:xfrm>
          <a:solidFill>
            <a:schemeClr val="bg2">
              <a:lumMod val="90000"/>
            </a:schemeClr>
          </a:solidFill>
        </p:spPr>
        <p:txBody>
          <a:bodyPr>
            <a:normAutofit/>
          </a:bodyPr>
          <a:lstStyle/>
          <a:p>
            <a:pPr marL="0" indent="0" algn="ctr">
              <a:buNone/>
            </a:pPr>
            <a:r>
              <a:rPr lang="en-US" sz="2000" dirty="0" smtClean="0">
                <a:latin typeface="Book Antiqua" pitchFamily="18" charset="0"/>
              </a:rPr>
              <a:t>It is forbidden to prescribe drugs used for all types of anesthesia (inhalation, non-inhalation, induction) during surgery and diagnostic procedures:</a:t>
            </a:r>
          </a:p>
          <a:p>
            <a:pPr marL="0" indent="0" algn="ctr">
              <a:buNone/>
            </a:pPr>
            <a:endParaRPr lang="en-US" sz="2000" dirty="0" smtClean="0">
              <a:latin typeface="Book Antiqua" pitchFamily="18" charset="0"/>
            </a:endParaRPr>
          </a:p>
          <a:p>
            <a:pPr hangingPunct="0"/>
            <a:r>
              <a:rPr lang="en-GB" sz="2000" dirty="0" smtClean="0">
                <a:latin typeface="Book Antiqua" pitchFamily="18" charset="0"/>
              </a:rPr>
              <a:t>Nitrous oxide</a:t>
            </a:r>
            <a:endParaRPr lang="uk-UA" sz="2000" dirty="0" smtClean="0">
              <a:latin typeface="Book Antiqua" pitchFamily="18" charset="0"/>
            </a:endParaRPr>
          </a:p>
          <a:p>
            <a:pPr hangingPunct="0"/>
            <a:r>
              <a:rPr lang="en-GB" sz="2000" dirty="0" smtClean="0">
                <a:latin typeface="Book Antiqua" pitchFamily="18" charset="0"/>
              </a:rPr>
              <a:t>Diethyl ether</a:t>
            </a:r>
            <a:endParaRPr lang="uk-UA" sz="2000" dirty="0" smtClean="0">
              <a:latin typeface="Book Antiqua" pitchFamily="18" charset="0"/>
            </a:endParaRPr>
          </a:p>
          <a:p>
            <a:pPr hangingPunct="0"/>
            <a:r>
              <a:rPr lang="en-US" sz="2000" dirty="0" smtClean="0">
                <a:latin typeface="Book Antiqua" pitchFamily="18" charset="0"/>
              </a:rPr>
              <a:t>Halothane</a:t>
            </a:r>
            <a:endParaRPr lang="uk-UA" sz="2000" dirty="0" smtClean="0">
              <a:latin typeface="Book Antiqua" pitchFamily="18" charset="0"/>
            </a:endParaRPr>
          </a:p>
          <a:p>
            <a:pPr hangingPunct="0"/>
            <a:r>
              <a:rPr lang="en-US" sz="2000" dirty="0" smtClean="0">
                <a:latin typeface="Book Antiqua" pitchFamily="18" charset="0"/>
              </a:rPr>
              <a:t>Ketamine</a:t>
            </a:r>
            <a:endParaRPr lang="uk-UA" sz="2000" dirty="0" smtClean="0">
              <a:latin typeface="Book Antiqua" pitchFamily="18" charset="0"/>
            </a:endParaRPr>
          </a:p>
          <a:p>
            <a:pPr hangingPunct="0"/>
            <a:r>
              <a:rPr lang="en-GB" sz="2000" dirty="0" smtClean="0">
                <a:latin typeface="Book Antiqua" pitchFamily="18" charset="0"/>
              </a:rPr>
              <a:t>Droperidol </a:t>
            </a:r>
            <a:endParaRPr lang="en-US" sz="2000" dirty="0" smtClean="0">
              <a:latin typeface="Book Antiqua" pitchFamily="18" charset="0"/>
            </a:endParaRPr>
          </a:p>
          <a:p>
            <a:pPr hangingPunct="0"/>
            <a:r>
              <a:rPr lang="en-GB" sz="2000" dirty="0" smtClean="0">
                <a:latin typeface="Book Antiqua" pitchFamily="18" charset="0"/>
              </a:rPr>
              <a:t>Diagnostic radiopharmaceuticals</a:t>
            </a:r>
            <a:endParaRPr lang="uk-UA" sz="2000" dirty="0" smtClean="0">
              <a:latin typeface="Book Antiqua" pitchFamily="18" charset="0"/>
            </a:endParaRPr>
          </a:p>
          <a:p>
            <a:pPr hangingPunct="0"/>
            <a:r>
              <a:rPr lang="en-GB" sz="2000" dirty="0" smtClean="0">
                <a:latin typeface="Book Antiqua" pitchFamily="18" charset="0"/>
              </a:rPr>
              <a:t>Therapeutic radiopharmaceuticals</a:t>
            </a:r>
            <a:endParaRPr lang="en-US" sz="2000" dirty="0" smtClean="0">
              <a:latin typeface="Book Antiqua" pitchFamily="18" charset="0"/>
            </a:endParaRPr>
          </a:p>
          <a:p>
            <a:pPr hangingPunct="0"/>
            <a:r>
              <a:rPr lang="en-US" sz="2000" dirty="0" smtClean="0">
                <a:latin typeface="Book Antiqua" pitchFamily="18" charset="0"/>
              </a:rPr>
              <a:t>Tropicamide </a:t>
            </a:r>
            <a:endParaRPr lang="uk-UA" sz="2000" dirty="0" smtClean="0">
              <a:latin typeface="Book Antiqua" pitchFamily="18" charset="0"/>
            </a:endParaRPr>
          </a:p>
          <a:p>
            <a:pPr marL="0" indent="0" algn="ctr">
              <a:buNone/>
            </a:pPr>
            <a:endParaRPr lang="uk-UA" sz="2000" dirty="0">
              <a:latin typeface="Book Antiqua"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3000"/>
          </a:xfrm>
          <a:solidFill>
            <a:schemeClr val="tx2">
              <a:lumMod val="20000"/>
              <a:lumOff val="80000"/>
            </a:schemeClr>
          </a:solidFill>
        </p:spPr>
        <p:txBody>
          <a:bodyPr>
            <a:normAutofit/>
          </a:bodyPr>
          <a:lstStyle/>
          <a:p>
            <a:r>
              <a:rPr lang="en-US" sz="2400" b="1" dirty="0" smtClean="0">
                <a:latin typeface="Book Antiqua" pitchFamily="18" charset="0"/>
              </a:rPr>
              <a:t>Maximum amount of medication to be dispensed </a:t>
            </a:r>
            <a:endParaRPr lang="uk-UA" sz="2400" b="1" dirty="0">
              <a:latin typeface="Book Antiqua" pitchFamily="18" charset="0"/>
            </a:endParaRPr>
          </a:p>
        </p:txBody>
      </p:sp>
      <p:sp>
        <p:nvSpPr>
          <p:cNvPr id="3" name="Содержимое 2"/>
          <p:cNvSpPr>
            <a:spLocks noGrp="1"/>
          </p:cNvSpPr>
          <p:nvPr>
            <p:ph idx="1"/>
          </p:nvPr>
        </p:nvSpPr>
        <p:spPr>
          <a:xfrm>
            <a:off x="0" y="1124744"/>
            <a:ext cx="9144000" cy="5733256"/>
          </a:xfrm>
          <a:solidFill>
            <a:schemeClr val="bg2"/>
          </a:solidFill>
        </p:spPr>
        <p:txBody>
          <a:bodyPr>
            <a:noAutofit/>
          </a:bodyPr>
          <a:lstStyle/>
          <a:p>
            <a:r>
              <a:rPr lang="en-GB" sz="2400" dirty="0" smtClean="0">
                <a:latin typeface="Book Antiqua" pitchFamily="18" charset="0"/>
              </a:rPr>
              <a:t>Tramadol</a:t>
            </a:r>
            <a:r>
              <a:rPr lang="ru-RU" sz="2400" dirty="0" smtClean="0">
                <a:latin typeface="Book Antiqua" pitchFamily="18" charset="0"/>
              </a:rPr>
              <a:t> - </a:t>
            </a:r>
            <a:r>
              <a:rPr lang="ru-RU" sz="2400" u="sng" dirty="0" smtClean="0">
                <a:latin typeface="Book Antiqua" pitchFamily="18" charset="0"/>
              </a:rPr>
              <a:t>30 </a:t>
            </a:r>
            <a:r>
              <a:rPr lang="en-GB" sz="2400" u="sng" dirty="0" smtClean="0">
                <a:latin typeface="Book Antiqua" pitchFamily="18" charset="0"/>
              </a:rPr>
              <a:t>capsules</a:t>
            </a:r>
            <a:r>
              <a:rPr lang="ru-RU" sz="2400" dirty="0" smtClean="0">
                <a:latin typeface="Book Antiqua" pitchFamily="18" charset="0"/>
              </a:rPr>
              <a:t>, 10 </a:t>
            </a:r>
            <a:r>
              <a:rPr lang="en-GB" sz="2400" dirty="0" smtClean="0">
                <a:latin typeface="Book Antiqua" pitchFamily="18" charset="0"/>
              </a:rPr>
              <a:t>ampoules</a:t>
            </a:r>
            <a:r>
              <a:rPr lang="ru-RU" sz="2400" dirty="0" smtClean="0">
                <a:latin typeface="Book Antiqua" pitchFamily="18" charset="0"/>
              </a:rPr>
              <a:t>, 20 </a:t>
            </a:r>
            <a:r>
              <a:rPr lang="en-GB" sz="2400" dirty="0" smtClean="0">
                <a:latin typeface="Book Antiqua" pitchFamily="18" charset="0"/>
              </a:rPr>
              <a:t>suppositories </a:t>
            </a:r>
            <a:endParaRPr lang="uk-UA" sz="2400" dirty="0" smtClean="0">
              <a:latin typeface="Book Antiqua" pitchFamily="18" charset="0"/>
            </a:endParaRPr>
          </a:p>
          <a:p>
            <a:r>
              <a:rPr lang="en-US" sz="2400" dirty="0" smtClean="0">
                <a:latin typeface="Book Antiqua" pitchFamily="18" charset="0"/>
              </a:rPr>
              <a:t>Eye drops (or Eye ointment) </a:t>
            </a:r>
            <a:r>
              <a:rPr lang="en-US" sz="2400" dirty="0" smtClean="0">
                <a:latin typeface="Book Antiqua" pitchFamily="18" charset="0"/>
              </a:rPr>
              <a:t>Aethylmorphini</a:t>
            </a:r>
            <a:r>
              <a:rPr lang="en-US" sz="2400" dirty="0" smtClean="0">
                <a:latin typeface="Book Antiqua" pitchFamily="18" charset="0"/>
              </a:rPr>
              <a:t> </a:t>
            </a:r>
            <a:r>
              <a:rPr lang="en-US" sz="2400" dirty="0" smtClean="0">
                <a:latin typeface="Book Antiqua" pitchFamily="18" charset="0"/>
              </a:rPr>
              <a:t>hydrochloridi</a:t>
            </a:r>
            <a:r>
              <a:rPr lang="en-US" sz="2400" dirty="0" smtClean="0">
                <a:latin typeface="Book Antiqua" pitchFamily="18" charset="0"/>
              </a:rPr>
              <a:t> – </a:t>
            </a:r>
            <a:r>
              <a:rPr lang="en-US" sz="2400" u="sng" dirty="0" smtClean="0">
                <a:latin typeface="Book Antiqua" pitchFamily="18" charset="0"/>
              </a:rPr>
              <a:t>under 1 gr</a:t>
            </a:r>
            <a:endParaRPr lang="uk-UA" sz="2400" u="sng" dirty="0" smtClean="0">
              <a:latin typeface="Book Antiqua" pitchFamily="18" charset="0"/>
            </a:endParaRPr>
          </a:p>
          <a:p>
            <a:r>
              <a:rPr lang="en-US" sz="2400" dirty="0" smtClean="0">
                <a:latin typeface="Book Antiqua" pitchFamily="18" charset="0"/>
              </a:rPr>
              <a:t>Codeini</a:t>
            </a:r>
            <a:r>
              <a:rPr lang="en-US" sz="2400" dirty="0" smtClean="0">
                <a:latin typeface="Book Antiqua" pitchFamily="18" charset="0"/>
              </a:rPr>
              <a:t> 0,2 gr (in combination forms)</a:t>
            </a:r>
            <a:endParaRPr lang="uk-UA" sz="2400" dirty="0" smtClean="0">
              <a:latin typeface="Book Antiqua" pitchFamily="18" charset="0"/>
            </a:endParaRPr>
          </a:p>
          <a:p>
            <a:r>
              <a:rPr lang="en-US" sz="2400" dirty="0" smtClean="0">
                <a:latin typeface="Book Antiqua" pitchFamily="18" charset="0"/>
              </a:rPr>
              <a:t>Phenobarbitali  1 gr  (in combination forms)</a:t>
            </a:r>
            <a:endParaRPr lang="uk-UA" sz="2400" dirty="0" smtClean="0">
              <a:latin typeface="Book Antiqua" pitchFamily="18" charset="0"/>
            </a:endParaRPr>
          </a:p>
          <a:p>
            <a:r>
              <a:rPr lang="en-US" sz="2400" dirty="0" smtClean="0">
                <a:latin typeface="Book Antiqua" pitchFamily="18" charset="0"/>
              </a:rPr>
              <a:t>Ephedrini Hydrochloridi 0,6 gr  (in combination forms)</a:t>
            </a:r>
            <a:endParaRPr lang="uk-UA" sz="2400" dirty="0" smtClean="0">
              <a:latin typeface="Book Antiqua" pitchFamily="18" charset="0"/>
            </a:endParaRPr>
          </a:p>
          <a:p>
            <a:pPr>
              <a:buNone/>
            </a:pPr>
            <a:endParaRPr lang="uk-UA" sz="1800" dirty="0" smtClean="0">
              <a:latin typeface="Book Antiqua" pitchFamily="18" charset="0"/>
            </a:endParaRPr>
          </a:p>
          <a:p>
            <a:pPr fontAlgn="t">
              <a:buNone/>
            </a:pPr>
            <a:endParaRPr lang="uk-UA" sz="1800" dirty="0">
              <a:latin typeface="Book Antiqua"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836712"/>
          </a:xfrm>
          <a:solidFill>
            <a:schemeClr val="tx2">
              <a:lumMod val="40000"/>
              <a:lumOff val="60000"/>
            </a:schemeClr>
          </a:solidFill>
        </p:spPr>
        <p:txBody>
          <a:bodyPr>
            <a:normAutofit/>
          </a:bodyPr>
          <a:lstStyle/>
          <a:p>
            <a:r>
              <a:rPr lang="en-US" sz="2400" b="1" dirty="0" smtClean="0">
                <a:latin typeface="Book Antiqua" pitchFamily="18" charset="0"/>
              </a:rPr>
              <a:t>Special marks: </a:t>
            </a:r>
            <a:r>
              <a:rPr lang="en-US" sz="2400" b="1" dirty="0" smtClean="0">
                <a:latin typeface="Book Antiqua" pitchFamily="18" charset="0"/>
              </a:rPr>
              <a:t>design</a:t>
            </a:r>
            <a:endParaRPr lang="uk-UA" sz="2400" b="1" dirty="0">
              <a:latin typeface="Book Antiqua" pitchFamily="18" charset="0"/>
            </a:endParaRPr>
          </a:p>
        </p:txBody>
      </p:sp>
      <p:sp>
        <p:nvSpPr>
          <p:cNvPr id="4" name="Содержимое 3"/>
          <p:cNvSpPr>
            <a:spLocks noGrp="1"/>
          </p:cNvSpPr>
          <p:nvPr>
            <p:ph idx="1"/>
          </p:nvPr>
        </p:nvSpPr>
        <p:spPr>
          <a:xfrm>
            <a:off x="0" y="980728"/>
            <a:ext cx="9144000" cy="954107"/>
          </a:xfrm>
          <a:prstGeom prst="rect">
            <a:avLst/>
          </a:prstGeom>
          <a:solidFill>
            <a:schemeClr val="accent2">
              <a:lumMod val="40000"/>
              <a:lumOff val="60000"/>
            </a:schemeClr>
          </a:solidFill>
        </p:spPr>
        <p:txBody>
          <a:bodyPr wrap="square">
            <a:spAutoFit/>
          </a:bodyPr>
          <a:lstStyle/>
          <a:p>
            <a:pPr algn="just">
              <a:buNone/>
            </a:pPr>
            <a:r>
              <a:rPr lang="ru-RU" b="1" dirty="0" smtClean="0">
                <a:latin typeface="Book Antiqua" pitchFamily="18" charset="0"/>
              </a:rPr>
              <a:t> </a:t>
            </a:r>
            <a:r>
              <a:rPr lang="ru-RU" sz="2400" b="1" dirty="0" smtClean="0">
                <a:latin typeface="Book Antiqua" pitchFamily="18" charset="0"/>
              </a:rPr>
              <a:t>1. </a:t>
            </a:r>
            <a:r>
              <a:rPr lang="en-US" sz="2400" dirty="0" smtClean="0">
                <a:latin typeface="Book Antiqua" pitchFamily="18" charset="0"/>
              </a:rPr>
              <a:t>Special marks</a:t>
            </a:r>
            <a:r>
              <a:rPr lang="ru-RU" sz="2400" dirty="0" smtClean="0">
                <a:latin typeface="Book Antiqua" pitchFamily="18" charset="0"/>
              </a:rPr>
              <a:t> «</a:t>
            </a:r>
            <a:r>
              <a:rPr lang="en-US" sz="2400" i="1" dirty="0" smtClean="0">
                <a:latin typeface="Book Antiqua" pitchFamily="18" charset="0"/>
              </a:rPr>
              <a:t>For chronic patient</a:t>
            </a:r>
            <a:r>
              <a:rPr lang="ru-RU" sz="2400" dirty="0" smtClean="0">
                <a:latin typeface="Book Antiqua" pitchFamily="18" charset="0"/>
              </a:rPr>
              <a:t>» </a:t>
            </a:r>
            <a:r>
              <a:rPr lang="en-US" sz="2400" dirty="0" smtClean="0">
                <a:latin typeface="Book Antiqua" pitchFamily="18" charset="0"/>
              </a:rPr>
              <a:t>and</a:t>
            </a:r>
            <a:r>
              <a:rPr lang="ru-RU" sz="2400" dirty="0" smtClean="0">
                <a:latin typeface="Book Antiqua" pitchFamily="18" charset="0"/>
              </a:rPr>
              <a:t> «</a:t>
            </a:r>
            <a:r>
              <a:rPr lang="en-US" sz="2400" i="1" dirty="0" smtClean="0">
                <a:latin typeface="Book Antiqua" pitchFamily="18" charset="0"/>
              </a:rPr>
              <a:t>Specific administration</a:t>
            </a:r>
            <a:r>
              <a:rPr lang="ru-RU" sz="2400" dirty="0" smtClean="0">
                <a:latin typeface="Book Antiqua" pitchFamily="18" charset="0"/>
              </a:rPr>
              <a:t>» </a:t>
            </a:r>
            <a:r>
              <a:rPr lang="en-US" sz="2400" dirty="0" smtClean="0">
                <a:latin typeface="Book Antiqua" pitchFamily="18" charset="0"/>
              </a:rPr>
              <a:t>are certified additionally by a  doctor’s seal and signature</a:t>
            </a:r>
            <a:endParaRPr lang="uk-UA" sz="2400" dirty="0">
              <a:latin typeface="Book Antiqua" pitchFamily="18" charset="0"/>
            </a:endParaRPr>
          </a:p>
        </p:txBody>
      </p:sp>
      <p:sp>
        <p:nvSpPr>
          <p:cNvPr id="5" name="Прямоугольник 4"/>
          <p:cNvSpPr/>
          <p:nvPr/>
        </p:nvSpPr>
        <p:spPr>
          <a:xfrm>
            <a:off x="0" y="2132856"/>
            <a:ext cx="9144000" cy="1200329"/>
          </a:xfrm>
          <a:prstGeom prst="rect">
            <a:avLst/>
          </a:prstGeom>
          <a:solidFill>
            <a:schemeClr val="accent2">
              <a:lumMod val="60000"/>
              <a:lumOff val="40000"/>
            </a:schemeClr>
          </a:solidFill>
        </p:spPr>
        <p:txBody>
          <a:bodyPr wrap="square">
            <a:spAutoFit/>
          </a:bodyPr>
          <a:lstStyle/>
          <a:p>
            <a:pPr algn="just"/>
            <a:r>
              <a:rPr lang="ru-RU" sz="2400" b="1" dirty="0" smtClean="0">
                <a:latin typeface="Book Antiqua" pitchFamily="18" charset="0"/>
              </a:rPr>
              <a:t>2. </a:t>
            </a:r>
            <a:r>
              <a:rPr lang="en-US" sz="2400" b="1" dirty="0" smtClean="0">
                <a:latin typeface="Book Antiqua" pitchFamily="18" charset="0"/>
              </a:rPr>
              <a:t>Special marks to prepare/dispense:</a:t>
            </a:r>
          </a:p>
          <a:p>
            <a:pPr algn="just"/>
            <a:r>
              <a:rPr lang="ru-RU" sz="2400" b="1" dirty="0" smtClean="0">
                <a:latin typeface="Book Antiqua" pitchFamily="18" charset="0"/>
              </a:rPr>
              <a:t>«</a:t>
            </a:r>
            <a:r>
              <a:rPr lang="ru-RU" sz="2400" b="1" dirty="0" smtClean="0">
                <a:latin typeface="Book Antiqua" pitchFamily="18" charset="0"/>
              </a:rPr>
              <a:t>cito</a:t>
            </a:r>
            <a:r>
              <a:rPr lang="ru-RU" sz="2400" b="1" dirty="0" smtClean="0">
                <a:latin typeface="Book Antiqua" pitchFamily="18" charset="0"/>
              </a:rPr>
              <a:t>» (</a:t>
            </a:r>
            <a:r>
              <a:rPr lang="en-US" sz="2400" dirty="0" smtClean="0"/>
              <a:t>Quick</a:t>
            </a:r>
            <a:r>
              <a:rPr lang="ru-RU" sz="2400" b="1" dirty="0" smtClean="0">
                <a:latin typeface="Book Antiqua" pitchFamily="18" charset="0"/>
              </a:rPr>
              <a:t>) </a:t>
            </a:r>
            <a:endParaRPr lang="en-US" sz="2400" b="1" dirty="0" smtClean="0">
              <a:latin typeface="Book Antiqua" pitchFamily="18" charset="0"/>
            </a:endParaRPr>
          </a:p>
          <a:p>
            <a:pPr algn="just"/>
            <a:r>
              <a:rPr lang="ru-RU" sz="2400" b="1" dirty="0" smtClean="0">
                <a:latin typeface="Book Antiqua" pitchFamily="18" charset="0"/>
              </a:rPr>
              <a:t>«</a:t>
            </a:r>
            <a:r>
              <a:rPr lang="ru-RU" sz="2400" b="1" dirty="0" smtClean="0">
                <a:latin typeface="Book Antiqua" pitchFamily="18" charset="0"/>
              </a:rPr>
              <a:t>statim</a:t>
            </a:r>
            <a:r>
              <a:rPr lang="ru-RU" sz="2400" b="1" dirty="0" smtClean="0">
                <a:latin typeface="Book Antiqua" pitchFamily="18" charset="0"/>
              </a:rPr>
              <a:t>» (</a:t>
            </a:r>
            <a:r>
              <a:rPr lang="en-US" sz="2400" dirty="0" smtClean="0"/>
              <a:t>Immediate</a:t>
            </a:r>
            <a:r>
              <a:rPr lang="ru-RU" sz="2400" b="1" dirty="0" smtClean="0">
                <a:latin typeface="Book Antiqua" pitchFamily="18" charset="0"/>
              </a:rPr>
              <a:t>)</a:t>
            </a:r>
            <a:endParaRPr lang="uk-UA" sz="2400" b="1" dirty="0" smtClean="0">
              <a:latin typeface="Book Antiqua" pitchFamily="18" charset="0"/>
            </a:endParaRPr>
          </a:p>
        </p:txBody>
      </p:sp>
      <p:sp>
        <p:nvSpPr>
          <p:cNvPr id="7" name="Прямоугольник 6"/>
          <p:cNvSpPr/>
          <p:nvPr/>
        </p:nvSpPr>
        <p:spPr>
          <a:xfrm>
            <a:off x="0" y="3501008"/>
            <a:ext cx="9144000" cy="1938992"/>
          </a:xfrm>
          <a:prstGeom prst="rect">
            <a:avLst/>
          </a:prstGeom>
          <a:solidFill>
            <a:schemeClr val="accent2">
              <a:lumMod val="40000"/>
              <a:lumOff val="60000"/>
            </a:schemeClr>
          </a:solidFill>
        </p:spPr>
        <p:txBody>
          <a:bodyPr wrap="square">
            <a:spAutoFit/>
          </a:bodyPr>
          <a:lstStyle/>
          <a:p>
            <a:r>
              <a:rPr lang="uk-UA" sz="2000" b="1" dirty="0" smtClean="0">
                <a:latin typeface="Book Antiqua" pitchFamily="18" charset="0"/>
              </a:rPr>
              <a:t>3. </a:t>
            </a:r>
            <a:r>
              <a:rPr lang="en-US" sz="2000" dirty="0" smtClean="0">
                <a:latin typeface="Book Antiqua" pitchFamily="18" charset="0"/>
              </a:rPr>
              <a:t>Prescription is invalid </a:t>
            </a:r>
            <a:r>
              <a:rPr lang="uk-UA" sz="2000" b="1" dirty="0" smtClean="0">
                <a:latin typeface="Book Antiqua" pitchFamily="18" charset="0"/>
              </a:rPr>
              <a:t>:</a:t>
            </a:r>
          </a:p>
          <a:p>
            <a:pPr lvl="0">
              <a:buFont typeface="Wingdings" pitchFamily="2" charset="2"/>
              <a:buChar char="ü"/>
            </a:pPr>
            <a:r>
              <a:rPr lang="uk-UA" sz="2000" b="1" dirty="0" smtClean="0">
                <a:latin typeface="Book Antiqua" pitchFamily="18" charset="0"/>
              </a:rPr>
              <a:t> </a:t>
            </a:r>
            <a:r>
              <a:rPr lang="en-GB" sz="2000" dirty="0" smtClean="0">
                <a:latin typeface="Book Antiqua" pitchFamily="18" charset="0"/>
              </a:rPr>
              <a:t>with violation of requirements</a:t>
            </a:r>
            <a:endParaRPr lang="uk-UA" sz="2000" dirty="0" smtClean="0">
              <a:latin typeface="Book Antiqua" pitchFamily="18" charset="0"/>
            </a:endParaRPr>
          </a:p>
          <a:p>
            <a:pPr lvl="0">
              <a:buFont typeface="Wingdings" pitchFamily="2" charset="2"/>
              <a:buChar char="ü"/>
            </a:pPr>
            <a:r>
              <a:rPr lang="en-GB" sz="2000" dirty="0" smtClean="0">
                <a:latin typeface="Book Antiqua" pitchFamily="18" charset="0"/>
              </a:rPr>
              <a:t> prescription containing with incompatible medicines</a:t>
            </a:r>
            <a:endParaRPr lang="uk-UA" sz="2000" dirty="0" smtClean="0">
              <a:latin typeface="Book Antiqua" pitchFamily="18" charset="0"/>
            </a:endParaRPr>
          </a:p>
          <a:p>
            <a:pPr lvl="0">
              <a:buFont typeface="Wingdings" pitchFamily="2" charset="2"/>
              <a:buChar char="ü"/>
            </a:pPr>
            <a:r>
              <a:rPr lang="en-GB" sz="2000" dirty="0" smtClean="0">
                <a:latin typeface="Book Antiqua" pitchFamily="18" charset="0"/>
              </a:rPr>
              <a:t> incorrect dose of medicines</a:t>
            </a:r>
            <a:endParaRPr lang="uk-UA" sz="2000" dirty="0" smtClean="0">
              <a:latin typeface="Book Antiqua" pitchFamily="18" charset="0"/>
            </a:endParaRPr>
          </a:p>
          <a:p>
            <a:r>
              <a:rPr lang="en-GB" sz="2000" dirty="0" smtClean="0">
                <a:latin typeface="Book Antiqua" pitchFamily="18" charset="0"/>
              </a:rPr>
              <a:t> </a:t>
            </a:r>
            <a:endParaRPr lang="uk-UA" sz="2000" dirty="0" smtClean="0">
              <a:latin typeface="Book Antiqua" pitchFamily="18" charset="0"/>
            </a:endParaRPr>
          </a:p>
          <a:p>
            <a:r>
              <a:rPr lang="en-GB" sz="2000" dirty="0" smtClean="0">
                <a:latin typeface="Book Antiqua" pitchFamily="18" charset="0"/>
              </a:rPr>
              <a:t>Prescription give back to patient with stamp “</a:t>
            </a:r>
            <a:r>
              <a:rPr lang="en-US" sz="2000" dirty="0" smtClean="0">
                <a:latin typeface="Book Antiqua" pitchFamily="18" charset="0"/>
              </a:rPr>
              <a:t>Prescription is invalid</a:t>
            </a:r>
            <a:r>
              <a:rPr lang="en-GB" sz="2000" dirty="0" smtClean="0">
                <a:latin typeface="Book Antiqua" pitchFamily="18" charset="0"/>
              </a:rPr>
              <a:t>”</a:t>
            </a:r>
            <a:endParaRPr lang="uk-UA" sz="2000" dirty="0">
              <a:latin typeface="Book Antiqua" pitchFamily="18" charset="0"/>
            </a:endParaRPr>
          </a:p>
        </p:txBody>
      </p:sp>
      <p:sp>
        <p:nvSpPr>
          <p:cNvPr id="8" name="Прямоугольник 7"/>
          <p:cNvSpPr/>
          <p:nvPr/>
        </p:nvSpPr>
        <p:spPr>
          <a:xfrm>
            <a:off x="0" y="5661248"/>
            <a:ext cx="9144000" cy="1015663"/>
          </a:xfrm>
          <a:prstGeom prst="rect">
            <a:avLst/>
          </a:prstGeom>
          <a:solidFill>
            <a:schemeClr val="accent2">
              <a:lumMod val="40000"/>
              <a:lumOff val="60000"/>
            </a:schemeClr>
          </a:solidFill>
        </p:spPr>
        <p:txBody>
          <a:bodyPr wrap="square">
            <a:spAutoFit/>
          </a:bodyPr>
          <a:lstStyle/>
          <a:p>
            <a:r>
              <a:rPr lang="ru-RU" sz="2000" b="1" dirty="0" smtClean="0">
                <a:latin typeface="Book Antiqua" pitchFamily="18" charset="0"/>
              </a:rPr>
              <a:t>4. </a:t>
            </a:r>
            <a:r>
              <a:rPr lang="en-US" sz="2000" b="1" dirty="0" smtClean="0">
                <a:latin typeface="Book Antiqua" pitchFamily="18" charset="0"/>
              </a:rPr>
              <a:t>The stamp "Released" is put when dispensing drugs, and the prescription is returned to the patient. Dispensing of prescription drugs with the stamp "Released" is prohibited</a:t>
            </a:r>
            <a:endParaRPr lang="ru-RU" sz="2000" b="1" dirty="0" smtClean="0">
              <a:latin typeface="Book Antiqua"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5688632" cy="3356992"/>
          </a:xfrm>
          <a:solidFill>
            <a:schemeClr val="bg2"/>
          </a:solidFill>
        </p:spPr>
        <p:txBody>
          <a:bodyPr>
            <a:normAutofit/>
          </a:bodyPr>
          <a:lstStyle/>
          <a:p>
            <a:pPr marL="0" indent="0" algn="ctr">
              <a:buNone/>
            </a:pPr>
            <a:r>
              <a:rPr lang="en-GB" sz="2400" b="1" dirty="0" smtClean="0"/>
              <a:t>Extemporaneous medications</a:t>
            </a:r>
            <a:r>
              <a:rPr lang="en-US" sz="2400" b="1" i="1" dirty="0" smtClean="0">
                <a:latin typeface="Book Antiqua" pitchFamily="18" charset="0"/>
              </a:rPr>
              <a:t> </a:t>
            </a:r>
            <a:r>
              <a:rPr lang="en-US" sz="2400" b="1" dirty="0" smtClean="0"/>
              <a:t>dispensing</a:t>
            </a:r>
            <a:endParaRPr lang="uk-UA" sz="2400" b="1" i="1" dirty="0" smtClean="0">
              <a:latin typeface="Book Antiqua" pitchFamily="18" charset="0"/>
            </a:endParaRPr>
          </a:p>
          <a:p>
            <a:pPr marL="0" indent="0" algn="just">
              <a:buNone/>
            </a:pPr>
            <a:r>
              <a:rPr lang="en-GB" sz="2400" dirty="0" smtClean="0"/>
              <a:t>"Signature" is </a:t>
            </a:r>
            <a:r>
              <a:rPr lang="en-US" sz="2400" dirty="0" smtClean="0">
                <a:latin typeface="Book Antiqua" pitchFamily="18" charset="0"/>
              </a:rPr>
              <a:t>issued to patients instead of a prescription</a:t>
            </a:r>
            <a:r>
              <a:rPr lang="uk-UA" sz="2400" dirty="0" smtClean="0">
                <a:latin typeface="Book Antiqua" pitchFamily="18" charset="0"/>
              </a:rPr>
              <a:t> </a:t>
            </a:r>
            <a:r>
              <a:rPr lang="en-GB" sz="2400" dirty="0" smtClean="0"/>
              <a:t>for extemporaneous</a:t>
            </a:r>
            <a:endParaRPr lang="uk-UA" sz="2400" dirty="0" smtClean="0">
              <a:latin typeface="Book Antiqua" pitchFamily="18" charset="0"/>
            </a:endParaRPr>
          </a:p>
          <a:p>
            <a:pPr marL="0" indent="0" algn="just">
              <a:buNone/>
            </a:pPr>
            <a:r>
              <a:rPr lang="en-US" sz="2400" dirty="0" smtClean="0">
                <a:latin typeface="Book Antiqua" pitchFamily="18" charset="0"/>
              </a:rPr>
              <a:t> </a:t>
            </a:r>
            <a:r>
              <a:rPr lang="en-GB" sz="2400" dirty="0" smtClean="0">
                <a:latin typeface="Book Antiqua" pitchFamily="18" charset="0"/>
              </a:rPr>
              <a:t>medications which contain poisons,  narcotic (psychotropic) drugs</a:t>
            </a:r>
            <a:endParaRPr lang="uk-UA" sz="2400" dirty="0">
              <a:latin typeface="Book Antiqua" pitchFamily="18" charset="0"/>
            </a:endParaRPr>
          </a:p>
        </p:txBody>
      </p:sp>
      <p:sp>
        <p:nvSpPr>
          <p:cNvPr id="4" name="Прямоугольник 3"/>
          <p:cNvSpPr/>
          <p:nvPr/>
        </p:nvSpPr>
        <p:spPr>
          <a:xfrm>
            <a:off x="251520" y="4005064"/>
            <a:ext cx="8712968" cy="1631216"/>
          </a:xfrm>
          <a:prstGeom prst="rect">
            <a:avLst/>
          </a:prstGeom>
          <a:solidFill>
            <a:schemeClr val="accent2">
              <a:lumMod val="40000"/>
              <a:lumOff val="60000"/>
            </a:schemeClr>
          </a:solidFill>
        </p:spPr>
        <p:txBody>
          <a:bodyPr wrap="square">
            <a:spAutoFit/>
          </a:bodyPr>
          <a:lstStyle/>
          <a:p>
            <a:pPr algn="ctr"/>
            <a:endParaRPr lang="ru-RU" sz="2000" dirty="0" smtClean="0">
              <a:latin typeface="Book Antiqua" pitchFamily="18" charset="0"/>
            </a:endParaRPr>
          </a:p>
          <a:p>
            <a:pPr algn="ctr"/>
            <a:r>
              <a:rPr lang="en-US" sz="2000" b="1" dirty="0" smtClean="0">
                <a:latin typeface="Book Antiqua" pitchFamily="18" charset="0"/>
              </a:rPr>
              <a:t>Precursors dispensing</a:t>
            </a:r>
            <a:endParaRPr lang="ru-RU" sz="2000" b="1" i="1" dirty="0" smtClean="0">
              <a:latin typeface="Book Antiqua" pitchFamily="18" charset="0"/>
            </a:endParaRPr>
          </a:p>
          <a:p>
            <a:r>
              <a:rPr lang="uk-UA" sz="2000" b="1" dirty="0" smtClean="0">
                <a:latin typeface="Book Antiqua" pitchFamily="18" charset="0"/>
              </a:rPr>
              <a:t>Potassium</a:t>
            </a:r>
            <a:r>
              <a:rPr lang="uk-UA" sz="2000" b="1" dirty="0" smtClean="0">
                <a:latin typeface="Book Antiqua" pitchFamily="18" charset="0"/>
              </a:rPr>
              <a:t> </a:t>
            </a:r>
            <a:r>
              <a:rPr lang="en-US" sz="2000" b="1" dirty="0" smtClean="0">
                <a:latin typeface="Book Antiqua" pitchFamily="18" charset="0"/>
              </a:rPr>
              <a:t>P</a:t>
            </a:r>
            <a:r>
              <a:rPr lang="uk-UA" sz="2000" b="1" dirty="0" smtClean="0">
                <a:latin typeface="Book Antiqua" pitchFamily="18" charset="0"/>
              </a:rPr>
              <a:t>ermanganate</a:t>
            </a:r>
            <a:r>
              <a:rPr lang="en-US" sz="2000" b="1" dirty="0" smtClean="0">
                <a:latin typeface="Book Antiqua" pitchFamily="18" charset="0"/>
              </a:rPr>
              <a:t> </a:t>
            </a:r>
            <a:r>
              <a:rPr lang="en-US" sz="2000" dirty="0" smtClean="0">
                <a:latin typeface="Book Antiqua" pitchFamily="18" charset="0"/>
              </a:rPr>
              <a:t>is dispensed without prescription only packaged in 3-5 gr for one time (in pharmacy with license). Dispensing other precursors is forbidden</a:t>
            </a:r>
            <a:endParaRPr lang="uk-UA" sz="2000" dirty="0">
              <a:latin typeface="Book Antiqua" pitchFamily="18" charset="0"/>
            </a:endParaRPr>
          </a:p>
        </p:txBody>
      </p:sp>
      <p:pic>
        <p:nvPicPr>
          <p:cNvPr id="1026" name="Picture 2"/>
          <p:cNvPicPr>
            <a:picLocks noChangeAspect="1" noChangeArrowheads="1"/>
          </p:cNvPicPr>
          <p:nvPr/>
        </p:nvPicPr>
        <p:blipFill>
          <a:blip r:embed="rId2" cstate="print"/>
          <a:srcRect/>
          <a:stretch>
            <a:fillRect/>
          </a:stretch>
        </p:blipFill>
        <p:spPr bwMode="auto">
          <a:xfrm>
            <a:off x="6012160" y="260648"/>
            <a:ext cx="2736304" cy="30963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1143000"/>
          </a:xfrm>
          <a:solidFill>
            <a:schemeClr val="tx2">
              <a:lumMod val="20000"/>
              <a:lumOff val="80000"/>
            </a:schemeClr>
          </a:solidFill>
        </p:spPr>
        <p:txBody>
          <a:bodyPr>
            <a:normAutofit/>
          </a:bodyPr>
          <a:lstStyle/>
          <a:p>
            <a:pPr hangingPunct="0"/>
            <a:r>
              <a:rPr lang="en-GB" sz="2800" b="1" dirty="0" smtClean="0">
                <a:latin typeface="Book Antiqua" pitchFamily="18" charset="0"/>
              </a:rPr>
              <a:t>Prescription Validity Term</a:t>
            </a:r>
            <a:endParaRPr lang="uk-UA" sz="2800" b="1" dirty="0">
              <a:latin typeface="Book Antiqua" pitchFamily="18" charset="0"/>
            </a:endParaRPr>
          </a:p>
        </p:txBody>
      </p:sp>
      <p:sp>
        <p:nvSpPr>
          <p:cNvPr id="3" name="Содержимое 2"/>
          <p:cNvSpPr>
            <a:spLocks noGrp="1"/>
          </p:cNvSpPr>
          <p:nvPr>
            <p:ph idx="1"/>
          </p:nvPr>
        </p:nvSpPr>
        <p:spPr>
          <a:xfrm>
            <a:off x="0" y="1600200"/>
            <a:ext cx="9144000" cy="5257800"/>
          </a:xfrm>
          <a:solidFill>
            <a:schemeClr val="bg2"/>
          </a:solidFill>
        </p:spPr>
        <p:txBody>
          <a:bodyPr>
            <a:normAutofit/>
          </a:bodyPr>
          <a:lstStyle/>
          <a:p>
            <a:pPr algn="just"/>
            <a:r>
              <a:rPr lang="en-US" sz="2800" dirty="0" smtClean="0">
                <a:latin typeface="Book Antiqua" pitchFamily="18" charset="0"/>
              </a:rPr>
              <a:t>F-1  </a:t>
            </a:r>
            <a:r>
              <a:rPr lang="en-GB" sz="2800" dirty="0" smtClean="0">
                <a:latin typeface="Book Antiqua" pitchFamily="18" charset="0"/>
              </a:rPr>
              <a:t>– 1 month</a:t>
            </a:r>
            <a:endParaRPr lang="uk-UA" sz="2800" dirty="0" smtClean="0">
              <a:latin typeface="Book Antiqua" pitchFamily="18" charset="0"/>
            </a:endParaRPr>
          </a:p>
          <a:p>
            <a:pPr algn="just"/>
            <a:r>
              <a:rPr lang="uk-UA" sz="2800" dirty="0" smtClean="0">
                <a:latin typeface="Book Antiqua" pitchFamily="18" charset="0"/>
              </a:rPr>
              <a:t> </a:t>
            </a:r>
            <a:r>
              <a:rPr lang="en-US" sz="2800" dirty="0" smtClean="0">
                <a:latin typeface="Book Antiqua" pitchFamily="18" charset="0"/>
              </a:rPr>
              <a:t>F-3 – 10 days  </a:t>
            </a:r>
            <a:endParaRPr lang="uk-UA" sz="2800" dirty="0" smtClean="0">
              <a:latin typeface="Book Antiqua" pitchFamily="18" charset="0"/>
            </a:endParaRPr>
          </a:p>
          <a:p>
            <a:pPr algn="just"/>
            <a:r>
              <a:rPr lang="en-US" sz="2800" dirty="0" smtClean="0">
                <a:latin typeface="Book Antiqua" pitchFamily="18" charset="0"/>
              </a:rPr>
              <a:t>E-prescription – the same</a:t>
            </a:r>
          </a:p>
          <a:p>
            <a:pPr algn="just">
              <a:buNone/>
            </a:pPr>
            <a:endParaRPr lang="uk-U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697144" cy="764704"/>
          </a:xfrm>
          <a:solidFill>
            <a:schemeClr val="tx2">
              <a:lumMod val="20000"/>
              <a:lumOff val="80000"/>
            </a:schemeClr>
          </a:solidFill>
        </p:spPr>
        <p:txBody>
          <a:bodyPr>
            <a:normAutofit fontScale="90000"/>
          </a:bodyPr>
          <a:lstStyle/>
          <a:p>
            <a:r>
              <a:rPr lang="uk-UA" sz="2700" dirty="0" smtClean="0">
                <a:latin typeface="Book Antiqua" pitchFamily="18" charset="0"/>
              </a:rPr>
              <a:t/>
            </a:r>
            <a:br>
              <a:rPr lang="uk-UA" sz="2700" dirty="0" smtClean="0">
                <a:latin typeface="Book Antiqua" pitchFamily="18" charset="0"/>
              </a:rPr>
            </a:br>
            <a:r>
              <a:rPr lang="en-US" sz="2400" b="1" dirty="0" smtClean="0">
                <a:latin typeface="Book Antiqua" pitchFamily="18" charset="0"/>
              </a:rPr>
              <a:t>Prescriptions stored in pharmacy</a:t>
            </a:r>
            <a:endParaRPr lang="uk-UA" b="1" dirty="0">
              <a:latin typeface="Book Antiqua" pitchFamily="18" charset="0"/>
            </a:endParaRPr>
          </a:p>
        </p:txBody>
      </p:sp>
      <p:sp>
        <p:nvSpPr>
          <p:cNvPr id="3" name="Содержимое 2"/>
          <p:cNvSpPr>
            <a:spLocks noGrp="1"/>
          </p:cNvSpPr>
          <p:nvPr>
            <p:ph idx="1"/>
          </p:nvPr>
        </p:nvSpPr>
        <p:spPr>
          <a:xfrm>
            <a:off x="107504" y="1124744"/>
            <a:ext cx="8856984" cy="5328592"/>
          </a:xfrm>
          <a:solidFill>
            <a:schemeClr val="bg2"/>
          </a:solidFill>
        </p:spPr>
        <p:txBody>
          <a:bodyPr>
            <a:normAutofit lnSpcReduction="10000"/>
          </a:bodyPr>
          <a:lstStyle/>
          <a:p>
            <a:pPr lvl="0" hangingPunct="0"/>
            <a:r>
              <a:rPr lang="en-GB" dirty="0" smtClean="0">
                <a:latin typeface="Book Antiqua" pitchFamily="18" charset="0"/>
              </a:rPr>
              <a:t>F-3 -  must be stored for </a:t>
            </a:r>
            <a:r>
              <a:rPr lang="en-GB" u="sng" dirty="0" smtClean="0">
                <a:latin typeface="Book Antiqua" pitchFamily="18" charset="0"/>
              </a:rPr>
              <a:t>5 years  </a:t>
            </a:r>
            <a:r>
              <a:rPr lang="en-GB" dirty="0" smtClean="0">
                <a:latin typeface="Book Antiqua" pitchFamily="18" charset="0"/>
              </a:rPr>
              <a:t>expect the current year</a:t>
            </a:r>
          </a:p>
          <a:p>
            <a:pPr lvl="0" hangingPunct="0">
              <a:buNone/>
            </a:pPr>
            <a:endParaRPr lang="en-GB" dirty="0" smtClean="0">
              <a:latin typeface="Book Antiqua" pitchFamily="18" charset="0"/>
            </a:endParaRPr>
          </a:p>
          <a:p>
            <a:pPr lvl="0" hangingPunct="0"/>
            <a:r>
              <a:rPr lang="en-GB" dirty="0" smtClean="0">
                <a:latin typeface="Book Antiqua" pitchFamily="18" charset="0"/>
              </a:rPr>
              <a:t>F-1 (prescription drugs which are paid free/part charge) - must be stored for </a:t>
            </a:r>
            <a:r>
              <a:rPr lang="en-GB" u="sng" dirty="0" smtClean="0">
                <a:latin typeface="Book Antiqua" pitchFamily="18" charset="0"/>
              </a:rPr>
              <a:t>3 years </a:t>
            </a:r>
            <a:r>
              <a:rPr lang="en-GB" dirty="0" smtClean="0">
                <a:latin typeface="Book Antiqua" pitchFamily="18" charset="0"/>
              </a:rPr>
              <a:t>expect the current year</a:t>
            </a:r>
            <a:endParaRPr lang="uk-UA" dirty="0" smtClean="0">
              <a:latin typeface="Book Antiqua" pitchFamily="18" charset="0"/>
            </a:endParaRPr>
          </a:p>
          <a:p>
            <a:pPr lvl="0" hangingPunct="0"/>
            <a:endParaRPr lang="uk-UA" dirty="0" smtClean="0">
              <a:latin typeface="Book Antiqua" pitchFamily="18" charset="0"/>
            </a:endParaRPr>
          </a:p>
          <a:p>
            <a:pPr lvl="0" hangingPunct="0"/>
            <a:r>
              <a:rPr lang="en-GB" dirty="0" smtClean="0">
                <a:latin typeface="Book Antiqua" pitchFamily="18" charset="0"/>
              </a:rPr>
              <a:t>F-1 controlled drugs (combined narcotic, psychotropic, poisons, potent drugs) – prescriptions must be stored for </a:t>
            </a:r>
            <a:r>
              <a:rPr lang="en-GB" u="sng" dirty="0" smtClean="0">
                <a:latin typeface="Book Antiqua" pitchFamily="18" charset="0"/>
              </a:rPr>
              <a:t>1 year  </a:t>
            </a:r>
            <a:r>
              <a:rPr lang="en-GB" dirty="0" smtClean="0">
                <a:latin typeface="Book Antiqua" pitchFamily="18" charset="0"/>
              </a:rPr>
              <a:t>expect the current year</a:t>
            </a:r>
            <a:endParaRPr lang="uk-UA" dirty="0" smtClean="0">
              <a:latin typeface="Book Antiqua" pitchFamily="18" charset="0"/>
            </a:endParaRPr>
          </a:p>
          <a:p>
            <a:pPr>
              <a:buNone/>
            </a:pPr>
            <a:endParaRPr lang="uk-UA" dirty="0" smtClean="0"/>
          </a:p>
          <a:p>
            <a:pPr>
              <a:buNone/>
            </a:pPr>
            <a:endParaRPr lang="uk-UA" dirty="0" smtClean="0"/>
          </a:p>
          <a:p>
            <a:endParaRPr lang="uk-U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60648"/>
            <a:ext cx="8229600" cy="5865515"/>
          </a:xfrm>
          <a:solidFill>
            <a:schemeClr val="bg2"/>
          </a:solidFill>
        </p:spPr>
        <p:txBody>
          <a:bodyPr>
            <a:normAutofit fontScale="92500"/>
          </a:bodyPr>
          <a:lstStyle/>
          <a:p>
            <a:pPr algn="ctr" hangingPunct="0">
              <a:buNone/>
            </a:pPr>
            <a:r>
              <a:rPr lang="en-GB" b="1" dirty="0" smtClean="0">
                <a:latin typeface="Book Antiqua" pitchFamily="18" charset="0"/>
              </a:rPr>
              <a:t>Sources of receiving prescription form </a:t>
            </a:r>
            <a:endParaRPr lang="uk-UA" b="1" dirty="0" smtClean="0">
              <a:latin typeface="Book Antiqua" pitchFamily="18" charset="0"/>
            </a:endParaRPr>
          </a:p>
          <a:p>
            <a:pPr>
              <a:buNone/>
            </a:pPr>
            <a:r>
              <a:rPr lang="en-US" dirty="0" smtClean="0">
                <a:latin typeface="Book Antiqua" pitchFamily="18" charset="0"/>
              </a:rPr>
              <a:t>F-1 – through municipal healthcare authorities</a:t>
            </a:r>
            <a:endParaRPr lang="uk-UA" dirty="0" smtClean="0">
              <a:latin typeface="Book Antiqua" pitchFamily="18" charset="0"/>
            </a:endParaRPr>
          </a:p>
          <a:p>
            <a:pPr>
              <a:buNone/>
            </a:pPr>
            <a:r>
              <a:rPr lang="en-US" dirty="0" smtClean="0">
                <a:latin typeface="Book Antiqua" pitchFamily="18" charset="0"/>
              </a:rPr>
              <a:t>F-3 – through municipal healthcare authorities or pharmacy (chemist) warehouse (stock storage, pharmacy bases)</a:t>
            </a:r>
            <a:endParaRPr lang="uk-UA" dirty="0" smtClean="0">
              <a:latin typeface="Book Antiqua" pitchFamily="18" charset="0"/>
            </a:endParaRPr>
          </a:p>
          <a:p>
            <a:pPr>
              <a:buNone/>
            </a:pPr>
            <a:endParaRPr lang="uk-UA" dirty="0" smtClean="0">
              <a:latin typeface="Book Antiqua" pitchFamily="18" charset="0"/>
            </a:endParaRPr>
          </a:p>
          <a:p>
            <a:pPr algn="ctr" hangingPunct="0">
              <a:buNone/>
            </a:pPr>
            <a:r>
              <a:rPr lang="en-GB" b="1" dirty="0" smtClean="0">
                <a:latin typeface="Book Antiqua" pitchFamily="18" charset="0"/>
              </a:rPr>
              <a:t>Storage  of prescription forms in pharmacies</a:t>
            </a:r>
            <a:endParaRPr lang="uk-UA" b="1" dirty="0" smtClean="0">
              <a:latin typeface="Book Antiqua" pitchFamily="18" charset="0"/>
            </a:endParaRPr>
          </a:p>
          <a:p>
            <a:pPr hangingPunct="0">
              <a:buNone/>
            </a:pPr>
            <a:r>
              <a:rPr lang="ru-RU" dirty="0" smtClean="0">
                <a:latin typeface="Book Antiqua" pitchFamily="18" charset="0"/>
              </a:rPr>
              <a:t> </a:t>
            </a:r>
            <a:endParaRPr lang="uk-UA" dirty="0" smtClean="0">
              <a:latin typeface="Book Antiqua" pitchFamily="18" charset="0"/>
            </a:endParaRPr>
          </a:p>
          <a:p>
            <a:pPr>
              <a:buNone/>
            </a:pPr>
            <a:r>
              <a:rPr lang="en-US" dirty="0" smtClean="0">
                <a:latin typeface="Book Antiqua" pitchFamily="18" charset="0"/>
              </a:rPr>
              <a:t>F-1 – in cabinets</a:t>
            </a:r>
            <a:endParaRPr lang="uk-UA" dirty="0" smtClean="0">
              <a:latin typeface="Book Antiqua" pitchFamily="18" charset="0"/>
            </a:endParaRPr>
          </a:p>
          <a:p>
            <a:pPr>
              <a:buNone/>
            </a:pPr>
            <a:r>
              <a:rPr lang="en-US" dirty="0" smtClean="0">
                <a:latin typeface="Book Antiqua" pitchFamily="18" charset="0"/>
              </a:rPr>
              <a:t>F-3 – in locked cabinets and safes</a:t>
            </a:r>
            <a:endParaRPr lang="uk-UA" dirty="0" smtClean="0">
              <a:latin typeface="Book Antiqua" pitchFamily="18" charset="0"/>
            </a:endParaRPr>
          </a:p>
          <a:p>
            <a:endParaRPr lang="uk-UA" dirty="0" smtClean="0"/>
          </a:p>
          <a:p>
            <a:endParaRPr lang="uk-U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a:solidFill>
            <a:schemeClr val="tx2">
              <a:lumMod val="20000"/>
              <a:lumOff val="80000"/>
            </a:schemeClr>
          </a:solidFill>
        </p:spPr>
        <p:txBody>
          <a:bodyPr/>
          <a:lstStyle/>
          <a:p>
            <a:pPr>
              <a:buNone/>
            </a:pPr>
            <a:endParaRPr lang="uk-UA" dirty="0" smtClean="0"/>
          </a:p>
          <a:p>
            <a:pPr>
              <a:buNone/>
            </a:pPr>
            <a:endParaRPr lang="uk-UA" dirty="0" smtClean="0"/>
          </a:p>
          <a:p>
            <a:pPr>
              <a:buNone/>
            </a:pPr>
            <a:endParaRPr lang="uk-UA" dirty="0" smtClean="0"/>
          </a:p>
          <a:p>
            <a:pPr algn="ctr">
              <a:buNone/>
            </a:pPr>
            <a:r>
              <a:rPr lang="en-US" sz="5400" i="1" dirty="0" smtClean="0">
                <a:solidFill>
                  <a:schemeClr val="accent2">
                    <a:lumMod val="50000"/>
                  </a:schemeClr>
                </a:solidFill>
                <a:latin typeface="Bookman Old Style" pitchFamily="18" charset="0"/>
              </a:rPr>
              <a:t>Thank you </a:t>
            </a:r>
          </a:p>
          <a:p>
            <a:pPr algn="ctr">
              <a:buNone/>
            </a:pPr>
            <a:r>
              <a:rPr lang="en-US" sz="5400" i="1" dirty="0" smtClean="0">
                <a:solidFill>
                  <a:schemeClr val="accent2">
                    <a:lumMod val="50000"/>
                  </a:schemeClr>
                </a:solidFill>
                <a:latin typeface="Bookman Old Style" pitchFamily="18" charset="0"/>
              </a:rPr>
              <a:t>for your attention</a:t>
            </a:r>
            <a:endParaRPr lang="uk-UA" sz="5400" i="1" dirty="0">
              <a:solidFill>
                <a:schemeClr val="accent2">
                  <a:lumMod val="50000"/>
                </a:schemeClr>
              </a:solidFill>
              <a:latin typeface="Bookman Old Style"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1762</TotalTime>
  <Words>1072</Words>
  <Application>Microsoft Office PowerPoint</Application>
  <PresentationFormat>Экран (4:3)</PresentationFormat>
  <Paragraphs>136</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Тема Office</vt:lpstr>
      <vt:lpstr>Odessa National Medical University Faculty of Pharmacy Department of Organization and Economics of Pharmacy</vt:lpstr>
      <vt:lpstr>Lecture Plan</vt:lpstr>
      <vt:lpstr>Prescription: definition, functions</vt:lpstr>
      <vt:lpstr>Types of the Prescription Payment</vt:lpstr>
      <vt:lpstr> Who can write out prescriptions to patients ?</vt:lpstr>
      <vt:lpstr>Prescriptions must be written on : </vt:lpstr>
      <vt:lpstr>Prescription Forms</vt:lpstr>
      <vt:lpstr>Prescription Forms</vt:lpstr>
      <vt:lpstr>Filling in prescription forms:</vt:lpstr>
      <vt:lpstr>Слайд 10</vt:lpstr>
      <vt:lpstr>Peculiarities of writing out free or part charge prescriptions</vt:lpstr>
      <vt:lpstr>Exemption  from Prescription Charges </vt:lpstr>
      <vt:lpstr>Medical conditions which are provided by  free medications</vt:lpstr>
      <vt:lpstr>Aspects of prescribing to particular patient groups</vt:lpstr>
      <vt:lpstr>List of the medication cannot be prescribed</vt:lpstr>
      <vt:lpstr>Maximum amount of medication to be dispensed </vt:lpstr>
      <vt:lpstr>Special marks: design</vt:lpstr>
      <vt:lpstr>Слайд 18</vt:lpstr>
      <vt:lpstr>Prescription Validity Term</vt:lpstr>
      <vt:lpstr> Prescriptions stored in pharmacy</vt:lpstr>
      <vt:lpstr>Слайд 21</vt:lpstr>
      <vt:lpstr>Слайд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e210275boi</dc:creator>
  <cp:lastModifiedBy>e210275boi</cp:lastModifiedBy>
  <cp:revision>116</cp:revision>
  <dcterms:created xsi:type="dcterms:W3CDTF">2020-09-24T06:58:05Z</dcterms:created>
  <dcterms:modified xsi:type="dcterms:W3CDTF">2020-11-13T08:50:17Z</dcterms:modified>
</cp:coreProperties>
</file>