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18" r:id="rId2"/>
    <p:sldId id="329" r:id="rId3"/>
    <p:sldId id="334" r:id="rId4"/>
    <p:sldId id="335" r:id="rId5"/>
    <p:sldId id="336" r:id="rId6"/>
    <p:sldId id="337" r:id="rId7"/>
    <p:sldId id="338" r:id="rId8"/>
    <p:sldId id="339" r:id="rId9"/>
    <p:sldId id="340" r:id="rId10"/>
    <p:sldId id="341" r:id="rId11"/>
    <p:sldId id="343" r:id="rId12"/>
    <p:sldId id="344" r:id="rId13"/>
    <p:sldId id="342" r:id="rId14"/>
  </p:sldIdLst>
  <p:sldSz cx="12188825" cy="6858000"/>
  <p:notesSz cx="6858000" cy="9144000"/>
  <p:custDataLst>
    <p:tags r:id="rId17"/>
  </p:custDataLst>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65" userDrawn="1">
          <p15:clr>
            <a:srgbClr val="A4A3A4"/>
          </p15:clr>
        </p15:guide>
        <p15:guide id="3" orient="horz" pos="1152">
          <p15:clr>
            <a:srgbClr val="A4A3A4"/>
          </p15:clr>
        </p15:guide>
        <p15:guide id="4" orient="horz" pos="1018">
          <p15:clr>
            <a:srgbClr val="A4A3A4"/>
          </p15:clr>
        </p15:guide>
        <p15:guide id="5" orient="horz" pos="3884" userDrawn="1">
          <p15:clr>
            <a:srgbClr val="A4A3A4"/>
          </p15:clr>
        </p15:guide>
        <p15:guide id="6" orient="horz" pos="2931" userDrawn="1">
          <p15:clr>
            <a:srgbClr val="A4A3A4"/>
          </p15:clr>
        </p15:guide>
        <p15:guide id="7" orient="horz" pos="3067" userDrawn="1">
          <p15:clr>
            <a:srgbClr val="A4A3A4"/>
          </p15:clr>
        </p15:guide>
        <p15:guide id="8" orient="horz" pos="436" userDrawn="1">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6E90FE"/>
    <a:srgbClr val="8086FC"/>
    <a:srgbClr val="6D6DFB"/>
    <a:srgbClr val="4E78F0"/>
    <a:srgbClr val="F0932C"/>
    <a:srgbClr val="92C610"/>
    <a:srgbClr val="9FD812"/>
    <a:srgbClr val="E05F2C"/>
    <a:srgbClr val="0AB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59" autoAdjust="0"/>
    <p:restoredTop sz="94609" autoAdjust="0"/>
  </p:normalViewPr>
  <p:slideViewPr>
    <p:cSldViewPr showGuides="1">
      <p:cViewPr varScale="1">
        <p:scale>
          <a:sx n="127" d="100"/>
          <a:sy n="127" d="100"/>
        </p:scale>
        <p:origin x="616" y="176"/>
      </p:cViewPr>
      <p:guideLst>
        <p:guide orient="horz" pos="2160"/>
        <p:guide orient="horz" pos="4065"/>
        <p:guide orient="horz" pos="1152"/>
        <p:guide orient="horz" pos="1018"/>
        <p:guide orient="horz" pos="3884"/>
        <p:guide orient="horz" pos="2931"/>
        <p:guide orient="horz" pos="3067"/>
        <p:guide orient="horz" pos="436"/>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5" d="100"/>
          <a:sy n="85" d="100"/>
        </p:scale>
        <p:origin x="305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0CEC57F-29A2-4A71-A65E-7283890170C7}" type="datetime1">
              <a:rPr lang="ru-RU" smtClean="0"/>
              <a:t>30.11.2020</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F8ED99B-9732-49FC-9C16-B56FEB1B1092}" type="slidenum">
              <a:rPr lang="ru-RU" smtClean="0"/>
              <a:t>‹#›</a:t>
            </a:fld>
            <a:endParaRPr lang="ru-RU" dirty="0"/>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DFB8B9EC-FC92-4B53-8521-C041F9E6CC51}" type="datetime1">
              <a:rPr lang="ru-RU" smtClean="0"/>
              <a:t>30.11.2020</a:t>
            </a:fld>
            <a:endParaRPr lang="ru-RU" dirty="0"/>
          </a:p>
        </p:txBody>
      </p:sp>
      <p:sp>
        <p:nvSpPr>
          <p:cNvPr id="4" name="Образ слайда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ru-RU" dirty="0"/>
              <a:t>Щелкните, чтобы изменить стили текста образца слайда</a:t>
            </a:r>
          </a:p>
          <a:p>
            <a:pPr lvl="1" rtl="0"/>
            <a:r>
              <a:rPr lang="ru-RU" dirty="0"/>
              <a:t>Второй уровень</a:t>
            </a:r>
          </a:p>
          <a:p>
            <a:pPr lvl="2" rtl="0"/>
            <a:r>
              <a:rPr lang="ru-RU" dirty="0"/>
              <a:t>Третий уровень</a:t>
            </a:r>
          </a:p>
          <a:p>
            <a:pPr lvl="3" rtl="0"/>
            <a:r>
              <a:rPr lang="ru-RU" dirty="0"/>
              <a:t>Четвертый уровень</a:t>
            </a:r>
          </a:p>
          <a:p>
            <a:pPr lvl="4" rtl="0"/>
            <a:r>
              <a:rPr lang="ru-RU" dirty="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ru-RU" smtClean="0"/>
              <a:t>‹#›</a:t>
            </a:fld>
            <a:endParaRPr lang="ru-RU"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rtl="0"/>
            <a:endParaRPr lang="ru-RU" dirty="0"/>
          </a:p>
        </p:txBody>
      </p:sp>
      <p:sp>
        <p:nvSpPr>
          <p:cNvPr id="4" name="Номер слайда 3"/>
          <p:cNvSpPr>
            <a:spLocks noGrp="1"/>
          </p:cNvSpPr>
          <p:nvPr>
            <p:ph type="sldNum" sz="quarter" idx="10"/>
          </p:nvPr>
        </p:nvSpPr>
        <p:spPr/>
        <p:txBody>
          <a:bodyPr/>
          <a:lstStyle/>
          <a:p>
            <a:pPr algn="l" rtl="0"/>
            <a:fld id="{F93199CD-3E1B-4AE6-990F-76F925F5EA9F}" type="slidenum">
              <a:rPr lang="ru-RU" smtClean="0"/>
              <a:t>1</a:t>
            </a:fld>
            <a:endParaRPr lang="ru-RU" dirty="0"/>
          </a:p>
        </p:txBody>
      </p:sp>
    </p:spTree>
    <p:extLst>
      <p:ext uri="{BB962C8B-B14F-4D97-AF65-F5344CB8AC3E}">
        <p14:creationId xmlns:p14="http://schemas.microsoft.com/office/powerpoint/2010/main" val="259077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rtl="0"/>
            <a:endParaRPr lang="ru-RU" dirty="0"/>
          </a:p>
        </p:txBody>
      </p:sp>
      <p:sp>
        <p:nvSpPr>
          <p:cNvPr id="4" name="Номер слайда 3"/>
          <p:cNvSpPr>
            <a:spLocks noGrp="1"/>
          </p:cNvSpPr>
          <p:nvPr>
            <p:ph type="sldNum" sz="quarter" idx="10"/>
          </p:nvPr>
        </p:nvSpPr>
        <p:spPr/>
        <p:txBody>
          <a:bodyPr/>
          <a:lstStyle/>
          <a:p>
            <a:pPr algn="l" rtl="0"/>
            <a:fld id="{F93199CD-3E1B-4AE6-990F-76F925F5EA9F}" type="slidenum">
              <a:rPr lang="ru-RU" smtClean="0"/>
              <a:t>2</a:t>
            </a:fld>
            <a:endParaRPr lang="ru-RU" dirty="0"/>
          </a:p>
        </p:txBody>
      </p:sp>
    </p:spTree>
    <p:extLst>
      <p:ext uri="{BB962C8B-B14F-4D97-AF65-F5344CB8AC3E}">
        <p14:creationId xmlns:p14="http://schemas.microsoft.com/office/powerpoint/2010/main" val="1764575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rtl="0"/>
            <a:endParaRPr lang="ru-RU" dirty="0"/>
          </a:p>
        </p:txBody>
      </p:sp>
      <p:sp>
        <p:nvSpPr>
          <p:cNvPr id="4" name="Номер слайда 3"/>
          <p:cNvSpPr>
            <a:spLocks noGrp="1"/>
          </p:cNvSpPr>
          <p:nvPr>
            <p:ph type="sldNum" sz="quarter" idx="10"/>
          </p:nvPr>
        </p:nvSpPr>
        <p:spPr/>
        <p:txBody>
          <a:bodyPr/>
          <a:lstStyle/>
          <a:p>
            <a:pPr algn="l" rtl="0"/>
            <a:fld id="{F93199CD-3E1B-4AE6-990F-76F925F5EA9F}" type="slidenum">
              <a:rPr lang="ru-RU" smtClean="0"/>
              <a:t>3</a:t>
            </a:fld>
            <a:endParaRPr lang="ru-RU" dirty="0"/>
          </a:p>
        </p:txBody>
      </p:sp>
    </p:spTree>
    <p:extLst>
      <p:ext uri="{BB962C8B-B14F-4D97-AF65-F5344CB8AC3E}">
        <p14:creationId xmlns:p14="http://schemas.microsoft.com/office/powerpoint/2010/main" val="243807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rtl="0"/>
            <a:endParaRPr lang="ru-RU" dirty="0"/>
          </a:p>
        </p:txBody>
      </p:sp>
      <p:sp>
        <p:nvSpPr>
          <p:cNvPr id="4" name="Номер слайда 3"/>
          <p:cNvSpPr>
            <a:spLocks noGrp="1"/>
          </p:cNvSpPr>
          <p:nvPr>
            <p:ph type="sldNum" sz="quarter" idx="10"/>
          </p:nvPr>
        </p:nvSpPr>
        <p:spPr/>
        <p:txBody>
          <a:bodyPr/>
          <a:lstStyle/>
          <a:p>
            <a:pPr algn="l" rtl="0"/>
            <a:fld id="{F93199CD-3E1B-4AE6-990F-76F925F5EA9F}" type="slidenum">
              <a:rPr lang="ru-RU" smtClean="0"/>
              <a:t>4</a:t>
            </a:fld>
            <a:endParaRPr lang="ru-RU" dirty="0"/>
          </a:p>
        </p:txBody>
      </p:sp>
    </p:spTree>
    <p:extLst>
      <p:ext uri="{BB962C8B-B14F-4D97-AF65-F5344CB8AC3E}">
        <p14:creationId xmlns:p14="http://schemas.microsoft.com/office/powerpoint/2010/main" val="2171673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rtl="0"/>
            <a:endParaRPr lang="ru-RU" dirty="0"/>
          </a:p>
        </p:txBody>
      </p:sp>
      <p:sp>
        <p:nvSpPr>
          <p:cNvPr id="4" name="Номер слайда 3"/>
          <p:cNvSpPr>
            <a:spLocks noGrp="1"/>
          </p:cNvSpPr>
          <p:nvPr>
            <p:ph type="sldNum" sz="quarter" idx="10"/>
          </p:nvPr>
        </p:nvSpPr>
        <p:spPr/>
        <p:txBody>
          <a:bodyPr/>
          <a:lstStyle/>
          <a:p>
            <a:pPr algn="l" rtl="0"/>
            <a:fld id="{F93199CD-3E1B-4AE6-990F-76F925F5EA9F}" type="slidenum">
              <a:rPr lang="ru-RU" smtClean="0"/>
              <a:t>5</a:t>
            </a:fld>
            <a:endParaRPr lang="ru-RU" dirty="0"/>
          </a:p>
        </p:txBody>
      </p:sp>
    </p:spTree>
    <p:extLst>
      <p:ext uri="{BB962C8B-B14F-4D97-AF65-F5344CB8AC3E}">
        <p14:creationId xmlns:p14="http://schemas.microsoft.com/office/powerpoint/2010/main" val="2804578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rtl="0"/>
            <a:endParaRPr lang="ru-RU" dirty="0"/>
          </a:p>
        </p:txBody>
      </p:sp>
      <p:sp>
        <p:nvSpPr>
          <p:cNvPr id="4" name="Номер слайда 3"/>
          <p:cNvSpPr>
            <a:spLocks noGrp="1"/>
          </p:cNvSpPr>
          <p:nvPr>
            <p:ph type="sldNum" sz="quarter" idx="10"/>
          </p:nvPr>
        </p:nvSpPr>
        <p:spPr/>
        <p:txBody>
          <a:bodyPr/>
          <a:lstStyle/>
          <a:p>
            <a:pPr algn="l" rtl="0"/>
            <a:fld id="{F93199CD-3E1B-4AE6-990F-76F925F5EA9F}" type="slidenum">
              <a:rPr lang="ru-RU" smtClean="0"/>
              <a:t>6</a:t>
            </a:fld>
            <a:endParaRPr lang="ru-RU" dirty="0"/>
          </a:p>
        </p:txBody>
      </p:sp>
    </p:spTree>
    <p:extLst>
      <p:ext uri="{BB962C8B-B14F-4D97-AF65-F5344CB8AC3E}">
        <p14:creationId xmlns:p14="http://schemas.microsoft.com/office/powerpoint/2010/main" val="910214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0824" y="1600200"/>
            <a:ext cx="5945188" cy="3048000"/>
          </a:xfrm>
        </p:spPr>
        <p:txBody>
          <a:bodyPr rtlCol="0" anchor="b">
            <a:normAutofit/>
          </a:bodyPr>
          <a:lstStyle>
            <a:lvl1pPr>
              <a:lnSpc>
                <a:spcPct val="80000"/>
              </a:lnSpc>
              <a:defRPr sz="6600">
                <a:solidFill>
                  <a:schemeClr val="tx1"/>
                </a:solidFill>
              </a:defRPr>
            </a:lvl1pPr>
          </a:lstStyle>
          <a:p>
            <a:pPr rtl="0"/>
            <a:r>
              <a:rPr lang="ru-RU"/>
              <a:t>Образец заголовка</a:t>
            </a:r>
            <a:endParaRPr lang="ru-RU" dirty="0"/>
          </a:p>
        </p:txBody>
      </p:sp>
      <p:sp>
        <p:nvSpPr>
          <p:cNvPr id="3" name="Подзаголовок 2"/>
          <p:cNvSpPr>
            <a:spLocks noGrp="1"/>
          </p:cNvSpPr>
          <p:nvPr>
            <p:ph type="subTitle" idx="1" hasCustomPrompt="1"/>
          </p:nvPr>
        </p:nvSpPr>
        <p:spPr>
          <a:xfrm>
            <a:off x="1520825" y="4898572"/>
            <a:ext cx="5945187" cy="1270453"/>
          </a:xfrm>
        </p:spPr>
        <p:txBody>
          <a:bodyPr rtlCol="0">
            <a:noAutofit/>
          </a:bodyPr>
          <a:lstStyle>
            <a:lvl1pPr marL="0" indent="0" algn="l">
              <a:spcBef>
                <a:spcPts val="0"/>
              </a:spcBef>
              <a:buNone/>
              <a:defRPr sz="2800" cap="none" baseline="0">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ru-RU" dirty="0"/>
              <a:t>Образец подзаголовка</a:t>
            </a:r>
          </a:p>
        </p:txBody>
      </p:sp>
      <p:cxnSp>
        <p:nvCxnSpPr>
          <p:cNvPr id="6" name="Прямая соединительная линия 5"/>
          <p:cNvCxnSpPr/>
          <p:nvPr/>
        </p:nvCxnSpPr>
        <p:spPr>
          <a:xfrm>
            <a:off x="1658936" y="4782971"/>
            <a:ext cx="56546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grpSp>
        <p:nvGrpSpPr>
          <p:cNvPr id="5" name="Группа 4"/>
          <p:cNvGrpSpPr/>
          <p:nvPr userDrawn="1"/>
        </p:nvGrpSpPr>
        <p:grpSpPr>
          <a:xfrm>
            <a:off x="7923213" y="0"/>
            <a:ext cx="4265612" cy="6858000"/>
            <a:chOff x="7923213" y="0"/>
            <a:chExt cx="4265612" cy="6858000"/>
          </a:xfrm>
        </p:grpSpPr>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13" name="Прямоугольник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gr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solidFill>
                  <a:schemeClr val="accent1">
                    <a:lumMod val="50000"/>
                  </a:schemeClr>
                </a:solidFill>
              </a:defRPr>
            </a:lvl1pPr>
          </a:lstStyle>
          <a:p>
            <a:pPr rtl="0"/>
            <a:r>
              <a:rPr lang="ru-RU"/>
              <a:t>Образец заголовка</a:t>
            </a:r>
            <a:endParaRPr lang="ru-RU" dirty="0"/>
          </a:p>
        </p:txBody>
      </p:sp>
      <p:sp>
        <p:nvSpPr>
          <p:cNvPr id="3" name="Объект 2"/>
          <p:cNvSpPr>
            <a:spLocks noGrp="1"/>
          </p:cNvSpPr>
          <p:nvPr>
            <p:ph idx="1"/>
          </p:nvPr>
        </p:nvSpPr>
        <p:spPr/>
        <p:txBody>
          <a:bodyPr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5" name="Нижний колонтитул 4"/>
          <p:cNvSpPr>
            <a:spLocks noGrp="1"/>
          </p:cNvSpPr>
          <p:nvPr>
            <p:ph type="ftr" sz="quarter" idx="11"/>
          </p:nvPr>
        </p:nvSpPr>
        <p:spPr/>
        <p:txBody>
          <a:bodyPr rtlCol="0"/>
          <a:lstStyle/>
          <a:p>
            <a:pPr rtl="0"/>
            <a:r>
              <a:rPr lang="ru-RU" dirty="0"/>
              <a:t>Добавить нижний колонтитул</a:t>
            </a:r>
          </a:p>
        </p:txBody>
      </p:sp>
      <p:sp>
        <p:nvSpPr>
          <p:cNvPr id="4" name="Дата 3"/>
          <p:cNvSpPr>
            <a:spLocks noGrp="1"/>
          </p:cNvSpPr>
          <p:nvPr>
            <p:ph type="dt" sz="half" idx="10"/>
          </p:nvPr>
        </p:nvSpPr>
        <p:spPr/>
        <p:txBody>
          <a:bodyPr rtlCol="0"/>
          <a:lstStyle/>
          <a:p>
            <a:pPr rtl="0"/>
            <a:fld id="{2EDB3B26-218C-4385-B364-F4EB12FE238A}" type="datetime1">
              <a:rPr lang="ru-RU" smtClean="0"/>
              <a:t>30.11.2020</a:t>
            </a:fld>
            <a:endParaRPr lang="ru-RU" dirty="0"/>
          </a:p>
        </p:txBody>
      </p:sp>
      <p:sp>
        <p:nvSpPr>
          <p:cNvPr id="6" name="Номер слайда 5"/>
          <p:cNvSpPr>
            <a:spLocks noGrp="1"/>
          </p:cNvSpPr>
          <p:nvPr>
            <p:ph type="sldNum" sz="quarter" idx="12"/>
          </p:nvPr>
        </p:nvSpPr>
        <p:spPr/>
        <p:txBody>
          <a:bodyPr rtlCol="0"/>
          <a:lstStyle/>
          <a:p>
            <a:pPr rtl="0"/>
            <a:fld id="{2A013F82-EE5E-44EE-A61D-E31C6657F26F}" type="slidenum">
              <a:rPr lang="ru-RU" smtClean="0"/>
              <a:t>‹#›</a:t>
            </a:fld>
            <a:endParaRPr lang="ru-RU" dirty="0"/>
          </a:p>
        </p:txBody>
      </p:sp>
      <p:cxnSp>
        <p:nvCxnSpPr>
          <p:cNvPr id="7" name="Прямая соединительная линия 6"/>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2410" y="2237096"/>
            <a:ext cx="8229601" cy="2411103"/>
          </a:xfrm>
        </p:spPr>
        <p:txBody>
          <a:bodyPr rtlCol="0" anchor="b">
            <a:normAutofit/>
          </a:bodyPr>
          <a:lstStyle>
            <a:lvl1pPr algn="l">
              <a:lnSpc>
                <a:spcPct val="80000"/>
              </a:lnSpc>
              <a:defRPr sz="4800" b="0" cap="none" baseline="0">
                <a:solidFill>
                  <a:schemeClr val="tx1"/>
                </a:solidFill>
              </a:defRPr>
            </a:lvl1pPr>
          </a:lstStyle>
          <a:p>
            <a:pPr rtl="0"/>
            <a:r>
              <a:rPr lang="ru-RU"/>
              <a:t>Образец заголовка</a:t>
            </a:r>
            <a:endParaRPr lang="ru-RU" dirty="0"/>
          </a:p>
        </p:txBody>
      </p:sp>
      <p:sp>
        <p:nvSpPr>
          <p:cNvPr id="3" name="Текст 2"/>
          <p:cNvSpPr>
            <a:spLocks noGrp="1"/>
          </p:cNvSpPr>
          <p:nvPr>
            <p:ph type="body" idx="1"/>
          </p:nvPr>
        </p:nvSpPr>
        <p:spPr>
          <a:xfrm>
            <a:off x="1522412" y="4876800"/>
            <a:ext cx="8229601" cy="1292225"/>
          </a:xfrm>
        </p:spPr>
        <p:txBody>
          <a:bodyPr rtlCol="0" anchor="t">
            <a:normAutofit/>
          </a:bodyPr>
          <a:lstStyle>
            <a:lvl1pPr marL="0" indent="0">
              <a:spcBef>
                <a:spcPts val="0"/>
              </a:spcBef>
              <a:buNone/>
              <a:defRPr sz="2800" cap="none" baseline="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a:t>Образец текста</a:t>
            </a:r>
          </a:p>
        </p:txBody>
      </p:sp>
      <p:grpSp>
        <p:nvGrpSpPr>
          <p:cNvPr id="7" name="Группа 6"/>
          <p:cNvGrpSpPr/>
          <p:nvPr userDrawn="1"/>
        </p:nvGrpSpPr>
        <p:grpSpPr>
          <a:xfrm>
            <a:off x="11123611" y="0"/>
            <a:ext cx="1065214" cy="6868886"/>
            <a:chOff x="11123611" y="0"/>
            <a:chExt cx="1065214" cy="6868886"/>
          </a:xfrm>
        </p:grpSpPr>
        <p:pic>
          <p:nvPicPr>
            <p:cNvPr id="10" name="Рисунок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Прямоугольник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grpSp>
      <p:sp>
        <p:nvSpPr>
          <p:cNvPr id="5" name="Нижний колонтитул 4"/>
          <p:cNvSpPr>
            <a:spLocks noGrp="1"/>
          </p:cNvSpPr>
          <p:nvPr>
            <p:ph type="ftr" sz="quarter" idx="11"/>
          </p:nvPr>
        </p:nvSpPr>
        <p:spPr/>
        <p:txBody>
          <a:bodyPr rtlCol="0"/>
          <a:lstStyle/>
          <a:p>
            <a:pPr rtl="0"/>
            <a:r>
              <a:rPr lang="ru-RU" dirty="0"/>
              <a:t>Добавить нижний колонтитул</a:t>
            </a:r>
          </a:p>
        </p:txBody>
      </p:sp>
      <p:sp>
        <p:nvSpPr>
          <p:cNvPr id="4" name="Дата 3"/>
          <p:cNvSpPr>
            <a:spLocks noGrp="1"/>
          </p:cNvSpPr>
          <p:nvPr>
            <p:ph type="dt" sz="half" idx="10"/>
          </p:nvPr>
        </p:nvSpPr>
        <p:spPr/>
        <p:txBody>
          <a:bodyPr rtlCol="0"/>
          <a:lstStyle/>
          <a:p>
            <a:pPr rtl="0"/>
            <a:fld id="{57486078-CAD5-4DC2-BE56-4C049F6B33BC}" type="datetime1">
              <a:rPr lang="ru-RU" smtClean="0"/>
              <a:t>30.11.2020</a:t>
            </a:fld>
            <a:endParaRPr lang="ru-RU" dirty="0"/>
          </a:p>
        </p:txBody>
      </p:sp>
      <p:sp>
        <p:nvSpPr>
          <p:cNvPr id="6" name="Номер слайда 5"/>
          <p:cNvSpPr>
            <a:spLocks noGrp="1"/>
          </p:cNvSpPr>
          <p:nvPr>
            <p:ph type="sldNum" sz="quarter" idx="12"/>
          </p:nvPr>
        </p:nvSpPr>
        <p:spPr/>
        <p:txBody>
          <a:bodyPr rtlCol="0"/>
          <a:lstStyle/>
          <a:p>
            <a:pPr rtl="0"/>
            <a:fld id="{2A013F82-EE5E-44EE-A61D-E31C6657F26F}" type="slidenum">
              <a:rPr lang="ru-RU" smtClean="0"/>
              <a:t>‹#›</a:t>
            </a:fld>
            <a:endParaRPr lang="ru-RU" dirty="0"/>
          </a:p>
        </p:txBody>
      </p:sp>
      <p:cxnSp>
        <p:nvCxnSpPr>
          <p:cNvPr id="9" name="Прямая соединительная линия 8"/>
          <p:cNvCxnSpPr/>
          <p:nvPr/>
        </p:nvCxnSpPr>
        <p:spPr>
          <a:xfrm>
            <a:off x="1658936" y="4782971"/>
            <a:ext cx="80168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ru-RU"/>
              <a:t>Образец заголовка</a:t>
            </a:r>
            <a:endParaRPr lang="ru-RU" dirty="0"/>
          </a:p>
        </p:txBody>
      </p:sp>
      <p:sp>
        <p:nvSpPr>
          <p:cNvPr id="3" name="Объект 2"/>
          <p:cNvSpPr>
            <a:spLocks noGrp="1"/>
          </p:cNvSpPr>
          <p:nvPr>
            <p:ph sz="half" idx="1"/>
          </p:nvPr>
        </p:nvSpPr>
        <p:spPr>
          <a:xfrm>
            <a:off x="1488168" y="1984248"/>
            <a:ext cx="4800600"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4" name="Объект 3"/>
          <p:cNvSpPr>
            <a:spLocks noGrp="1"/>
          </p:cNvSpPr>
          <p:nvPr>
            <p:ph sz="half" idx="2"/>
          </p:nvPr>
        </p:nvSpPr>
        <p:spPr>
          <a:xfrm>
            <a:off x="6551612" y="1984248"/>
            <a:ext cx="4800601"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6" name="Нижний колонтитул 5"/>
          <p:cNvSpPr>
            <a:spLocks noGrp="1"/>
          </p:cNvSpPr>
          <p:nvPr>
            <p:ph type="ftr" sz="quarter" idx="11"/>
          </p:nvPr>
        </p:nvSpPr>
        <p:spPr/>
        <p:txBody>
          <a:bodyPr rtlCol="0"/>
          <a:lstStyle/>
          <a:p>
            <a:pPr rtl="0"/>
            <a:r>
              <a:rPr lang="ru-RU" dirty="0"/>
              <a:t>Добавить нижний колонтитул</a:t>
            </a:r>
          </a:p>
        </p:txBody>
      </p:sp>
      <p:sp>
        <p:nvSpPr>
          <p:cNvPr id="5" name="Дата 4"/>
          <p:cNvSpPr>
            <a:spLocks noGrp="1"/>
          </p:cNvSpPr>
          <p:nvPr>
            <p:ph type="dt" sz="half" idx="10"/>
          </p:nvPr>
        </p:nvSpPr>
        <p:spPr/>
        <p:txBody>
          <a:bodyPr rtlCol="0"/>
          <a:lstStyle/>
          <a:p>
            <a:pPr rtl="0"/>
            <a:fld id="{46FC5052-FE68-4F34-A074-3C8ABF68DAC4}" type="datetime1">
              <a:rPr lang="ru-RU" smtClean="0"/>
              <a:t>30.11.2020</a:t>
            </a:fld>
            <a:endParaRPr lang="ru-RU" dirty="0"/>
          </a:p>
        </p:txBody>
      </p:sp>
      <p:sp>
        <p:nvSpPr>
          <p:cNvPr id="7" name="Номер слайда 6"/>
          <p:cNvSpPr>
            <a:spLocks noGrp="1"/>
          </p:cNvSpPr>
          <p:nvPr>
            <p:ph type="sldNum" sz="quarter" idx="12"/>
          </p:nvPr>
        </p:nvSpPr>
        <p:spPr/>
        <p:txBody>
          <a:bodyPr rtlCol="0"/>
          <a:lstStyle/>
          <a:p>
            <a:pPr rtl="0"/>
            <a:fld id="{2A013F82-EE5E-44EE-A61D-E31C6657F26F}" type="slidenum">
              <a:rPr lang="ru-RU" smtClean="0"/>
              <a:t>‹#›</a:t>
            </a:fld>
            <a:endParaRPr lang="ru-RU" dirty="0"/>
          </a:p>
        </p:txBody>
      </p:sp>
      <p:cxnSp>
        <p:nvCxnSpPr>
          <p:cNvPr id="8" name="Прямая соединительная линия 7"/>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ru-RU"/>
              <a:t>Образец заголовка</a:t>
            </a:r>
            <a:endParaRPr lang="ru-RU" dirty="0"/>
          </a:p>
        </p:txBody>
      </p:sp>
      <p:sp>
        <p:nvSpPr>
          <p:cNvPr id="3" name="Текст 2"/>
          <p:cNvSpPr>
            <a:spLocks noGrp="1"/>
          </p:cNvSpPr>
          <p:nvPr>
            <p:ph type="body" idx="1"/>
          </p:nvPr>
        </p:nvSpPr>
        <p:spPr>
          <a:xfrm>
            <a:off x="15224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a:t>Образец текста</a:t>
            </a:r>
          </a:p>
        </p:txBody>
      </p:sp>
      <p:sp>
        <p:nvSpPr>
          <p:cNvPr id="4" name="Объект 3"/>
          <p:cNvSpPr>
            <a:spLocks noGrp="1"/>
          </p:cNvSpPr>
          <p:nvPr>
            <p:ph sz="half" idx="2"/>
          </p:nvPr>
        </p:nvSpPr>
        <p:spPr>
          <a:xfrm>
            <a:off x="15224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5" name="Текст 4"/>
          <p:cNvSpPr>
            <a:spLocks noGrp="1"/>
          </p:cNvSpPr>
          <p:nvPr>
            <p:ph type="body" sz="quarter" idx="3"/>
          </p:nvPr>
        </p:nvSpPr>
        <p:spPr>
          <a:xfrm>
            <a:off x="65516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a:t>Образец текста</a:t>
            </a:r>
          </a:p>
        </p:txBody>
      </p:sp>
      <p:sp>
        <p:nvSpPr>
          <p:cNvPr id="6" name="Объект 5"/>
          <p:cNvSpPr>
            <a:spLocks noGrp="1"/>
          </p:cNvSpPr>
          <p:nvPr>
            <p:ph sz="quarter" idx="4"/>
          </p:nvPr>
        </p:nvSpPr>
        <p:spPr>
          <a:xfrm>
            <a:off x="65516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8" name="Нижний колонтитул 7"/>
          <p:cNvSpPr>
            <a:spLocks noGrp="1"/>
          </p:cNvSpPr>
          <p:nvPr>
            <p:ph type="ftr" sz="quarter" idx="11"/>
          </p:nvPr>
        </p:nvSpPr>
        <p:spPr/>
        <p:txBody>
          <a:bodyPr rtlCol="0"/>
          <a:lstStyle/>
          <a:p>
            <a:pPr rtl="0"/>
            <a:r>
              <a:rPr lang="ru-RU" dirty="0"/>
              <a:t>Добавить нижний колонтитул</a:t>
            </a:r>
          </a:p>
        </p:txBody>
      </p:sp>
      <p:sp>
        <p:nvSpPr>
          <p:cNvPr id="7" name="Дата 6"/>
          <p:cNvSpPr>
            <a:spLocks noGrp="1"/>
          </p:cNvSpPr>
          <p:nvPr>
            <p:ph type="dt" sz="half" idx="10"/>
          </p:nvPr>
        </p:nvSpPr>
        <p:spPr/>
        <p:txBody>
          <a:bodyPr rtlCol="0"/>
          <a:lstStyle/>
          <a:p>
            <a:pPr rtl="0"/>
            <a:fld id="{50BEE46C-0FDF-4330-B0FD-2811B4F88353}" type="datetime1">
              <a:rPr lang="ru-RU" smtClean="0"/>
              <a:t>30.11.2020</a:t>
            </a:fld>
            <a:endParaRPr lang="ru-RU" dirty="0"/>
          </a:p>
        </p:txBody>
      </p:sp>
      <p:sp>
        <p:nvSpPr>
          <p:cNvPr id="9" name="Номер слайда 8"/>
          <p:cNvSpPr>
            <a:spLocks noGrp="1"/>
          </p:cNvSpPr>
          <p:nvPr>
            <p:ph type="sldNum" sz="quarter" idx="12"/>
          </p:nvPr>
        </p:nvSpPr>
        <p:spPr/>
        <p:txBody>
          <a:bodyPr rtlCol="0"/>
          <a:lstStyle/>
          <a:p>
            <a:pPr rtl="0"/>
            <a:fld id="{2A013F82-EE5E-44EE-A61D-E31C6657F26F}" type="slidenum">
              <a:rPr lang="ru-RU" smtClean="0"/>
              <a:t>‹#›</a:t>
            </a:fld>
            <a:endParaRPr lang="ru-RU" dirty="0"/>
          </a:p>
        </p:txBody>
      </p:sp>
      <p:cxnSp>
        <p:nvCxnSpPr>
          <p:cNvPr id="10" name="Прямая соединительная линия 9"/>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solidFill>
                  <a:schemeClr val="accent1">
                    <a:lumMod val="50000"/>
                  </a:schemeClr>
                </a:solidFill>
              </a:defRPr>
            </a:lvl1pPr>
          </a:lstStyle>
          <a:p>
            <a:pPr rtl="0"/>
            <a:r>
              <a:rPr lang="ru-RU"/>
              <a:t>Образец заголовка</a:t>
            </a:r>
            <a:endParaRPr lang="ru-RU" dirty="0"/>
          </a:p>
        </p:txBody>
      </p:sp>
      <p:sp>
        <p:nvSpPr>
          <p:cNvPr id="4" name="Нижний колонтитул 3"/>
          <p:cNvSpPr>
            <a:spLocks noGrp="1"/>
          </p:cNvSpPr>
          <p:nvPr>
            <p:ph type="ftr" sz="quarter" idx="11"/>
          </p:nvPr>
        </p:nvSpPr>
        <p:spPr/>
        <p:txBody>
          <a:bodyPr rtlCol="0"/>
          <a:lstStyle/>
          <a:p>
            <a:pPr rtl="0"/>
            <a:r>
              <a:rPr lang="ru-RU" dirty="0"/>
              <a:t>Добавить нижний колонтитул</a:t>
            </a:r>
          </a:p>
        </p:txBody>
      </p:sp>
      <p:sp>
        <p:nvSpPr>
          <p:cNvPr id="3" name="Дата 2"/>
          <p:cNvSpPr>
            <a:spLocks noGrp="1"/>
          </p:cNvSpPr>
          <p:nvPr>
            <p:ph type="dt" sz="half" idx="10"/>
          </p:nvPr>
        </p:nvSpPr>
        <p:spPr/>
        <p:txBody>
          <a:bodyPr rtlCol="0"/>
          <a:lstStyle/>
          <a:p>
            <a:pPr rtl="0"/>
            <a:fld id="{086150D2-A307-4104-8E0A-5AAD3C64DB47}" type="datetime1">
              <a:rPr lang="ru-RU" smtClean="0"/>
              <a:t>30.11.2020</a:t>
            </a:fld>
            <a:endParaRPr lang="ru-RU" dirty="0"/>
          </a:p>
        </p:txBody>
      </p:sp>
      <p:sp>
        <p:nvSpPr>
          <p:cNvPr id="5" name="Номер слайда 4"/>
          <p:cNvSpPr>
            <a:spLocks noGrp="1"/>
          </p:cNvSpPr>
          <p:nvPr>
            <p:ph type="sldNum" sz="quarter" idx="12"/>
          </p:nvPr>
        </p:nvSpPr>
        <p:spPr/>
        <p:txBody>
          <a:bodyPr rtlCol="0"/>
          <a:lstStyle/>
          <a:p>
            <a:pPr rtl="0"/>
            <a:fld id="{2A013F82-EE5E-44EE-A61D-E31C6657F26F}" type="slidenum">
              <a:rPr lang="ru-RU" smtClean="0"/>
              <a:t>‹#›</a:t>
            </a:fld>
            <a:endParaRPr lang="ru-RU" dirty="0"/>
          </a:p>
        </p:txBody>
      </p:sp>
      <p:cxnSp>
        <p:nvCxnSpPr>
          <p:cNvPr id="6" name="Прямая соединительная линия 5"/>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rtlCol="0"/>
          <a:lstStyle/>
          <a:p>
            <a:pPr rtl="0"/>
            <a:r>
              <a:rPr lang="ru-RU" dirty="0"/>
              <a:t>Добавить нижний колонтитул</a:t>
            </a:r>
          </a:p>
        </p:txBody>
      </p:sp>
      <p:sp>
        <p:nvSpPr>
          <p:cNvPr id="2" name="Дата 1"/>
          <p:cNvSpPr>
            <a:spLocks noGrp="1"/>
          </p:cNvSpPr>
          <p:nvPr>
            <p:ph type="dt" sz="half" idx="10"/>
          </p:nvPr>
        </p:nvSpPr>
        <p:spPr/>
        <p:txBody>
          <a:bodyPr rtlCol="0"/>
          <a:lstStyle/>
          <a:p>
            <a:pPr rtl="0"/>
            <a:fld id="{04FED335-4992-4A23-99AA-B0584DE3A962}" type="datetime1">
              <a:rPr lang="ru-RU" smtClean="0"/>
              <a:t>30.11.2020</a:t>
            </a:fld>
            <a:endParaRPr lang="ru-RU" dirty="0"/>
          </a:p>
        </p:txBody>
      </p:sp>
      <p:sp>
        <p:nvSpPr>
          <p:cNvPr id="4" name="Номер слайда 3"/>
          <p:cNvSpPr>
            <a:spLocks noGrp="1"/>
          </p:cNvSpPr>
          <p:nvPr>
            <p:ph type="sldNum" sz="quarter" idx="12"/>
          </p:nvPr>
        </p:nvSpPr>
        <p:spPr/>
        <p:txBody>
          <a:bodyPr rtlCol="0"/>
          <a:lstStyle/>
          <a:p>
            <a:pPr rtl="0"/>
            <a:fld id="{2A013F82-EE5E-44EE-A61D-E31C6657F26F}" type="slidenum">
              <a:rPr lang="ru-RU" smtClean="0"/>
              <a:t>‹#›</a:t>
            </a:fld>
            <a:endParaRPr lang="ru-RU"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2413" y="685800"/>
            <a:ext cx="4114800" cy="1925637"/>
          </a:xfrm>
        </p:spPr>
        <p:txBody>
          <a:bodyPr rtlCol="0" anchor="b">
            <a:noAutofit/>
          </a:bodyPr>
          <a:lstStyle>
            <a:lvl1pPr algn="l">
              <a:lnSpc>
                <a:spcPct val="80000"/>
              </a:lnSpc>
              <a:defRPr sz="4000" b="0">
                <a:solidFill>
                  <a:schemeClr val="accent1">
                    <a:lumMod val="50000"/>
                  </a:schemeClr>
                </a:solidFill>
              </a:defRPr>
            </a:lvl1pPr>
          </a:lstStyle>
          <a:p>
            <a:pPr rtl="0"/>
            <a:r>
              <a:rPr lang="ru-RU"/>
              <a:t>Образец заголовка</a:t>
            </a:r>
            <a:endParaRPr lang="ru-RU" dirty="0"/>
          </a:p>
        </p:txBody>
      </p:sp>
      <p:sp>
        <p:nvSpPr>
          <p:cNvPr id="3" name="Объект 2"/>
          <p:cNvSpPr>
            <a:spLocks noGrp="1"/>
          </p:cNvSpPr>
          <p:nvPr>
            <p:ph idx="1"/>
          </p:nvPr>
        </p:nvSpPr>
        <p:spPr>
          <a:xfrm>
            <a:off x="6094414" y="685800"/>
            <a:ext cx="5257799"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4" name="Замещающий текст 3"/>
          <p:cNvSpPr>
            <a:spLocks noGrp="1"/>
          </p:cNvSpPr>
          <p:nvPr>
            <p:ph type="body" sz="half" idx="2"/>
          </p:nvPr>
        </p:nvSpPr>
        <p:spPr>
          <a:xfrm>
            <a:off x="1522413" y="2895599"/>
            <a:ext cx="4114800" cy="1752601"/>
          </a:xfrm>
        </p:spPr>
        <p:txBody>
          <a:bodyPr rtlCol="0">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a:t>Образец текста</a:t>
            </a:r>
          </a:p>
        </p:txBody>
      </p:sp>
      <p:sp>
        <p:nvSpPr>
          <p:cNvPr id="6" name="Нижний колонтитул 5"/>
          <p:cNvSpPr>
            <a:spLocks noGrp="1"/>
          </p:cNvSpPr>
          <p:nvPr>
            <p:ph type="ftr" sz="quarter" idx="11"/>
          </p:nvPr>
        </p:nvSpPr>
        <p:spPr/>
        <p:txBody>
          <a:bodyPr rtlCol="0"/>
          <a:lstStyle/>
          <a:p>
            <a:pPr rtl="0"/>
            <a:r>
              <a:rPr lang="ru-RU" dirty="0"/>
              <a:t>Добавить нижний колонтитул</a:t>
            </a:r>
          </a:p>
        </p:txBody>
      </p:sp>
      <p:sp>
        <p:nvSpPr>
          <p:cNvPr id="5" name="Дата 4"/>
          <p:cNvSpPr>
            <a:spLocks noGrp="1"/>
          </p:cNvSpPr>
          <p:nvPr>
            <p:ph type="dt" sz="half" idx="10"/>
          </p:nvPr>
        </p:nvSpPr>
        <p:spPr/>
        <p:txBody>
          <a:bodyPr rtlCol="0"/>
          <a:lstStyle/>
          <a:p>
            <a:pPr rtl="0"/>
            <a:fld id="{28888EB2-6B1D-4D18-B69E-1CF3BE0C50A1}" type="datetime1">
              <a:rPr lang="ru-RU" smtClean="0"/>
              <a:t>30.11.2020</a:t>
            </a:fld>
            <a:endParaRPr lang="ru-RU" dirty="0"/>
          </a:p>
        </p:txBody>
      </p:sp>
      <p:sp>
        <p:nvSpPr>
          <p:cNvPr id="7" name="Номер слайда 6"/>
          <p:cNvSpPr>
            <a:spLocks noGrp="1"/>
          </p:cNvSpPr>
          <p:nvPr>
            <p:ph type="sldNum" sz="quarter" idx="12"/>
          </p:nvPr>
        </p:nvSpPr>
        <p:spPr/>
        <p:txBody>
          <a:bodyPr rtlCol="0"/>
          <a:lstStyle/>
          <a:p>
            <a:pPr rtl="0"/>
            <a:fld id="{2A013F82-EE5E-44EE-A61D-E31C6657F26F}" type="slidenum">
              <a:rPr lang="ru-RU" smtClean="0"/>
              <a:t>‹#›</a:t>
            </a:fld>
            <a:endParaRPr lang="ru-RU" dirty="0"/>
          </a:p>
        </p:txBody>
      </p:sp>
      <p:cxnSp>
        <p:nvCxnSpPr>
          <p:cNvPr id="8" name="Прямая соединительная линия 7"/>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2413" y="685800"/>
            <a:ext cx="4114800" cy="1925638"/>
          </a:xfrm>
        </p:spPr>
        <p:txBody>
          <a:bodyPr rtlCol="0" anchor="b">
            <a:normAutofit/>
          </a:bodyPr>
          <a:lstStyle>
            <a:lvl1pPr algn="l">
              <a:lnSpc>
                <a:spcPct val="80000"/>
              </a:lnSpc>
              <a:defRPr sz="4000" b="0" i="0" baseline="0">
                <a:solidFill>
                  <a:schemeClr val="accent1">
                    <a:lumMod val="50000"/>
                  </a:schemeClr>
                </a:solidFill>
              </a:defRPr>
            </a:lvl1pPr>
          </a:lstStyle>
          <a:p>
            <a:pPr rtl="0"/>
            <a:r>
              <a:rPr lang="ru-RU"/>
              <a:t>Образец заголовка</a:t>
            </a:r>
            <a:endParaRPr lang="ru-RU" dirty="0"/>
          </a:p>
        </p:txBody>
      </p:sp>
      <p:sp>
        <p:nvSpPr>
          <p:cNvPr id="3" name="Рисунок 2" descr="Пустой заполнитель, вместо которого можно добавить изображение. Щелкните заполнитель и выберите изображение, которое необходимо добавить"/>
          <p:cNvSpPr>
            <a:spLocks noGrp="1"/>
          </p:cNvSpPr>
          <p:nvPr>
            <p:ph type="pic" idx="1"/>
          </p:nvPr>
        </p:nvSpPr>
        <p:spPr>
          <a:xfrm>
            <a:off x="6025925" y="-50118"/>
            <a:ext cx="6172198" cy="6857999"/>
          </a:xfrm>
          <a:solidFill>
            <a:schemeClr val="bg2"/>
          </a:solidFill>
          <a:effectLst>
            <a:outerShdw blurRad="152400" dist="50800" dir="10800000" algn="r" rotWithShape="0">
              <a:prstClr val="black">
                <a:alpha val="25000"/>
              </a:prstClr>
            </a:outerShdw>
          </a:effectLst>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a:t>Вставка рисунка</a:t>
            </a:r>
            <a:endParaRPr lang="ru-RU" dirty="0"/>
          </a:p>
        </p:txBody>
      </p:sp>
      <p:sp>
        <p:nvSpPr>
          <p:cNvPr id="4" name="Текст 3"/>
          <p:cNvSpPr>
            <a:spLocks noGrp="1"/>
          </p:cNvSpPr>
          <p:nvPr>
            <p:ph type="body" sz="half" idx="2"/>
          </p:nvPr>
        </p:nvSpPr>
        <p:spPr>
          <a:xfrm>
            <a:off x="1522413" y="2895599"/>
            <a:ext cx="4114800" cy="1752601"/>
          </a:xfrm>
        </p:spPr>
        <p:txBody>
          <a:bodyPr rtlCol="0">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a:t>Образец текста</a:t>
            </a:r>
          </a:p>
        </p:txBody>
      </p:sp>
      <p:cxnSp>
        <p:nvCxnSpPr>
          <p:cNvPr id="10" name="Прямая соединительная линия 9"/>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solidFill>
                  <a:schemeClr val="accent1">
                    <a:lumMod val="50000"/>
                  </a:schemeClr>
                </a:solidFill>
              </a:defRPr>
            </a:lvl1pPr>
          </a:lstStyle>
          <a:p>
            <a:pPr rtl="0"/>
            <a:r>
              <a:rPr lang="ru-RU"/>
              <a:t>Образец заголовка</a:t>
            </a:r>
            <a:endParaRPr lang="ru-RU" dirty="0"/>
          </a:p>
        </p:txBody>
      </p:sp>
      <p:sp>
        <p:nvSpPr>
          <p:cNvPr id="3" name="Вертикальный текст 2"/>
          <p:cNvSpPr>
            <a:spLocks noGrp="1"/>
          </p:cNvSpPr>
          <p:nvPr>
            <p:ph type="body" orient="vert" idx="1"/>
          </p:nvPr>
        </p:nvSpPr>
        <p:spPr/>
        <p:txBody>
          <a:bodyPr vert="eaVert"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5" name="Нижний колонтитул 4"/>
          <p:cNvSpPr>
            <a:spLocks noGrp="1"/>
          </p:cNvSpPr>
          <p:nvPr>
            <p:ph type="ftr" sz="quarter" idx="11"/>
          </p:nvPr>
        </p:nvSpPr>
        <p:spPr/>
        <p:txBody>
          <a:bodyPr rtlCol="0"/>
          <a:lstStyle/>
          <a:p>
            <a:pPr rtl="0"/>
            <a:r>
              <a:rPr lang="ru-RU" dirty="0"/>
              <a:t>Добавить нижний колонтитул</a:t>
            </a:r>
          </a:p>
        </p:txBody>
      </p:sp>
      <p:sp>
        <p:nvSpPr>
          <p:cNvPr id="4" name="Дата 3"/>
          <p:cNvSpPr>
            <a:spLocks noGrp="1"/>
          </p:cNvSpPr>
          <p:nvPr>
            <p:ph type="dt" sz="half" idx="10"/>
          </p:nvPr>
        </p:nvSpPr>
        <p:spPr/>
        <p:txBody>
          <a:bodyPr rtlCol="0"/>
          <a:lstStyle/>
          <a:p>
            <a:pPr rtl="0"/>
            <a:fld id="{C11E6C1C-7AAC-4A74-8261-4D4E3F5ACF06}" type="datetime1">
              <a:rPr lang="ru-RU" smtClean="0"/>
              <a:t>30.11.2020</a:t>
            </a:fld>
            <a:endParaRPr lang="ru-RU" dirty="0"/>
          </a:p>
        </p:txBody>
      </p:sp>
      <p:sp>
        <p:nvSpPr>
          <p:cNvPr id="6" name="Номер слайда 5"/>
          <p:cNvSpPr>
            <a:spLocks noGrp="1"/>
          </p:cNvSpPr>
          <p:nvPr>
            <p:ph type="sldNum" sz="quarter" idx="12"/>
          </p:nvPr>
        </p:nvSpPr>
        <p:spPr/>
        <p:txBody>
          <a:bodyPr rtlCol="0"/>
          <a:lstStyle/>
          <a:p>
            <a:pPr rtl="0"/>
            <a:fld id="{2A013F82-EE5E-44EE-A61D-E31C6657F26F}" type="slidenum">
              <a:rPr lang="ru-RU" smtClean="0"/>
              <a:t>‹#›</a:t>
            </a:fld>
            <a:endParaRPr lang="ru-RU"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523412" y="646112"/>
            <a:ext cx="1828801" cy="5522913"/>
          </a:xfrm>
        </p:spPr>
        <p:txBody>
          <a:bodyPr vert="eaVert" rtlCol="0"/>
          <a:lstStyle>
            <a:lvl1pPr>
              <a:defRPr>
                <a:solidFill>
                  <a:schemeClr val="accent1">
                    <a:lumMod val="50000"/>
                  </a:schemeClr>
                </a:solidFill>
              </a:defRPr>
            </a:lvl1pPr>
          </a:lstStyle>
          <a:p>
            <a:pPr rtl="0"/>
            <a:r>
              <a:rPr lang="ru-RU"/>
              <a:t>Образец заголовка</a:t>
            </a:r>
            <a:endParaRPr lang="ru-RU" dirty="0"/>
          </a:p>
        </p:txBody>
      </p:sp>
      <p:sp>
        <p:nvSpPr>
          <p:cNvPr id="3" name="Вертикальный текст 2"/>
          <p:cNvSpPr>
            <a:spLocks noGrp="1"/>
          </p:cNvSpPr>
          <p:nvPr>
            <p:ph type="body" orient="vert" idx="1"/>
          </p:nvPr>
        </p:nvSpPr>
        <p:spPr>
          <a:xfrm>
            <a:off x="1522412" y="646112"/>
            <a:ext cx="7620000" cy="5522913"/>
          </a:xfrm>
        </p:spPr>
        <p:txBody>
          <a:bodyPr vert="eaVert"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5" name="Нижний колонтитул 4"/>
          <p:cNvSpPr>
            <a:spLocks noGrp="1"/>
          </p:cNvSpPr>
          <p:nvPr>
            <p:ph type="ftr" sz="quarter" idx="11"/>
          </p:nvPr>
        </p:nvSpPr>
        <p:spPr/>
        <p:txBody>
          <a:bodyPr rtlCol="0"/>
          <a:lstStyle/>
          <a:p>
            <a:pPr rtl="0"/>
            <a:r>
              <a:rPr lang="ru-RU" dirty="0"/>
              <a:t>Добавить нижний колонтитул</a:t>
            </a:r>
          </a:p>
        </p:txBody>
      </p:sp>
      <p:sp>
        <p:nvSpPr>
          <p:cNvPr id="4" name="Дата 3"/>
          <p:cNvSpPr>
            <a:spLocks noGrp="1"/>
          </p:cNvSpPr>
          <p:nvPr>
            <p:ph type="dt" sz="half" idx="10"/>
          </p:nvPr>
        </p:nvSpPr>
        <p:spPr/>
        <p:txBody>
          <a:bodyPr rtlCol="0"/>
          <a:lstStyle/>
          <a:p>
            <a:pPr rtl="0"/>
            <a:fld id="{FC848C03-1F59-4195-894F-AFC5ABD1EBA3}" type="datetime1">
              <a:rPr lang="ru-RU" smtClean="0"/>
              <a:t>30.11.2020</a:t>
            </a:fld>
            <a:endParaRPr lang="ru-RU" dirty="0"/>
          </a:p>
        </p:txBody>
      </p:sp>
      <p:sp>
        <p:nvSpPr>
          <p:cNvPr id="6" name="Номер слайда 5"/>
          <p:cNvSpPr>
            <a:spLocks noGrp="1"/>
          </p:cNvSpPr>
          <p:nvPr>
            <p:ph type="sldNum" sz="quarter" idx="12"/>
          </p:nvPr>
        </p:nvSpPr>
        <p:spPr/>
        <p:txBody>
          <a:bodyPr rtlCol="0"/>
          <a:lstStyle/>
          <a:p>
            <a:pPr rtl="0"/>
            <a:fld id="{2A013F82-EE5E-44EE-A61D-E31C6657F26F}" type="slidenum">
              <a:rPr lang="ru-RU" smtClean="0"/>
              <a:t>‹#›</a:t>
            </a:fld>
            <a:endParaRPr lang="ru-RU" dirty="0"/>
          </a:p>
        </p:txBody>
      </p:sp>
      <p:cxnSp>
        <p:nvCxnSpPr>
          <p:cNvPr id="7" name="Прямая соединительная линия 6"/>
          <p:cNvCxnSpPr/>
          <p:nvPr/>
        </p:nvCxnSpPr>
        <p:spPr>
          <a:xfrm>
            <a:off x="9371012" y="762000"/>
            <a:ext cx="0" cy="533400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pPr rtl="0"/>
            <a:r>
              <a:rPr lang="ru-RU" dirty="0"/>
              <a:t>Образец заголовка</a:t>
            </a:r>
          </a:p>
        </p:txBody>
      </p:sp>
      <p:sp>
        <p:nvSpPr>
          <p:cNvPr id="3" name="Текст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rtl="0"/>
            <a:r>
              <a:rPr lang="ru-RU" dirty="0"/>
              <a:t>Образец текста</a:t>
            </a:r>
          </a:p>
          <a:p>
            <a:pPr lvl="1" rtl="0"/>
            <a:r>
              <a:rPr lang="ru-RU" dirty="0"/>
              <a:t>Второй уровень</a:t>
            </a:r>
          </a:p>
          <a:p>
            <a:pPr lvl="2" rtl="0"/>
            <a:r>
              <a:rPr lang="ru-RU" dirty="0"/>
              <a:t>Третий уровень</a:t>
            </a:r>
          </a:p>
          <a:p>
            <a:pPr lvl="3" rtl="0"/>
            <a:r>
              <a:rPr lang="ru-RU" dirty="0"/>
              <a:t>Четвертый уровень</a:t>
            </a:r>
          </a:p>
          <a:p>
            <a:pPr lvl="4" rtl="0"/>
            <a:r>
              <a:rPr lang="ru-RU" dirty="0"/>
              <a:t>Пятый уровень</a:t>
            </a:r>
          </a:p>
        </p:txBody>
      </p:sp>
      <p:sp>
        <p:nvSpPr>
          <p:cNvPr id="5" name="Нижний колонтитул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100">
                <a:solidFill>
                  <a:schemeClr val="tx1"/>
                </a:solidFill>
              </a:defRPr>
            </a:lvl1pPr>
          </a:lstStyle>
          <a:p>
            <a:pPr rtl="0"/>
            <a:r>
              <a:rPr lang="ru-RU" dirty="0"/>
              <a:t>Добавить нижний колонтитул</a:t>
            </a:r>
          </a:p>
        </p:txBody>
      </p:sp>
      <p:sp>
        <p:nvSpPr>
          <p:cNvPr id="4" name="Дата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solidFill>
              </a:defRPr>
            </a:lvl1pPr>
          </a:lstStyle>
          <a:p>
            <a:pPr rtl="0"/>
            <a:fld id="{802820C2-F78E-4F67-8290-3B24EA20B54C}" type="datetime1">
              <a:rPr lang="ru-RU" smtClean="0"/>
              <a:t>30.11.2020</a:t>
            </a:fld>
            <a:endParaRPr lang="ru-RU" dirty="0"/>
          </a:p>
        </p:txBody>
      </p:sp>
      <p:sp>
        <p:nvSpPr>
          <p:cNvPr id="6" name="Номер слайда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100">
                <a:solidFill>
                  <a:schemeClr val="tx1"/>
                </a:solidFill>
              </a:defRPr>
            </a:lvl1pPr>
          </a:lstStyle>
          <a:p>
            <a:pPr rtl="0"/>
            <a:fld id="{2A013F82-EE5E-44EE-A61D-E31C6657F26F}" type="slidenum">
              <a:rPr lang="ru-RU" smtClean="0"/>
              <a:pPr/>
              <a:t>‹#›</a:t>
            </a:fld>
            <a:endParaRPr lang="ru-RU" dirty="0"/>
          </a:p>
        </p:txBody>
      </p:sp>
      <p:pic>
        <p:nvPicPr>
          <p:cNvPr id="9" name="Рисунок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Прямоугольник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90000"/>
            <a:lumOff val="1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90000"/>
            <a:lumOff val="1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rtlCol="0">
            <a:normAutofit/>
          </a:bodyPr>
          <a:lstStyle/>
          <a:p>
            <a:pPr algn="l" rtl="0"/>
            <a:r>
              <a:rPr lang="ru-RU" sz="3200" b="1" dirty="0" err="1"/>
              <a:t>Costs</a:t>
            </a:r>
            <a:r>
              <a:rPr lang="ru-RU" sz="3200" b="1" dirty="0"/>
              <a:t> as </a:t>
            </a:r>
            <a:r>
              <a:rPr lang="ru-RU" sz="3200" b="1" dirty="0" err="1"/>
              <a:t>pharmacoeconomic</a:t>
            </a:r>
            <a:r>
              <a:rPr lang="ru-RU" sz="3200" b="1" dirty="0"/>
              <a:t> </a:t>
            </a:r>
            <a:r>
              <a:rPr lang="ru-RU" sz="3200" b="1" dirty="0" err="1"/>
              <a:t>category</a:t>
            </a:r>
            <a:r>
              <a:rPr lang="ru-RU" sz="3200" b="1" dirty="0"/>
              <a:t>. </a:t>
            </a:r>
            <a:r>
              <a:rPr lang="ru-RU" sz="3200" b="1" dirty="0" err="1"/>
              <a:t>Ways</a:t>
            </a:r>
            <a:r>
              <a:rPr lang="en-US" sz="3200" b="1" dirty="0"/>
              <a:t> of </a:t>
            </a:r>
            <a:r>
              <a:rPr lang="ru-RU" sz="3200" b="1" dirty="0" err="1"/>
              <a:t>optimization</a:t>
            </a:r>
            <a:r>
              <a:rPr lang="ru-RU" sz="3200" b="1" dirty="0"/>
              <a:t> </a:t>
            </a:r>
            <a:r>
              <a:rPr lang="ru-RU" sz="3200" b="1" dirty="0" err="1"/>
              <a:t>costs</a:t>
            </a:r>
            <a:r>
              <a:rPr lang="ru-RU" sz="3200" b="1" dirty="0"/>
              <a:t> on </a:t>
            </a:r>
            <a:r>
              <a:rPr lang="ru-RU" sz="3200" b="1" dirty="0" err="1"/>
              <a:t>protection</a:t>
            </a:r>
            <a:r>
              <a:rPr lang="ru-RU" sz="3200" b="1" dirty="0"/>
              <a:t> </a:t>
            </a:r>
            <a:r>
              <a:rPr lang="ru-RU" sz="3200" b="1" dirty="0" err="1"/>
              <a:t>health</a:t>
            </a:r>
            <a:r>
              <a:rPr lang="ru-RU" sz="3200" b="1" dirty="0"/>
              <a:t> </a:t>
            </a:r>
            <a:r>
              <a:rPr lang="ru-RU" sz="3200" b="1" dirty="0" err="1"/>
              <a:t>population</a:t>
            </a:r>
            <a:r>
              <a:rPr lang="ru-RU" sz="3200" b="1" dirty="0"/>
              <a:t>.</a:t>
            </a:r>
          </a:p>
        </p:txBody>
      </p:sp>
      <p:sp>
        <p:nvSpPr>
          <p:cNvPr id="3" name="Подзаголовок 2"/>
          <p:cNvSpPr>
            <a:spLocks noGrp="1"/>
          </p:cNvSpPr>
          <p:nvPr>
            <p:ph type="subTitle" idx="1"/>
          </p:nvPr>
        </p:nvSpPr>
        <p:spPr>
          <a:xfrm>
            <a:off x="1522413" y="5157192"/>
            <a:ext cx="5945187" cy="546652"/>
          </a:xfrm>
        </p:spPr>
        <p:txBody>
          <a:bodyPr rtlCol="0"/>
          <a:lstStyle/>
          <a:p>
            <a:pPr algn="l" rtl="0"/>
            <a:r>
              <a:rPr lang="ru-RU" b="1" dirty="0" err="1"/>
              <a:t>Pharmacoeconomics</a:t>
            </a:r>
            <a:endParaRPr lang="ru-RU" b="1" dirty="0"/>
          </a:p>
        </p:txBody>
      </p:sp>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2"/>
          <p:cNvSpPr>
            <a:spLocks noGrp="1"/>
          </p:cNvSpPr>
          <p:nvPr>
            <p:ph type="title"/>
          </p:nvPr>
        </p:nvSpPr>
        <p:spPr/>
        <p:txBody>
          <a:bodyPr rtlCol="0">
            <a:normAutofit/>
          </a:bodyPr>
          <a:lstStyle/>
          <a:p>
            <a:pPr algn="l" rtl="0"/>
            <a:r>
              <a:rPr lang="ru-RU" b="1" dirty="0" err="1"/>
              <a:t>Costs</a:t>
            </a:r>
            <a:r>
              <a:rPr lang="ru-RU" dirty="0"/>
              <a:t> - </a:t>
            </a:r>
            <a:r>
              <a:rPr lang="ru-RU" sz="2700" dirty="0" err="1"/>
              <a:t>material</a:t>
            </a:r>
            <a:r>
              <a:rPr lang="ru-RU" sz="2700" dirty="0"/>
              <a:t> and </a:t>
            </a:r>
            <a:r>
              <a:rPr lang="ru-RU" sz="2700" dirty="0" err="1"/>
              <a:t>intangible</a:t>
            </a:r>
            <a:r>
              <a:rPr lang="ru-RU" sz="2700" dirty="0"/>
              <a:t> </a:t>
            </a:r>
            <a:r>
              <a:rPr lang="ru-RU" sz="2700" dirty="0" err="1"/>
              <a:t>costs</a:t>
            </a:r>
            <a:r>
              <a:rPr lang="ru-RU" sz="2700" dirty="0"/>
              <a:t>,, </a:t>
            </a:r>
            <a:r>
              <a:rPr lang="ru-RU" sz="2700" dirty="0" err="1"/>
              <a:t>related</a:t>
            </a:r>
            <a:r>
              <a:rPr lang="ru-RU" sz="2700" dirty="0"/>
              <a:t> with </a:t>
            </a:r>
            <a:r>
              <a:rPr lang="ru-RU" sz="2700" dirty="0" err="1"/>
              <a:t>treatment</a:t>
            </a:r>
            <a:r>
              <a:rPr lang="ru-RU" sz="2700" dirty="0"/>
              <a:t> </a:t>
            </a:r>
            <a:r>
              <a:rPr lang="ru-RU" sz="2700" dirty="0" err="1"/>
              <a:t>or</a:t>
            </a:r>
            <a:r>
              <a:rPr lang="ru-RU" sz="2700" dirty="0"/>
              <a:t> </a:t>
            </a:r>
            <a:r>
              <a:rPr lang="ru-RU" sz="2700" dirty="0" err="1"/>
              <a:t>prevention</a:t>
            </a:r>
            <a:r>
              <a:rPr lang="ru-RU" sz="2700" dirty="0"/>
              <a:t> </a:t>
            </a:r>
            <a:r>
              <a:rPr lang="ru-RU" sz="2700" dirty="0" err="1"/>
              <a:t>disease</a:t>
            </a:r>
            <a:endParaRPr lang="ru-RU" sz="2700" dirty="0"/>
          </a:p>
        </p:txBody>
      </p:sp>
      <p:sp>
        <p:nvSpPr>
          <p:cNvPr id="3" name="Скругленный прямоугольник 2">
            <a:extLst>
              <a:ext uri="{FF2B5EF4-FFF2-40B4-BE49-F238E27FC236}">
                <a16:creationId xmlns:a16="http://schemas.microsoft.com/office/drawing/2014/main" id="{B847A3C9-ADD3-F245-BEDD-D0CC6FF6E37B}"/>
              </a:ext>
            </a:extLst>
          </p:cNvPr>
          <p:cNvSpPr/>
          <p:nvPr/>
        </p:nvSpPr>
        <p:spPr>
          <a:xfrm>
            <a:off x="1593026" y="1807078"/>
            <a:ext cx="10298918"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r>
              <a:rPr lang="ru-RU" sz="2200" b="1" dirty="0" err="1">
                <a:solidFill>
                  <a:schemeClr val="tx1"/>
                </a:solidFill>
              </a:rPr>
              <a:t>Straight</a:t>
            </a:r>
            <a:r>
              <a:rPr lang="ru-RU" sz="2200" b="1" dirty="0">
                <a:solidFill>
                  <a:schemeClr val="tx1"/>
                </a:solidFill>
              </a:rPr>
              <a:t> </a:t>
            </a:r>
            <a:r>
              <a:rPr lang="ru-RU" sz="2200" b="1" dirty="0" err="1">
                <a:solidFill>
                  <a:schemeClr val="tx1"/>
                </a:solidFill>
              </a:rPr>
              <a:t>costs</a:t>
            </a:r>
            <a:r>
              <a:rPr lang="ru-RU" sz="2200" b="1" dirty="0">
                <a:solidFill>
                  <a:schemeClr val="tx1"/>
                </a:solidFill>
              </a:rPr>
              <a:t> - </a:t>
            </a:r>
            <a:r>
              <a:rPr lang="ru-RU" sz="2000" dirty="0" err="1">
                <a:solidFill>
                  <a:schemeClr val="tx1"/>
                </a:solidFill>
              </a:rPr>
              <a:t>costs</a:t>
            </a:r>
            <a:r>
              <a:rPr lang="ru-RU" sz="2000" dirty="0">
                <a:solidFill>
                  <a:schemeClr val="tx1"/>
                </a:solidFill>
              </a:rPr>
              <a:t>,, </a:t>
            </a:r>
            <a:r>
              <a:rPr lang="ru-RU" sz="2000" dirty="0" err="1">
                <a:solidFill>
                  <a:schemeClr val="tx1"/>
                </a:solidFill>
              </a:rPr>
              <a:t>which</a:t>
            </a:r>
            <a:r>
              <a:rPr lang="ru-RU" sz="2000" dirty="0">
                <a:solidFill>
                  <a:schemeClr val="tx1"/>
                </a:solidFill>
              </a:rPr>
              <a:t> </a:t>
            </a:r>
            <a:r>
              <a:rPr lang="ru-RU" sz="2000" dirty="0" err="1">
                <a:solidFill>
                  <a:schemeClr val="tx1"/>
                </a:solidFill>
              </a:rPr>
              <a:t>directly</a:t>
            </a:r>
            <a:r>
              <a:rPr lang="ru-RU" sz="2000" dirty="0">
                <a:solidFill>
                  <a:schemeClr val="tx1"/>
                </a:solidFill>
              </a:rPr>
              <a:t> </a:t>
            </a:r>
            <a:r>
              <a:rPr lang="ru-RU" sz="2000" dirty="0" err="1">
                <a:solidFill>
                  <a:schemeClr val="tx1"/>
                </a:solidFill>
              </a:rPr>
              <a:t>related</a:t>
            </a:r>
            <a:r>
              <a:rPr lang="ru-RU" sz="2000" dirty="0">
                <a:solidFill>
                  <a:schemeClr val="tx1"/>
                </a:solidFill>
              </a:rPr>
              <a:t> with </a:t>
            </a:r>
            <a:r>
              <a:rPr lang="ru-RU" sz="2000" dirty="0" err="1">
                <a:solidFill>
                  <a:schemeClr val="tx1"/>
                </a:solidFill>
              </a:rPr>
              <a:t>providing</a:t>
            </a:r>
            <a:r>
              <a:rPr lang="ru-RU" sz="2000" dirty="0">
                <a:solidFill>
                  <a:schemeClr val="tx1"/>
                </a:solidFill>
              </a:rPr>
              <a:t> </a:t>
            </a:r>
            <a:r>
              <a:rPr lang="ru-RU" sz="2000" dirty="0" err="1">
                <a:solidFill>
                  <a:schemeClr val="tx1"/>
                </a:solidFill>
              </a:rPr>
              <a:t>medical</a:t>
            </a:r>
            <a:r>
              <a:rPr lang="ru-RU" sz="2000" dirty="0">
                <a:solidFill>
                  <a:schemeClr val="tx1"/>
                </a:solidFill>
              </a:rPr>
              <a:t> </a:t>
            </a:r>
            <a:r>
              <a:rPr lang="ru-RU" sz="2000" dirty="0" err="1">
                <a:solidFill>
                  <a:schemeClr val="tx1"/>
                </a:solidFill>
              </a:rPr>
              <a:t>assistance</a:t>
            </a:r>
            <a:r>
              <a:rPr lang="ru-RU" sz="2000" dirty="0">
                <a:solidFill>
                  <a:schemeClr val="tx1"/>
                </a:solidFill>
              </a:rPr>
              <a:t>.</a:t>
            </a:r>
          </a:p>
        </p:txBody>
      </p:sp>
      <p:sp>
        <p:nvSpPr>
          <p:cNvPr id="6" name="Скругленный прямоугольник 5">
            <a:extLst>
              <a:ext uri="{FF2B5EF4-FFF2-40B4-BE49-F238E27FC236}">
                <a16:creationId xmlns:a16="http://schemas.microsoft.com/office/drawing/2014/main" id="{E2CD6975-DA98-F048-A4E1-86F3C2388632}"/>
              </a:ext>
            </a:extLst>
          </p:cNvPr>
          <p:cNvSpPr/>
          <p:nvPr/>
        </p:nvSpPr>
        <p:spPr>
          <a:xfrm>
            <a:off x="1628142" y="4450191"/>
            <a:ext cx="10298918" cy="99503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l" rtl="0"/>
            <a:r>
              <a:rPr lang="ru-RU" sz="2200" b="1" dirty="0" err="1">
                <a:solidFill>
                  <a:schemeClr val="bg1"/>
                </a:solidFill>
              </a:rPr>
              <a:t>Indirect</a:t>
            </a:r>
            <a:r>
              <a:rPr lang="ru-RU" sz="2200" b="1" dirty="0">
                <a:solidFill>
                  <a:schemeClr val="bg1"/>
                </a:solidFill>
              </a:rPr>
              <a:t> </a:t>
            </a:r>
            <a:r>
              <a:rPr lang="ru-RU" sz="2200" b="1" dirty="0" err="1">
                <a:solidFill>
                  <a:schemeClr val="bg1"/>
                </a:solidFill>
              </a:rPr>
              <a:t>costs</a:t>
            </a:r>
            <a:r>
              <a:rPr lang="ru-RU" sz="2200" b="1" dirty="0">
                <a:solidFill>
                  <a:schemeClr val="bg1"/>
                </a:solidFill>
              </a:rPr>
              <a:t> - </a:t>
            </a:r>
            <a:r>
              <a:rPr lang="ru-RU" sz="2000" dirty="0" err="1">
                <a:solidFill>
                  <a:schemeClr val="bg1"/>
                </a:solidFill>
              </a:rPr>
              <a:t>costs</a:t>
            </a:r>
            <a:r>
              <a:rPr lang="ru-RU" sz="2000" dirty="0">
                <a:solidFill>
                  <a:schemeClr val="bg1"/>
                </a:solidFill>
              </a:rPr>
              <a:t>,, </a:t>
            </a:r>
            <a:r>
              <a:rPr lang="ru-RU" sz="2000" dirty="0" err="1">
                <a:solidFill>
                  <a:schemeClr val="bg1"/>
                </a:solidFill>
              </a:rPr>
              <a:t>which</a:t>
            </a:r>
            <a:r>
              <a:rPr lang="ru-RU" sz="2000" dirty="0">
                <a:solidFill>
                  <a:schemeClr val="bg1"/>
                </a:solidFill>
              </a:rPr>
              <a:t> </a:t>
            </a:r>
            <a:r>
              <a:rPr lang="ru-RU" sz="2000" dirty="0" err="1">
                <a:solidFill>
                  <a:schemeClr val="bg1"/>
                </a:solidFill>
              </a:rPr>
              <a:t>related</a:t>
            </a:r>
            <a:r>
              <a:rPr lang="ru-RU" sz="2000" dirty="0">
                <a:solidFill>
                  <a:schemeClr val="bg1"/>
                </a:solidFill>
              </a:rPr>
              <a:t> with </a:t>
            </a:r>
            <a:r>
              <a:rPr lang="ru-RU" sz="2000" dirty="0" err="1">
                <a:solidFill>
                  <a:schemeClr val="bg1"/>
                </a:solidFill>
              </a:rPr>
              <a:t>disability</a:t>
            </a:r>
            <a:r>
              <a:rPr lang="ru-RU" sz="2000" dirty="0">
                <a:solidFill>
                  <a:schemeClr val="bg1"/>
                </a:solidFill>
              </a:rPr>
              <a:t> the patient at the time </a:t>
            </a:r>
            <a:r>
              <a:rPr lang="ru-RU" sz="2000" dirty="0" err="1">
                <a:solidFill>
                  <a:schemeClr val="bg1"/>
                </a:solidFill>
              </a:rPr>
              <a:t>treatment</a:t>
            </a:r>
            <a:r>
              <a:rPr lang="ru-RU" sz="2000" dirty="0">
                <a:solidFill>
                  <a:schemeClr val="bg1"/>
                </a:solidFill>
              </a:rPr>
              <a:t> </a:t>
            </a:r>
            <a:r>
              <a:rPr lang="ru-RU" sz="2000" dirty="0" err="1">
                <a:solidFill>
                  <a:schemeClr val="bg1"/>
                </a:solidFill>
              </a:rPr>
              <a:t>disease</a:t>
            </a:r>
            <a:r>
              <a:rPr lang="ru-RU" sz="2000" dirty="0">
                <a:solidFill>
                  <a:schemeClr val="bg1"/>
                </a:solidFill>
              </a:rPr>
              <a:t>, a </a:t>
            </a:r>
            <a:r>
              <a:rPr lang="ru-RU" sz="2000" dirty="0" err="1">
                <a:solidFill>
                  <a:schemeClr val="bg1"/>
                </a:solidFill>
              </a:rPr>
              <a:t>also</a:t>
            </a:r>
            <a:r>
              <a:rPr lang="ru-RU" sz="2000" dirty="0">
                <a:solidFill>
                  <a:schemeClr val="bg1"/>
                </a:solidFill>
              </a:rPr>
              <a:t> with </a:t>
            </a:r>
            <a:r>
              <a:rPr lang="ru-RU" sz="2000" dirty="0" err="1">
                <a:solidFill>
                  <a:schemeClr val="bg1"/>
                </a:solidFill>
              </a:rPr>
              <a:t>absence</a:t>
            </a:r>
            <a:r>
              <a:rPr lang="ru-RU" sz="2000" dirty="0">
                <a:solidFill>
                  <a:schemeClr val="bg1"/>
                </a:solidFill>
              </a:rPr>
              <a:t> on </a:t>
            </a:r>
            <a:r>
              <a:rPr lang="ru-RU" sz="2000" dirty="0" err="1">
                <a:solidFill>
                  <a:schemeClr val="bg1"/>
                </a:solidFill>
              </a:rPr>
              <a:t>working</a:t>
            </a:r>
            <a:r>
              <a:rPr lang="ru-RU" sz="2000" dirty="0">
                <a:solidFill>
                  <a:schemeClr val="bg1"/>
                </a:solidFill>
              </a:rPr>
              <a:t> </a:t>
            </a:r>
            <a:r>
              <a:rPr lang="ru-RU" sz="2000" dirty="0" err="1">
                <a:solidFill>
                  <a:schemeClr val="bg1"/>
                </a:solidFill>
              </a:rPr>
              <a:t>place</a:t>
            </a:r>
            <a:r>
              <a:rPr lang="ru-RU" sz="2000" dirty="0">
                <a:solidFill>
                  <a:schemeClr val="bg1"/>
                </a:solidFill>
              </a:rPr>
              <a:t> </a:t>
            </a:r>
            <a:r>
              <a:rPr lang="ru-RU" sz="2000" dirty="0" err="1">
                <a:solidFill>
                  <a:schemeClr val="bg1"/>
                </a:solidFill>
              </a:rPr>
              <a:t>his</a:t>
            </a:r>
            <a:r>
              <a:rPr lang="ru-RU" sz="2000" dirty="0">
                <a:solidFill>
                  <a:schemeClr val="bg1"/>
                </a:solidFill>
              </a:rPr>
              <a:t> </a:t>
            </a:r>
            <a:r>
              <a:rPr lang="ru-RU" sz="2000" dirty="0" err="1">
                <a:solidFill>
                  <a:schemeClr val="bg1"/>
                </a:solidFill>
              </a:rPr>
              <a:t>relatives</a:t>
            </a:r>
            <a:r>
              <a:rPr lang="ru-RU" sz="2000" dirty="0">
                <a:solidFill>
                  <a:schemeClr val="bg1"/>
                </a:solidFill>
              </a:rPr>
              <a:t>,, </a:t>
            </a:r>
            <a:r>
              <a:rPr lang="ru-RU" sz="2000" dirty="0" err="1">
                <a:solidFill>
                  <a:schemeClr val="bg1"/>
                </a:solidFill>
              </a:rPr>
              <a:t>forced</a:t>
            </a:r>
            <a:r>
              <a:rPr lang="ru-RU" sz="2000" dirty="0">
                <a:solidFill>
                  <a:schemeClr val="bg1"/>
                </a:solidFill>
              </a:rPr>
              <a:t> </a:t>
            </a:r>
            <a:r>
              <a:rPr lang="ru-RU" sz="2000" dirty="0" err="1">
                <a:solidFill>
                  <a:schemeClr val="bg1"/>
                </a:solidFill>
              </a:rPr>
              <a:t>care</a:t>
            </a:r>
            <a:r>
              <a:rPr lang="ru-RU" sz="2000" dirty="0">
                <a:solidFill>
                  <a:schemeClr val="bg1"/>
                </a:solidFill>
              </a:rPr>
              <a:t> by </a:t>
            </a:r>
            <a:r>
              <a:rPr lang="ru-RU" sz="2000" dirty="0" err="1">
                <a:solidFill>
                  <a:schemeClr val="bg1"/>
                </a:solidFill>
              </a:rPr>
              <a:t>sick</a:t>
            </a:r>
            <a:endParaRPr lang="ru-RU" sz="2000" dirty="0">
              <a:solidFill>
                <a:schemeClr val="bg1"/>
              </a:solidFill>
            </a:endParaRPr>
          </a:p>
        </p:txBody>
      </p:sp>
      <p:sp>
        <p:nvSpPr>
          <p:cNvPr id="5" name="Скругленный прямоугольник 4">
            <a:extLst>
              <a:ext uri="{FF2B5EF4-FFF2-40B4-BE49-F238E27FC236}">
                <a16:creationId xmlns:a16="http://schemas.microsoft.com/office/drawing/2014/main" id="{66D0B487-0256-3344-872C-4FC3CD90429C}"/>
              </a:ext>
            </a:extLst>
          </p:cNvPr>
          <p:cNvSpPr/>
          <p:nvPr/>
        </p:nvSpPr>
        <p:spPr>
          <a:xfrm>
            <a:off x="1628142" y="5552649"/>
            <a:ext cx="10363522" cy="122640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l" rtl="0"/>
            <a:r>
              <a:rPr lang="ru-RU" sz="2200" b="1" dirty="0" err="1"/>
              <a:t>Innumerable</a:t>
            </a:r>
            <a:r>
              <a:rPr lang="ru-RU" sz="2200" b="1" dirty="0"/>
              <a:t> </a:t>
            </a:r>
            <a:r>
              <a:rPr lang="ru-RU" sz="2200" b="1" dirty="0" err="1"/>
              <a:t>costs</a:t>
            </a:r>
            <a:r>
              <a:rPr lang="ru-RU" sz="2200" b="1" dirty="0"/>
              <a:t> </a:t>
            </a:r>
            <a:r>
              <a:rPr lang="ru-RU" sz="1600" b="1" dirty="0"/>
              <a:t>- </a:t>
            </a:r>
            <a:r>
              <a:rPr lang="ru-RU" sz="2000" dirty="0" err="1"/>
              <a:t>costs</a:t>
            </a:r>
            <a:r>
              <a:rPr lang="ru-RU" sz="2000" dirty="0"/>
              <a:t>,, </a:t>
            </a:r>
            <a:r>
              <a:rPr lang="ru-RU" sz="2000" dirty="0" err="1"/>
              <a:t>which</a:t>
            </a:r>
            <a:r>
              <a:rPr lang="ru-RU" sz="2000" dirty="0"/>
              <a:t> </a:t>
            </a:r>
            <a:r>
              <a:rPr lang="ru-RU" sz="2000" dirty="0" err="1"/>
              <a:t>impossible</a:t>
            </a:r>
            <a:r>
              <a:rPr lang="ru-RU" sz="2000" dirty="0"/>
              <a:t> </a:t>
            </a:r>
            <a:r>
              <a:rPr lang="ru-RU" sz="2000" dirty="0" err="1"/>
              <a:t>to determine</a:t>
            </a:r>
            <a:r>
              <a:rPr lang="ru-RU" sz="2000" dirty="0"/>
              <a:t> in </a:t>
            </a:r>
            <a:r>
              <a:rPr lang="ru-RU" sz="2000" dirty="0" err="1"/>
              <a:t>cash</a:t>
            </a:r>
            <a:r>
              <a:rPr lang="ru-RU" sz="2000" dirty="0"/>
              <a:t> </a:t>
            </a:r>
            <a:r>
              <a:rPr lang="ru-RU" sz="2000" dirty="0" err="1"/>
              <a:t>indicators</a:t>
            </a:r>
            <a:r>
              <a:rPr lang="ru-RU" sz="2000" dirty="0"/>
              <a:t>,, </a:t>
            </a:r>
            <a:r>
              <a:rPr lang="ru-RU" sz="2000" dirty="0" err="1"/>
              <a:t>related</a:t>
            </a:r>
            <a:r>
              <a:rPr lang="ru-RU" sz="2000" dirty="0"/>
              <a:t> with </a:t>
            </a:r>
            <a:r>
              <a:rPr lang="ru-RU" sz="2000" dirty="0" err="1"/>
              <a:t>features</a:t>
            </a:r>
            <a:r>
              <a:rPr lang="ru-RU" sz="2000" dirty="0"/>
              <a:t> </a:t>
            </a:r>
            <a:r>
              <a:rPr lang="ru-RU" sz="2000" dirty="0" err="1"/>
              <a:t>disease</a:t>
            </a:r>
            <a:r>
              <a:rPr lang="ru-RU" sz="2000" dirty="0"/>
              <a:t> and </a:t>
            </a:r>
            <a:r>
              <a:rPr lang="ru-RU" sz="2000" dirty="0" err="1"/>
              <a:t>his</a:t>
            </a:r>
            <a:r>
              <a:rPr lang="ru-RU" sz="2000" dirty="0"/>
              <a:t> </a:t>
            </a:r>
            <a:r>
              <a:rPr lang="ru-RU" sz="2000" dirty="0" err="1"/>
              <a:t>manifestations</a:t>
            </a:r>
            <a:r>
              <a:rPr lang="ru-RU" sz="2000" dirty="0"/>
              <a:t> in </a:t>
            </a:r>
            <a:r>
              <a:rPr lang="ru-RU" sz="2000" dirty="0" err="1"/>
              <a:t>society</a:t>
            </a:r>
            <a:r>
              <a:rPr lang="ru-RU" sz="2000" dirty="0"/>
              <a:t> (</a:t>
            </a:r>
            <a:r>
              <a:rPr lang="ru-RU" sz="2000" dirty="0" err="1"/>
              <a:t>example</a:t>
            </a:r>
            <a:r>
              <a:rPr lang="ru-RU" sz="2000" dirty="0"/>
              <a:t>,, </a:t>
            </a:r>
            <a:r>
              <a:rPr lang="ru-RU" sz="2000" dirty="0" err="1"/>
              <a:t>pain</a:t>
            </a:r>
            <a:r>
              <a:rPr lang="ru-RU" sz="2000" dirty="0"/>
              <a:t> and </a:t>
            </a:r>
            <a:r>
              <a:rPr lang="ru-RU" sz="2000" dirty="0" err="1"/>
              <a:t>suffering</a:t>
            </a:r>
            <a:r>
              <a:rPr lang="ru-RU" sz="2000" dirty="0"/>
              <a:t>,, </a:t>
            </a:r>
            <a:r>
              <a:rPr lang="ru-RU" sz="2000" dirty="0" err="1"/>
              <a:t>which</a:t>
            </a:r>
            <a:r>
              <a:rPr lang="ru-RU" sz="2000" dirty="0"/>
              <a:t> </a:t>
            </a:r>
            <a:r>
              <a:rPr lang="ru-RU" sz="2000" dirty="0" err="1"/>
              <a:t>feels the patient</a:t>
            </a:r>
            <a:r>
              <a:rPr lang="ru-RU" sz="2000" dirty="0"/>
              <a:t> in </a:t>
            </a:r>
            <a:r>
              <a:rPr lang="ru-RU" sz="2000" dirty="0" err="1"/>
              <a:t>results</a:t>
            </a:r>
            <a:r>
              <a:rPr lang="ru-RU" sz="2000" dirty="0"/>
              <a:t> </a:t>
            </a:r>
            <a:r>
              <a:rPr lang="ru-RU" sz="2000" dirty="0" err="1"/>
              <a:t>conducted</a:t>
            </a:r>
            <a:r>
              <a:rPr lang="ru-RU" sz="2000" dirty="0"/>
              <a:t> course </a:t>
            </a:r>
            <a:r>
              <a:rPr lang="ru-RU" sz="2000" dirty="0" err="1"/>
              <a:t>treatment</a:t>
            </a:r>
            <a:r>
              <a:rPr lang="ru-RU" sz="2000" dirty="0"/>
              <a:t>); </a:t>
            </a:r>
            <a:r>
              <a:rPr lang="ru-RU" sz="2000" dirty="0" err="1"/>
              <a:t>are described</a:t>
            </a:r>
            <a:r>
              <a:rPr lang="ru-RU" sz="2000" dirty="0"/>
              <a:t> verbally and </a:t>
            </a:r>
            <a:r>
              <a:rPr lang="ru-RU" sz="2000" dirty="0" err="1"/>
              <a:t>are evaluated</a:t>
            </a:r>
            <a:r>
              <a:rPr lang="ru-RU" sz="2000" dirty="0"/>
              <a:t> by </a:t>
            </a:r>
            <a:r>
              <a:rPr lang="ru-RU" sz="2000" dirty="0" err="1"/>
              <a:t>help</a:t>
            </a:r>
            <a:r>
              <a:rPr lang="ru-RU" sz="2000" dirty="0"/>
              <a:t> </a:t>
            </a:r>
            <a:r>
              <a:rPr lang="ru-RU" sz="2000" dirty="0" err="1"/>
              <a:t>indicators</a:t>
            </a:r>
            <a:r>
              <a:rPr lang="ru-RU" sz="2000" dirty="0"/>
              <a:t> </a:t>
            </a:r>
            <a:r>
              <a:rPr lang="ru-RU" sz="2000" dirty="0" err="1"/>
              <a:t>quality</a:t>
            </a:r>
            <a:r>
              <a:rPr lang="ru-RU" sz="2000" dirty="0"/>
              <a:t> </a:t>
            </a:r>
            <a:r>
              <a:rPr lang="ru-RU" sz="2000" dirty="0" err="1"/>
              <a:t>life</a:t>
            </a:r>
            <a:r>
              <a:rPr lang="ru-RU" sz="2000" dirty="0"/>
              <a:t>.</a:t>
            </a:r>
          </a:p>
        </p:txBody>
      </p:sp>
      <p:sp>
        <p:nvSpPr>
          <p:cNvPr id="10" name="Прямоугольник 9">
            <a:extLst>
              <a:ext uri="{FF2B5EF4-FFF2-40B4-BE49-F238E27FC236}">
                <a16:creationId xmlns:a16="http://schemas.microsoft.com/office/drawing/2014/main" id="{EDF47313-F160-2E4C-B14D-A7BEF2F720A7}"/>
              </a:ext>
            </a:extLst>
          </p:cNvPr>
          <p:cNvSpPr/>
          <p:nvPr/>
        </p:nvSpPr>
        <p:spPr>
          <a:xfrm>
            <a:off x="1635546" y="2680826"/>
            <a:ext cx="5178945" cy="165563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ru-RU" b="1" dirty="0" err="1">
                <a:solidFill>
                  <a:schemeClr val="tx1"/>
                </a:solidFill>
              </a:rPr>
              <a:t>Medical</a:t>
            </a:r>
            <a:endParaRPr lang="ru-RU" b="1" dirty="0">
              <a:solidFill>
                <a:schemeClr val="tx1"/>
              </a:solidFill>
            </a:endParaRPr>
          </a:p>
          <a:p>
            <a:pPr algn="l" rtl="0"/>
            <a:r>
              <a:rPr lang="ru-RU" dirty="0" err="1">
                <a:solidFill>
                  <a:schemeClr val="tx1"/>
                </a:solidFill>
              </a:rPr>
              <a:t>costs</a:t>
            </a:r>
            <a:r>
              <a:rPr lang="ru-RU" dirty="0">
                <a:solidFill>
                  <a:schemeClr val="tx1"/>
                </a:solidFill>
              </a:rPr>
              <a:t>,, </a:t>
            </a:r>
            <a:r>
              <a:rPr lang="ru-RU" dirty="0" err="1">
                <a:solidFill>
                  <a:schemeClr val="tx1"/>
                </a:solidFill>
              </a:rPr>
              <a:t>which</a:t>
            </a:r>
            <a:r>
              <a:rPr lang="ru-RU" dirty="0">
                <a:solidFill>
                  <a:schemeClr val="tx1"/>
                </a:solidFill>
              </a:rPr>
              <a:t> </a:t>
            </a:r>
            <a:r>
              <a:rPr lang="ru-RU" dirty="0" err="1">
                <a:solidFill>
                  <a:schemeClr val="tx1"/>
                </a:solidFill>
              </a:rPr>
              <a:t>carries</a:t>
            </a:r>
            <a:r>
              <a:rPr lang="ru-RU" dirty="0">
                <a:solidFill>
                  <a:schemeClr val="tx1"/>
                </a:solidFill>
              </a:rPr>
              <a:t> system </a:t>
            </a:r>
            <a:r>
              <a:rPr lang="ru-RU" dirty="0" err="1">
                <a:solidFill>
                  <a:schemeClr val="tx1"/>
                </a:solidFill>
              </a:rPr>
              <a:t>protection</a:t>
            </a:r>
            <a:r>
              <a:rPr lang="ru-RU" dirty="0">
                <a:solidFill>
                  <a:schemeClr val="tx1"/>
                </a:solidFill>
              </a:rPr>
              <a:t> </a:t>
            </a:r>
            <a:r>
              <a:rPr lang="ru-RU" dirty="0" err="1">
                <a:solidFill>
                  <a:schemeClr val="tx1"/>
                </a:solidFill>
              </a:rPr>
              <a:t>health</a:t>
            </a:r>
            <a:r>
              <a:rPr lang="ru-RU" dirty="0">
                <a:solidFill>
                  <a:schemeClr val="tx1"/>
                </a:solidFill>
              </a:rPr>
              <a:t>,, </a:t>
            </a:r>
            <a:r>
              <a:rPr lang="ru-RU" dirty="0" err="1">
                <a:solidFill>
                  <a:schemeClr val="tx1"/>
                </a:solidFill>
              </a:rPr>
              <a:t>patient</a:t>
            </a:r>
            <a:r>
              <a:rPr lang="ru-RU" dirty="0">
                <a:solidFill>
                  <a:schemeClr val="tx1"/>
                </a:solidFill>
              </a:rPr>
              <a:t> </a:t>
            </a:r>
            <a:r>
              <a:rPr lang="ru-RU" dirty="0" err="1">
                <a:solidFill>
                  <a:schemeClr val="tx1"/>
                </a:solidFill>
              </a:rPr>
              <a:t>or</a:t>
            </a:r>
            <a:r>
              <a:rPr lang="ru-RU" dirty="0">
                <a:solidFill>
                  <a:schemeClr val="tx1"/>
                </a:solidFill>
              </a:rPr>
              <a:t> </a:t>
            </a:r>
            <a:r>
              <a:rPr lang="ru-RU" dirty="0" err="1">
                <a:solidFill>
                  <a:schemeClr val="tx1"/>
                </a:solidFill>
              </a:rPr>
              <a:t>another</a:t>
            </a:r>
            <a:r>
              <a:rPr lang="ru-RU" dirty="0">
                <a:solidFill>
                  <a:schemeClr val="tx1"/>
                </a:solidFill>
              </a:rPr>
              <a:t> </a:t>
            </a:r>
            <a:r>
              <a:rPr lang="ru-RU" dirty="0" err="1">
                <a:solidFill>
                  <a:schemeClr val="tx1"/>
                </a:solidFill>
              </a:rPr>
              <a:t>payer</a:t>
            </a:r>
            <a:r>
              <a:rPr lang="ru-RU" dirty="0">
                <a:solidFill>
                  <a:schemeClr val="tx1"/>
                </a:solidFill>
              </a:rPr>
              <a:t>,, </a:t>
            </a:r>
            <a:r>
              <a:rPr lang="ru-RU" dirty="0" err="1">
                <a:solidFill>
                  <a:schemeClr val="tx1"/>
                </a:solidFill>
              </a:rPr>
              <a:t>society</a:t>
            </a:r>
            <a:r>
              <a:rPr lang="ru-RU" dirty="0">
                <a:solidFill>
                  <a:schemeClr val="tx1"/>
                </a:solidFill>
              </a:rPr>
              <a:t> in </a:t>
            </a:r>
            <a:r>
              <a:rPr lang="ru-RU" dirty="0" err="1">
                <a:solidFill>
                  <a:schemeClr val="tx1"/>
                </a:solidFill>
              </a:rPr>
              <a:t>in general</a:t>
            </a:r>
            <a:r>
              <a:rPr lang="ru-RU" dirty="0">
                <a:solidFill>
                  <a:schemeClr val="tx1"/>
                </a:solidFill>
              </a:rPr>
              <a:t> in </a:t>
            </a:r>
            <a:r>
              <a:rPr lang="ru-RU" dirty="0" err="1">
                <a:solidFill>
                  <a:schemeClr val="tx1"/>
                </a:solidFill>
              </a:rPr>
              <a:t>process</a:t>
            </a:r>
            <a:r>
              <a:rPr lang="ru-RU" dirty="0">
                <a:solidFill>
                  <a:schemeClr val="tx1"/>
                </a:solidFill>
              </a:rPr>
              <a:t> </a:t>
            </a:r>
            <a:r>
              <a:rPr lang="ru-RU" dirty="0" err="1">
                <a:solidFill>
                  <a:schemeClr val="tx1"/>
                </a:solidFill>
              </a:rPr>
              <a:t>granting</a:t>
            </a:r>
            <a:r>
              <a:rPr lang="ru-RU" dirty="0">
                <a:solidFill>
                  <a:schemeClr val="tx1"/>
                </a:solidFill>
              </a:rPr>
              <a:t> </a:t>
            </a:r>
            <a:r>
              <a:rPr lang="ru-RU" dirty="0" err="1">
                <a:solidFill>
                  <a:schemeClr val="tx1"/>
                </a:solidFill>
              </a:rPr>
              <a:t>medical</a:t>
            </a:r>
            <a:r>
              <a:rPr lang="ru-RU" dirty="0">
                <a:solidFill>
                  <a:schemeClr val="tx1"/>
                </a:solidFill>
              </a:rPr>
              <a:t> </a:t>
            </a:r>
            <a:r>
              <a:rPr lang="ru-RU" dirty="0" err="1">
                <a:solidFill>
                  <a:schemeClr val="tx1"/>
                </a:solidFill>
              </a:rPr>
              <a:t>assistance</a:t>
            </a:r>
            <a:r>
              <a:rPr lang="ru-RU" dirty="0">
                <a:solidFill>
                  <a:schemeClr val="tx1"/>
                </a:solidFill>
              </a:rPr>
              <a:t> (on </a:t>
            </a:r>
            <a:r>
              <a:rPr lang="ru-RU" dirty="0" err="1">
                <a:solidFill>
                  <a:schemeClr val="tx1"/>
                </a:solidFill>
              </a:rPr>
              <a:t>diagnostics</a:t>
            </a:r>
            <a:r>
              <a:rPr lang="ru-RU" dirty="0">
                <a:solidFill>
                  <a:schemeClr val="tx1"/>
                </a:solidFill>
              </a:rPr>
              <a:t>,, </a:t>
            </a:r>
            <a:r>
              <a:rPr lang="ru-RU" dirty="0" err="1">
                <a:solidFill>
                  <a:schemeClr val="tx1"/>
                </a:solidFill>
              </a:rPr>
              <a:t>treatment</a:t>
            </a:r>
            <a:r>
              <a:rPr lang="ru-RU" dirty="0">
                <a:solidFill>
                  <a:schemeClr val="tx1"/>
                </a:solidFill>
              </a:rPr>
              <a:t>,, </a:t>
            </a:r>
            <a:r>
              <a:rPr lang="ru-RU" dirty="0" err="1">
                <a:solidFill>
                  <a:schemeClr val="tx1"/>
                </a:solidFill>
              </a:rPr>
              <a:t>prevention</a:t>
            </a:r>
            <a:r>
              <a:rPr lang="ru-RU" dirty="0">
                <a:solidFill>
                  <a:schemeClr val="tx1"/>
                </a:solidFill>
              </a:rPr>
              <a:t> </a:t>
            </a:r>
            <a:r>
              <a:rPr lang="ru-RU" dirty="0" err="1">
                <a:solidFill>
                  <a:schemeClr val="tx1"/>
                </a:solidFill>
              </a:rPr>
              <a:t>disease</a:t>
            </a:r>
            <a:r>
              <a:rPr lang="ru-RU" dirty="0">
                <a:solidFill>
                  <a:schemeClr val="tx1"/>
                </a:solidFill>
              </a:rPr>
              <a:t> and </a:t>
            </a:r>
            <a:r>
              <a:rPr lang="ru-RU" dirty="0" err="1">
                <a:solidFill>
                  <a:schemeClr val="tx1"/>
                </a:solidFill>
              </a:rPr>
              <a:t>etc.</a:t>
            </a:r>
            <a:r>
              <a:rPr lang="ru-RU" dirty="0">
                <a:solidFill>
                  <a:schemeClr val="tx1"/>
                </a:solidFill>
              </a:rPr>
              <a:t>.).</a:t>
            </a:r>
          </a:p>
        </p:txBody>
      </p:sp>
      <p:sp>
        <p:nvSpPr>
          <p:cNvPr id="15" name="Прямоугольник 14">
            <a:extLst>
              <a:ext uri="{FF2B5EF4-FFF2-40B4-BE49-F238E27FC236}">
                <a16:creationId xmlns:a16="http://schemas.microsoft.com/office/drawing/2014/main" id="{77A3203A-408C-D249-9066-C527908E0188}"/>
              </a:ext>
            </a:extLst>
          </p:cNvPr>
          <p:cNvSpPr/>
          <p:nvPr/>
        </p:nvSpPr>
        <p:spPr>
          <a:xfrm>
            <a:off x="6958508" y="2660856"/>
            <a:ext cx="4752530" cy="165563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ru-RU" b="1" dirty="0" err="1">
                <a:solidFill>
                  <a:schemeClr val="tx1"/>
                </a:solidFill>
              </a:rPr>
              <a:t>Non-medical</a:t>
            </a:r>
            <a:endParaRPr lang="ru-RU" b="1" dirty="0">
              <a:solidFill>
                <a:schemeClr val="tx1"/>
              </a:solidFill>
            </a:endParaRPr>
          </a:p>
          <a:p>
            <a:pPr algn="l" rtl="0"/>
            <a:r>
              <a:rPr lang="ru-RU" dirty="0" err="1">
                <a:solidFill>
                  <a:schemeClr val="tx1"/>
                </a:solidFill>
              </a:rPr>
              <a:t>costs</a:t>
            </a:r>
            <a:r>
              <a:rPr lang="ru-RU" dirty="0">
                <a:solidFill>
                  <a:schemeClr val="tx1"/>
                </a:solidFill>
              </a:rPr>
              <a:t>,, </a:t>
            </a:r>
            <a:r>
              <a:rPr lang="ru-RU" dirty="0" err="1">
                <a:solidFill>
                  <a:schemeClr val="tx1"/>
                </a:solidFill>
              </a:rPr>
              <a:t>which</a:t>
            </a:r>
            <a:r>
              <a:rPr lang="ru-RU" dirty="0">
                <a:solidFill>
                  <a:schemeClr val="tx1"/>
                </a:solidFill>
              </a:rPr>
              <a:t> </a:t>
            </a:r>
            <a:r>
              <a:rPr lang="ru-RU" dirty="0" err="1">
                <a:solidFill>
                  <a:schemeClr val="tx1"/>
                </a:solidFill>
              </a:rPr>
              <a:t>bear</a:t>
            </a:r>
            <a:r>
              <a:rPr lang="ru-RU" dirty="0">
                <a:solidFill>
                  <a:schemeClr val="tx1"/>
                </a:solidFill>
              </a:rPr>
              <a:t> </a:t>
            </a:r>
            <a:r>
              <a:rPr lang="ru-RU" dirty="0" err="1">
                <a:solidFill>
                  <a:schemeClr val="tx1"/>
                </a:solidFill>
              </a:rPr>
              <a:t>others</a:t>
            </a:r>
            <a:r>
              <a:rPr lang="ru-RU" dirty="0">
                <a:solidFill>
                  <a:schemeClr val="tx1"/>
                </a:solidFill>
              </a:rPr>
              <a:t> </a:t>
            </a:r>
            <a:r>
              <a:rPr lang="ru-RU" dirty="0" err="1">
                <a:solidFill>
                  <a:schemeClr val="tx1"/>
                </a:solidFill>
              </a:rPr>
              <a:t>public</a:t>
            </a:r>
            <a:r>
              <a:rPr lang="ru-RU" dirty="0">
                <a:solidFill>
                  <a:schemeClr val="tx1"/>
                </a:solidFill>
              </a:rPr>
              <a:t> </a:t>
            </a:r>
            <a:r>
              <a:rPr lang="ru-RU" dirty="0" err="1">
                <a:solidFill>
                  <a:schemeClr val="tx1"/>
                </a:solidFill>
              </a:rPr>
              <a:t>organizations</a:t>
            </a:r>
            <a:r>
              <a:rPr lang="ru-RU" dirty="0">
                <a:solidFill>
                  <a:schemeClr val="tx1"/>
                </a:solidFill>
              </a:rPr>
              <a:t> (</a:t>
            </a:r>
            <a:r>
              <a:rPr lang="ru-RU" dirty="0" err="1">
                <a:solidFill>
                  <a:schemeClr val="tx1"/>
                </a:solidFill>
              </a:rPr>
              <a:t>authorities</a:t>
            </a:r>
            <a:r>
              <a:rPr lang="ru-RU" dirty="0">
                <a:solidFill>
                  <a:schemeClr val="tx1"/>
                </a:solidFill>
              </a:rPr>
              <a:t> </a:t>
            </a:r>
            <a:r>
              <a:rPr lang="ru-RU" dirty="0" err="1">
                <a:solidFill>
                  <a:schemeClr val="tx1"/>
                </a:solidFill>
              </a:rPr>
              <a:t>social</a:t>
            </a:r>
            <a:r>
              <a:rPr lang="ru-RU" dirty="0">
                <a:solidFill>
                  <a:schemeClr val="tx1"/>
                </a:solidFill>
              </a:rPr>
              <a:t> </a:t>
            </a:r>
            <a:r>
              <a:rPr lang="ru-RU" dirty="0" err="1">
                <a:solidFill>
                  <a:schemeClr val="tx1"/>
                </a:solidFill>
              </a:rPr>
              <a:t>protection</a:t>
            </a:r>
            <a:r>
              <a:rPr lang="ru-RU" dirty="0">
                <a:solidFill>
                  <a:schemeClr val="tx1"/>
                </a:solidFill>
              </a:rPr>
              <a:t>,, </a:t>
            </a:r>
            <a:r>
              <a:rPr lang="ru-RU" dirty="0" err="1">
                <a:solidFill>
                  <a:schemeClr val="tx1"/>
                </a:solidFill>
              </a:rPr>
              <a:t>public</a:t>
            </a:r>
            <a:r>
              <a:rPr lang="ru-RU" dirty="0">
                <a:solidFill>
                  <a:schemeClr val="tx1"/>
                </a:solidFill>
              </a:rPr>
              <a:t> </a:t>
            </a:r>
            <a:r>
              <a:rPr lang="ru-RU" dirty="0" err="1">
                <a:solidFill>
                  <a:schemeClr val="tx1"/>
                </a:solidFill>
              </a:rPr>
              <a:t>organizations</a:t>
            </a:r>
            <a:r>
              <a:rPr lang="ru-RU" dirty="0">
                <a:solidFill>
                  <a:schemeClr val="tx1"/>
                </a:solidFill>
              </a:rPr>
              <a:t>), a </a:t>
            </a:r>
            <a:r>
              <a:rPr lang="ru-RU" dirty="0" err="1">
                <a:solidFill>
                  <a:schemeClr val="tx1"/>
                </a:solidFill>
              </a:rPr>
              <a:t>also</a:t>
            </a:r>
            <a:r>
              <a:rPr lang="ru-RU" dirty="0">
                <a:solidFill>
                  <a:schemeClr val="tx1"/>
                </a:solidFill>
              </a:rPr>
              <a:t> </a:t>
            </a:r>
            <a:r>
              <a:rPr lang="ru-RU" dirty="0" err="1">
                <a:solidFill>
                  <a:schemeClr val="tx1"/>
                </a:solidFill>
              </a:rPr>
              <a:t>patients</a:t>
            </a:r>
            <a:r>
              <a:rPr lang="ru-RU" dirty="0">
                <a:solidFill>
                  <a:schemeClr val="tx1"/>
                </a:solidFill>
              </a:rPr>
              <a:t> and </a:t>
            </a:r>
            <a:r>
              <a:rPr lang="ru-RU" dirty="0" err="1">
                <a:solidFill>
                  <a:schemeClr val="tx1"/>
                </a:solidFill>
              </a:rPr>
              <a:t>their</a:t>
            </a:r>
            <a:r>
              <a:rPr lang="ru-RU" dirty="0">
                <a:solidFill>
                  <a:schemeClr val="tx1"/>
                </a:solidFill>
              </a:rPr>
              <a:t> </a:t>
            </a:r>
            <a:r>
              <a:rPr lang="ru-RU" dirty="0" err="1">
                <a:solidFill>
                  <a:schemeClr val="tx1"/>
                </a:solidFill>
              </a:rPr>
              <a:t>families</a:t>
            </a:r>
            <a:r>
              <a:rPr lang="ru-RU" dirty="0">
                <a:solidFill>
                  <a:schemeClr val="tx1"/>
                </a:solidFill>
              </a:rPr>
              <a:t>.</a:t>
            </a:r>
          </a:p>
        </p:txBody>
      </p:sp>
      <p:sp>
        <p:nvSpPr>
          <p:cNvPr id="11" name="Стрелка вниз 10">
            <a:extLst>
              <a:ext uri="{FF2B5EF4-FFF2-40B4-BE49-F238E27FC236}">
                <a16:creationId xmlns:a16="http://schemas.microsoft.com/office/drawing/2014/main" id="{753DFBFC-69CC-AD4E-B86C-87D57E6BCEA6}"/>
              </a:ext>
            </a:extLst>
          </p:cNvPr>
          <p:cNvSpPr/>
          <p:nvPr/>
        </p:nvSpPr>
        <p:spPr>
          <a:xfrm>
            <a:off x="3864978" y="2456441"/>
            <a:ext cx="720080" cy="216024"/>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ru-RU"/>
          </a:p>
        </p:txBody>
      </p:sp>
      <p:sp>
        <p:nvSpPr>
          <p:cNvPr id="16" name="Стрелка вниз 15">
            <a:extLst>
              <a:ext uri="{FF2B5EF4-FFF2-40B4-BE49-F238E27FC236}">
                <a16:creationId xmlns:a16="http://schemas.microsoft.com/office/drawing/2014/main" id="{A6CA139F-DA94-4945-BF6B-83DC5E06E0A5}"/>
              </a:ext>
            </a:extLst>
          </p:cNvPr>
          <p:cNvSpPr/>
          <p:nvPr/>
        </p:nvSpPr>
        <p:spPr>
          <a:xfrm>
            <a:off x="8974733" y="2484310"/>
            <a:ext cx="720080" cy="231004"/>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ru-RU"/>
          </a:p>
        </p:txBody>
      </p:sp>
    </p:spTree>
    <p:extLst>
      <p:ext uri="{BB962C8B-B14F-4D97-AF65-F5344CB8AC3E}">
        <p14:creationId xmlns:p14="http://schemas.microsoft.com/office/powerpoint/2010/main" val="271760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algn="l" rtl="0"/>
            <a:r>
              <a:rPr lang="ru-RU" dirty="0" err="1"/>
              <a:t>Straight</a:t>
            </a:r>
            <a:r>
              <a:rPr lang="ru-RU" dirty="0"/>
              <a:t> </a:t>
            </a:r>
            <a:r>
              <a:rPr lang="ru-RU" dirty="0" err="1"/>
              <a:t>medical</a:t>
            </a:r>
            <a:r>
              <a:rPr lang="ru-RU" dirty="0"/>
              <a:t> </a:t>
            </a:r>
            <a:r>
              <a:rPr lang="ru-RU" dirty="0" err="1"/>
              <a:t>costs</a:t>
            </a:r>
            <a:br>
              <a:rPr lang="ru-RU" dirty="0"/>
            </a:br>
            <a:endParaRPr lang="ru-RU" dirty="0"/>
          </a:p>
        </p:txBody>
      </p:sp>
      <p:sp>
        <p:nvSpPr>
          <p:cNvPr id="8" name="Объект 7"/>
          <p:cNvSpPr>
            <a:spLocks noGrp="1"/>
          </p:cNvSpPr>
          <p:nvPr>
            <p:ph sz="half" idx="2"/>
          </p:nvPr>
        </p:nvSpPr>
        <p:spPr>
          <a:xfrm>
            <a:off x="1522412" y="1828800"/>
            <a:ext cx="10332639" cy="4340226"/>
          </a:xfrm>
        </p:spPr>
        <p:txBody>
          <a:bodyPr rtlCol="0">
            <a:normAutofit fontScale="92500" lnSpcReduction="20000"/>
          </a:bodyPr>
          <a:lstStyle/>
          <a:p>
            <a:pPr algn="l" rtl="0"/>
            <a:r>
              <a:rPr lang="ru-RU" dirty="0"/>
              <a:t>• </a:t>
            </a:r>
            <a:r>
              <a:rPr lang="ru-RU" dirty="0" err="1"/>
              <a:t>costs</a:t>
            </a:r>
            <a:r>
              <a:rPr lang="ru-RU" dirty="0"/>
              <a:t> on </a:t>
            </a:r>
            <a:r>
              <a:rPr lang="ru-RU" dirty="0" err="1"/>
              <a:t>diagnostics</a:t>
            </a:r>
            <a:r>
              <a:rPr lang="ru-RU" dirty="0"/>
              <a:t> </a:t>
            </a:r>
            <a:r>
              <a:rPr lang="ru-RU" dirty="0" err="1"/>
              <a:t>disease</a:t>
            </a:r>
            <a:r>
              <a:rPr lang="ru-RU" dirty="0"/>
              <a:t> (</a:t>
            </a:r>
            <a:r>
              <a:rPr lang="ru-RU" dirty="0" err="1"/>
              <a:t>laboratory</a:t>
            </a:r>
            <a:r>
              <a:rPr lang="ru-RU" dirty="0"/>
              <a:t> and </a:t>
            </a:r>
            <a:r>
              <a:rPr lang="ru-RU" dirty="0" err="1"/>
              <a:t>instrumental</a:t>
            </a:r>
            <a:r>
              <a:rPr lang="ru-RU" dirty="0"/>
              <a:t> </a:t>
            </a:r>
            <a:r>
              <a:rPr lang="ru-RU" dirty="0" err="1"/>
              <a:t>research</a:t>
            </a:r>
            <a:r>
              <a:rPr lang="ru-RU" dirty="0"/>
              <a:t>);</a:t>
            </a:r>
            <a:endParaRPr lang="ru-UA" dirty="0"/>
          </a:p>
          <a:p>
            <a:pPr algn="l" rtl="0"/>
            <a:r>
              <a:rPr lang="ru-RU" dirty="0"/>
              <a:t>• </a:t>
            </a:r>
            <a:r>
              <a:rPr lang="ru-RU" dirty="0" err="1"/>
              <a:t>cost</a:t>
            </a:r>
            <a:r>
              <a:rPr lang="ru-RU" dirty="0"/>
              <a:t> </a:t>
            </a:r>
            <a:r>
              <a:rPr lang="ru-RU" dirty="0" err="1"/>
              <a:t>medical</a:t>
            </a:r>
            <a:r>
              <a:rPr lang="ru-RU" dirty="0"/>
              <a:t> procedures (</a:t>
            </a:r>
            <a:r>
              <a:rPr lang="ru-RU" dirty="0" err="1"/>
              <a:t>surgical</a:t>
            </a:r>
            <a:r>
              <a:rPr lang="ru-RU" dirty="0"/>
              <a:t> </a:t>
            </a:r>
            <a:r>
              <a:rPr lang="ru-RU" dirty="0" err="1"/>
              <a:t>operations</a:t>
            </a:r>
            <a:r>
              <a:rPr lang="ru-RU" dirty="0"/>
              <a:t>,, </a:t>
            </a:r>
            <a:r>
              <a:rPr lang="ru-RU" dirty="0" err="1"/>
              <a:t>rehabilitation</a:t>
            </a:r>
            <a:r>
              <a:rPr lang="ru-RU" dirty="0"/>
              <a:t> </a:t>
            </a:r>
            <a:r>
              <a:rPr lang="ru-RU" dirty="0" err="1"/>
              <a:t>manipulation</a:t>
            </a:r>
            <a:r>
              <a:rPr lang="ru-RU" dirty="0"/>
              <a:t> etc.).</a:t>
            </a:r>
            <a:endParaRPr lang="ru-UA" dirty="0"/>
          </a:p>
          <a:p>
            <a:pPr algn="l" rtl="0"/>
            <a:r>
              <a:rPr lang="ru-RU" dirty="0"/>
              <a:t>• </a:t>
            </a:r>
            <a:r>
              <a:rPr lang="ru-RU" dirty="0" err="1"/>
              <a:t>cost</a:t>
            </a:r>
            <a:r>
              <a:rPr lang="ru-RU" dirty="0"/>
              <a:t> </a:t>
            </a:r>
            <a:r>
              <a:rPr lang="ru-RU" dirty="0" err="1"/>
              <a:t>medicinal</a:t>
            </a:r>
            <a:r>
              <a:rPr lang="ru-RU" dirty="0"/>
              <a:t> </a:t>
            </a:r>
            <a:r>
              <a:rPr lang="ru-RU" dirty="0" err="1"/>
              <a:t>funds</a:t>
            </a:r>
            <a:r>
              <a:rPr lang="ru-RU" dirty="0"/>
              <a:t> per course </a:t>
            </a:r>
            <a:r>
              <a:rPr lang="ru-RU" dirty="0" err="1"/>
              <a:t>treatment</a:t>
            </a:r>
            <a:r>
              <a:rPr lang="ru-RU" dirty="0"/>
              <a:t>;</a:t>
            </a:r>
            <a:endParaRPr lang="ru-UA" dirty="0"/>
          </a:p>
          <a:p>
            <a:pPr algn="l" rtl="0"/>
            <a:r>
              <a:rPr lang="ru-RU" dirty="0"/>
              <a:t>• </a:t>
            </a:r>
            <a:r>
              <a:rPr lang="ru-RU" dirty="0" err="1"/>
              <a:t>cost</a:t>
            </a:r>
            <a:r>
              <a:rPr lang="ru-RU" dirty="0"/>
              <a:t> </a:t>
            </a:r>
            <a:r>
              <a:rPr lang="ru-RU" dirty="0" err="1"/>
              <a:t>tests</a:t>
            </a:r>
            <a:r>
              <a:rPr lang="ru-RU" dirty="0"/>
              <a:t>,, </a:t>
            </a:r>
            <a:r>
              <a:rPr lang="ru-RU" dirty="0" err="1"/>
              <a:t>analyzes</a:t>
            </a:r>
            <a:r>
              <a:rPr lang="ru-RU" dirty="0"/>
              <a:t> </a:t>
            </a:r>
            <a:r>
              <a:rPr lang="ru-RU" dirty="0" err="1"/>
              <a:t>efficiency</a:t>
            </a:r>
            <a:r>
              <a:rPr lang="ru-RU" dirty="0"/>
              <a:t> and </a:t>
            </a:r>
            <a:r>
              <a:rPr lang="ru-RU" dirty="0" err="1"/>
              <a:t>security</a:t>
            </a:r>
            <a:r>
              <a:rPr lang="ru-RU" dirty="0"/>
              <a:t> </a:t>
            </a:r>
            <a:r>
              <a:rPr lang="ru-RU" dirty="0" err="1"/>
              <a:t>relevant</a:t>
            </a:r>
            <a:r>
              <a:rPr lang="ru-RU" dirty="0"/>
              <a:t> </a:t>
            </a:r>
            <a:r>
              <a:rPr lang="ru-RU" dirty="0" err="1"/>
              <a:t>drugs</a:t>
            </a:r>
            <a:r>
              <a:rPr lang="ru-RU" dirty="0"/>
              <a:t>;</a:t>
            </a:r>
            <a:endParaRPr lang="ru-UA" dirty="0"/>
          </a:p>
          <a:p>
            <a:pPr algn="l" rtl="0"/>
            <a:r>
              <a:rPr lang="ru-RU" dirty="0"/>
              <a:t>• </a:t>
            </a:r>
            <a:r>
              <a:rPr lang="ru-RU" dirty="0" err="1"/>
              <a:t>costs</a:t>
            </a:r>
            <a:r>
              <a:rPr lang="ru-RU" dirty="0"/>
              <a:t> on </a:t>
            </a:r>
            <a:r>
              <a:rPr lang="ru-RU" dirty="0" err="1"/>
              <a:t>elimination</a:t>
            </a:r>
            <a:r>
              <a:rPr lang="ru-RU" dirty="0"/>
              <a:t> </a:t>
            </a:r>
            <a:r>
              <a:rPr lang="ru-RU" dirty="0" err="1"/>
              <a:t>side</a:t>
            </a:r>
            <a:r>
              <a:rPr lang="ru-RU" dirty="0"/>
              <a:t> </a:t>
            </a:r>
            <a:r>
              <a:rPr lang="ru-RU" dirty="0" err="1"/>
              <a:t>actions</a:t>
            </a:r>
            <a:r>
              <a:rPr lang="ru-RU" dirty="0"/>
              <a:t> </a:t>
            </a:r>
            <a:r>
              <a:rPr lang="ru-RU" dirty="0" err="1"/>
              <a:t>medicinal</a:t>
            </a:r>
            <a:r>
              <a:rPr lang="ru-RU" dirty="0"/>
              <a:t> preparation;</a:t>
            </a:r>
            <a:endParaRPr lang="ru-UA" dirty="0"/>
          </a:p>
          <a:p>
            <a:pPr algn="l" rtl="0"/>
            <a:r>
              <a:rPr lang="ru-RU" dirty="0"/>
              <a:t>• </a:t>
            </a:r>
            <a:r>
              <a:rPr lang="ru-RU" dirty="0" err="1"/>
              <a:t>cost</a:t>
            </a:r>
            <a:r>
              <a:rPr lang="ru-RU" dirty="0"/>
              <a:t> </a:t>
            </a:r>
            <a:r>
              <a:rPr lang="ru-RU" dirty="0" err="1"/>
              <a:t>bed</a:t>
            </a:r>
            <a:r>
              <a:rPr lang="ru-RU" dirty="0"/>
              <a:t>-day in </a:t>
            </a:r>
            <a:r>
              <a:rPr lang="ru-RU" dirty="0" err="1"/>
              <a:t>hospitals</a:t>
            </a:r>
            <a:r>
              <a:rPr lang="ru-RU" dirty="0"/>
              <a:t> </a:t>
            </a:r>
            <a:r>
              <a:rPr lang="ru-RU" dirty="0" err="1"/>
              <a:t>or</a:t>
            </a:r>
            <a:r>
              <a:rPr lang="ru-RU" dirty="0"/>
              <a:t> g </a:t>
            </a:r>
            <a:r>
              <a:rPr lang="ru-RU" dirty="0" err="1"/>
              <a:t>cost</a:t>
            </a:r>
            <a:r>
              <a:rPr lang="ru-RU" dirty="0"/>
              <a:t> </a:t>
            </a:r>
            <a:r>
              <a:rPr lang="ru-RU" dirty="0" err="1"/>
              <a:t>provided</a:t>
            </a:r>
            <a:r>
              <a:rPr lang="ru-RU" dirty="0"/>
              <a:t> to the patient </a:t>
            </a:r>
            <a:r>
              <a:rPr lang="ru-RU" dirty="0" err="1"/>
              <a:t>services</a:t>
            </a:r>
            <a:r>
              <a:rPr lang="ru-RU" dirty="0"/>
              <a:t> </a:t>
            </a:r>
            <a:r>
              <a:rPr lang="ru-RU" dirty="0" err="1"/>
              <a:t>home</a:t>
            </a:r>
            <a:r>
              <a:rPr lang="ru-RU" dirty="0"/>
              <a:t>, including </a:t>
            </a:r>
            <a:r>
              <a:rPr lang="ru-RU" dirty="0" err="1"/>
              <a:t>number</a:t>
            </a:r>
            <a:r>
              <a:rPr lang="ru-RU" dirty="0"/>
              <a:t> </a:t>
            </a:r>
            <a:r>
              <a:rPr lang="ru-RU" dirty="0" err="1"/>
              <a:t>junior</a:t>
            </a:r>
            <a:r>
              <a:rPr lang="ru-RU" dirty="0"/>
              <a:t> </a:t>
            </a:r>
            <a:r>
              <a:rPr lang="ru-RU" dirty="0" err="1"/>
              <a:t>medical</a:t>
            </a:r>
            <a:r>
              <a:rPr lang="ru-RU" dirty="0"/>
              <a:t> staff;</a:t>
            </a:r>
            <a:endParaRPr lang="ru-UA" dirty="0"/>
          </a:p>
          <a:p>
            <a:pPr algn="l" rtl="0"/>
            <a:r>
              <a:rPr lang="ru-RU" dirty="0"/>
              <a:t>• </a:t>
            </a:r>
            <a:r>
              <a:rPr lang="ru-RU" dirty="0" err="1"/>
              <a:t>cost</a:t>
            </a:r>
            <a:r>
              <a:rPr lang="ru-RU" dirty="0"/>
              <a:t> </a:t>
            </a:r>
            <a:r>
              <a:rPr lang="ru-RU" dirty="0" err="1"/>
              <a:t>professional</a:t>
            </a:r>
            <a:r>
              <a:rPr lang="ru-RU" dirty="0"/>
              <a:t> </a:t>
            </a:r>
            <a:r>
              <a:rPr lang="ru-RU" dirty="0" err="1"/>
              <a:t>medical</a:t>
            </a:r>
            <a:r>
              <a:rPr lang="ru-RU" dirty="0"/>
              <a:t> </a:t>
            </a:r>
            <a:r>
              <a:rPr lang="ru-RU" dirty="0" err="1"/>
              <a:t>services</a:t>
            </a:r>
            <a:r>
              <a:rPr lang="ru-RU" dirty="0"/>
              <a:t> (</a:t>
            </a:r>
            <a:r>
              <a:rPr lang="ru-RU" dirty="0" err="1"/>
              <a:t>earned</a:t>
            </a:r>
            <a:r>
              <a:rPr lang="ru-RU" dirty="0"/>
              <a:t> pay </a:t>
            </a:r>
            <a:r>
              <a:rPr lang="ru-RU" dirty="0" err="1"/>
              <a:t>medical</a:t>
            </a:r>
            <a:r>
              <a:rPr lang="ru-RU" dirty="0"/>
              <a:t> </a:t>
            </a:r>
            <a:r>
              <a:rPr lang="ru-RU" dirty="0" err="1"/>
              <a:t>employees</a:t>
            </a:r>
            <a:r>
              <a:rPr lang="ru-RU" dirty="0"/>
              <a:t>, pay for </a:t>
            </a:r>
            <a:r>
              <a:rPr lang="ru-RU" dirty="0" err="1"/>
              <a:t>medicinal</a:t>
            </a:r>
            <a:r>
              <a:rPr lang="ru-RU" dirty="0"/>
              <a:t> </a:t>
            </a:r>
            <a:r>
              <a:rPr lang="ru-RU" dirty="0" err="1"/>
              <a:t>consultations</a:t>
            </a:r>
            <a:r>
              <a:rPr lang="ru-RU" dirty="0"/>
              <a:t>)</a:t>
            </a:r>
            <a:endParaRPr lang="ru-UA" dirty="0"/>
          </a:p>
        </p:txBody>
      </p:sp>
    </p:spTree>
    <p:extLst>
      <p:ext uri="{BB962C8B-B14F-4D97-AF65-F5344CB8AC3E}">
        <p14:creationId xmlns:p14="http://schemas.microsoft.com/office/powerpoint/2010/main" val="381718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algn="l" rtl="0"/>
            <a:r>
              <a:rPr lang="ru-RU" dirty="0" err="1"/>
              <a:t>Straight</a:t>
            </a:r>
            <a:r>
              <a:rPr lang="ru-RU" dirty="0"/>
              <a:t> </a:t>
            </a:r>
            <a:r>
              <a:rPr lang="ru-RU" dirty="0" err="1"/>
              <a:t>medical</a:t>
            </a:r>
            <a:r>
              <a:rPr lang="ru-RU" dirty="0"/>
              <a:t> </a:t>
            </a:r>
            <a:r>
              <a:rPr lang="ru-RU" dirty="0" err="1"/>
              <a:t>costs</a:t>
            </a:r>
            <a:r>
              <a:rPr lang="ru-RU" dirty="0"/>
              <a:t> in </a:t>
            </a:r>
            <a:r>
              <a:rPr lang="ru-RU" dirty="0" err="1"/>
              <a:t>dependencies</a:t>
            </a:r>
            <a:r>
              <a:rPr lang="ru-RU" dirty="0"/>
              <a:t> </a:t>
            </a:r>
            <a:r>
              <a:rPr lang="ru-RU" dirty="0" err="1"/>
              <a:t>from</a:t>
            </a:r>
            <a:r>
              <a:rPr lang="ru-RU" dirty="0"/>
              <a:t> </a:t>
            </a:r>
            <a:r>
              <a:rPr lang="ru-RU" dirty="0" err="1"/>
              <a:t>their</a:t>
            </a:r>
            <a:r>
              <a:rPr lang="ru-RU" dirty="0"/>
              <a:t> character</a:t>
            </a:r>
          </a:p>
        </p:txBody>
      </p:sp>
      <p:sp>
        <p:nvSpPr>
          <p:cNvPr id="3" name="Прямоугольник 2">
            <a:extLst>
              <a:ext uri="{FF2B5EF4-FFF2-40B4-BE49-F238E27FC236}">
                <a16:creationId xmlns:a16="http://schemas.microsoft.com/office/drawing/2014/main" id="{08B2EDF6-8D9C-0047-B8AE-8A154A2989E5}"/>
              </a:ext>
            </a:extLst>
          </p:cNvPr>
          <p:cNvSpPr/>
          <p:nvPr/>
        </p:nvSpPr>
        <p:spPr>
          <a:xfrm>
            <a:off x="1522414" y="2116686"/>
            <a:ext cx="8100390" cy="2624629"/>
          </a:xfrm>
          <a:prstGeom prst="rect">
            <a:avLst/>
          </a:prstGeom>
        </p:spPr>
        <p:txBody>
          <a:bodyPr wrap="square">
            <a:spAutoFit/>
          </a:bodyPr>
          <a:lstStyle/>
          <a:p>
            <a:pPr algn="l" rtl="0">
              <a:lnSpc>
                <a:spcPct val="115000"/>
              </a:lnSpc>
              <a:spcAft>
                <a:spcPts val="100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1) fixed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fig</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состс</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ru-UA" sz="1400" dirty="0">
              <a:latin typeface="Calibri" panose="020F0502020204030204" pitchFamily="34" charset="0"/>
              <a:ea typeface="Times New Roman" panose="02020603050405020304" pitchFamily="18" charset="0"/>
              <a:cs typeface="Times New Roman" panose="02020603050405020304" pitchFamily="18" charset="0"/>
            </a:endParaRPr>
          </a:p>
          <a:p>
            <a:pPr algn="l" rtl="0">
              <a:lnSpc>
                <a:spcPct val="115000"/>
              </a:lnSpc>
              <a:spcAft>
                <a:spcPts val="100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2) variable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variable</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состс</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ru-UA" sz="1400" dirty="0">
              <a:latin typeface="Calibri" panose="020F0502020204030204" pitchFamily="34" charset="0"/>
              <a:ea typeface="Times New Roman" panose="02020603050405020304" pitchFamily="18" charset="0"/>
              <a:cs typeface="Times New Roman" panose="02020603050405020304" pitchFamily="18" charset="0"/>
            </a:endParaRPr>
          </a:p>
          <a:p>
            <a:pPr algn="l" rtl="0">
              <a:lnSpc>
                <a:spcPct val="115000"/>
              </a:lnSpc>
              <a:spcAft>
                <a:spcPts val="100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3) medium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average</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состс</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ru-UA" sz="1400" dirty="0">
              <a:latin typeface="Calibri" panose="020F0502020204030204" pitchFamily="34" charset="0"/>
              <a:ea typeface="Times New Roman" panose="02020603050405020304" pitchFamily="18" charset="0"/>
              <a:cs typeface="Times New Roman" panose="02020603050405020304" pitchFamily="18" charset="0"/>
            </a:endParaRPr>
          </a:p>
          <a:p>
            <a:pPr algn="l" rtl="0">
              <a:lnSpc>
                <a:spcPct val="115000"/>
              </a:lnSpc>
              <a:spcAft>
                <a:spcPts val="100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4) maximum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marginal</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состс</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ru-UA" sz="1400" dirty="0">
              <a:latin typeface="Calibri" panose="020F0502020204030204" pitchFamily="34" charset="0"/>
              <a:ea typeface="Times New Roman" panose="02020603050405020304" pitchFamily="18" charset="0"/>
              <a:cs typeface="Times New Roman" panose="02020603050405020304" pitchFamily="18" charset="0"/>
            </a:endParaRPr>
          </a:p>
          <a:p>
            <a:pPr algn="l" rtl="0">
              <a:lnSpc>
                <a:spcPct val="115000"/>
              </a:lnSpc>
              <a:spcAft>
                <a:spcPts val="100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5) increase in costs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іnсrеmеntаl</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состс</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ru-UA" sz="1400" dirty="0">
              <a:latin typeface="Calibri" panose="020F0502020204030204" pitchFamily="34" charset="0"/>
              <a:ea typeface="Times New Roman" panose="02020603050405020304" pitchFamily="18" charset="0"/>
              <a:cs typeface="Times New Roman" panose="02020603050405020304" pitchFamily="18" charset="0"/>
            </a:endParaRPr>
          </a:p>
          <a:p>
            <a:pPr algn="l" rtl="0">
              <a:lnSpc>
                <a:spcPct val="115000"/>
              </a:lnSpc>
              <a:spcAft>
                <a:spcPts val="100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6) possible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орроrtunіtу</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состс</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ru-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4CB164DA-B8CB-2A42-BA44-CD3E95FF3A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548" y="2774787"/>
            <a:ext cx="4719667" cy="3933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6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267EB56-140F-1A4F-8CDA-A3BF8FB2AB50}"/>
              </a:ext>
            </a:extLst>
          </p:cNvPr>
          <p:cNvSpPr/>
          <p:nvPr/>
        </p:nvSpPr>
        <p:spPr>
          <a:xfrm>
            <a:off x="1269876" y="646113"/>
            <a:ext cx="10369152" cy="1270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r>
              <a:rPr lang="ru-RU" b="1" dirty="0"/>
              <a:t> </a:t>
            </a:r>
            <a:r>
              <a:rPr lang="ru-RU" b="1" dirty="0" err="1">
                <a:solidFill>
                  <a:schemeClr val="tx1"/>
                </a:solidFill>
              </a:rPr>
              <a:t>Fixed</a:t>
            </a:r>
            <a:r>
              <a:rPr lang="ru-RU" b="1" dirty="0">
                <a:solidFill>
                  <a:schemeClr val="tx1"/>
                </a:solidFill>
              </a:rPr>
              <a:t> </a:t>
            </a:r>
            <a:r>
              <a:rPr lang="ru-RU" b="1" dirty="0" err="1">
                <a:solidFill>
                  <a:schemeClr val="tx1"/>
                </a:solidFill>
              </a:rPr>
              <a:t>costs</a:t>
            </a:r>
            <a:r>
              <a:rPr lang="ru-RU" b="1" dirty="0">
                <a:solidFill>
                  <a:schemeClr val="tx1"/>
                </a:solidFill>
              </a:rPr>
              <a:t> - </a:t>
            </a:r>
            <a:r>
              <a:rPr lang="ru-RU" b="1" dirty="0" err="1">
                <a:solidFill>
                  <a:schemeClr val="tx1"/>
                </a:solidFill>
              </a:rPr>
              <a:t>costs</a:t>
            </a:r>
            <a:r>
              <a:rPr lang="ru-RU" b="1" dirty="0">
                <a:solidFill>
                  <a:schemeClr val="tx1"/>
                </a:solidFill>
              </a:rPr>
              <a:t> on </a:t>
            </a:r>
            <a:r>
              <a:rPr lang="ru-RU" b="1" dirty="0" err="1">
                <a:solidFill>
                  <a:schemeClr val="tx1"/>
                </a:solidFill>
              </a:rPr>
              <a:t>treatment</a:t>
            </a:r>
            <a:r>
              <a:rPr lang="ru-RU" b="1" dirty="0">
                <a:solidFill>
                  <a:schemeClr val="tx1"/>
                </a:solidFill>
              </a:rPr>
              <a:t>,, </a:t>
            </a:r>
            <a:r>
              <a:rPr lang="ru-RU" b="1" dirty="0" err="1">
                <a:solidFill>
                  <a:schemeClr val="tx1"/>
                </a:solidFill>
              </a:rPr>
              <a:t>diagnostics</a:t>
            </a:r>
            <a:r>
              <a:rPr lang="ru-RU" b="1" dirty="0">
                <a:solidFill>
                  <a:schemeClr val="tx1"/>
                </a:solidFill>
              </a:rPr>
              <a:t> and </a:t>
            </a:r>
            <a:r>
              <a:rPr lang="ru-RU" b="1" dirty="0" err="1">
                <a:solidFill>
                  <a:schemeClr val="tx1"/>
                </a:solidFill>
              </a:rPr>
              <a:t>prevention</a:t>
            </a:r>
            <a:r>
              <a:rPr lang="ru-RU" b="1" dirty="0">
                <a:solidFill>
                  <a:schemeClr val="tx1"/>
                </a:solidFill>
              </a:rPr>
              <a:t> </a:t>
            </a:r>
            <a:r>
              <a:rPr lang="ru-RU" b="1" dirty="0" err="1">
                <a:solidFill>
                  <a:schemeClr val="tx1"/>
                </a:solidFill>
              </a:rPr>
              <a:t>disease</a:t>
            </a:r>
            <a:r>
              <a:rPr lang="ru-RU" b="1" dirty="0">
                <a:solidFill>
                  <a:schemeClr val="tx1"/>
                </a:solidFill>
              </a:rPr>
              <a:t> </a:t>
            </a:r>
            <a:r>
              <a:rPr lang="ru-RU" b="1" dirty="0" err="1">
                <a:solidFill>
                  <a:schemeClr val="tx1"/>
                </a:solidFill>
              </a:rPr>
              <a:t>installed</a:t>
            </a:r>
            <a:r>
              <a:rPr lang="ru-RU" b="1" dirty="0">
                <a:solidFill>
                  <a:schemeClr val="tx1"/>
                </a:solidFill>
              </a:rPr>
              <a:t> in </a:t>
            </a:r>
            <a:r>
              <a:rPr lang="ru-RU" b="1" dirty="0" err="1">
                <a:solidFill>
                  <a:schemeClr val="tx1"/>
                </a:solidFill>
              </a:rPr>
              <a:t>to a certain</a:t>
            </a:r>
            <a:r>
              <a:rPr lang="ru-RU" b="1" dirty="0">
                <a:solidFill>
                  <a:schemeClr val="tx1"/>
                </a:solidFill>
              </a:rPr>
              <a:t> </a:t>
            </a:r>
            <a:r>
              <a:rPr lang="ru-RU" b="1" dirty="0" err="1">
                <a:solidFill>
                  <a:schemeClr val="tx1"/>
                </a:solidFill>
              </a:rPr>
              <a:t>medical</a:t>
            </a:r>
            <a:r>
              <a:rPr lang="ru-RU" b="1" dirty="0">
                <a:solidFill>
                  <a:schemeClr val="tx1"/>
                </a:solidFill>
              </a:rPr>
              <a:t> </a:t>
            </a:r>
            <a:r>
              <a:rPr lang="ru-RU" b="1" dirty="0" err="1">
                <a:solidFill>
                  <a:schemeClr val="tx1"/>
                </a:solidFill>
              </a:rPr>
              <a:t>institution</a:t>
            </a:r>
            <a:endParaRPr lang="ru-UA" b="1" dirty="0">
              <a:solidFill>
                <a:schemeClr val="tx1"/>
              </a:solidFill>
            </a:endParaRPr>
          </a:p>
        </p:txBody>
      </p:sp>
      <p:sp>
        <p:nvSpPr>
          <p:cNvPr id="3" name="Скругленный прямоугольник 2">
            <a:extLst>
              <a:ext uri="{FF2B5EF4-FFF2-40B4-BE49-F238E27FC236}">
                <a16:creationId xmlns:a16="http://schemas.microsoft.com/office/drawing/2014/main" id="{0812E3C2-D586-7248-9C67-2EADC965C0F4}"/>
              </a:ext>
            </a:extLst>
          </p:cNvPr>
          <p:cNvSpPr/>
          <p:nvPr/>
        </p:nvSpPr>
        <p:spPr>
          <a:xfrm>
            <a:off x="2133972" y="1916832"/>
            <a:ext cx="9505056" cy="208823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l" rtl="0"/>
            <a:r>
              <a:rPr lang="uk-UA" dirty="0"/>
              <a:t>• costs of the institution - costs associated with the maintenance of the medical institution, not dependent on the use of specific medical technology (repair, heating, water supply, etc.);</a:t>
            </a:r>
            <a:endParaRPr lang="ru-UA" dirty="0"/>
          </a:p>
          <a:p>
            <a:pPr algn="l" rtl="0"/>
            <a:r>
              <a:rPr lang="uk-UA" dirty="0"/>
              <a:t>• standard costs - costs determined for a particular medical technology in a given medical institution and vary slightly depending on the individual characteristics of the patient (the cost of a particular laboratory method, taken a single, daily and course dose, etc.).</a:t>
            </a:r>
            <a:endParaRPr lang="ru-UA" dirty="0"/>
          </a:p>
        </p:txBody>
      </p:sp>
      <p:sp>
        <p:nvSpPr>
          <p:cNvPr id="4" name="Прямоугольник 3">
            <a:extLst>
              <a:ext uri="{FF2B5EF4-FFF2-40B4-BE49-F238E27FC236}">
                <a16:creationId xmlns:a16="http://schemas.microsoft.com/office/drawing/2014/main" id="{96E702C8-1EF2-A247-BB9A-5AC787FB0076}"/>
              </a:ext>
            </a:extLst>
          </p:cNvPr>
          <p:cNvSpPr/>
          <p:nvPr/>
        </p:nvSpPr>
        <p:spPr>
          <a:xfrm>
            <a:off x="1269876" y="4293096"/>
            <a:ext cx="10657184" cy="1584176"/>
          </a:xfrm>
          <a:prstGeom prst="rect">
            <a:avLst/>
          </a:prstGeom>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l" rtl="0"/>
            <a:r>
              <a:rPr lang="uk-UA" b="1" i="1" dirty="0"/>
              <a:t>Variable</a:t>
            </a:r>
            <a:r>
              <a:rPr lang="uk-UA" b="1" dirty="0"/>
              <a:t> </a:t>
            </a:r>
            <a:r>
              <a:rPr lang="uk-UA" b="1" i="1" dirty="0"/>
              <a:t>costs</a:t>
            </a:r>
            <a:r>
              <a:rPr lang="uk-UA" b="1" dirty="0"/>
              <a:t> (</a:t>
            </a:r>
            <a:r>
              <a:rPr lang="uk-UA" b="1" dirty="0" err="1"/>
              <a:t>variable</a:t>
            </a:r>
            <a:r>
              <a:rPr lang="uk-UA" b="1" dirty="0"/>
              <a:t> </a:t>
            </a:r>
            <a:r>
              <a:rPr lang="uk-UA" b="1" dirty="0" err="1"/>
              <a:t>costs</a:t>
            </a:r>
            <a:r>
              <a:rPr lang="uk-UA" b="1" dirty="0"/>
              <a:t>) </a:t>
            </a:r>
            <a:r>
              <a:rPr lang="uk-UA" dirty="0"/>
              <a:t>- costs that may vary depending on the conditions associated with the biological diversity of patients in a given population, with their individual characteristics (for example, costs arise as a result of changes in the usual dose due to age and weight of the patient, extension of treatment , the need to eliminate adverse reactions to the drug, etc.).</a:t>
            </a:r>
            <a:endParaRPr lang="ru-UA" dirty="0"/>
          </a:p>
        </p:txBody>
      </p:sp>
    </p:spTree>
    <p:extLst>
      <p:ext uri="{BB962C8B-B14F-4D97-AF65-F5344CB8AC3E}">
        <p14:creationId xmlns:p14="http://schemas.microsoft.com/office/powerpoint/2010/main" val="321625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267EB56-140F-1A4F-8CDA-A3BF8FB2AB50}"/>
              </a:ext>
            </a:extLst>
          </p:cNvPr>
          <p:cNvSpPr/>
          <p:nvPr/>
        </p:nvSpPr>
        <p:spPr>
          <a:xfrm>
            <a:off x="1557908" y="675353"/>
            <a:ext cx="10369152" cy="1270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r>
              <a:rPr lang="ru-RU" b="1" dirty="0"/>
              <a:t> </a:t>
            </a:r>
            <a:r>
              <a:rPr lang="uk-UA" i="1" dirty="0">
                <a:solidFill>
                  <a:schemeClr val="tx1"/>
                </a:solidFill>
              </a:rPr>
              <a:t> </a:t>
            </a:r>
            <a:r>
              <a:rPr lang="uk-UA" b="1" i="1" dirty="0">
                <a:solidFill>
                  <a:schemeClr val="tx1"/>
                </a:solidFill>
              </a:rPr>
              <a:t>Medium</a:t>
            </a:r>
            <a:r>
              <a:rPr lang="uk-UA" b="1" dirty="0">
                <a:solidFill>
                  <a:schemeClr val="tx1"/>
                </a:solidFill>
              </a:rPr>
              <a:t> </a:t>
            </a:r>
            <a:r>
              <a:rPr lang="uk-UA" b="1" i="1" dirty="0">
                <a:solidFill>
                  <a:schemeClr val="tx1"/>
                </a:solidFill>
              </a:rPr>
              <a:t>costs</a:t>
            </a:r>
            <a:r>
              <a:rPr lang="uk-UA" b="1" dirty="0">
                <a:solidFill>
                  <a:schemeClr val="tx1"/>
                </a:solidFill>
              </a:rPr>
              <a:t> (</a:t>
            </a:r>
            <a:r>
              <a:rPr lang="uk-UA" b="1" dirty="0" err="1">
                <a:solidFill>
                  <a:schemeClr val="tx1"/>
                </a:solidFill>
              </a:rPr>
              <a:t>average</a:t>
            </a:r>
            <a:r>
              <a:rPr lang="uk-UA" b="1" dirty="0">
                <a:solidFill>
                  <a:schemeClr val="tx1"/>
                </a:solidFill>
              </a:rPr>
              <a:t> </a:t>
            </a:r>
            <a:r>
              <a:rPr lang="uk-UA" b="1" dirty="0" err="1">
                <a:solidFill>
                  <a:schemeClr val="tx1"/>
                </a:solidFill>
              </a:rPr>
              <a:t>costs</a:t>
            </a:r>
            <a:r>
              <a:rPr lang="uk-UA" b="1" dirty="0">
                <a:solidFill>
                  <a:schemeClr val="tx1"/>
                </a:solidFill>
              </a:rPr>
              <a:t>) </a:t>
            </a:r>
            <a:r>
              <a:rPr lang="uk-UA" dirty="0">
                <a:solidFill>
                  <a:schemeClr val="tx1"/>
                </a:solidFill>
              </a:rPr>
              <a:t>- the average amount of costs for the diagnosis of the disease and the use of a particular treatment regimen in a particular medical institution.</a:t>
            </a:r>
            <a:endParaRPr lang="ru-UA" dirty="0">
              <a:solidFill>
                <a:schemeClr val="tx1"/>
              </a:solidFill>
            </a:endParaRPr>
          </a:p>
          <a:p>
            <a:pPr algn="l" rtl="0"/>
            <a:endParaRPr lang="ru-UA" b="1" dirty="0">
              <a:solidFill>
                <a:schemeClr val="tx1"/>
              </a:solidFill>
            </a:endParaRPr>
          </a:p>
        </p:txBody>
      </p:sp>
      <p:sp>
        <p:nvSpPr>
          <p:cNvPr id="4" name="Прямоугольник 3">
            <a:extLst>
              <a:ext uri="{FF2B5EF4-FFF2-40B4-BE49-F238E27FC236}">
                <a16:creationId xmlns:a16="http://schemas.microsoft.com/office/drawing/2014/main" id="{96E702C8-1EF2-A247-BB9A-5AC787FB0076}"/>
              </a:ext>
            </a:extLst>
          </p:cNvPr>
          <p:cNvSpPr/>
          <p:nvPr/>
        </p:nvSpPr>
        <p:spPr>
          <a:xfrm>
            <a:off x="1269876" y="2276872"/>
            <a:ext cx="10657184" cy="1584176"/>
          </a:xfrm>
          <a:prstGeom prst="rect">
            <a:avLst/>
          </a:prstGeom>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l" rtl="0"/>
            <a:r>
              <a:rPr lang="uk-UA" b="1" i="1" dirty="0"/>
              <a:t> Marginal</a:t>
            </a:r>
            <a:r>
              <a:rPr lang="uk-UA" b="1" dirty="0"/>
              <a:t> </a:t>
            </a:r>
            <a:r>
              <a:rPr lang="uk-UA" b="1" i="1" dirty="0"/>
              <a:t>costs</a:t>
            </a:r>
            <a:r>
              <a:rPr lang="uk-UA" b="1" dirty="0"/>
              <a:t> (</a:t>
            </a:r>
            <a:r>
              <a:rPr lang="uk-UA" b="1" dirty="0" err="1"/>
              <a:t>marginal</a:t>
            </a:r>
            <a:r>
              <a:rPr lang="uk-UA" b="1" dirty="0"/>
              <a:t> </a:t>
            </a:r>
            <a:r>
              <a:rPr lang="uk-UA" b="1" dirty="0" err="1"/>
              <a:t>costs</a:t>
            </a:r>
            <a:r>
              <a:rPr lang="uk-UA" b="1" dirty="0"/>
              <a:t>) </a:t>
            </a:r>
            <a:r>
              <a:rPr lang="uk-UA" dirty="0"/>
              <a:t>- the difference in the cost of treating one disease with two different medical technologies (traditional and alternative).</a:t>
            </a:r>
            <a:endParaRPr lang="ru-UA" dirty="0"/>
          </a:p>
        </p:txBody>
      </p:sp>
      <p:sp>
        <p:nvSpPr>
          <p:cNvPr id="5" name="Прямоугольник 4">
            <a:extLst>
              <a:ext uri="{FF2B5EF4-FFF2-40B4-BE49-F238E27FC236}">
                <a16:creationId xmlns:a16="http://schemas.microsoft.com/office/drawing/2014/main" id="{2CC6DEB0-7035-1A4A-A38F-B205C12794C2}"/>
              </a:ext>
            </a:extLst>
          </p:cNvPr>
          <p:cNvSpPr/>
          <p:nvPr/>
        </p:nvSpPr>
        <p:spPr>
          <a:xfrm>
            <a:off x="1269876" y="4437112"/>
            <a:ext cx="10657184" cy="136815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l" rtl="0"/>
            <a:r>
              <a:rPr lang="uk-UA" b="1" i="1" dirty="0"/>
              <a:t> Possible</a:t>
            </a:r>
            <a:r>
              <a:rPr lang="uk-UA" b="1" dirty="0"/>
              <a:t> </a:t>
            </a:r>
            <a:r>
              <a:rPr lang="uk-UA" b="1" i="1" dirty="0"/>
              <a:t>costs</a:t>
            </a:r>
            <a:r>
              <a:rPr lang="uk-UA" b="1" dirty="0"/>
              <a:t> </a:t>
            </a:r>
            <a:r>
              <a:rPr lang="uk-UA" dirty="0"/>
              <a:t>- these are costs that are subject to optimization due to the functioning of the market. For example, when</a:t>
            </a:r>
            <a:r>
              <a:rPr lang="uk-UA" dirty="0" err="1"/>
              <a:t>pharmacoeconomic</a:t>
            </a:r>
            <a:r>
              <a:rPr lang="uk-UA" dirty="0"/>
              <a:t> Studies have shown that the price of a drug is determined on the basis of the maximum price set by the relevant ministry.</a:t>
            </a:r>
            <a:endParaRPr lang="ru-UA" dirty="0"/>
          </a:p>
        </p:txBody>
      </p:sp>
    </p:spTree>
    <p:extLst>
      <p:ext uri="{BB962C8B-B14F-4D97-AF65-F5344CB8AC3E}">
        <p14:creationId xmlns:p14="http://schemas.microsoft.com/office/powerpoint/2010/main" val="90709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58278627-58E0-574C-8683-14D7D7772D53}"/>
              </a:ext>
            </a:extLst>
          </p:cNvPr>
          <p:cNvGraphicFramePr>
            <a:graphicFrameLocks noGrp="1"/>
          </p:cNvGraphicFramePr>
          <p:nvPr>
            <p:extLst>
              <p:ext uri="{D42A27DB-BD31-4B8C-83A1-F6EECF244321}">
                <p14:modId xmlns:p14="http://schemas.microsoft.com/office/powerpoint/2010/main" val="712658824"/>
              </p:ext>
            </p:extLst>
          </p:nvPr>
        </p:nvGraphicFramePr>
        <p:xfrm>
          <a:off x="1629917" y="1929321"/>
          <a:ext cx="9937102" cy="4193125"/>
        </p:xfrm>
        <a:graphic>
          <a:graphicData uri="http://schemas.openxmlformats.org/drawingml/2006/table">
            <a:tbl>
              <a:tblPr firstRow="1" firstCol="1" bandRow="1" bandCol="1">
                <a:tableStyleId>{00000000-0000-0000-0000-000000000000}</a:tableStyleId>
              </a:tblPr>
              <a:tblGrid>
                <a:gridCol w="2448271">
                  <a:extLst>
                    <a:ext uri="{9D8B030D-6E8A-4147-A177-3AD203B41FA5}">
                      <a16:colId xmlns:a16="http://schemas.microsoft.com/office/drawing/2014/main" val="2499697618"/>
                    </a:ext>
                  </a:extLst>
                </a:gridCol>
                <a:gridCol w="2520280">
                  <a:extLst>
                    <a:ext uri="{9D8B030D-6E8A-4147-A177-3AD203B41FA5}">
                      <a16:colId xmlns:a16="http://schemas.microsoft.com/office/drawing/2014/main" val="2774080000"/>
                    </a:ext>
                  </a:extLst>
                </a:gridCol>
                <a:gridCol w="3024336">
                  <a:extLst>
                    <a:ext uri="{9D8B030D-6E8A-4147-A177-3AD203B41FA5}">
                      <a16:colId xmlns:a16="http://schemas.microsoft.com/office/drawing/2014/main" val="118668940"/>
                    </a:ext>
                  </a:extLst>
                </a:gridCol>
                <a:gridCol w="1944215">
                  <a:extLst>
                    <a:ext uri="{9D8B030D-6E8A-4147-A177-3AD203B41FA5}">
                      <a16:colId xmlns:a16="http://schemas.microsoft.com/office/drawing/2014/main" val="923718355"/>
                    </a:ext>
                  </a:extLst>
                </a:gridCol>
              </a:tblGrid>
              <a:tr h="224188">
                <a:tc>
                  <a:txBody>
                    <a:bodyPr/>
                    <a:lstStyle/>
                    <a:p>
                      <a:pPr algn="l" rtl="0">
                        <a:lnSpc>
                          <a:spcPct val="115000"/>
                        </a:lnSpc>
                        <a:spcAft>
                          <a:spcPts val="1000"/>
                        </a:spcAft>
                      </a:pPr>
                      <a:r>
                        <a:rPr lang="ru-RU" sz="1400">
                          <a:effectLst/>
                        </a:rPr>
                        <a:t>Type of costs</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Appointment</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Examples</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Financing</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extLst>
                  <a:ext uri="{0D108BD9-81ED-4DB2-BD59-A6C34878D82A}">
                    <a16:rowId xmlns:a16="http://schemas.microsoft.com/office/drawing/2014/main" val="3025537553"/>
                  </a:ext>
                </a:extLst>
              </a:tr>
              <a:tr h="463620">
                <a:tc>
                  <a:txBody>
                    <a:bodyPr/>
                    <a:lstStyle/>
                    <a:p>
                      <a:pPr algn="l" rtl="0">
                        <a:lnSpc>
                          <a:spcPct val="115000"/>
                        </a:lnSpc>
                        <a:spcAft>
                          <a:spcPts val="1000"/>
                        </a:spcAft>
                      </a:pPr>
                      <a:r>
                        <a:rPr lang="ru-RU" sz="1400">
                          <a:effectLst/>
                        </a:rPr>
                        <a:t>Delivery </a:t>
                      </a:r>
                      <a:r>
                        <a:rPr lang="uk-UA" sz="1400">
                          <a:effectLst/>
                        </a:rPr>
                        <a:t>to the doctor</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ru-RU" sz="1400">
                          <a:effectLst/>
                        </a:rPr>
                        <a:t>for </a:t>
                      </a:r>
                      <a:r>
                        <a:rPr lang="uk-UA" sz="1400">
                          <a:effectLst/>
                        </a:rPr>
                        <a:t>review</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Travel expenses</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patient</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extLst>
                  <a:ext uri="{0D108BD9-81ED-4DB2-BD59-A6C34878D82A}">
                    <a16:rowId xmlns:a16="http://schemas.microsoft.com/office/drawing/2014/main" val="2097842280"/>
                  </a:ext>
                </a:extLst>
              </a:tr>
              <a:tr h="703052">
                <a:tc>
                  <a:txBody>
                    <a:bodyPr/>
                    <a:lstStyle/>
                    <a:p>
                      <a:pPr algn="l" rtl="0">
                        <a:lnSpc>
                          <a:spcPct val="115000"/>
                        </a:lnSpc>
                        <a:spcAft>
                          <a:spcPts val="1000"/>
                        </a:spcAft>
                      </a:pPr>
                      <a:r>
                        <a:rPr lang="ru-RU" sz="1400">
                          <a:effectLst/>
                        </a:rPr>
                        <a:t>Surcharge</a:t>
                      </a:r>
                      <a:r>
                        <a:rPr lang="uk-UA" sz="1400">
                          <a:effectLst/>
                        </a:rPr>
                        <a:t>and</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Medicines</a:t>
                      </a:r>
                      <a:r>
                        <a:rPr lang="ru-RU" sz="1400">
                          <a:effectLst/>
                        </a:rPr>
                        <a:t>; </a:t>
                      </a:r>
                      <a:r>
                        <a:rPr lang="uk-UA" sz="1400">
                          <a:effectLst/>
                        </a:rPr>
                        <a:t>services</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ru-RU" sz="1400">
                          <a:effectLst/>
                        </a:rPr>
                        <a:t>type of insurance; </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patient</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extLst>
                  <a:ext uri="{0D108BD9-81ED-4DB2-BD59-A6C34878D82A}">
                    <a16:rowId xmlns:a16="http://schemas.microsoft.com/office/drawing/2014/main" val="2887736945"/>
                  </a:ext>
                </a:extLst>
              </a:tr>
              <a:tr h="703052">
                <a:tc>
                  <a:txBody>
                    <a:bodyPr/>
                    <a:lstStyle/>
                    <a:p>
                      <a:pPr algn="l" rtl="0">
                        <a:lnSpc>
                          <a:spcPct val="115000"/>
                        </a:lnSpc>
                        <a:spcAft>
                          <a:spcPts val="1000"/>
                        </a:spcAft>
                      </a:pPr>
                      <a:r>
                        <a:rPr lang="uk-UA" sz="1400">
                          <a:effectLst/>
                        </a:rPr>
                        <a:t>Over-the-counter medications</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Tonic therapy</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vitamins</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patient</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extLst>
                  <a:ext uri="{0D108BD9-81ED-4DB2-BD59-A6C34878D82A}">
                    <a16:rowId xmlns:a16="http://schemas.microsoft.com/office/drawing/2014/main" val="1195572757"/>
                  </a:ext>
                </a:extLst>
              </a:tr>
              <a:tr h="703052">
                <a:tc>
                  <a:txBody>
                    <a:bodyPr/>
                    <a:lstStyle/>
                    <a:p>
                      <a:pPr algn="l" rtl="0">
                        <a:lnSpc>
                          <a:spcPct val="115000"/>
                        </a:lnSpc>
                        <a:spcAft>
                          <a:spcPts val="1000"/>
                        </a:spcAft>
                      </a:pPr>
                      <a:r>
                        <a:rPr lang="uk-UA" sz="1400">
                          <a:effectLst/>
                        </a:rPr>
                        <a:t>Medical auxiliary materials</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ru-RU" sz="1400">
                          <a:effectLst/>
                        </a:rPr>
                        <a:t> </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ru-RU" sz="1400">
                          <a:effectLst/>
                        </a:rPr>
                        <a:t>bandage; </a:t>
                      </a:r>
                      <a:r>
                        <a:rPr lang="uk-UA" sz="1400">
                          <a:effectLst/>
                        </a:rPr>
                        <a:t>wheelchair</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sick or</a:t>
                      </a:r>
                      <a:r>
                        <a:rPr lang="ru-RU" sz="1400">
                          <a:effectLst/>
                        </a:rPr>
                        <a:t> social security</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extLst>
                  <a:ext uri="{0D108BD9-81ED-4DB2-BD59-A6C34878D82A}">
                    <a16:rowId xmlns:a16="http://schemas.microsoft.com/office/drawing/2014/main" val="3207537869"/>
                  </a:ext>
                </a:extLst>
              </a:tr>
              <a:tr h="463620">
                <a:tc>
                  <a:txBody>
                    <a:bodyPr/>
                    <a:lstStyle/>
                    <a:p>
                      <a:pPr algn="l" rtl="0">
                        <a:lnSpc>
                          <a:spcPct val="115000"/>
                        </a:lnSpc>
                        <a:spcAft>
                          <a:spcPts val="1000"/>
                        </a:spcAft>
                      </a:pPr>
                      <a:r>
                        <a:rPr lang="uk-UA" sz="1400">
                          <a:effectLst/>
                        </a:rPr>
                        <a:t>Disability</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ru-RU" sz="1400">
                          <a:effectLst/>
                        </a:rPr>
                        <a:t>Material</a:t>
                      </a:r>
                      <a:r>
                        <a:rPr lang="uk-UA" sz="1400">
                          <a:effectLst/>
                        </a:rPr>
                        <a:t> help</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Payment of days of incapacity for work</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ru-RU" sz="1400">
                          <a:effectLst/>
                        </a:rPr>
                        <a:t>social security</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extLst>
                  <a:ext uri="{0D108BD9-81ED-4DB2-BD59-A6C34878D82A}">
                    <a16:rowId xmlns:a16="http://schemas.microsoft.com/office/drawing/2014/main" val="1425118417"/>
                  </a:ext>
                </a:extLst>
              </a:tr>
              <a:tr h="463620">
                <a:tc>
                  <a:txBody>
                    <a:bodyPr/>
                    <a:lstStyle/>
                    <a:p>
                      <a:pPr algn="l" rtl="0">
                        <a:lnSpc>
                          <a:spcPct val="115000"/>
                        </a:lnSpc>
                        <a:spcAft>
                          <a:spcPts val="1000"/>
                        </a:spcAft>
                      </a:pPr>
                      <a:r>
                        <a:rPr lang="uk-UA" sz="1400">
                          <a:effectLst/>
                        </a:rPr>
                        <a:t>shoes</a:t>
                      </a:r>
                      <a:r>
                        <a:rPr lang="ru-RU" sz="1400">
                          <a:effectLst/>
                        </a:rPr>
                        <a:t>, od</a:t>
                      </a:r>
                      <a:r>
                        <a:rPr lang="uk-UA" sz="1400">
                          <a:effectLst/>
                        </a:rPr>
                        <a:t>яг</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ru-RU" sz="1400">
                          <a:effectLst/>
                        </a:rPr>
                        <a:t> </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shoes</a:t>
                      </a:r>
                      <a:r>
                        <a:rPr lang="ru-RU" sz="1400">
                          <a:effectLst/>
                        </a:rPr>
                        <a:t>,, </a:t>
                      </a:r>
                      <a:r>
                        <a:rPr lang="uk-UA" sz="1400">
                          <a:effectLst/>
                        </a:rPr>
                        <a:t>clothes for diabetics</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Sick or</a:t>
                      </a:r>
                      <a:r>
                        <a:rPr lang="ru-RU" sz="1400">
                          <a:effectLst/>
                        </a:rPr>
                        <a:t> social security</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extLst>
                  <a:ext uri="{0D108BD9-81ED-4DB2-BD59-A6C34878D82A}">
                    <a16:rowId xmlns:a16="http://schemas.microsoft.com/office/drawing/2014/main" val="651133553"/>
                  </a:ext>
                </a:extLst>
              </a:tr>
              <a:tr h="463620">
                <a:tc>
                  <a:txBody>
                    <a:bodyPr/>
                    <a:lstStyle/>
                    <a:p>
                      <a:pPr algn="l" rtl="0">
                        <a:lnSpc>
                          <a:spcPct val="115000"/>
                        </a:lnSpc>
                        <a:spcAft>
                          <a:spcPts val="1000"/>
                        </a:spcAft>
                      </a:pPr>
                      <a:r>
                        <a:rPr lang="ru-RU" sz="1400">
                          <a:effectLst/>
                        </a:rPr>
                        <a:t>D</a:t>
                      </a:r>
                      <a:r>
                        <a:rPr lang="uk-UA" sz="1400">
                          <a:effectLst/>
                        </a:rPr>
                        <a:t>yeta</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ru-RU" sz="1400">
                          <a:effectLst/>
                        </a:rPr>
                        <a:t>specifics </a:t>
                      </a:r>
                      <a:r>
                        <a:rPr lang="uk-UA" sz="1400">
                          <a:effectLst/>
                        </a:rPr>
                        <a:t>food</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a:effectLst/>
                        </a:rPr>
                        <a:t>dishes</a:t>
                      </a:r>
                      <a:r>
                        <a:rPr lang="ru-RU" sz="1400">
                          <a:effectLst/>
                        </a:rPr>
                        <a:t> without glucose</a:t>
                      </a:r>
                      <a:r>
                        <a:rPr lang="uk-UA" sz="1400">
                          <a:effectLst/>
                        </a:rPr>
                        <a:t>and</a:t>
                      </a:r>
                      <a:endParaRPr lang="ru-UA"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tc>
                  <a:txBody>
                    <a:bodyPr/>
                    <a:lstStyle/>
                    <a:p>
                      <a:pPr algn="l" rtl="0">
                        <a:lnSpc>
                          <a:spcPct val="115000"/>
                        </a:lnSpc>
                        <a:spcAft>
                          <a:spcPts val="1000"/>
                        </a:spcAft>
                      </a:pPr>
                      <a:r>
                        <a:rPr lang="uk-UA" sz="1400" dirty="0">
                          <a:effectLst/>
                        </a:rPr>
                        <a:t>Sick or</a:t>
                      </a:r>
                      <a:r>
                        <a:rPr lang="ru-RU" sz="1400" dirty="0">
                          <a:effectLst/>
                        </a:rPr>
                        <a:t> social security</a:t>
                      </a:r>
                      <a:endParaRPr lang="ru-UA"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786" marR="24786" marT="0" marB="0"/>
                </a:tc>
                <a:extLst>
                  <a:ext uri="{0D108BD9-81ED-4DB2-BD59-A6C34878D82A}">
                    <a16:rowId xmlns:a16="http://schemas.microsoft.com/office/drawing/2014/main" val="388971802"/>
                  </a:ext>
                </a:extLst>
              </a:tr>
            </a:tbl>
          </a:graphicData>
        </a:graphic>
      </p:graphicFrame>
      <p:sp>
        <p:nvSpPr>
          <p:cNvPr id="4" name="Заголовок 1">
            <a:extLst>
              <a:ext uri="{FF2B5EF4-FFF2-40B4-BE49-F238E27FC236}">
                <a16:creationId xmlns:a16="http://schemas.microsoft.com/office/drawing/2014/main" id="{AB8B9ED5-5BFB-9D49-B649-25393A436F29}"/>
              </a:ext>
            </a:extLst>
          </p:cNvPr>
          <p:cNvSpPr txBox="1">
            <a:spLocks/>
          </p:cNvSpPr>
          <p:nvPr/>
        </p:nvSpPr>
        <p:spPr>
          <a:xfrm>
            <a:off x="1522413" y="381000"/>
            <a:ext cx="9829799" cy="1219200"/>
          </a:xfrm>
          <a:prstGeom prst="rect">
            <a:avLst/>
          </a:prstGeom>
        </p:spPr>
        <p:txBody>
          <a:bodyPr rtlCol="0"/>
          <a:lst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a:lstStyle>
          <a:p>
            <a:pPr algn="l" rtl="0"/>
            <a:r>
              <a:rPr lang="ru-RU" dirty="0" err="1"/>
              <a:t>Classification</a:t>
            </a:r>
            <a:r>
              <a:rPr lang="ru-RU" dirty="0"/>
              <a:t> </a:t>
            </a:r>
            <a:r>
              <a:rPr lang="ru-RU" dirty="0" err="1"/>
              <a:t>direct</a:t>
            </a:r>
            <a:r>
              <a:rPr lang="ru-RU" dirty="0"/>
              <a:t> </a:t>
            </a:r>
            <a:r>
              <a:rPr lang="ru-RU" dirty="0" err="1"/>
              <a:t>non-medical</a:t>
            </a:r>
            <a:r>
              <a:rPr lang="ru-RU" dirty="0"/>
              <a:t> </a:t>
            </a:r>
            <a:r>
              <a:rPr lang="ru-RU" dirty="0" err="1"/>
              <a:t>costs</a:t>
            </a:r>
            <a:endParaRPr lang="ru-RU" dirty="0"/>
          </a:p>
          <a:p>
            <a:pPr algn="l" rtl="0"/>
            <a:endParaRPr lang="ru-RU" dirty="0" err="1"/>
          </a:p>
        </p:txBody>
      </p:sp>
    </p:spTree>
    <p:extLst>
      <p:ext uri="{BB962C8B-B14F-4D97-AF65-F5344CB8AC3E}">
        <p14:creationId xmlns:p14="http://schemas.microsoft.com/office/powerpoint/2010/main" val="990876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AB8B9ED5-5BFB-9D49-B649-25393A436F29}"/>
              </a:ext>
            </a:extLst>
          </p:cNvPr>
          <p:cNvSpPr txBox="1">
            <a:spLocks/>
          </p:cNvSpPr>
          <p:nvPr/>
        </p:nvSpPr>
        <p:spPr>
          <a:xfrm>
            <a:off x="1522413" y="381000"/>
            <a:ext cx="9829799" cy="1219200"/>
          </a:xfrm>
          <a:prstGeom prst="rect">
            <a:avLst/>
          </a:prstGeom>
        </p:spPr>
        <p:txBody>
          <a:bodyPr rtlCol="0"/>
          <a:lst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a:lstStyle>
          <a:p>
            <a:pPr algn="l" rtl="0"/>
            <a:r>
              <a:rPr lang="ru-RU" dirty="0" err="1"/>
              <a:t>Straight</a:t>
            </a:r>
            <a:r>
              <a:rPr lang="ru-RU" dirty="0"/>
              <a:t> </a:t>
            </a:r>
            <a:r>
              <a:rPr lang="ru-RU" dirty="0" err="1"/>
              <a:t>non-medical</a:t>
            </a:r>
            <a:r>
              <a:rPr lang="ru-RU" dirty="0"/>
              <a:t> </a:t>
            </a:r>
            <a:r>
              <a:rPr lang="ru-RU" dirty="0" err="1"/>
              <a:t>costs</a:t>
            </a:r>
            <a:r>
              <a:rPr lang="ru-RU" dirty="0"/>
              <a:t> </a:t>
            </a:r>
            <a:r>
              <a:rPr lang="ru-RU" dirty="0" err="1"/>
              <a:t>include</a:t>
            </a:r>
            <a:r>
              <a:rPr lang="ru-RU" dirty="0"/>
              <a:t>:</a:t>
            </a:r>
          </a:p>
        </p:txBody>
      </p:sp>
      <p:sp>
        <p:nvSpPr>
          <p:cNvPr id="3" name="Прямоугольник 2">
            <a:extLst>
              <a:ext uri="{FF2B5EF4-FFF2-40B4-BE49-F238E27FC236}">
                <a16:creationId xmlns:a16="http://schemas.microsoft.com/office/drawing/2014/main" id="{623ACB75-AC81-D546-91D4-442680662B3A}"/>
              </a:ext>
            </a:extLst>
          </p:cNvPr>
          <p:cNvSpPr/>
          <p:nvPr/>
        </p:nvSpPr>
        <p:spPr>
          <a:xfrm>
            <a:off x="1701924" y="1268760"/>
            <a:ext cx="10081120" cy="432048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l" rtl="0"/>
            <a:r>
              <a:rPr lang="uk-UA" sz="2000" dirty="0"/>
              <a:t>• the cost of delivery of the patient to the medical institution by personal or public (unsanitary) transport;</a:t>
            </a:r>
          </a:p>
          <a:p>
            <a:pPr algn="l" rtl="0"/>
            <a:endParaRPr lang="ru-UA" sz="2000" dirty="0"/>
          </a:p>
          <a:p>
            <a:pPr algn="l" rtl="0"/>
            <a:r>
              <a:rPr lang="uk-UA" sz="2000" dirty="0"/>
              <a:t>• cost </a:t>
            </a:r>
            <a:r>
              <a:rPr lang="uk-UA" sz="2000" dirty="0" err="1"/>
              <a:t>over-the-counter</a:t>
            </a:r>
            <a:r>
              <a:rPr lang="uk-UA" sz="2000" dirty="0"/>
              <a:t> medicines;</a:t>
            </a:r>
          </a:p>
          <a:p>
            <a:pPr algn="l" rtl="0"/>
            <a:endParaRPr lang="ru-UA" sz="2000" dirty="0"/>
          </a:p>
          <a:p>
            <a:pPr algn="l" rtl="0"/>
            <a:r>
              <a:rPr lang="uk-UA" sz="2000" dirty="0"/>
              <a:t>• the cost of dietary nutrition;</a:t>
            </a:r>
          </a:p>
          <a:p>
            <a:pPr algn="l" rtl="0"/>
            <a:endParaRPr lang="ru-UA" sz="2000" dirty="0"/>
          </a:p>
          <a:p>
            <a:pPr algn="l" rtl="0"/>
            <a:r>
              <a:rPr lang="uk-UA" sz="2000" dirty="0"/>
              <a:t>• cost of medical aids;</a:t>
            </a:r>
          </a:p>
          <a:p>
            <a:pPr algn="l" rtl="0"/>
            <a:endParaRPr lang="ru-UA" sz="2000" dirty="0"/>
          </a:p>
          <a:p>
            <a:pPr algn="l" rtl="0"/>
            <a:r>
              <a:rPr lang="uk-UA" sz="2000" dirty="0"/>
              <a:t>• costs of shoes, clothes for hospital stay;</a:t>
            </a:r>
          </a:p>
          <a:p>
            <a:pPr algn="l" rtl="0"/>
            <a:endParaRPr lang="ru-UA" sz="2000" dirty="0"/>
          </a:p>
          <a:p>
            <a:pPr algn="l" rtl="0"/>
            <a:r>
              <a:rPr lang="uk-UA" sz="2000" dirty="0"/>
              <a:t>• surcharges for medicines, medical care.</a:t>
            </a:r>
            <a:endParaRPr lang="ru-UA" sz="2000" dirty="0"/>
          </a:p>
        </p:txBody>
      </p:sp>
    </p:spTree>
    <p:extLst>
      <p:ext uri="{BB962C8B-B14F-4D97-AF65-F5344CB8AC3E}">
        <p14:creationId xmlns:p14="http://schemas.microsoft.com/office/powerpoint/2010/main" val="1966444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AB8B9ED5-5BFB-9D49-B649-25393A436F29}"/>
              </a:ext>
            </a:extLst>
          </p:cNvPr>
          <p:cNvSpPr txBox="1">
            <a:spLocks/>
          </p:cNvSpPr>
          <p:nvPr/>
        </p:nvSpPr>
        <p:spPr>
          <a:xfrm>
            <a:off x="1522413" y="381000"/>
            <a:ext cx="9829799" cy="1219200"/>
          </a:xfrm>
          <a:prstGeom prst="rect">
            <a:avLst/>
          </a:prstGeom>
        </p:spPr>
        <p:txBody>
          <a:bodyPr rtlCol="0"/>
          <a:lst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a:lstStyle>
          <a:p>
            <a:pPr algn="l" rtl="0"/>
            <a:r>
              <a:rPr lang="ru-RU" dirty="0" err="1"/>
              <a:t>Indirect</a:t>
            </a:r>
            <a:r>
              <a:rPr lang="ru-RU" dirty="0"/>
              <a:t> </a:t>
            </a:r>
            <a:r>
              <a:rPr lang="ru-RU" dirty="0" err="1"/>
              <a:t>costs</a:t>
            </a:r>
            <a:endParaRPr lang="ru-RU" dirty="0"/>
          </a:p>
        </p:txBody>
      </p:sp>
      <p:sp>
        <p:nvSpPr>
          <p:cNvPr id="2" name="Прямоугольник 1">
            <a:extLst>
              <a:ext uri="{FF2B5EF4-FFF2-40B4-BE49-F238E27FC236}">
                <a16:creationId xmlns:a16="http://schemas.microsoft.com/office/drawing/2014/main" id="{62706017-636D-1748-BB40-78C1DE8C5223}"/>
              </a:ext>
            </a:extLst>
          </p:cNvPr>
          <p:cNvSpPr/>
          <p:nvPr/>
        </p:nvSpPr>
        <p:spPr>
          <a:xfrm>
            <a:off x="1522413" y="1196752"/>
            <a:ext cx="10116615" cy="151216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l" rtl="0"/>
            <a:r>
              <a:rPr lang="uk-UA" b="1" i="1" dirty="0"/>
              <a:t>Indirect (indirect) costs</a:t>
            </a:r>
            <a:r>
              <a:rPr lang="uk-UA" b="1" i="1" dirty="0" err="1"/>
              <a:t>indirect</a:t>
            </a:r>
            <a:r>
              <a:rPr lang="uk-UA" b="1" i="1" dirty="0"/>
              <a:t> </a:t>
            </a:r>
            <a:r>
              <a:rPr lang="uk-UA" b="1" i="1" dirty="0" err="1"/>
              <a:t>costs</a:t>
            </a:r>
            <a:r>
              <a:rPr lang="uk-UA" b="1" i="1" dirty="0"/>
              <a:t>)</a:t>
            </a:r>
            <a:r>
              <a:rPr lang="uk-UA" b="1" dirty="0"/>
              <a:t> </a:t>
            </a:r>
            <a:r>
              <a:rPr lang="uk-UA" dirty="0"/>
              <a:t>- costs associated with the incapacity of the patient at the time of treatment of the disease (as well as the absence of his relatives in the workplace, forced to care for the patient).</a:t>
            </a:r>
            <a:endParaRPr lang="ru-UA" dirty="0"/>
          </a:p>
        </p:txBody>
      </p:sp>
      <p:sp>
        <p:nvSpPr>
          <p:cNvPr id="5" name="Скругленный прямоугольник 4">
            <a:extLst>
              <a:ext uri="{FF2B5EF4-FFF2-40B4-BE49-F238E27FC236}">
                <a16:creationId xmlns:a16="http://schemas.microsoft.com/office/drawing/2014/main" id="{8EDFB1A6-3A34-854F-8BD4-93F258C324D3}"/>
              </a:ext>
            </a:extLst>
          </p:cNvPr>
          <p:cNvSpPr/>
          <p:nvPr/>
        </p:nvSpPr>
        <p:spPr>
          <a:xfrm>
            <a:off x="2061964" y="2708920"/>
            <a:ext cx="9577064" cy="280831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l" rtl="0"/>
            <a:r>
              <a:rPr lang="uk-UA" dirty="0"/>
              <a:t>• losses of the state caused by the absence of the patient at work;</a:t>
            </a:r>
          </a:p>
          <a:p>
            <a:pPr algn="l" rtl="0"/>
            <a:endParaRPr lang="ru-UA" dirty="0"/>
          </a:p>
          <a:p>
            <a:pPr algn="l" rtl="0"/>
            <a:r>
              <a:rPr lang="uk-UA" dirty="0"/>
              <a:t>• losses caused by the absence of the patient's relatives at work;</a:t>
            </a:r>
          </a:p>
          <a:p>
            <a:pPr algn="l" rtl="0"/>
            <a:endParaRPr lang="ru-UA" dirty="0"/>
          </a:p>
          <a:p>
            <a:pPr algn="l" rtl="0"/>
            <a:r>
              <a:rPr lang="uk-UA" dirty="0"/>
              <a:t>• losses in production (reduced productivity at the enterprise or the cost of temporary replacement of a sick employee);</a:t>
            </a:r>
          </a:p>
          <a:p>
            <a:pPr algn="l" rtl="0"/>
            <a:endParaRPr lang="ru-UA" dirty="0"/>
          </a:p>
          <a:p>
            <a:pPr algn="l" rtl="0"/>
            <a:r>
              <a:rPr lang="uk-UA" dirty="0"/>
              <a:t>• losses from disability or premature death in working age.</a:t>
            </a:r>
            <a:endParaRPr lang="ru-UA" dirty="0"/>
          </a:p>
        </p:txBody>
      </p:sp>
    </p:spTree>
    <p:extLst>
      <p:ext uri="{BB962C8B-B14F-4D97-AF65-F5344CB8AC3E}">
        <p14:creationId xmlns:p14="http://schemas.microsoft.com/office/powerpoint/2010/main" val="2718212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AB8B9ED5-5BFB-9D49-B649-25393A436F29}"/>
              </a:ext>
            </a:extLst>
          </p:cNvPr>
          <p:cNvSpPr txBox="1">
            <a:spLocks/>
          </p:cNvSpPr>
          <p:nvPr/>
        </p:nvSpPr>
        <p:spPr>
          <a:xfrm>
            <a:off x="1522413" y="381000"/>
            <a:ext cx="9829799" cy="1219200"/>
          </a:xfrm>
          <a:prstGeom prst="rect">
            <a:avLst/>
          </a:prstGeom>
        </p:spPr>
        <p:txBody>
          <a:bodyPr rtlCol="0"/>
          <a:lst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a:lstStyle>
          <a:p>
            <a:pPr algn="l" rtl="0"/>
            <a:r>
              <a:rPr lang="ru-RU" dirty="0" err="1"/>
              <a:t>Innumerable</a:t>
            </a:r>
            <a:r>
              <a:rPr lang="ru-RU" dirty="0"/>
              <a:t> </a:t>
            </a:r>
            <a:r>
              <a:rPr lang="ru-RU" dirty="0" err="1"/>
              <a:t>costs</a:t>
            </a:r>
            <a:endParaRPr lang="ru-RU" dirty="0"/>
          </a:p>
        </p:txBody>
      </p:sp>
      <p:sp>
        <p:nvSpPr>
          <p:cNvPr id="2" name="Прямоугольник 1">
            <a:extLst>
              <a:ext uri="{FF2B5EF4-FFF2-40B4-BE49-F238E27FC236}">
                <a16:creationId xmlns:a16="http://schemas.microsoft.com/office/drawing/2014/main" id="{62706017-636D-1748-BB40-78C1DE8C5223}"/>
              </a:ext>
            </a:extLst>
          </p:cNvPr>
          <p:cNvSpPr/>
          <p:nvPr/>
        </p:nvSpPr>
        <p:spPr>
          <a:xfrm>
            <a:off x="1522413" y="1196752"/>
            <a:ext cx="10116615" cy="151216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l" rtl="0"/>
            <a:r>
              <a:rPr lang="uk-UA" b="1" i="1" dirty="0"/>
              <a:t>Innumerable</a:t>
            </a:r>
            <a:r>
              <a:rPr lang="uk-UA" b="1" dirty="0"/>
              <a:t> costs (</a:t>
            </a:r>
            <a:r>
              <a:rPr lang="uk-UA" b="1" dirty="0" err="1"/>
              <a:t>intangible</a:t>
            </a:r>
            <a:r>
              <a:rPr lang="uk-UA" b="1" dirty="0"/>
              <a:t> </a:t>
            </a:r>
            <a:r>
              <a:rPr lang="uk-UA" b="1" dirty="0" err="1"/>
              <a:t>costs</a:t>
            </a:r>
            <a:r>
              <a:rPr lang="uk-UA" b="1" dirty="0"/>
              <a:t>) </a:t>
            </a:r>
            <a:r>
              <a:rPr lang="uk-UA" dirty="0"/>
              <a:t>- costs that cannot be determined in monetary terms, related to the characteristics of the disease and its manifestations in society (for example, pain and suffering experienced by the patient as a result of the course of treatment); described verbally and evaluated using quality of life indicators.</a:t>
            </a:r>
            <a:endParaRPr lang="ru-UA" dirty="0"/>
          </a:p>
        </p:txBody>
      </p:sp>
      <p:pic>
        <p:nvPicPr>
          <p:cNvPr id="4100" name="Picture 4">
            <a:extLst>
              <a:ext uri="{FF2B5EF4-FFF2-40B4-BE49-F238E27FC236}">
                <a16:creationId xmlns:a16="http://schemas.microsoft.com/office/drawing/2014/main" id="{12076DFF-A51F-184C-B0BE-C8CABFAAFC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0756" y="4892074"/>
            <a:ext cx="2813713" cy="187407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5D038C31-D1E0-A24E-B8B8-F2249621F4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213" y="5375776"/>
            <a:ext cx="5155606" cy="151216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4681741D-685E-A04B-9825-042B73501C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6300" y="3018861"/>
            <a:ext cx="3770644" cy="1979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41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AB8B9ED5-5BFB-9D49-B649-25393A436F29}"/>
              </a:ext>
            </a:extLst>
          </p:cNvPr>
          <p:cNvSpPr txBox="1">
            <a:spLocks/>
          </p:cNvSpPr>
          <p:nvPr/>
        </p:nvSpPr>
        <p:spPr>
          <a:xfrm>
            <a:off x="1522413" y="381000"/>
            <a:ext cx="9829799" cy="1219200"/>
          </a:xfrm>
          <a:prstGeom prst="rect">
            <a:avLst/>
          </a:prstGeom>
        </p:spPr>
        <p:txBody>
          <a:bodyPr rtlCol="0"/>
          <a:lst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a:lstStyle>
          <a:p>
            <a:pPr algn="l" rtl="0"/>
            <a:r>
              <a:rPr lang="ru-RU" dirty="0" err="1"/>
              <a:t>Discounting</a:t>
            </a:r>
            <a:r>
              <a:rPr lang="ru-RU" dirty="0"/>
              <a:t>: </a:t>
            </a:r>
            <a:r>
              <a:rPr lang="ru-RU" dirty="0" err="1"/>
              <a:t>definition</a:t>
            </a:r>
            <a:r>
              <a:rPr lang="ru-RU" dirty="0"/>
              <a:t>,, </a:t>
            </a:r>
            <a:r>
              <a:rPr lang="ru-RU" dirty="0" err="1"/>
              <a:t>application</a:t>
            </a:r>
            <a:r>
              <a:rPr lang="ru-RU" dirty="0"/>
              <a:t> at </a:t>
            </a:r>
            <a:r>
              <a:rPr lang="ru-RU" dirty="0" err="1"/>
              <a:t>calculation</a:t>
            </a:r>
            <a:r>
              <a:rPr lang="ru-RU" dirty="0"/>
              <a:t> </a:t>
            </a:r>
            <a:r>
              <a:rPr lang="ru-RU" dirty="0" err="1"/>
              <a:t>costs</a:t>
            </a:r>
            <a:endParaRPr lang="ru-RU" dirty="0"/>
          </a:p>
        </p:txBody>
      </p:sp>
      <p:sp>
        <p:nvSpPr>
          <p:cNvPr id="2" name="Прямоугольник 1">
            <a:extLst>
              <a:ext uri="{FF2B5EF4-FFF2-40B4-BE49-F238E27FC236}">
                <a16:creationId xmlns:a16="http://schemas.microsoft.com/office/drawing/2014/main" id="{62706017-636D-1748-BB40-78C1DE8C5223}"/>
              </a:ext>
            </a:extLst>
          </p:cNvPr>
          <p:cNvSpPr/>
          <p:nvPr/>
        </p:nvSpPr>
        <p:spPr>
          <a:xfrm>
            <a:off x="1522413" y="1600200"/>
            <a:ext cx="10116615" cy="218884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l" rtl="0"/>
            <a:r>
              <a:rPr lang="uk-UA" b="1" dirty="0"/>
              <a:t> Discounting</a:t>
            </a:r>
            <a:r>
              <a:rPr lang="uk-UA" dirty="0"/>
              <a:t> - accounting when calculating the cost of uncertainty and </a:t>
            </a:r>
            <a:r>
              <a:rPr lang="uk-UA" dirty="0" err="1"/>
              <a:t>factor</a:t>
            </a:r>
            <a:r>
              <a:rPr lang="uk-UA" dirty="0"/>
              <a:t> time in the form of a coefficient (discount).</a:t>
            </a:r>
            <a:endParaRPr lang="ru-UA" dirty="0"/>
          </a:p>
          <a:p>
            <a:pPr algn="l" rtl="0"/>
            <a:r>
              <a:rPr lang="uk-UA" dirty="0"/>
              <a:t> When conducting an economic analysis, it is recommended to take into account the fact that the costs incurred now are subjectively accepted as more tangible than those expected to be incurred in the future, mainly due to inflation, uncertainty of the future and some "depreciation" of money as security increases. society.</a:t>
            </a:r>
            <a:r>
              <a:rPr lang="ru-UA" dirty="0"/>
              <a:t> </a:t>
            </a:r>
          </a:p>
        </p:txBody>
      </p:sp>
      <p:sp>
        <p:nvSpPr>
          <p:cNvPr id="3" name="Скругленный прямоугольник 2">
            <a:extLst>
              <a:ext uri="{FF2B5EF4-FFF2-40B4-BE49-F238E27FC236}">
                <a16:creationId xmlns:a16="http://schemas.microsoft.com/office/drawing/2014/main" id="{45249190-33D4-B842-8EAF-B3C12795A3EC}"/>
              </a:ext>
            </a:extLst>
          </p:cNvPr>
          <p:cNvSpPr/>
          <p:nvPr/>
        </p:nvSpPr>
        <p:spPr>
          <a:xfrm>
            <a:off x="2061964" y="4077072"/>
            <a:ext cx="9290248"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r>
              <a:rPr lang="uk-UA" b="1" dirty="0" err="1">
                <a:solidFill>
                  <a:schemeClr val="tx1"/>
                </a:solidFill>
              </a:rPr>
              <a:t>Р</a:t>
            </a:r>
            <a:r>
              <a:rPr lang="uk-UA" b="1" dirty="0">
                <a:solidFill>
                  <a:schemeClr val="tx1"/>
                </a:solidFill>
              </a:rPr>
              <a:t> = C1 / (1+ </a:t>
            </a:r>
            <a:r>
              <a:rPr lang="uk-UA" b="1" dirty="0" err="1">
                <a:solidFill>
                  <a:schemeClr val="tx1"/>
                </a:solidFill>
              </a:rPr>
              <a:t>r</a:t>
            </a:r>
            <a:r>
              <a:rPr lang="uk-UA" b="1" dirty="0">
                <a:solidFill>
                  <a:schemeClr val="tx1"/>
                </a:solidFill>
              </a:rPr>
              <a:t>) + C 2 / (1 + </a:t>
            </a:r>
            <a:r>
              <a:rPr lang="uk-UA" b="1" dirty="0" err="1">
                <a:solidFill>
                  <a:schemeClr val="tx1"/>
                </a:solidFill>
              </a:rPr>
              <a:t>r</a:t>
            </a:r>
            <a:r>
              <a:rPr lang="uk-UA" b="1" dirty="0">
                <a:solidFill>
                  <a:schemeClr val="tx1"/>
                </a:solidFill>
              </a:rPr>
              <a:t>) </a:t>
            </a:r>
            <a:r>
              <a:rPr lang="uk-UA" b="1" baseline="30000" dirty="0">
                <a:solidFill>
                  <a:schemeClr val="tx1"/>
                </a:solidFill>
              </a:rPr>
              <a:t>2</a:t>
            </a:r>
            <a:r>
              <a:rPr lang="uk-UA" b="1" dirty="0">
                <a:solidFill>
                  <a:schemeClr val="tx1"/>
                </a:solidFill>
              </a:rPr>
              <a:t> + </a:t>
            </a:r>
            <a:r>
              <a:rPr lang="uk-UA" b="1" dirty="0" err="1">
                <a:solidFill>
                  <a:schemeClr val="tx1"/>
                </a:solidFill>
              </a:rPr>
              <a:t>Sz</a:t>
            </a:r>
            <a:r>
              <a:rPr lang="uk-UA" b="1" dirty="0">
                <a:solidFill>
                  <a:schemeClr val="tx1"/>
                </a:solidFill>
              </a:rPr>
              <a:t> / (1 + </a:t>
            </a:r>
            <a:r>
              <a:rPr lang="uk-UA" b="1" dirty="0" err="1">
                <a:solidFill>
                  <a:schemeClr val="tx1"/>
                </a:solidFill>
              </a:rPr>
              <a:t>r</a:t>
            </a:r>
            <a:r>
              <a:rPr lang="uk-UA" b="1" dirty="0">
                <a:solidFill>
                  <a:schemeClr val="tx1"/>
                </a:solidFill>
              </a:rPr>
              <a:t>) </a:t>
            </a:r>
            <a:r>
              <a:rPr lang="uk-UA" b="1" baseline="30000" dirty="0">
                <a:solidFill>
                  <a:schemeClr val="tx1"/>
                </a:solidFill>
              </a:rPr>
              <a:t>3</a:t>
            </a:r>
            <a:r>
              <a:rPr lang="uk-UA" b="1" dirty="0">
                <a:solidFill>
                  <a:schemeClr val="tx1"/>
                </a:solidFill>
              </a:rPr>
              <a:t> + </a:t>
            </a:r>
            <a:r>
              <a:rPr lang="uk-UA" b="1" dirty="0" err="1">
                <a:solidFill>
                  <a:schemeClr val="tx1"/>
                </a:solidFill>
              </a:rPr>
              <a:t>Сn</a:t>
            </a:r>
            <a:r>
              <a:rPr lang="uk-UA" b="1" dirty="0">
                <a:solidFill>
                  <a:schemeClr val="tx1"/>
                </a:solidFill>
              </a:rPr>
              <a:t> / (1 + </a:t>
            </a:r>
            <a:r>
              <a:rPr lang="uk-UA" b="1" dirty="0" err="1">
                <a:solidFill>
                  <a:schemeClr val="tx1"/>
                </a:solidFill>
              </a:rPr>
              <a:t>r</a:t>
            </a:r>
            <a:r>
              <a:rPr lang="uk-UA" b="1" dirty="0">
                <a:solidFill>
                  <a:schemeClr val="tx1"/>
                </a:solidFill>
              </a:rPr>
              <a:t>) </a:t>
            </a:r>
            <a:r>
              <a:rPr lang="uk-UA" b="1" baseline="30000" dirty="0" err="1">
                <a:solidFill>
                  <a:schemeClr val="tx1"/>
                </a:solidFill>
              </a:rPr>
              <a:t>n</a:t>
            </a:r>
            <a:endParaRPr lang="ru-UA" b="1" baseline="30000" dirty="0">
              <a:solidFill>
                <a:schemeClr val="tx1"/>
              </a:solidFill>
            </a:endParaRPr>
          </a:p>
        </p:txBody>
      </p:sp>
      <p:sp>
        <p:nvSpPr>
          <p:cNvPr id="5" name="Прямоугольник 4">
            <a:extLst>
              <a:ext uri="{FF2B5EF4-FFF2-40B4-BE49-F238E27FC236}">
                <a16:creationId xmlns:a16="http://schemas.microsoft.com/office/drawing/2014/main" id="{E179DDBB-6F6A-874F-A825-5318440C23F2}"/>
              </a:ext>
            </a:extLst>
          </p:cNvPr>
          <p:cNvSpPr/>
          <p:nvPr/>
        </p:nvSpPr>
        <p:spPr>
          <a:xfrm>
            <a:off x="2926060" y="5373216"/>
            <a:ext cx="8197553" cy="10799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l" rtl="0"/>
            <a:r>
              <a:rPr lang="uk-UA" dirty="0"/>
              <a:t>where, </a:t>
            </a:r>
            <a:r>
              <a:rPr lang="uk-UA" dirty="0" err="1"/>
              <a:t>Р</a:t>
            </a:r>
            <a:r>
              <a:rPr lang="uk-UA" dirty="0"/>
              <a:t> - value at the moment, taking into account discounting;</a:t>
            </a:r>
            <a:endParaRPr lang="ru-UA" dirty="0"/>
          </a:p>
          <a:p>
            <a:pPr algn="l" rtl="0"/>
            <a:r>
              <a:rPr lang="uk-UA" dirty="0"/>
              <a:t>C - the cost in the first year, the second ...... </a:t>
            </a:r>
            <a:r>
              <a:rPr lang="uk-UA" dirty="0" err="1"/>
              <a:t>N</a:t>
            </a:r>
            <a:r>
              <a:rPr lang="uk-UA" dirty="0"/>
              <a:t>-and;</a:t>
            </a:r>
            <a:endParaRPr lang="ru-UA" dirty="0"/>
          </a:p>
          <a:p>
            <a:pPr algn="l" rtl="0"/>
            <a:r>
              <a:rPr lang="uk-UA" dirty="0"/>
              <a:t>d - the level of discounting (on average from 3 to 5%).</a:t>
            </a:r>
            <a:endParaRPr lang="ru-UA" dirty="0"/>
          </a:p>
        </p:txBody>
      </p:sp>
    </p:spTree>
    <p:extLst>
      <p:ext uri="{BB962C8B-B14F-4D97-AF65-F5344CB8AC3E}">
        <p14:creationId xmlns:p14="http://schemas.microsoft.com/office/powerpoint/2010/main" val="706026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AB8B9ED5-5BFB-9D49-B649-25393A436F29}"/>
              </a:ext>
            </a:extLst>
          </p:cNvPr>
          <p:cNvSpPr txBox="1">
            <a:spLocks/>
          </p:cNvSpPr>
          <p:nvPr/>
        </p:nvSpPr>
        <p:spPr>
          <a:xfrm>
            <a:off x="1522413" y="381000"/>
            <a:ext cx="9829799" cy="1219200"/>
          </a:xfrm>
          <a:prstGeom prst="rect">
            <a:avLst/>
          </a:prstGeom>
        </p:spPr>
        <p:txBody>
          <a:bodyPr rtlCol="0"/>
          <a:lst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a:lstStyle>
          <a:p>
            <a:pPr algn="l" rtl="0"/>
            <a:r>
              <a:rPr lang="ru-RU" dirty="0" err="1"/>
              <a:t>Principles</a:t>
            </a:r>
            <a:r>
              <a:rPr lang="ru-RU" dirty="0"/>
              <a:t> </a:t>
            </a:r>
            <a:r>
              <a:rPr lang="ru-RU" dirty="0" err="1"/>
              <a:t>reimbursement</a:t>
            </a:r>
            <a:r>
              <a:rPr lang="ru-RU" dirty="0"/>
              <a:t> </a:t>
            </a:r>
            <a:r>
              <a:rPr lang="ru-RU" dirty="0" err="1"/>
              <a:t>costs</a:t>
            </a:r>
            <a:r>
              <a:rPr lang="ru-RU" dirty="0"/>
              <a:t> on </a:t>
            </a:r>
            <a:r>
              <a:rPr lang="ru-RU" dirty="0" err="1"/>
              <a:t>medicinal</a:t>
            </a:r>
            <a:r>
              <a:rPr lang="ru-RU" dirty="0"/>
              <a:t> </a:t>
            </a:r>
            <a:r>
              <a:rPr lang="ru-RU" dirty="0" err="1"/>
              <a:t>means</a:t>
            </a:r>
            <a:r>
              <a:rPr lang="ru-RU" dirty="0"/>
              <a:t> in </a:t>
            </a:r>
            <a:r>
              <a:rPr lang="ru-RU" dirty="0" err="1"/>
              <a:t>Ukraine</a:t>
            </a:r>
            <a:r>
              <a:rPr lang="ru-RU" dirty="0"/>
              <a:t> </a:t>
            </a:r>
          </a:p>
        </p:txBody>
      </p:sp>
      <p:sp>
        <p:nvSpPr>
          <p:cNvPr id="6" name="Прямоугольник 5">
            <a:extLst>
              <a:ext uri="{FF2B5EF4-FFF2-40B4-BE49-F238E27FC236}">
                <a16:creationId xmlns:a16="http://schemas.microsoft.com/office/drawing/2014/main" id="{F1AC78BC-1D40-0845-B0C1-7AB69624396B}"/>
              </a:ext>
            </a:extLst>
          </p:cNvPr>
          <p:cNvSpPr/>
          <p:nvPr/>
        </p:nvSpPr>
        <p:spPr>
          <a:xfrm>
            <a:off x="1522413" y="1616075"/>
            <a:ext cx="9972599" cy="1219201"/>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l" rtl="0"/>
            <a:r>
              <a:rPr lang="uk-UA" b="1" dirty="0"/>
              <a:t>Reimbursement of expenses</a:t>
            </a:r>
            <a:r>
              <a:rPr lang="uk-UA" dirty="0"/>
              <a:t> (</a:t>
            </a:r>
            <a:r>
              <a:rPr lang="uk-UA" dirty="0" err="1"/>
              <a:t>English</a:t>
            </a:r>
            <a:r>
              <a:rPr lang="uk-UA" dirty="0"/>
              <a:t>. </a:t>
            </a:r>
            <a:r>
              <a:rPr lang="en-US" dirty="0"/>
              <a:t>reimbursement</a:t>
            </a:r>
            <a:r>
              <a:rPr lang="uk-UA" dirty="0"/>
              <a:t> - reimbursement of expenses) </a:t>
            </a:r>
            <a:r>
              <a:rPr lang="uk-UA" b="1" dirty="0" err="1"/>
              <a:t>reimbursement</a:t>
            </a:r>
            <a:r>
              <a:rPr lang="uk-UA" dirty="0"/>
              <a:t> in the pharmaceutical sector, the state reimburses the cost of medicines and medical devices to pharmacies.</a:t>
            </a:r>
            <a:endParaRPr lang="ru-UA" dirty="0"/>
          </a:p>
        </p:txBody>
      </p:sp>
      <p:sp>
        <p:nvSpPr>
          <p:cNvPr id="7" name="Прямоугольник 6">
            <a:extLst>
              <a:ext uri="{FF2B5EF4-FFF2-40B4-BE49-F238E27FC236}">
                <a16:creationId xmlns:a16="http://schemas.microsoft.com/office/drawing/2014/main" id="{E69D3DB6-6CFA-374A-B74E-776EC9185907}"/>
              </a:ext>
            </a:extLst>
          </p:cNvPr>
          <p:cNvSpPr/>
          <p:nvPr/>
        </p:nvSpPr>
        <p:spPr>
          <a:xfrm>
            <a:off x="1989956" y="3284984"/>
            <a:ext cx="8856984" cy="7920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0"/>
            <a:r>
              <a:rPr lang="uk-UA" dirty="0"/>
              <a:t>Two main methods of compensation in the system </a:t>
            </a:r>
            <a:r>
              <a:rPr lang="uk-UA" dirty="0" err="1"/>
              <a:t>reimbursement</a:t>
            </a:r>
            <a:endParaRPr lang="ru-UA" dirty="0"/>
          </a:p>
        </p:txBody>
      </p:sp>
      <p:sp>
        <p:nvSpPr>
          <p:cNvPr id="8" name="Скругленный прямоугольник 7">
            <a:extLst>
              <a:ext uri="{FF2B5EF4-FFF2-40B4-BE49-F238E27FC236}">
                <a16:creationId xmlns:a16="http://schemas.microsoft.com/office/drawing/2014/main" id="{A825522B-0F6A-CE46-9950-2107A2AC70B5}"/>
              </a:ext>
            </a:extLst>
          </p:cNvPr>
          <p:cNvSpPr/>
          <p:nvPr/>
        </p:nvSpPr>
        <p:spPr>
          <a:xfrm>
            <a:off x="1197868" y="4269284"/>
            <a:ext cx="4752528" cy="247208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l" rtl="0"/>
            <a:r>
              <a:rPr lang="ru-RU" dirty="0" err="1">
                <a:solidFill>
                  <a:schemeClr val="accent1">
                    <a:lumMod val="40000"/>
                    <a:lumOff val="60000"/>
                  </a:schemeClr>
                </a:solidFill>
              </a:rPr>
              <a:t>payments</a:t>
            </a:r>
            <a:r>
              <a:rPr lang="ru-RU" dirty="0">
                <a:solidFill>
                  <a:schemeClr val="accent1">
                    <a:lumMod val="40000"/>
                    <a:lumOff val="60000"/>
                  </a:schemeClr>
                </a:solidFill>
              </a:rPr>
              <a:t> </a:t>
            </a:r>
            <a:r>
              <a:rPr lang="ru-RU" dirty="0" err="1">
                <a:solidFill>
                  <a:schemeClr val="accent1">
                    <a:lumMod val="40000"/>
                    <a:lumOff val="60000"/>
                  </a:schemeClr>
                </a:solidFill>
              </a:rPr>
              <a:t>insured</a:t>
            </a:r>
            <a:r>
              <a:rPr lang="ru-RU" dirty="0">
                <a:solidFill>
                  <a:schemeClr val="accent1">
                    <a:lumMod val="40000"/>
                    <a:lumOff val="60000"/>
                  </a:schemeClr>
                </a:solidFill>
              </a:rPr>
              <a:t> persons and </a:t>
            </a:r>
            <a:r>
              <a:rPr lang="ru-RU" dirty="0" err="1">
                <a:solidFill>
                  <a:schemeClr val="accent1">
                    <a:lumMod val="40000"/>
                    <a:lumOff val="60000"/>
                  </a:schemeClr>
                </a:solidFill>
              </a:rPr>
              <a:t>payments</a:t>
            </a:r>
            <a:r>
              <a:rPr lang="ru-RU" dirty="0">
                <a:solidFill>
                  <a:schemeClr val="accent1">
                    <a:lumMod val="40000"/>
                    <a:lumOff val="60000"/>
                  </a:schemeClr>
                </a:solidFill>
              </a:rPr>
              <a:t> </a:t>
            </a:r>
            <a:r>
              <a:rPr lang="ru-RU" dirty="0" err="1">
                <a:solidFill>
                  <a:schemeClr val="accent1">
                    <a:lumMod val="40000"/>
                    <a:lumOff val="60000"/>
                  </a:schemeClr>
                </a:solidFill>
              </a:rPr>
              <a:t>pharmacy</a:t>
            </a:r>
            <a:r>
              <a:rPr lang="ru-RU" dirty="0">
                <a:solidFill>
                  <a:schemeClr val="accent1">
                    <a:lumMod val="40000"/>
                    <a:lumOff val="60000"/>
                  </a:schemeClr>
                </a:solidFill>
              </a:rPr>
              <a:t> institution. </a:t>
            </a:r>
          </a:p>
          <a:p>
            <a:pPr algn="l" rtl="0"/>
            <a:endParaRPr lang="ru-RU" dirty="0">
              <a:solidFill>
                <a:schemeClr val="accent1">
                  <a:lumMod val="40000"/>
                  <a:lumOff val="60000"/>
                </a:schemeClr>
              </a:solidFill>
            </a:endParaRPr>
          </a:p>
          <a:p>
            <a:pPr algn="l" rtl="0">
              <a:tabLst>
                <a:tab pos="220663" algn="l"/>
              </a:tabLst>
            </a:pPr>
            <a:r>
              <a:rPr lang="ru-RU" dirty="0">
                <a:solidFill>
                  <a:schemeClr val="accent1">
                    <a:lumMod val="40000"/>
                    <a:lumOff val="60000"/>
                  </a:schemeClr>
                </a:solidFill>
              </a:rPr>
              <a:t> IN </a:t>
            </a:r>
            <a:r>
              <a:rPr lang="ru-RU" dirty="0" err="1">
                <a:solidFill>
                  <a:schemeClr val="accent1">
                    <a:lumMod val="40000"/>
                    <a:lumOff val="60000"/>
                  </a:schemeClr>
                </a:solidFill>
              </a:rPr>
              <a:t>case</a:t>
            </a:r>
            <a:r>
              <a:rPr lang="ru-RU" dirty="0">
                <a:solidFill>
                  <a:schemeClr val="accent1">
                    <a:lumMod val="40000"/>
                    <a:lumOff val="60000"/>
                  </a:schemeClr>
                </a:solidFill>
              </a:rPr>
              <a:t> </a:t>
            </a:r>
            <a:r>
              <a:rPr lang="ru-RU" dirty="0" err="1">
                <a:solidFill>
                  <a:schemeClr val="accent1">
                    <a:lumMod val="40000"/>
                    <a:lumOff val="60000"/>
                  </a:schemeClr>
                </a:solidFill>
              </a:rPr>
              <a:t>necessity</a:t>
            </a:r>
            <a:r>
              <a:rPr lang="ru-RU" dirty="0">
                <a:solidFill>
                  <a:schemeClr val="accent1">
                    <a:lumMod val="40000"/>
                    <a:lumOff val="60000"/>
                  </a:schemeClr>
                </a:solidFill>
              </a:rPr>
              <a:t> </a:t>
            </a:r>
            <a:r>
              <a:rPr lang="ru-RU" dirty="0" err="1">
                <a:solidFill>
                  <a:schemeClr val="accent1">
                    <a:lumMod val="40000"/>
                    <a:lumOff val="60000"/>
                  </a:schemeClr>
                </a:solidFill>
              </a:rPr>
              <a:t>implementation</a:t>
            </a:r>
            <a:r>
              <a:rPr lang="ru-RU" dirty="0">
                <a:solidFill>
                  <a:schemeClr val="accent1">
                    <a:lumMod val="40000"/>
                    <a:lumOff val="60000"/>
                  </a:schemeClr>
                </a:solidFill>
              </a:rPr>
              <a:t> </a:t>
            </a:r>
            <a:r>
              <a:rPr lang="ru-RU" dirty="0" err="1">
                <a:solidFill>
                  <a:schemeClr val="accent1">
                    <a:lumMod val="40000"/>
                    <a:lumOff val="60000"/>
                  </a:schemeClr>
                </a:solidFill>
              </a:rPr>
              <a:t>payments</a:t>
            </a:r>
            <a:r>
              <a:rPr lang="ru-RU" dirty="0">
                <a:solidFill>
                  <a:schemeClr val="accent1">
                    <a:lumMod val="40000"/>
                    <a:lumOff val="60000"/>
                  </a:schemeClr>
                </a:solidFill>
              </a:rPr>
              <a:t> </a:t>
            </a:r>
            <a:r>
              <a:rPr lang="ru-RU" dirty="0" err="1">
                <a:solidFill>
                  <a:schemeClr val="accent1">
                    <a:lumMod val="40000"/>
                    <a:lumOff val="60000"/>
                  </a:schemeClr>
                </a:solidFill>
              </a:rPr>
              <a:t>insured</a:t>
            </a:r>
            <a:r>
              <a:rPr lang="ru-RU" dirty="0">
                <a:solidFill>
                  <a:schemeClr val="accent1">
                    <a:lumMod val="40000"/>
                    <a:lumOff val="60000"/>
                  </a:schemeClr>
                </a:solidFill>
              </a:rPr>
              <a:t> </a:t>
            </a:r>
            <a:r>
              <a:rPr lang="ru-RU" dirty="0" err="1">
                <a:solidFill>
                  <a:schemeClr val="accent1">
                    <a:lumMod val="40000"/>
                    <a:lumOff val="60000"/>
                  </a:schemeClr>
                </a:solidFill>
              </a:rPr>
              <a:t>person</a:t>
            </a:r>
            <a:r>
              <a:rPr lang="ru-RU" dirty="0">
                <a:solidFill>
                  <a:schemeClr val="accent1">
                    <a:lumMod val="40000"/>
                    <a:lumOff val="60000"/>
                  </a:schemeClr>
                </a:solidFill>
              </a:rPr>
              <a:t>,, </a:t>
            </a:r>
            <a:r>
              <a:rPr lang="ru-RU" dirty="0" err="1">
                <a:solidFill>
                  <a:schemeClr val="accent1">
                    <a:lumMod val="40000"/>
                    <a:lumOff val="60000"/>
                  </a:schemeClr>
                </a:solidFill>
              </a:rPr>
              <a:t>such</a:t>
            </a:r>
            <a:r>
              <a:rPr lang="ru-RU" dirty="0">
                <a:solidFill>
                  <a:schemeClr val="accent1">
                    <a:lumMod val="40000"/>
                    <a:lumOff val="60000"/>
                  </a:schemeClr>
                </a:solidFill>
              </a:rPr>
              <a:t> </a:t>
            </a:r>
            <a:r>
              <a:rPr lang="ru-RU" dirty="0" err="1">
                <a:solidFill>
                  <a:schemeClr val="accent1">
                    <a:lumMod val="40000"/>
                    <a:lumOff val="60000"/>
                  </a:schemeClr>
                </a:solidFill>
              </a:rPr>
              <a:t>payments</a:t>
            </a:r>
            <a:r>
              <a:rPr lang="ru-RU" dirty="0">
                <a:solidFill>
                  <a:schemeClr val="accent1">
                    <a:lumMod val="40000"/>
                    <a:lumOff val="60000"/>
                  </a:schemeClr>
                </a:solidFill>
              </a:rPr>
              <a:t> </a:t>
            </a:r>
            <a:r>
              <a:rPr lang="ru-RU" dirty="0" err="1">
                <a:solidFill>
                  <a:schemeClr val="accent1">
                    <a:lumMod val="40000"/>
                    <a:lumOff val="60000"/>
                  </a:schemeClr>
                </a:solidFill>
              </a:rPr>
              <a:t>carried out</a:t>
            </a:r>
            <a:r>
              <a:rPr lang="ru-RU" dirty="0">
                <a:solidFill>
                  <a:schemeClr val="accent1">
                    <a:lumMod val="40000"/>
                    <a:lumOff val="60000"/>
                  </a:schemeClr>
                </a:solidFill>
              </a:rPr>
              <a:t> </a:t>
            </a:r>
            <a:r>
              <a:rPr lang="ru-RU" dirty="0" err="1">
                <a:solidFill>
                  <a:schemeClr val="accent1">
                    <a:lumMod val="40000"/>
                    <a:lumOff val="60000"/>
                  </a:schemeClr>
                </a:solidFill>
              </a:rPr>
              <a:t>directly</a:t>
            </a:r>
            <a:r>
              <a:rPr lang="ru-RU" dirty="0">
                <a:solidFill>
                  <a:schemeClr val="accent1">
                    <a:lumMod val="40000"/>
                    <a:lumOff val="60000"/>
                  </a:schemeClr>
                </a:solidFill>
              </a:rPr>
              <a:t> insurance </a:t>
            </a:r>
            <a:r>
              <a:rPr lang="ru-RU" dirty="0" err="1">
                <a:solidFill>
                  <a:schemeClr val="accent1">
                    <a:lumMod val="40000"/>
                    <a:lumOff val="60000"/>
                  </a:schemeClr>
                </a:solidFill>
              </a:rPr>
              <a:t>company</a:t>
            </a:r>
            <a:r>
              <a:rPr lang="ru-RU" dirty="0">
                <a:solidFill>
                  <a:schemeClr val="accent1">
                    <a:lumMod val="40000"/>
                    <a:lumOff val="60000"/>
                  </a:schemeClr>
                </a:solidFill>
              </a:rPr>
              <a:t> on </a:t>
            </a:r>
            <a:r>
              <a:rPr lang="ru-RU" dirty="0" err="1">
                <a:solidFill>
                  <a:schemeClr val="accent1">
                    <a:lumMod val="40000"/>
                    <a:lumOff val="60000"/>
                  </a:schemeClr>
                </a:solidFill>
              </a:rPr>
              <a:t>grounds</a:t>
            </a:r>
            <a:r>
              <a:rPr lang="ru-RU" dirty="0">
                <a:solidFill>
                  <a:schemeClr val="accent1">
                    <a:lumMod val="40000"/>
                    <a:lumOff val="60000"/>
                  </a:schemeClr>
                </a:solidFill>
              </a:rPr>
              <a:t> </a:t>
            </a:r>
            <a:r>
              <a:rPr lang="ru-RU" dirty="0" err="1">
                <a:solidFill>
                  <a:schemeClr val="accent1">
                    <a:lumMod val="40000"/>
                    <a:lumOff val="60000"/>
                  </a:schemeClr>
                </a:solidFill>
              </a:rPr>
              <a:t>received</a:t>
            </a:r>
            <a:r>
              <a:rPr lang="ru-RU" dirty="0">
                <a:solidFill>
                  <a:schemeClr val="accent1">
                    <a:lumMod val="40000"/>
                    <a:lumOff val="60000"/>
                  </a:schemeClr>
                </a:solidFill>
              </a:rPr>
              <a:t> </a:t>
            </a:r>
            <a:r>
              <a:rPr lang="ru-RU" dirty="0" err="1">
                <a:solidFill>
                  <a:schemeClr val="accent1">
                    <a:lumMod val="40000"/>
                    <a:lumOff val="60000"/>
                  </a:schemeClr>
                </a:solidFill>
              </a:rPr>
              <a:t>accounts</a:t>
            </a:r>
            <a:r>
              <a:rPr lang="ru-RU" dirty="0">
                <a:solidFill>
                  <a:schemeClr val="accent1">
                    <a:lumMod val="40000"/>
                    <a:lumOff val="60000"/>
                  </a:schemeClr>
                </a:solidFill>
              </a:rPr>
              <a:t> by </a:t>
            </a:r>
            <a:r>
              <a:rPr lang="ru-RU" dirty="0" err="1">
                <a:solidFill>
                  <a:schemeClr val="accent1">
                    <a:lumMod val="40000"/>
                    <a:lumOff val="60000"/>
                  </a:schemeClr>
                </a:solidFill>
              </a:rPr>
              <a:t>provided</a:t>
            </a:r>
            <a:r>
              <a:rPr lang="ru-RU" dirty="0">
                <a:solidFill>
                  <a:schemeClr val="accent1">
                    <a:lumMod val="40000"/>
                    <a:lumOff val="60000"/>
                  </a:schemeClr>
                </a:solidFill>
              </a:rPr>
              <a:t> </a:t>
            </a:r>
            <a:r>
              <a:rPr lang="ru-RU" dirty="0" err="1">
                <a:solidFill>
                  <a:schemeClr val="accent1">
                    <a:lumMod val="40000"/>
                    <a:lumOff val="60000"/>
                  </a:schemeClr>
                </a:solidFill>
              </a:rPr>
              <a:t>medical</a:t>
            </a:r>
            <a:r>
              <a:rPr lang="ru-RU" dirty="0">
                <a:solidFill>
                  <a:schemeClr val="accent1">
                    <a:lumMod val="40000"/>
                    <a:lumOff val="60000"/>
                  </a:schemeClr>
                </a:solidFill>
              </a:rPr>
              <a:t> </a:t>
            </a:r>
            <a:r>
              <a:rPr lang="ru-RU" dirty="0" err="1">
                <a:solidFill>
                  <a:schemeClr val="accent1">
                    <a:lumMod val="40000"/>
                    <a:lumOff val="60000"/>
                  </a:schemeClr>
                </a:solidFill>
              </a:rPr>
              <a:t>services</a:t>
            </a:r>
            <a:r>
              <a:rPr lang="ru-RU" dirty="0">
                <a:solidFill>
                  <a:schemeClr val="accent1">
                    <a:lumMod val="40000"/>
                    <a:lumOff val="60000"/>
                  </a:schemeClr>
                </a:solidFill>
              </a:rPr>
              <a:t> </a:t>
            </a:r>
            <a:r>
              <a:rPr lang="ru-RU" dirty="0" err="1">
                <a:solidFill>
                  <a:schemeClr val="accent1">
                    <a:lumMod val="40000"/>
                    <a:lumOff val="60000"/>
                  </a:schemeClr>
                </a:solidFill>
              </a:rPr>
              <a:t>or</a:t>
            </a:r>
            <a:r>
              <a:rPr lang="ru-RU" dirty="0">
                <a:solidFill>
                  <a:schemeClr val="accent1">
                    <a:lumMod val="40000"/>
                    <a:lumOff val="60000"/>
                  </a:schemeClr>
                </a:solidFill>
              </a:rPr>
              <a:t> </a:t>
            </a:r>
            <a:r>
              <a:rPr lang="ru-RU" dirty="0" err="1">
                <a:solidFill>
                  <a:schemeClr val="accent1">
                    <a:lumMod val="40000"/>
                    <a:lumOff val="60000"/>
                  </a:schemeClr>
                </a:solidFill>
              </a:rPr>
              <a:t>medicinal</a:t>
            </a:r>
            <a:r>
              <a:rPr lang="ru-RU" dirty="0">
                <a:solidFill>
                  <a:schemeClr val="accent1">
                    <a:lumMod val="40000"/>
                    <a:lumOff val="60000"/>
                  </a:schemeClr>
                </a:solidFill>
              </a:rPr>
              <a:t> </a:t>
            </a:r>
            <a:r>
              <a:rPr lang="ru-RU" dirty="0" err="1">
                <a:solidFill>
                  <a:schemeClr val="accent1">
                    <a:lumMod val="40000"/>
                    <a:lumOff val="60000"/>
                  </a:schemeClr>
                </a:solidFill>
              </a:rPr>
              <a:t>means</a:t>
            </a:r>
            <a:r>
              <a:rPr lang="ru-RU" dirty="0">
                <a:solidFill>
                  <a:schemeClr val="accent1">
                    <a:lumMod val="40000"/>
                    <a:lumOff val="60000"/>
                  </a:schemeClr>
                </a:solidFill>
              </a:rPr>
              <a:t>;</a:t>
            </a:r>
            <a:endParaRPr lang="ru-UA" dirty="0">
              <a:solidFill>
                <a:schemeClr val="accent1">
                  <a:lumMod val="40000"/>
                  <a:lumOff val="60000"/>
                </a:schemeClr>
              </a:solidFill>
            </a:endParaRPr>
          </a:p>
        </p:txBody>
      </p:sp>
      <p:sp>
        <p:nvSpPr>
          <p:cNvPr id="9" name="Скругленный прямоугольник 8">
            <a:extLst>
              <a:ext uri="{FF2B5EF4-FFF2-40B4-BE49-F238E27FC236}">
                <a16:creationId xmlns:a16="http://schemas.microsoft.com/office/drawing/2014/main" id="{B698BDE6-3F39-BF49-AF0C-9035652CE3C0}"/>
              </a:ext>
            </a:extLst>
          </p:cNvPr>
          <p:cNvSpPr/>
          <p:nvPr/>
        </p:nvSpPr>
        <p:spPr>
          <a:xfrm>
            <a:off x="6958508" y="4293096"/>
            <a:ext cx="4752528" cy="218390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lgn="l" rtl="0"/>
            <a:r>
              <a:rPr lang="uk-UA" dirty="0">
                <a:solidFill>
                  <a:schemeClr val="accent1">
                    <a:lumMod val="40000"/>
                    <a:lumOff val="60000"/>
                  </a:schemeClr>
                </a:solidFill>
              </a:rPr>
              <a:t>payments to pharmacies are made by the insurance company on the basis of agreements between the insurance company and the relevant pharmacy.</a:t>
            </a:r>
            <a:endParaRPr lang="ru-UA" dirty="0">
              <a:solidFill>
                <a:schemeClr val="accent1">
                  <a:lumMod val="40000"/>
                  <a:lumOff val="60000"/>
                </a:schemeClr>
              </a:solidFill>
            </a:endParaRPr>
          </a:p>
        </p:txBody>
      </p:sp>
    </p:spTree>
    <p:extLst>
      <p:ext uri="{BB962C8B-B14F-4D97-AF65-F5344CB8AC3E}">
        <p14:creationId xmlns:p14="http://schemas.microsoft.com/office/powerpoint/2010/main" val="408519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F350F46-654E-6B47-A706-E982431558E1}"/>
              </a:ext>
            </a:extLst>
          </p:cNvPr>
          <p:cNvSpPr/>
          <p:nvPr/>
        </p:nvSpPr>
        <p:spPr>
          <a:xfrm>
            <a:off x="333772" y="1828800"/>
            <a:ext cx="6934845" cy="800347"/>
          </a:xfrm>
          <a:prstGeom prst="rect">
            <a:avLst/>
          </a:prstGeom>
        </p:spPr>
        <p:txBody>
          <a:bodyPr wrap="square">
            <a:spAutoFit/>
          </a:bodyPr>
          <a:lstStyle/>
          <a:p>
            <a:pPr lvl="0" algn="ctr" rtl="0">
              <a:lnSpc>
                <a:spcPct val="107000"/>
              </a:lnSpc>
              <a:spcAft>
                <a:spcPts val="800"/>
              </a:spcAft>
              <a:tabLst>
                <a:tab pos="457200" algn="l"/>
              </a:tabLst>
            </a:pPr>
            <a:r>
              <a:rPr lang="ru-UA" sz="4500" b="1" dirty="0">
                <a:effectLst/>
                <a:latin typeface="Calibri" panose="020F0502020204030204" pitchFamily="34" charset="0"/>
                <a:ea typeface="Times New Roman" panose="02020603050405020304" pitchFamily="18" charset="0"/>
                <a:cs typeface="Times New Roman" panose="02020603050405020304" pitchFamily="18" charset="0"/>
              </a:rPr>
              <a:t>Thank you!</a:t>
            </a:r>
          </a:p>
        </p:txBody>
      </p:sp>
      <p:pic>
        <p:nvPicPr>
          <p:cNvPr id="6146" name="Picture 2">
            <a:extLst>
              <a:ext uri="{FF2B5EF4-FFF2-40B4-BE49-F238E27FC236}">
                <a16:creationId xmlns:a16="http://schemas.microsoft.com/office/drawing/2014/main" id="{000EC5EF-16E8-5A44-8B19-3EC6776CB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8854" y="3360066"/>
            <a:ext cx="5359971" cy="3475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78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Символы валюты 16 х 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9334_TF02895262.potx" id="{8018B1F9-81B5-4736-9819-87B4F48960AB}" vid="{85445682-D568-4F31-8ABA-381B565BAEE1}"/>
    </a:ext>
  </a:extLst>
</a:theme>
</file>

<file path=ppt/theme/theme2.xml><?xml version="1.0" encoding="utf-8"?>
<a:theme xmlns:a="http://schemas.openxmlformats.org/drawingml/2006/main" name="Тема Offic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Тема Offic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Символы валюты 16 х 9</Template>
  <TotalTime>670</TotalTime>
  <Words>1200</Words>
  <Application>Microsoft Macintosh PowerPoint</Application>
  <PresentationFormat>Произвольный</PresentationFormat>
  <Paragraphs>109</Paragraphs>
  <Slides>13</Slides>
  <Notes>6</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Calibri</vt:lpstr>
      <vt:lpstr>Cambria</vt:lpstr>
      <vt:lpstr>Times New Roman</vt:lpstr>
      <vt:lpstr>Символы валюты 16 х 9</vt:lpstr>
      <vt:lpstr>Costs as pharmacoeconomic category. Ways of optimization costs on protection health population.</vt:lpstr>
      <vt:lpstr>Costs - material and intangible costs,, related with treatment or prevention disease</vt:lpstr>
      <vt:lpstr>Straight medical costs </vt:lpstr>
      <vt:lpstr>Straight medical costs in dependencies from their character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Витрати як фармакоекономічна категорія. Шляхи оптимізації витрат на охорону здоров'я населення.</dc:title>
  <dc:creator>Microsoft Office User</dc:creator>
  <cp:lastModifiedBy>Microsoft Office User</cp:lastModifiedBy>
  <cp:revision>19</cp:revision>
  <dcterms:created xsi:type="dcterms:W3CDTF">2020-10-01T20:35:10Z</dcterms:created>
  <dcterms:modified xsi:type="dcterms:W3CDTF">2020-11-29T23:49:29Z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