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sldIdLst>
    <p:sldId id="256" r:id="rId2"/>
    <p:sldId id="257" r:id="rId3"/>
    <p:sldId id="266" r:id="rId4"/>
    <p:sldId id="258" r:id="rId5"/>
    <p:sldId id="267" r:id="rId6"/>
    <p:sldId id="268" r:id="rId7"/>
    <p:sldId id="260" r:id="rId8"/>
    <p:sldId id="261" r:id="rId9"/>
    <p:sldId id="259" r:id="rId10"/>
    <p:sldId id="263" r:id="rId11"/>
    <p:sldId id="262" r:id="rId12"/>
    <p:sldId id="264" r:id="rId13"/>
    <p:sldId id="265"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1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CF1266A-4093-44CB-8C5E-0182EDAB88D4}" type="datetimeFigureOut">
              <a:rPr lang="ru-RU" smtClean="0"/>
              <a:t>16.10.2020</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9E487D58-60DD-4C8E-9A04-ACC850E8294A}"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9CF1266A-4093-44CB-8C5E-0182EDAB88D4}" type="datetimeFigureOut">
              <a:rPr lang="ru-RU" smtClean="0"/>
              <a:t>16.10.2020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9E487D58-60DD-4C8E-9A04-ACC850E8294A}" type="slidenum">
              <a:rPr lang="ru-RU" smtClean="0"/>
              <a:t>‹#›</a:t>
            </a:fld>
            <a:endParaRPr lang="ru-RU"/>
          </a:p>
        </p:txBody>
      </p:sp>
      <p:sp>
        <p:nvSpPr>
          <p:cNvPr id="8" name="Объект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9CF1266A-4093-44CB-8C5E-0182EDAB88D4}" type="datetimeFigureOut">
              <a:rPr lang="ru-RU" smtClean="0"/>
              <a:t>16.10.2020</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E487D58-60DD-4C8E-9A04-ACC850E8294A}" type="slidenum">
              <a:rPr lang="ru-RU" smtClean="0"/>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Объект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9CF1266A-4093-44CB-8C5E-0182EDAB88D4}" type="datetimeFigureOut">
              <a:rPr lang="ru-RU" smtClean="0"/>
              <a:t>16.10.2020</a:t>
            </a:fld>
            <a:endParaRPr lang="ru-RU"/>
          </a:p>
        </p:txBody>
      </p:sp>
      <p:sp>
        <p:nvSpPr>
          <p:cNvPr id="10" name="Номер слайда 9"/>
          <p:cNvSpPr>
            <a:spLocks noGrp="1"/>
          </p:cNvSpPr>
          <p:nvPr>
            <p:ph type="sldNum" sz="quarter" idx="16"/>
          </p:nvPr>
        </p:nvSpPr>
        <p:spPr/>
        <p:txBody>
          <a:bodyPr rtlCol="0"/>
          <a:lstStyle/>
          <a:p>
            <a:fld id="{9E487D58-60DD-4C8E-9A04-ACC850E8294A}" type="slidenum">
              <a:rPr lang="ru-RU" smtClean="0"/>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Объект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9CF1266A-4093-44CB-8C5E-0182EDAB88D4}" type="datetimeFigureOut">
              <a:rPr lang="ru-RU" smtClean="0"/>
              <a:t>16.10.2020</a:t>
            </a:fld>
            <a:endParaRPr lang="ru-RU"/>
          </a:p>
        </p:txBody>
      </p:sp>
      <p:sp>
        <p:nvSpPr>
          <p:cNvPr id="12" name="Номер слайда 11"/>
          <p:cNvSpPr>
            <a:spLocks noGrp="1"/>
          </p:cNvSpPr>
          <p:nvPr>
            <p:ph type="sldNum" sz="quarter" idx="16"/>
          </p:nvPr>
        </p:nvSpPr>
        <p:spPr/>
        <p:txBody>
          <a:bodyPr rtlCol="0"/>
          <a:lstStyle/>
          <a:p>
            <a:fld id="{9E487D58-60DD-4C8E-9A04-ACC850E8294A}" type="slidenum">
              <a:rPr lang="ru-RU" smtClean="0"/>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CF1266A-4093-44CB-8C5E-0182EDAB88D4}" type="datetimeFigureOut">
              <a:rPr lang="ru-RU" smtClean="0"/>
              <a:t>16.10.2020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9E487D58-60DD-4C8E-9A04-ACC850E8294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CF1266A-4093-44CB-8C5E-0182EDAB88D4}" type="datetimeFigureOut">
              <a:rPr lang="ru-RU" smtClean="0"/>
              <a:t>16.10.2020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9E487D58-60DD-4C8E-9A04-ACC850E8294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9CF1266A-4093-44CB-8C5E-0182EDAB88D4}" type="datetimeFigureOut">
              <a:rPr lang="ru-RU" smtClean="0"/>
              <a:t>16.10.2020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9E487D58-60DD-4C8E-9A04-ACC850E8294A}" type="slidenum">
              <a:rPr lang="ru-RU" smtClean="0"/>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Объект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9CF1266A-4093-44CB-8C5E-0182EDAB88D4}" type="datetimeFigureOut">
              <a:rPr lang="ru-RU" smtClean="0"/>
              <a:t>16.10.2020</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9E487D58-60DD-4C8E-9A04-ACC850E8294A}" type="slidenum">
              <a:rPr lang="ru-RU" smtClean="0"/>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CF1266A-4093-44CB-8C5E-0182EDAB88D4}" type="datetimeFigureOut">
              <a:rPr lang="ru-RU" smtClean="0"/>
              <a:t>16.10.2020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487D58-60DD-4C8E-9A04-ACC850E8294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9CF1266A-4093-44CB-8C5E-0182EDAB88D4}" type="datetimeFigureOut">
              <a:rPr lang="ru-RU" smtClean="0"/>
              <a:t>16.10.2020</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9E487D58-60DD-4C8E-9A04-ACC850E8294A}"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CF1266A-4093-44CB-8C5E-0182EDAB88D4}" type="datetimeFigureOut">
              <a:rPr lang="ru-RU" smtClean="0"/>
              <a:t>16.10.2020</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E487D58-60DD-4C8E-9A04-ACC850E8294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67744" y="2636912"/>
            <a:ext cx="6643464" cy="1828800"/>
          </a:xfrm>
        </p:spPr>
        <p:txBody>
          <a:bodyPr>
            <a:normAutofit fontScale="90000"/>
          </a:bodyPr>
          <a:lstStyle/>
          <a:p>
            <a:r>
              <a:rPr lang="en-US" b="1" dirty="0" smtClean="0"/>
              <a:t/>
            </a:r>
            <a:br>
              <a:rPr lang="en-US" b="1" dirty="0" smtClean="0"/>
            </a:br>
            <a:r>
              <a:rPr lang="en-US" b="1" dirty="0" smtClean="0"/>
              <a:t>Methods </a:t>
            </a:r>
            <a:r>
              <a:rPr lang="en-US" b="1" dirty="0"/>
              <a:t>of </a:t>
            </a:r>
            <a:r>
              <a:rPr lang="en-US" b="1" dirty="0" err="1"/>
              <a:t>Pharmacoeconomics</a:t>
            </a:r>
            <a:endParaRPr lang="ru-RU" b="1" dirty="0"/>
          </a:p>
        </p:txBody>
      </p:sp>
      <p:sp>
        <p:nvSpPr>
          <p:cNvPr id="3" name="Подзаголовок 2"/>
          <p:cNvSpPr>
            <a:spLocks noGrp="1"/>
          </p:cNvSpPr>
          <p:nvPr>
            <p:ph type="subTitle" idx="1"/>
          </p:nvPr>
        </p:nvSpPr>
        <p:spPr/>
        <p:txBody>
          <a:bodyPr/>
          <a:lstStyle/>
          <a:p>
            <a:r>
              <a:rPr lang="en-US" b="1" dirty="0"/>
              <a:t>Lecture 3 </a:t>
            </a:r>
            <a:endParaRPr lang="ru-RU" dirty="0"/>
          </a:p>
        </p:txBody>
      </p:sp>
    </p:spTree>
    <p:extLst>
      <p:ext uri="{BB962C8B-B14F-4D97-AF65-F5344CB8AC3E}">
        <p14:creationId xmlns:p14="http://schemas.microsoft.com/office/powerpoint/2010/main" val="3393103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dirty="0" smtClean="0">
                <a:solidFill>
                  <a:schemeClr val="tx1"/>
                </a:solidFill>
              </a:rPr>
              <a:t>Two distinct categories of </a:t>
            </a:r>
            <a:r>
              <a:rPr lang="en-US" b="1" dirty="0" err="1" smtClean="0">
                <a:solidFill>
                  <a:schemeClr val="tx1"/>
                </a:solidFill>
              </a:rPr>
              <a:t>pharmacoeconomics</a:t>
            </a:r>
            <a:endParaRPr lang="ru-RU" b="1" dirty="0">
              <a:solidFill>
                <a:schemeClr val="tx1"/>
              </a:solidFill>
            </a:endParaRPr>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3728578500"/>
              </p:ext>
            </p:extLst>
          </p:nvPr>
        </p:nvGraphicFramePr>
        <p:xfrm>
          <a:off x="755576" y="2420888"/>
          <a:ext cx="8153400" cy="1935480"/>
        </p:xfrm>
        <a:graphic>
          <a:graphicData uri="http://schemas.openxmlformats.org/drawingml/2006/table">
            <a:tbl>
              <a:tblPr firstRow="1" bandRow="1">
                <a:tableStyleId>{5C22544A-7EE6-4342-B048-85BDC9FD1C3A}</a:tableStyleId>
              </a:tblPr>
              <a:tblGrid>
                <a:gridCol w="3456384"/>
                <a:gridCol w="936104"/>
                <a:gridCol w="3760912"/>
              </a:tblGrid>
              <a:tr h="370840">
                <a:tc>
                  <a:txBody>
                    <a:bodyPr/>
                    <a:lstStyle/>
                    <a:p>
                      <a:r>
                        <a:rPr lang="en-US" sz="2300" dirty="0" smtClean="0">
                          <a:solidFill>
                            <a:schemeClr val="tx1"/>
                          </a:solidFill>
                        </a:rPr>
                        <a:t>Economic</a:t>
                      </a:r>
                      <a:endParaRPr lang="ru-RU" sz="2300" dirty="0">
                        <a:solidFill>
                          <a:schemeClr val="tx1"/>
                        </a:solidFill>
                      </a:endParaRPr>
                    </a:p>
                  </a:txBody>
                  <a:tcPr/>
                </a:tc>
                <a:tc>
                  <a:txBody>
                    <a:bodyPr/>
                    <a:lstStyle/>
                    <a:p>
                      <a:endParaRPr lang="ru-RU" sz="2300" dirty="0">
                        <a:solidFill>
                          <a:schemeClr val="tx1"/>
                        </a:solidFill>
                      </a:endParaRPr>
                    </a:p>
                  </a:txBody>
                  <a:tcPr/>
                </a:tc>
                <a:tc>
                  <a:txBody>
                    <a:bodyPr/>
                    <a:lstStyle/>
                    <a:p>
                      <a:r>
                        <a:rPr lang="en-US" sz="2300" dirty="0" smtClean="0">
                          <a:solidFill>
                            <a:schemeClr val="tx1"/>
                          </a:solidFill>
                        </a:rPr>
                        <a:t>Humanistic</a:t>
                      </a:r>
                      <a:endParaRPr lang="ru-RU" sz="2300" dirty="0">
                        <a:solidFill>
                          <a:schemeClr val="tx1"/>
                        </a:solidFill>
                      </a:endParaRPr>
                    </a:p>
                  </a:txBody>
                  <a:tcPr/>
                </a:tc>
              </a:tr>
              <a:tr h="370840">
                <a:tc>
                  <a:txBody>
                    <a:bodyPr/>
                    <a:lstStyle/>
                    <a:p>
                      <a:r>
                        <a:rPr lang="en-US" sz="2300" dirty="0" smtClean="0">
                          <a:solidFill>
                            <a:schemeClr val="tx1"/>
                          </a:solidFill>
                        </a:rPr>
                        <a:t>Cost benefit</a:t>
                      </a:r>
                    </a:p>
                    <a:p>
                      <a:r>
                        <a:rPr lang="en-US" sz="2300" dirty="0" smtClean="0">
                          <a:solidFill>
                            <a:schemeClr val="tx1"/>
                          </a:solidFill>
                        </a:rPr>
                        <a:t>Cost effectiveness</a:t>
                      </a:r>
                    </a:p>
                    <a:p>
                      <a:r>
                        <a:rPr lang="en-US" sz="2300" dirty="0" smtClean="0">
                          <a:solidFill>
                            <a:schemeClr val="tx1"/>
                          </a:solidFill>
                        </a:rPr>
                        <a:t>Cost minimization</a:t>
                      </a:r>
                    </a:p>
                    <a:p>
                      <a:r>
                        <a:rPr lang="en-US" sz="2300" dirty="0" smtClean="0">
                          <a:solidFill>
                            <a:schemeClr val="tx1"/>
                          </a:solidFill>
                        </a:rPr>
                        <a:t>Cost utility</a:t>
                      </a:r>
                      <a:endParaRPr lang="ru-RU" sz="2300" dirty="0">
                        <a:solidFill>
                          <a:schemeClr val="tx1"/>
                        </a:solidFill>
                      </a:endParaRPr>
                    </a:p>
                  </a:txBody>
                  <a:tcPr/>
                </a:tc>
                <a:tc>
                  <a:txBody>
                    <a:bodyPr/>
                    <a:lstStyle/>
                    <a:p>
                      <a:endParaRPr lang="ru-RU" sz="2300">
                        <a:solidFill>
                          <a:schemeClr val="tx1"/>
                        </a:solidFill>
                      </a:endParaRPr>
                    </a:p>
                  </a:txBody>
                  <a:tcPr/>
                </a:tc>
                <a:tc>
                  <a:txBody>
                    <a:bodyPr/>
                    <a:lstStyle/>
                    <a:p>
                      <a:r>
                        <a:rPr lang="en-US" sz="2300" dirty="0" smtClean="0">
                          <a:solidFill>
                            <a:schemeClr val="tx1"/>
                          </a:solidFill>
                        </a:rPr>
                        <a:t>Quality</a:t>
                      </a:r>
                      <a:r>
                        <a:rPr lang="en-US" sz="2300" baseline="0" dirty="0" smtClean="0">
                          <a:solidFill>
                            <a:schemeClr val="tx1"/>
                          </a:solidFill>
                        </a:rPr>
                        <a:t> of life</a:t>
                      </a:r>
                    </a:p>
                    <a:p>
                      <a:r>
                        <a:rPr lang="en-US" sz="2300" baseline="0" dirty="0" smtClean="0">
                          <a:solidFill>
                            <a:schemeClr val="tx1"/>
                          </a:solidFill>
                        </a:rPr>
                        <a:t>Patient preferences</a:t>
                      </a:r>
                    </a:p>
                    <a:p>
                      <a:r>
                        <a:rPr lang="en-US" sz="2300" baseline="0" dirty="0" smtClean="0">
                          <a:solidFill>
                            <a:schemeClr val="tx1"/>
                          </a:solidFill>
                        </a:rPr>
                        <a:t>Patient satisfaction</a:t>
                      </a:r>
                      <a:endParaRPr lang="en-US" sz="2300" dirty="0" smtClean="0">
                        <a:solidFill>
                          <a:schemeClr val="tx1"/>
                        </a:solidFill>
                      </a:endParaRPr>
                    </a:p>
                    <a:p>
                      <a:endParaRPr lang="ru-RU" sz="2300" dirty="0">
                        <a:solidFill>
                          <a:schemeClr val="tx1"/>
                        </a:solidFill>
                      </a:endParaRPr>
                    </a:p>
                  </a:txBody>
                  <a:tcPr/>
                </a:tc>
              </a:tr>
            </a:tbl>
          </a:graphicData>
        </a:graphic>
      </p:graphicFrame>
      <p:sp>
        <p:nvSpPr>
          <p:cNvPr id="5" name="Стрелка вправо 4"/>
          <p:cNvSpPr/>
          <p:nvPr/>
        </p:nvSpPr>
        <p:spPr>
          <a:xfrm rot="8321028">
            <a:off x="1619672" y="1556792"/>
            <a:ext cx="100811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rot="2333532">
            <a:off x="6005068" y="1556791"/>
            <a:ext cx="100811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51867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Definition of terms and basic methodology of  economic evaluation</a:t>
            </a:r>
            <a:endParaRPr lang="ru-RU" dirty="0"/>
          </a:p>
        </p:txBody>
      </p:sp>
      <p:sp>
        <p:nvSpPr>
          <p:cNvPr id="3" name="Объект 2"/>
          <p:cNvSpPr>
            <a:spLocks noGrp="1"/>
          </p:cNvSpPr>
          <p:nvPr>
            <p:ph sz="quarter" idx="1"/>
          </p:nvPr>
        </p:nvSpPr>
        <p:spPr>
          <a:xfrm>
            <a:off x="612648" y="1600200"/>
            <a:ext cx="8153400" cy="4997152"/>
          </a:xfrm>
        </p:spPr>
        <p:txBody>
          <a:bodyPr>
            <a:normAutofit lnSpcReduction="10000"/>
          </a:bodyPr>
          <a:lstStyle/>
          <a:p>
            <a:r>
              <a:rPr lang="en-US" dirty="0"/>
              <a:t>Earliest definitions of  </a:t>
            </a:r>
            <a:r>
              <a:rPr lang="en-US" dirty="0" err="1"/>
              <a:t>Pharmacoeconomics</a:t>
            </a:r>
            <a:r>
              <a:rPr lang="en-US" dirty="0"/>
              <a:t> are very narrowly focused on the "</a:t>
            </a:r>
            <a:r>
              <a:rPr lang="en-US" b="1" u="sng" dirty="0"/>
              <a:t>analysis of the costs of drug therapy to health care systems and society </a:t>
            </a:r>
            <a:r>
              <a:rPr lang="en-US" dirty="0"/>
              <a:t>".</a:t>
            </a:r>
          </a:p>
          <a:p>
            <a:r>
              <a:rPr lang="en-US" dirty="0"/>
              <a:t> This perception of </a:t>
            </a:r>
            <a:r>
              <a:rPr lang="en-US" dirty="0" err="1"/>
              <a:t>pharmacoeconomic</a:t>
            </a:r>
            <a:r>
              <a:rPr lang="en-US" dirty="0"/>
              <a:t> research is solely concerned with costs and does not consider the outcome from the use of pharmaceutical products</a:t>
            </a:r>
            <a:r>
              <a:rPr lang="en-US" dirty="0" smtClean="0"/>
              <a:t>.</a:t>
            </a:r>
          </a:p>
          <a:p>
            <a:r>
              <a:rPr lang="sk-SK" altLang="ru-RU" sz="3200" dirty="0">
                <a:solidFill>
                  <a:srgbClr val="00B050"/>
                </a:solidFill>
              </a:rPr>
              <a:t>Pharmacoeconomics is a tool </a:t>
            </a:r>
            <a:r>
              <a:rPr lang="sk-SK" altLang="ru-RU" sz="3200" dirty="0"/>
              <a:t> which should </a:t>
            </a:r>
            <a:r>
              <a:rPr lang="sk-SK" altLang="ru-RU" sz="3200" u="sng" dirty="0">
                <a:solidFill>
                  <a:srgbClr val="CC0066"/>
                </a:solidFill>
              </a:rPr>
              <a:t>be applied to strategic and operational decisions about pharmaceutical development, production or consumption</a:t>
            </a:r>
            <a:r>
              <a:rPr lang="sk-SK" altLang="ru-RU" sz="3200" dirty="0"/>
              <a:t>.</a:t>
            </a:r>
          </a:p>
          <a:p>
            <a:endParaRPr lang="en-US" dirty="0"/>
          </a:p>
          <a:p>
            <a:endParaRPr lang="ru-RU" dirty="0"/>
          </a:p>
        </p:txBody>
      </p:sp>
    </p:spTree>
    <p:extLst>
      <p:ext uri="{BB962C8B-B14F-4D97-AF65-F5344CB8AC3E}">
        <p14:creationId xmlns:p14="http://schemas.microsoft.com/office/powerpoint/2010/main" val="4276577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chemeClr val="tx1"/>
                </a:solidFill>
              </a:rPr>
              <a:t>The basic task of economic evaluation </a:t>
            </a:r>
            <a:endParaRPr lang="ru-RU" dirty="0">
              <a:solidFill>
                <a:schemeClr val="tx1"/>
              </a:solidFill>
            </a:endParaRPr>
          </a:p>
        </p:txBody>
      </p:sp>
      <p:sp>
        <p:nvSpPr>
          <p:cNvPr id="3" name="Объект 2"/>
          <p:cNvSpPr>
            <a:spLocks noGrp="1"/>
          </p:cNvSpPr>
          <p:nvPr>
            <p:ph sz="quarter" idx="1"/>
          </p:nvPr>
        </p:nvSpPr>
        <p:spPr>
          <a:xfrm>
            <a:off x="612648" y="1628800"/>
            <a:ext cx="8153400" cy="4467200"/>
          </a:xfrm>
        </p:spPr>
        <p:txBody>
          <a:bodyPr/>
          <a:lstStyle/>
          <a:p>
            <a:pPr marL="0" indent="0">
              <a:buNone/>
            </a:pPr>
            <a:r>
              <a:rPr lang="en-US" sz="2200" dirty="0"/>
              <a:t>to identify, measure, value, and compare the costs and consequences of the alternatives </a:t>
            </a:r>
            <a:r>
              <a:rPr lang="en-US" sz="2200" dirty="0" smtClean="0"/>
              <a:t>being </a:t>
            </a:r>
            <a:r>
              <a:rPr lang="en-US" sz="2200" dirty="0"/>
              <a:t>considered. </a:t>
            </a:r>
            <a:endParaRPr lang="en-US" sz="2200" dirty="0" smtClean="0"/>
          </a:p>
          <a:p>
            <a:pPr marL="0" indent="0">
              <a:buNone/>
            </a:pPr>
            <a:endParaRPr lang="ru-RU" dirty="0"/>
          </a:p>
        </p:txBody>
      </p:sp>
      <p:sp>
        <p:nvSpPr>
          <p:cNvPr id="4" name="Стрелка вниз 3"/>
          <p:cNvSpPr/>
          <p:nvPr/>
        </p:nvSpPr>
        <p:spPr>
          <a:xfrm>
            <a:off x="4427984" y="1052736"/>
            <a:ext cx="792088" cy="504056"/>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graphicFrame>
        <p:nvGraphicFramePr>
          <p:cNvPr id="5" name="Таблица 4"/>
          <p:cNvGraphicFramePr>
            <a:graphicFrameLocks noGrp="1"/>
          </p:cNvGraphicFramePr>
          <p:nvPr>
            <p:extLst>
              <p:ext uri="{D42A27DB-BD31-4B8C-83A1-F6EECF244321}">
                <p14:modId xmlns:p14="http://schemas.microsoft.com/office/powerpoint/2010/main" val="916859269"/>
              </p:ext>
            </p:extLst>
          </p:nvPr>
        </p:nvGraphicFramePr>
        <p:xfrm>
          <a:off x="323527" y="2420889"/>
          <a:ext cx="8568951" cy="3817744"/>
        </p:xfrm>
        <a:graphic>
          <a:graphicData uri="http://schemas.openxmlformats.org/drawingml/2006/table">
            <a:tbl>
              <a:tblPr firstRow="1" bandRow="1">
                <a:tableStyleId>{5C22544A-7EE6-4342-B048-85BDC9FD1C3A}</a:tableStyleId>
              </a:tblPr>
              <a:tblGrid>
                <a:gridCol w="4104457"/>
                <a:gridCol w="360040"/>
                <a:gridCol w="4104454"/>
              </a:tblGrid>
              <a:tr h="586864">
                <a:tc>
                  <a:txBody>
                    <a:bodyPr/>
                    <a:lstStyle/>
                    <a:p>
                      <a:r>
                        <a:rPr lang="en-US" sz="2000" dirty="0" smtClean="0">
                          <a:solidFill>
                            <a:schemeClr val="tx1"/>
                          </a:solidFill>
                        </a:rPr>
                        <a:t>Partial economic evaluations </a:t>
                      </a:r>
                      <a:endParaRPr lang="ru-RU" sz="2000" dirty="0">
                        <a:solidFill>
                          <a:schemeClr val="tx1"/>
                        </a:solidFill>
                      </a:endParaRPr>
                    </a:p>
                  </a:txBody>
                  <a:tcPr/>
                </a:tc>
                <a:tc>
                  <a:txBody>
                    <a:bodyPr/>
                    <a:lstStyle/>
                    <a:p>
                      <a:endParaRPr lang="ru-RU" sz="2000" dirty="0">
                        <a:solidFill>
                          <a:schemeClr val="tx1"/>
                        </a:solidFill>
                      </a:endParaRPr>
                    </a:p>
                  </a:txBody>
                  <a:tcPr/>
                </a:tc>
                <a:tc>
                  <a:txBody>
                    <a:bodyPr/>
                    <a:lstStyle/>
                    <a:p>
                      <a:r>
                        <a:rPr lang="en-US" sz="2000" dirty="0" smtClean="0">
                          <a:solidFill>
                            <a:schemeClr val="tx1"/>
                          </a:solidFill>
                        </a:rPr>
                        <a:t>Full economic evaluations</a:t>
                      </a:r>
                      <a:endParaRPr lang="ru-RU" sz="2000" dirty="0">
                        <a:solidFill>
                          <a:schemeClr val="tx1"/>
                        </a:solidFill>
                      </a:endParaRPr>
                    </a:p>
                  </a:txBody>
                  <a:tcPr/>
                </a:tc>
              </a:tr>
              <a:tr h="370840">
                <a:tc>
                  <a:txBody>
                    <a:bodyPr/>
                    <a:lstStyle/>
                    <a:p>
                      <a:r>
                        <a:rPr lang="en-US" sz="2000" b="1" i="1" dirty="0" smtClean="0">
                          <a:solidFill>
                            <a:schemeClr val="tx1"/>
                          </a:solidFill>
                        </a:rPr>
                        <a:t>A cost-outcome or cost-consequence analysis (CCA) </a:t>
                      </a:r>
                      <a:r>
                        <a:rPr lang="en-US" sz="2000" dirty="0" smtClean="0">
                          <a:solidFill>
                            <a:schemeClr val="tx1"/>
                          </a:solidFill>
                        </a:rPr>
                        <a:t>describes the costs and consequences of an alternative but does not provide a comparison with other treatment options. </a:t>
                      </a:r>
                    </a:p>
                    <a:p>
                      <a:r>
                        <a:rPr lang="en-US" sz="2000" dirty="0" smtClean="0">
                          <a:solidFill>
                            <a:schemeClr val="tx1"/>
                          </a:solidFill>
                        </a:rPr>
                        <a:t>Another partial evaluation is a cost analysis that compares the costs of two or more alternatives without regard to outcome.</a:t>
                      </a:r>
                      <a:endParaRPr lang="ru-RU" sz="2000" dirty="0">
                        <a:solidFill>
                          <a:schemeClr val="tx1"/>
                        </a:solidFill>
                      </a:endParaRPr>
                    </a:p>
                  </a:txBody>
                  <a:tcPr/>
                </a:tc>
                <a:tc>
                  <a:txBody>
                    <a:bodyPr/>
                    <a:lstStyle/>
                    <a:p>
                      <a:endParaRPr lang="ru-RU" sz="2000" dirty="0">
                        <a:solidFill>
                          <a:schemeClr val="tx1"/>
                        </a:solidFill>
                      </a:endParaRPr>
                    </a:p>
                  </a:txBody>
                  <a:tcPr/>
                </a:tc>
                <a:tc>
                  <a:txBody>
                    <a:bodyPr/>
                    <a:lstStyle/>
                    <a:p>
                      <a:r>
                        <a:rPr lang="en-US" sz="2000" dirty="0" smtClean="0">
                          <a:solidFill>
                            <a:schemeClr val="tx1"/>
                          </a:solidFill>
                        </a:rPr>
                        <a:t>include cost-minimization, cost-benefit, cost-effectiveness, and cost-utility analyses. </a:t>
                      </a:r>
                    </a:p>
                    <a:p>
                      <a:r>
                        <a:rPr lang="en-US" sz="2000" dirty="0" smtClean="0">
                          <a:solidFill>
                            <a:schemeClr val="tx1"/>
                          </a:solidFill>
                        </a:rPr>
                        <a:t>Each method is used to compare competing programs or treatment alternatives. The methods are all similar in the way they measure costs (in dollars) and different in their measurement of outcomes. </a:t>
                      </a:r>
                      <a:endParaRPr lang="ru-RU" sz="2000" dirty="0">
                        <a:solidFill>
                          <a:schemeClr val="tx1"/>
                        </a:solidFill>
                      </a:endParaRPr>
                    </a:p>
                  </a:txBody>
                  <a:tcPr/>
                </a:tc>
              </a:tr>
              <a:tr h="370840">
                <a:tc>
                  <a:txBody>
                    <a:bodyPr/>
                    <a:lstStyle/>
                    <a:p>
                      <a:endParaRPr lang="ru-RU" sz="2000">
                        <a:solidFill>
                          <a:schemeClr val="tx1"/>
                        </a:solidFill>
                      </a:endParaRPr>
                    </a:p>
                  </a:txBody>
                  <a:tcPr/>
                </a:tc>
                <a:tc>
                  <a:txBody>
                    <a:bodyPr/>
                    <a:lstStyle/>
                    <a:p>
                      <a:endParaRPr lang="ru-RU" sz="2000">
                        <a:solidFill>
                          <a:schemeClr val="tx1"/>
                        </a:solidFill>
                      </a:endParaRPr>
                    </a:p>
                  </a:txBody>
                  <a:tcPr/>
                </a:tc>
                <a:tc>
                  <a:txBody>
                    <a:bodyPr/>
                    <a:lstStyle/>
                    <a:p>
                      <a:endParaRPr lang="ru-RU" sz="2000" dirty="0">
                        <a:solidFill>
                          <a:schemeClr val="tx1"/>
                        </a:solidFill>
                      </a:endParaRPr>
                    </a:p>
                  </a:txBody>
                  <a:tcPr/>
                </a:tc>
              </a:tr>
            </a:tbl>
          </a:graphicData>
        </a:graphic>
      </p:graphicFrame>
    </p:spTree>
    <p:extLst>
      <p:ext uri="{BB962C8B-B14F-4D97-AF65-F5344CB8AC3E}">
        <p14:creationId xmlns:p14="http://schemas.microsoft.com/office/powerpoint/2010/main" val="3378001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cs-CZ" altLang="ru-RU" kern="0" dirty="0">
                <a:solidFill>
                  <a:srgbClr val="000000"/>
                </a:solidFill>
                <a:latin typeface="Times New Roman"/>
              </a:rPr>
              <a:t>The ultimate objective of all four methods </a:t>
            </a:r>
            <a:endParaRPr lang="ru-RU" dirty="0"/>
          </a:p>
        </p:txBody>
      </p:sp>
      <p:sp>
        <p:nvSpPr>
          <p:cNvPr id="3" name="Объект 2"/>
          <p:cNvSpPr>
            <a:spLocks noGrp="1"/>
          </p:cNvSpPr>
          <p:nvPr>
            <p:ph sz="quarter" idx="1"/>
          </p:nvPr>
        </p:nvSpPr>
        <p:spPr/>
        <p:txBody>
          <a:bodyPr/>
          <a:lstStyle/>
          <a:p>
            <a:pPr algn="just">
              <a:buNone/>
            </a:pPr>
            <a:r>
              <a:rPr lang="cs-CZ" altLang="ru-RU" dirty="0"/>
              <a:t>is to </a:t>
            </a:r>
            <a:r>
              <a:rPr lang="cs-CZ" altLang="ru-RU" b="1" i="1" u="sng" dirty="0">
                <a:solidFill>
                  <a:srgbClr val="FF0000"/>
                </a:solidFill>
              </a:rPr>
              <a:t>compare the cost and outcome of alternative regimens, ideally by generating a single index or cost-outcome ratio.</a:t>
            </a:r>
            <a:r>
              <a:rPr lang="cs-CZ" altLang="ru-RU" dirty="0"/>
              <a:t> </a:t>
            </a:r>
          </a:p>
          <a:p>
            <a:pPr algn="just">
              <a:buNone/>
            </a:pPr>
            <a:r>
              <a:rPr lang="cs-CZ" altLang="ru-RU" dirty="0"/>
              <a:t>The nature of outcome measurement is the all important factor determining both the level of complexity and sophistication as well as the reliability and validity of a comparison of alternative regimens.</a:t>
            </a:r>
            <a:endParaRPr lang="sk-SK" altLang="ru-RU" dirty="0"/>
          </a:p>
          <a:p>
            <a:endParaRPr lang="ru-RU" dirty="0"/>
          </a:p>
        </p:txBody>
      </p:sp>
    </p:spTree>
    <p:extLst>
      <p:ext uri="{BB962C8B-B14F-4D97-AF65-F5344CB8AC3E}">
        <p14:creationId xmlns:p14="http://schemas.microsoft.com/office/powerpoint/2010/main" val="1817263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The common components of all economic analyses</a:t>
            </a:r>
            <a:endParaRPr lang="ru-RU" dirty="0"/>
          </a:p>
        </p:txBody>
      </p:sp>
      <p:sp>
        <p:nvSpPr>
          <p:cNvPr id="3" name="Объект 2"/>
          <p:cNvSpPr>
            <a:spLocks noGrp="1"/>
          </p:cNvSpPr>
          <p:nvPr>
            <p:ph sz="quarter" idx="1"/>
          </p:nvPr>
        </p:nvSpPr>
        <p:spPr/>
        <p:txBody>
          <a:bodyPr>
            <a:normAutofit lnSpcReduction="10000"/>
          </a:bodyPr>
          <a:lstStyle/>
          <a:p>
            <a:r>
              <a:rPr lang="en-US" dirty="0"/>
              <a:t>A full </a:t>
            </a:r>
            <a:r>
              <a:rPr lang="en-US" dirty="0" err="1"/>
              <a:t>pharmacoeconomic</a:t>
            </a:r>
            <a:r>
              <a:rPr lang="en-US" dirty="0"/>
              <a:t> analysis will always address the following two questions:</a:t>
            </a:r>
          </a:p>
          <a:p>
            <a:r>
              <a:rPr lang="en-US" dirty="0">
                <a:solidFill>
                  <a:srgbClr val="FF0000"/>
                </a:solidFill>
              </a:rPr>
              <a:t>1. Are two or more alternatives being considered?</a:t>
            </a:r>
          </a:p>
          <a:p>
            <a:r>
              <a:rPr lang="en-US" dirty="0">
                <a:solidFill>
                  <a:srgbClr val="FF0000"/>
                </a:solidFill>
              </a:rPr>
              <a:t>2. Are both costs and consequences of each alternative being considered?</a:t>
            </a:r>
          </a:p>
          <a:p>
            <a:r>
              <a:rPr lang="en-US" dirty="0"/>
              <a:t>If the answer to either question is no, the study is not  a full </a:t>
            </a:r>
            <a:r>
              <a:rPr lang="en-US" dirty="0" err="1"/>
              <a:t>pharmacoeconomic</a:t>
            </a:r>
            <a:r>
              <a:rPr lang="en-US" dirty="0"/>
              <a:t> analysis. Two or more alternatives must be considered,</a:t>
            </a:r>
          </a:p>
          <a:p>
            <a:r>
              <a:rPr lang="en-US" dirty="0"/>
              <a:t> otherwise the analysis is merely a description costs and/or outcome</a:t>
            </a:r>
            <a:endParaRPr lang="ru-RU" dirty="0"/>
          </a:p>
        </p:txBody>
      </p:sp>
    </p:spTree>
    <p:extLst>
      <p:ext uri="{BB962C8B-B14F-4D97-AF65-F5344CB8AC3E}">
        <p14:creationId xmlns:p14="http://schemas.microsoft.com/office/powerpoint/2010/main" val="823986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solidFill>
                  <a:schemeClr val="tx1"/>
                </a:solidFill>
              </a:rPr>
              <a:t>Summary of </a:t>
            </a:r>
            <a:r>
              <a:rPr lang="en-US" b="1" dirty="0" err="1">
                <a:solidFill>
                  <a:schemeClr val="tx1"/>
                </a:solidFill>
              </a:rPr>
              <a:t>Pharmacoeconomic</a:t>
            </a:r>
            <a:r>
              <a:rPr lang="en-US" b="1" dirty="0">
                <a:solidFill>
                  <a:schemeClr val="tx1"/>
                </a:solidFill>
              </a:rPr>
              <a:t> Methodologies</a:t>
            </a:r>
            <a:endParaRPr lang="ru-RU" b="1" dirty="0">
              <a:solidFill>
                <a:schemeClr val="tx1"/>
              </a:solidFill>
            </a:endParaRPr>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3065401698"/>
              </p:ext>
            </p:extLst>
          </p:nvPr>
        </p:nvGraphicFramePr>
        <p:xfrm>
          <a:off x="251520" y="1844824"/>
          <a:ext cx="8568952" cy="4154596"/>
        </p:xfrm>
        <a:graphic>
          <a:graphicData uri="http://schemas.openxmlformats.org/drawingml/2006/table">
            <a:tbl>
              <a:tblPr firstRow="1" firstCol="1" bandRow="1"/>
              <a:tblGrid>
                <a:gridCol w="1296144"/>
                <a:gridCol w="2376264"/>
                <a:gridCol w="3006936"/>
                <a:gridCol w="675637"/>
                <a:gridCol w="1213971"/>
              </a:tblGrid>
              <a:tr h="513978">
                <a:tc>
                  <a:txBody>
                    <a:bodyPr/>
                    <a:lstStyle/>
                    <a:p>
                      <a:pPr algn="ctr">
                        <a:lnSpc>
                          <a:spcPts val="1800"/>
                        </a:lnSpc>
                        <a:spcAft>
                          <a:spcPts val="0"/>
                        </a:spcAft>
                      </a:pPr>
                      <a:r>
                        <a:rPr lang="ru-RU" sz="2000" b="1" dirty="0" err="1">
                          <a:effectLst/>
                          <a:latin typeface="+mn-lt"/>
                          <a:ea typeface="Times New Roman"/>
                          <a:cs typeface="Times New Roman"/>
                        </a:rPr>
                        <a:t>Method</a:t>
                      </a:r>
                      <a:endParaRPr lang="ru-RU" sz="2000" dirty="0">
                        <a:effectLst/>
                        <a:latin typeface="+mn-lt"/>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dirty="0" err="1">
                          <a:effectLst/>
                          <a:latin typeface="+mn-lt"/>
                          <a:ea typeface="Times New Roman"/>
                          <a:cs typeface="Times New Roman"/>
                        </a:rPr>
                        <a:t>Description</a:t>
                      </a:r>
                      <a:endParaRPr lang="ru-RU" sz="2000" dirty="0">
                        <a:effectLst/>
                        <a:latin typeface="+mn-lt"/>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a:effectLst/>
                          <a:latin typeface="+mn-lt"/>
                          <a:ea typeface="Times New Roman"/>
                          <a:cs typeface="Times New Roman"/>
                        </a:rPr>
                        <a:t>Application</a:t>
                      </a:r>
                      <a:endParaRPr lang="ru-RU" sz="2000">
                        <a:effectLst/>
                        <a:latin typeface="+mn-lt"/>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a:effectLst/>
                          <a:latin typeface="+mn-lt"/>
                          <a:ea typeface="Times New Roman"/>
                          <a:cs typeface="Times New Roman"/>
                        </a:rPr>
                        <a:t>Cost Unit</a:t>
                      </a:r>
                      <a:endParaRPr lang="ru-RU" sz="2000">
                        <a:effectLst/>
                        <a:latin typeface="+mn-lt"/>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a:effectLst/>
                          <a:latin typeface="+mn-lt"/>
                          <a:ea typeface="Times New Roman"/>
                          <a:cs typeface="Times New Roman"/>
                        </a:rPr>
                        <a:t>Outcome Unit</a:t>
                      </a:r>
                      <a:endParaRPr lang="ru-RU" sz="2000">
                        <a:effectLst/>
                        <a:latin typeface="+mn-lt"/>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r h="897418">
                <a:tc>
                  <a:txBody>
                    <a:bodyPr/>
                    <a:lstStyle/>
                    <a:p>
                      <a:pPr>
                        <a:lnSpc>
                          <a:spcPts val="1800"/>
                        </a:lnSpc>
                        <a:spcAft>
                          <a:spcPts val="0"/>
                        </a:spcAft>
                      </a:pPr>
                      <a:r>
                        <a:rPr lang="ru-RU" sz="2000" b="1" dirty="0" smtClean="0">
                          <a:effectLst/>
                          <a:latin typeface="+mn-lt"/>
                          <a:ea typeface="Times New Roman"/>
                          <a:cs typeface="Times New Roman"/>
                        </a:rPr>
                        <a:t>COI</a:t>
                      </a:r>
                      <a:endParaRPr lang="en-US" sz="2000" b="1" dirty="0" smtClean="0">
                        <a:effectLst/>
                        <a:latin typeface="+mn-lt"/>
                        <a:ea typeface="Times New Roman"/>
                        <a:cs typeface="Times New Roman"/>
                      </a:endParaRPr>
                    </a:p>
                    <a:p>
                      <a:pPr>
                        <a:lnSpc>
                          <a:spcPts val="1800"/>
                        </a:lnSpc>
                        <a:spcAft>
                          <a:spcPts val="0"/>
                        </a:spcAft>
                      </a:pPr>
                      <a:r>
                        <a:rPr lang="en-US" sz="2000" dirty="0" smtClean="0">
                          <a:effectLst/>
                          <a:latin typeface="+mn-lt"/>
                          <a:ea typeface="Calibri"/>
                          <a:cs typeface="Times New Roman"/>
                        </a:rPr>
                        <a:t>cost-of-illness evaluation</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mn-lt"/>
                          <a:ea typeface="Times New Roman"/>
                          <a:cs typeface="Times New Roman"/>
                        </a:rPr>
                        <a:t>Estimates the cost of a disease on a defined </a:t>
                      </a:r>
                      <a:r>
                        <a:rPr lang="en-US" sz="2000" dirty="0" smtClean="0">
                          <a:effectLst/>
                          <a:latin typeface="+mn-lt"/>
                          <a:ea typeface="Times New Roman"/>
                          <a:cs typeface="Times New Roman"/>
                        </a:rPr>
                        <a:t>population</a:t>
                      </a:r>
                    </a:p>
                    <a:p>
                      <a:pPr>
                        <a:lnSpc>
                          <a:spcPts val="1800"/>
                        </a:lnSpc>
                        <a:spcAft>
                          <a:spcPts val="0"/>
                        </a:spcAft>
                      </a:pPr>
                      <a:endParaRPr lang="en-US" sz="2000" dirty="0" smtClean="0">
                        <a:effectLst/>
                        <a:latin typeface="+mn-lt"/>
                        <a:ea typeface="Calibri"/>
                        <a:cs typeface="Times New Roman"/>
                      </a:endParaRPr>
                    </a:p>
                    <a:p>
                      <a:pPr>
                        <a:lnSpc>
                          <a:spcPts val="1800"/>
                        </a:lnSpc>
                        <a:spcAft>
                          <a:spcPts val="0"/>
                        </a:spcAft>
                      </a:pPr>
                      <a:endParaRPr lang="en-US" sz="2000" dirty="0" smtClean="0">
                        <a:effectLst/>
                        <a:latin typeface="+mn-lt"/>
                        <a:ea typeface="Calibri"/>
                        <a:cs typeface="Times New Roman"/>
                      </a:endParaRPr>
                    </a:p>
                    <a:p>
                      <a:pPr>
                        <a:lnSpc>
                          <a:spcPts val="1800"/>
                        </a:lnSpc>
                        <a:spcAft>
                          <a:spcPts val="0"/>
                        </a:spcAft>
                      </a:pP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mn-lt"/>
                          <a:ea typeface="Times New Roman"/>
                          <a:cs typeface="Times New Roman"/>
                        </a:rPr>
                        <a:t>Use to provide baseline to compare prevention/treatment options against</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a:effectLst/>
                          <a:latin typeface="+mn-lt"/>
                          <a:ea typeface="Times New Roman"/>
                          <a:cs typeface="Times New Roman"/>
                        </a:rPr>
                        <a:t>$$$</a:t>
                      </a:r>
                      <a:endParaRPr lang="ru-RU" sz="200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a:effectLst/>
                          <a:latin typeface="+mn-lt"/>
                          <a:ea typeface="Times New Roman"/>
                          <a:cs typeface="Times New Roman"/>
                        </a:rPr>
                        <a:t>NA</a:t>
                      </a:r>
                      <a:endParaRPr lang="ru-RU" sz="200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r h="897045">
                <a:tc>
                  <a:txBody>
                    <a:bodyPr/>
                    <a:lstStyle/>
                    <a:p>
                      <a:pPr>
                        <a:lnSpc>
                          <a:spcPts val="1800"/>
                        </a:lnSpc>
                        <a:spcAft>
                          <a:spcPts val="0"/>
                        </a:spcAft>
                      </a:pPr>
                      <a:r>
                        <a:rPr lang="ru-RU" sz="2000" b="1" dirty="0" smtClean="0">
                          <a:effectLst/>
                          <a:latin typeface="+mn-lt"/>
                          <a:ea typeface="Times New Roman"/>
                          <a:cs typeface="Times New Roman"/>
                        </a:rPr>
                        <a:t>CMA</a:t>
                      </a:r>
                      <a:endParaRPr lang="en-US" sz="2000" b="1" dirty="0" smtClean="0">
                        <a:effectLst/>
                        <a:latin typeface="+mn-lt"/>
                        <a:ea typeface="Times New Roman"/>
                        <a:cs typeface="Times New Roman"/>
                      </a:endParaRPr>
                    </a:p>
                    <a:p>
                      <a:pPr>
                        <a:lnSpc>
                          <a:spcPts val="1800"/>
                        </a:lnSpc>
                        <a:spcAft>
                          <a:spcPts val="0"/>
                        </a:spcAft>
                      </a:pPr>
                      <a:r>
                        <a:rPr kumimoji="0" lang="en-US" sz="2000" kern="1200" dirty="0" smtClean="0">
                          <a:solidFill>
                            <a:schemeClr val="tx1"/>
                          </a:solidFill>
                          <a:effectLst/>
                          <a:latin typeface="+mn-lt"/>
                          <a:ea typeface="+mn-ea"/>
                          <a:cs typeface="+mn-cs"/>
                        </a:rPr>
                        <a:t>cost-minimization analysis</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mn-lt"/>
                          <a:ea typeface="Times New Roman"/>
                          <a:cs typeface="Times New Roman"/>
                        </a:rPr>
                        <a:t>Finds the least expensive cost </a:t>
                      </a:r>
                      <a:r>
                        <a:rPr lang="en-US" sz="2000" dirty="0" smtClean="0">
                          <a:effectLst/>
                          <a:latin typeface="+mn-lt"/>
                          <a:ea typeface="Times New Roman"/>
                          <a:cs typeface="Times New Roman"/>
                        </a:rPr>
                        <a:t>alternative</a:t>
                      </a:r>
                    </a:p>
                    <a:p>
                      <a:pPr>
                        <a:lnSpc>
                          <a:spcPts val="1800"/>
                        </a:lnSpc>
                        <a:spcAft>
                          <a:spcPts val="0"/>
                        </a:spcAft>
                      </a:pPr>
                      <a:endParaRPr lang="en-US" sz="2000" dirty="0" smtClean="0">
                        <a:effectLst/>
                        <a:latin typeface="+mn-lt"/>
                        <a:ea typeface="Calibri"/>
                        <a:cs typeface="Times New Roman"/>
                      </a:endParaRPr>
                    </a:p>
                    <a:p>
                      <a:pPr>
                        <a:lnSpc>
                          <a:spcPts val="1800"/>
                        </a:lnSpc>
                        <a:spcAft>
                          <a:spcPts val="0"/>
                        </a:spcAft>
                      </a:pPr>
                      <a:endParaRPr lang="en-US" sz="2000" dirty="0" smtClean="0">
                        <a:effectLst/>
                        <a:latin typeface="+mn-lt"/>
                        <a:ea typeface="Calibri"/>
                        <a:cs typeface="Times New Roman"/>
                      </a:endParaRPr>
                    </a:p>
                    <a:p>
                      <a:pPr>
                        <a:lnSpc>
                          <a:spcPts val="1800"/>
                        </a:lnSpc>
                        <a:spcAft>
                          <a:spcPts val="0"/>
                        </a:spcAft>
                      </a:pP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mn-lt"/>
                          <a:ea typeface="Times New Roman"/>
                          <a:cs typeface="Times New Roman"/>
                        </a:rPr>
                        <a:t>Use when benefits are the same</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a:effectLst/>
                          <a:latin typeface="+mn-lt"/>
                          <a:ea typeface="Times New Roman"/>
                          <a:cs typeface="Times New Roman"/>
                        </a:rPr>
                        <a:t>$$$</a:t>
                      </a:r>
                      <a:endParaRPr lang="ru-RU" sz="200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a:effectLst/>
                          <a:latin typeface="+mn-lt"/>
                          <a:ea typeface="Times New Roman"/>
                          <a:cs typeface="Times New Roman"/>
                        </a:rPr>
                        <a:t>Assume to be equivalent</a:t>
                      </a:r>
                      <a:endParaRPr lang="ru-RU" sz="200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r h="897418">
                <a:tc>
                  <a:txBody>
                    <a:bodyPr/>
                    <a:lstStyle/>
                    <a:p>
                      <a:pPr>
                        <a:lnSpc>
                          <a:spcPts val="1800"/>
                        </a:lnSpc>
                        <a:spcAft>
                          <a:spcPts val="0"/>
                        </a:spcAft>
                      </a:pPr>
                      <a:r>
                        <a:rPr lang="ru-RU" sz="2000" b="1" dirty="0" smtClean="0">
                          <a:effectLst/>
                          <a:latin typeface="+mn-lt"/>
                          <a:ea typeface="Times New Roman"/>
                          <a:cs typeface="Times New Roman"/>
                        </a:rPr>
                        <a:t>CBA</a:t>
                      </a:r>
                      <a:endParaRPr lang="en-US" sz="2000" b="1" dirty="0" smtClean="0">
                        <a:effectLst/>
                        <a:latin typeface="+mn-lt"/>
                        <a:ea typeface="Times New Roman"/>
                        <a:cs typeface="Times New Roman"/>
                      </a:endParaRPr>
                    </a:p>
                    <a:p>
                      <a:pPr>
                        <a:lnSpc>
                          <a:spcPts val="1800"/>
                        </a:lnSpc>
                        <a:spcAft>
                          <a:spcPts val="0"/>
                        </a:spcAft>
                      </a:pPr>
                      <a:r>
                        <a:rPr lang="en-US" sz="2000" dirty="0" smtClean="0">
                          <a:effectLst/>
                          <a:latin typeface="+mn-lt"/>
                          <a:ea typeface="Calibri"/>
                          <a:cs typeface="Times New Roman"/>
                        </a:rPr>
                        <a:t>cost-benefit analysis</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mn-lt"/>
                          <a:ea typeface="Times New Roman"/>
                          <a:cs typeface="Times New Roman"/>
                        </a:rPr>
                        <a:t>Measures benefit in monetary units and computes a net gain</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mn-lt"/>
                          <a:ea typeface="Times New Roman"/>
                          <a:cs typeface="Times New Roman"/>
                        </a:rPr>
                        <a:t>Can compare programs with different objectives</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dirty="0">
                          <a:effectLst/>
                          <a:latin typeface="+mn-lt"/>
                          <a:ea typeface="Times New Roman"/>
                          <a:cs typeface="Times New Roman"/>
                        </a:rPr>
                        <a:t>$$$</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dirty="0">
                          <a:effectLst/>
                          <a:latin typeface="+mn-lt"/>
                          <a:ea typeface="Times New Roman"/>
                          <a:cs typeface="Times New Roman"/>
                        </a:rPr>
                        <a:t>$$$</a:t>
                      </a:r>
                      <a:endParaRPr lang="ru-RU" sz="2000" dirty="0">
                        <a:effectLst/>
                        <a:latin typeface="+mn-lt"/>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bl>
          </a:graphicData>
        </a:graphic>
      </p:graphicFrame>
    </p:spTree>
    <p:extLst>
      <p:ext uri="{BB962C8B-B14F-4D97-AF65-F5344CB8AC3E}">
        <p14:creationId xmlns:p14="http://schemas.microsoft.com/office/powerpoint/2010/main" val="222142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000" b="1" dirty="0">
                <a:solidFill>
                  <a:prstClr val="black"/>
                </a:solidFill>
              </a:rPr>
              <a:t>Summary of </a:t>
            </a:r>
            <a:r>
              <a:rPr lang="en-US" sz="4000" b="1" dirty="0" err="1">
                <a:solidFill>
                  <a:prstClr val="black"/>
                </a:solidFill>
              </a:rPr>
              <a:t>Pharmacoeconomic</a:t>
            </a:r>
            <a:r>
              <a:rPr lang="en-US" sz="4000" b="1" dirty="0">
                <a:solidFill>
                  <a:prstClr val="black"/>
                </a:solidFill>
              </a:rPr>
              <a:t> </a:t>
            </a:r>
            <a:r>
              <a:rPr lang="en-US" sz="4000" b="1" dirty="0" smtClean="0">
                <a:solidFill>
                  <a:prstClr val="black"/>
                </a:solidFill>
              </a:rPr>
              <a:t>Methodologies</a:t>
            </a:r>
            <a:endParaRPr lang="ru-RU" dirty="0"/>
          </a:p>
        </p:txBody>
      </p:sp>
      <p:graphicFrame>
        <p:nvGraphicFramePr>
          <p:cNvPr id="5" name="Объект 3"/>
          <p:cNvGraphicFramePr>
            <a:graphicFrameLocks/>
          </p:cNvGraphicFramePr>
          <p:nvPr>
            <p:extLst>
              <p:ext uri="{D42A27DB-BD31-4B8C-83A1-F6EECF244321}">
                <p14:modId xmlns:p14="http://schemas.microsoft.com/office/powerpoint/2010/main" val="2567033543"/>
              </p:ext>
            </p:extLst>
          </p:nvPr>
        </p:nvGraphicFramePr>
        <p:xfrm>
          <a:off x="179512" y="1623417"/>
          <a:ext cx="8640961" cy="4621518"/>
        </p:xfrm>
        <a:graphic>
          <a:graphicData uri="http://schemas.openxmlformats.org/drawingml/2006/table">
            <a:tbl>
              <a:tblPr firstRow="1" firstCol="1" bandRow="1"/>
              <a:tblGrid>
                <a:gridCol w="1368152"/>
                <a:gridCol w="2304256"/>
                <a:gridCol w="3080611"/>
                <a:gridCol w="663769"/>
                <a:gridCol w="1224173"/>
              </a:tblGrid>
              <a:tr h="506718">
                <a:tc>
                  <a:txBody>
                    <a:bodyPr/>
                    <a:lstStyle/>
                    <a:p>
                      <a:pPr algn="ctr">
                        <a:lnSpc>
                          <a:spcPts val="1800"/>
                        </a:lnSpc>
                        <a:spcAft>
                          <a:spcPts val="0"/>
                        </a:spcAft>
                      </a:pPr>
                      <a:r>
                        <a:rPr lang="ru-RU" sz="2000" b="1" dirty="0" err="1">
                          <a:effectLst/>
                          <a:latin typeface="Arial"/>
                          <a:ea typeface="Times New Roman"/>
                          <a:cs typeface="Times New Roman"/>
                        </a:rPr>
                        <a:t>Method</a:t>
                      </a:r>
                      <a:endParaRPr lang="ru-RU" sz="2000" dirty="0">
                        <a:effectLst/>
                        <a:latin typeface="Calibri"/>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dirty="0" err="1">
                          <a:effectLst/>
                          <a:latin typeface="Arial"/>
                          <a:ea typeface="Times New Roman"/>
                          <a:cs typeface="Times New Roman"/>
                        </a:rPr>
                        <a:t>Description</a:t>
                      </a:r>
                      <a:endParaRPr lang="ru-RU" sz="2000" dirty="0">
                        <a:effectLst/>
                        <a:latin typeface="Calibri"/>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a:effectLst/>
                          <a:latin typeface="Arial"/>
                          <a:ea typeface="Times New Roman"/>
                          <a:cs typeface="Times New Roman"/>
                        </a:rPr>
                        <a:t>Application</a:t>
                      </a:r>
                      <a:endParaRPr lang="ru-RU" sz="2000">
                        <a:effectLst/>
                        <a:latin typeface="Calibri"/>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a:effectLst/>
                          <a:latin typeface="Arial"/>
                          <a:ea typeface="Times New Roman"/>
                          <a:cs typeface="Times New Roman"/>
                        </a:rPr>
                        <a:t>Cost Unit</a:t>
                      </a:r>
                      <a:endParaRPr lang="ru-RU" sz="2000">
                        <a:effectLst/>
                        <a:latin typeface="Calibri"/>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gn="ctr">
                        <a:lnSpc>
                          <a:spcPts val="1800"/>
                        </a:lnSpc>
                        <a:spcAft>
                          <a:spcPts val="0"/>
                        </a:spcAft>
                      </a:pPr>
                      <a:r>
                        <a:rPr lang="ru-RU" sz="2000" b="1">
                          <a:effectLst/>
                          <a:latin typeface="Arial"/>
                          <a:ea typeface="Times New Roman"/>
                          <a:cs typeface="Times New Roman"/>
                        </a:rPr>
                        <a:t>Outcome Unit</a:t>
                      </a:r>
                      <a:endParaRPr lang="ru-RU" sz="2000">
                        <a:effectLst/>
                        <a:latin typeface="Calibri"/>
                        <a:ea typeface="Calibri"/>
                        <a:cs typeface="Times New Roman"/>
                      </a:endParaRPr>
                    </a:p>
                  </a:txBody>
                  <a:tcPr marL="0" marR="0"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r h="1105162">
                <a:tc>
                  <a:txBody>
                    <a:bodyPr/>
                    <a:lstStyle/>
                    <a:p>
                      <a:pPr>
                        <a:lnSpc>
                          <a:spcPts val="1800"/>
                        </a:lnSpc>
                        <a:spcAft>
                          <a:spcPts val="0"/>
                        </a:spcAft>
                      </a:pPr>
                      <a:r>
                        <a:rPr lang="ru-RU" sz="2000" b="1" dirty="0" smtClean="0">
                          <a:effectLst/>
                          <a:latin typeface="Arial"/>
                          <a:ea typeface="Times New Roman"/>
                          <a:cs typeface="Times New Roman"/>
                        </a:rPr>
                        <a:t>CEA</a:t>
                      </a:r>
                      <a:endParaRPr lang="en-US" sz="2000" b="1" dirty="0" smtClean="0">
                        <a:effectLst/>
                        <a:latin typeface="Tw Cen MT" pitchFamily="34" charset="0"/>
                        <a:ea typeface="Times New Roman"/>
                        <a:cs typeface="Times New Roman"/>
                      </a:endParaRPr>
                    </a:p>
                    <a:p>
                      <a:pPr>
                        <a:lnSpc>
                          <a:spcPts val="1800"/>
                        </a:lnSpc>
                        <a:spcAft>
                          <a:spcPts val="0"/>
                        </a:spcAft>
                      </a:pPr>
                      <a:r>
                        <a:rPr lang="en-US" sz="2000" dirty="0" smtClean="0">
                          <a:effectLst/>
                          <a:latin typeface="Tw Cen MT" pitchFamily="34" charset="0"/>
                          <a:ea typeface="Calibri"/>
                          <a:cs typeface="Times New Roman"/>
                        </a:rPr>
                        <a:t>cost-effectiveness analysis</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Tw Cen MT" pitchFamily="34" charset="0"/>
                          <a:ea typeface="Times New Roman"/>
                          <a:cs typeface="Times New Roman"/>
                        </a:rPr>
                        <a:t>Compares alternatives with therapeutic effects measured in physical units; computes a cost-effectiveness ratio</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Tw Cen MT" pitchFamily="34" charset="0"/>
                          <a:ea typeface="Times New Roman"/>
                          <a:cs typeface="Times New Roman"/>
                        </a:rPr>
                        <a:t>Can compare drugs/programs that differ in clinical outcomes and use the same unit of benefit</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a:effectLst/>
                          <a:latin typeface="Arial"/>
                          <a:ea typeface="Times New Roman"/>
                          <a:cs typeface="Times New Roman"/>
                        </a:rPr>
                        <a:t>$$$</a:t>
                      </a:r>
                      <a:endParaRPr lang="ru-RU" sz="200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a:effectLst/>
                          <a:latin typeface="Arial"/>
                          <a:ea typeface="Times New Roman"/>
                          <a:cs typeface="Times New Roman"/>
                        </a:rPr>
                        <a:t>Natural units</a:t>
                      </a:r>
                      <a:endParaRPr lang="ru-RU" sz="200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r h="1165374">
                <a:tc>
                  <a:txBody>
                    <a:bodyPr/>
                    <a:lstStyle/>
                    <a:p>
                      <a:pPr>
                        <a:lnSpc>
                          <a:spcPts val="1800"/>
                        </a:lnSpc>
                        <a:spcAft>
                          <a:spcPts val="0"/>
                        </a:spcAft>
                      </a:pPr>
                      <a:r>
                        <a:rPr lang="ru-RU" sz="2000" b="1" dirty="0" smtClean="0">
                          <a:effectLst/>
                          <a:latin typeface="Arial"/>
                          <a:ea typeface="Times New Roman"/>
                          <a:cs typeface="Times New Roman"/>
                        </a:rPr>
                        <a:t>CUA</a:t>
                      </a:r>
                      <a:endParaRPr lang="en-US" sz="2000" b="1" dirty="0" smtClean="0">
                        <a:effectLst/>
                        <a:latin typeface="Tw Cen MT" pitchFamily="34" charset="0"/>
                        <a:ea typeface="Times New Roman"/>
                        <a:cs typeface="Times New Roman"/>
                      </a:endParaRPr>
                    </a:p>
                    <a:p>
                      <a:pPr>
                        <a:lnSpc>
                          <a:spcPts val="1800"/>
                        </a:lnSpc>
                        <a:spcAft>
                          <a:spcPts val="0"/>
                        </a:spcAft>
                      </a:pPr>
                      <a:r>
                        <a:rPr kumimoji="0" lang="en-US" sz="2000" kern="1200" dirty="0" smtClean="0">
                          <a:solidFill>
                            <a:schemeClr val="tx1"/>
                          </a:solidFill>
                          <a:effectLst/>
                          <a:latin typeface="Tw Cen MT" pitchFamily="34" charset="0"/>
                          <a:ea typeface="+mn-ea"/>
                          <a:cs typeface="+mn-cs"/>
                        </a:rPr>
                        <a:t>cost-utility analysis</a:t>
                      </a:r>
                      <a:endParaRPr lang="ru-RU" sz="2000" b="1"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Tw Cen MT" pitchFamily="34" charset="0"/>
                          <a:ea typeface="Times New Roman"/>
                          <a:cs typeface="Times New Roman"/>
                        </a:rPr>
                        <a:t>Measures therapeutic consequences in utility units rather than physical units; computes a cost-utility ratio</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Tw Cen MT" pitchFamily="34" charset="0"/>
                          <a:ea typeface="Times New Roman"/>
                          <a:cs typeface="Times New Roman"/>
                        </a:rPr>
                        <a:t>Use to compare drugs/programs that are life extending with serious side effects or those producing reductions in morbidity</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dirty="0">
                          <a:effectLst/>
                          <a:latin typeface="Arial"/>
                          <a:ea typeface="Times New Roman"/>
                          <a:cs typeface="Times New Roman"/>
                        </a:rPr>
                        <a:t>$$$</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dirty="0" err="1" smtClean="0">
                          <a:effectLst/>
                          <a:latin typeface="Arial"/>
                          <a:ea typeface="Times New Roman"/>
                          <a:cs typeface="Times New Roman"/>
                        </a:rPr>
                        <a:t>QALYs</a:t>
                      </a:r>
                      <a:endParaRPr lang="en-US" sz="2000" dirty="0" smtClean="0">
                        <a:effectLst/>
                        <a:latin typeface="Tw Cen MT" pitchFamily="34" charset="0"/>
                        <a:ea typeface="Times New Roman"/>
                        <a:cs typeface="Times New Roman"/>
                      </a:endParaRPr>
                    </a:p>
                    <a:p>
                      <a:pPr>
                        <a:lnSpc>
                          <a:spcPts val="1800"/>
                        </a:lnSpc>
                        <a:spcAft>
                          <a:spcPts val="0"/>
                        </a:spcAft>
                      </a:pPr>
                      <a:r>
                        <a:rPr lang="en-US" sz="2000" dirty="0" smtClean="0">
                          <a:effectLst/>
                          <a:latin typeface="Tw Cen MT" pitchFamily="34" charset="0"/>
                          <a:ea typeface="Calibri"/>
                          <a:cs typeface="Times New Roman"/>
                        </a:rPr>
                        <a:t>(quality-adjusted life-year)</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r h="1103447">
                <a:tc>
                  <a:txBody>
                    <a:bodyPr/>
                    <a:lstStyle/>
                    <a:p>
                      <a:pPr>
                        <a:lnSpc>
                          <a:spcPts val="1800"/>
                        </a:lnSpc>
                        <a:spcAft>
                          <a:spcPts val="0"/>
                        </a:spcAft>
                      </a:pPr>
                      <a:r>
                        <a:rPr lang="ru-RU" sz="2000" b="1" dirty="0" smtClean="0">
                          <a:effectLst/>
                          <a:latin typeface="Arial"/>
                          <a:ea typeface="Times New Roman"/>
                          <a:cs typeface="Times New Roman"/>
                        </a:rPr>
                        <a:t>QOL</a:t>
                      </a:r>
                      <a:endParaRPr lang="en-US" sz="2000" b="1" dirty="0" smtClean="0">
                        <a:effectLst/>
                        <a:latin typeface="Tw Cen MT" pitchFamily="34" charset="0"/>
                        <a:ea typeface="Times New Roman"/>
                        <a:cs typeface="Times New Roman"/>
                      </a:endParaRPr>
                    </a:p>
                    <a:p>
                      <a:pPr>
                        <a:lnSpc>
                          <a:spcPts val="1800"/>
                        </a:lnSpc>
                        <a:spcAft>
                          <a:spcPts val="0"/>
                        </a:spcAft>
                      </a:pPr>
                      <a:r>
                        <a:rPr lang="en-US" sz="2000" b="0" dirty="0" smtClean="0">
                          <a:effectLst/>
                          <a:latin typeface="Tw Cen MT" pitchFamily="34" charset="0"/>
                          <a:ea typeface="Calibri"/>
                          <a:cs typeface="Times New Roman"/>
                        </a:rPr>
                        <a:t>quality of life</a:t>
                      </a:r>
                      <a:endParaRPr lang="ru-RU" sz="2000" b="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Tw Cen MT" pitchFamily="34" charset="0"/>
                          <a:ea typeface="Times New Roman"/>
                          <a:cs typeface="Times New Roman"/>
                        </a:rPr>
                        <a:t>Physical, social, and emotional aspects of patient's well-being that are relevant and important to the patient</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en-US" sz="2000" dirty="0">
                          <a:effectLst/>
                          <a:latin typeface="Tw Cen MT" pitchFamily="34" charset="0"/>
                          <a:ea typeface="Times New Roman"/>
                          <a:cs typeface="Times New Roman"/>
                        </a:rPr>
                        <a:t>Examines drug effects in areas not covered by laboratory or physiologic measurements</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dirty="0">
                          <a:effectLst/>
                          <a:latin typeface="Arial"/>
                          <a:ea typeface="Times New Roman"/>
                          <a:cs typeface="Times New Roman"/>
                        </a:rPr>
                        <a:t>NA</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c>
                  <a:txBody>
                    <a:bodyPr/>
                    <a:lstStyle/>
                    <a:p>
                      <a:pPr>
                        <a:lnSpc>
                          <a:spcPts val="1800"/>
                        </a:lnSpc>
                        <a:spcAft>
                          <a:spcPts val="0"/>
                        </a:spcAft>
                      </a:pPr>
                      <a:r>
                        <a:rPr lang="ru-RU" sz="2000" dirty="0">
                          <a:effectLst/>
                          <a:latin typeface="Arial"/>
                          <a:ea typeface="Times New Roman"/>
                          <a:cs typeface="Times New Roman"/>
                        </a:rPr>
                        <a:t>QOL </a:t>
                      </a:r>
                      <a:r>
                        <a:rPr lang="ru-RU" sz="2000" dirty="0" err="1">
                          <a:effectLst/>
                          <a:latin typeface="Arial"/>
                          <a:ea typeface="Times New Roman"/>
                          <a:cs typeface="Times New Roman"/>
                        </a:rPr>
                        <a:t>score</a:t>
                      </a:r>
                      <a:endParaRPr lang="ru-RU" sz="2000" dirty="0">
                        <a:effectLst/>
                        <a:latin typeface="Calibri"/>
                        <a:ea typeface="Calibri"/>
                        <a:cs typeface="Times New Roman"/>
                      </a:endParaRPr>
                    </a:p>
                  </a:txBody>
                  <a:tcPr marL="0" marR="0"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chemeClr val="accent1">
                        <a:lumMod val="40000"/>
                        <a:lumOff val="60000"/>
                      </a:schemeClr>
                    </a:solidFill>
                  </a:tcPr>
                </a:tc>
              </a:tr>
            </a:tbl>
          </a:graphicData>
        </a:graphic>
      </p:graphicFrame>
    </p:spTree>
    <p:extLst>
      <p:ext uri="{BB962C8B-B14F-4D97-AF65-F5344CB8AC3E}">
        <p14:creationId xmlns:p14="http://schemas.microsoft.com/office/powerpoint/2010/main" val="108799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1"/>
                </a:solidFill>
              </a:rPr>
              <a:t>Cost-of-Illness </a:t>
            </a:r>
            <a:r>
              <a:rPr lang="en-US" dirty="0" smtClean="0">
                <a:solidFill>
                  <a:schemeClr val="tx1"/>
                </a:solidFill>
              </a:rPr>
              <a:t>Evaluation (</a:t>
            </a:r>
            <a:r>
              <a:rPr lang="en-US" dirty="0">
                <a:solidFill>
                  <a:schemeClr val="tx1"/>
                </a:solidFill>
              </a:rPr>
              <a:t>COI)</a:t>
            </a:r>
            <a:endParaRPr lang="ru-RU" dirty="0">
              <a:solidFill>
                <a:schemeClr val="tx1"/>
              </a:solidFill>
            </a:endParaRPr>
          </a:p>
        </p:txBody>
      </p:sp>
      <p:sp>
        <p:nvSpPr>
          <p:cNvPr id="3" name="Объект 2"/>
          <p:cNvSpPr>
            <a:spLocks noGrp="1"/>
          </p:cNvSpPr>
          <p:nvPr>
            <p:ph sz="quarter" idx="1"/>
          </p:nvPr>
        </p:nvSpPr>
        <p:spPr>
          <a:xfrm>
            <a:off x="395536" y="1628800"/>
            <a:ext cx="8153400" cy="936104"/>
          </a:xfrm>
          <a:solidFill>
            <a:schemeClr val="accent1">
              <a:lumMod val="20000"/>
              <a:lumOff val="80000"/>
            </a:schemeClr>
          </a:solidFill>
        </p:spPr>
        <p:txBody>
          <a:bodyPr>
            <a:normAutofit/>
          </a:bodyPr>
          <a:lstStyle/>
          <a:p>
            <a:pPr marL="0" indent="0">
              <a:buNone/>
            </a:pPr>
            <a:r>
              <a:rPr lang="en-US" sz="2400" dirty="0" smtClean="0"/>
              <a:t>identifies </a:t>
            </a:r>
            <a:r>
              <a:rPr lang="en-US" sz="2400" dirty="0"/>
              <a:t>and estimates the overall cost of a particular disease for a defined population.</a:t>
            </a:r>
            <a:endParaRPr lang="ru-RU" sz="2400" dirty="0"/>
          </a:p>
        </p:txBody>
      </p:sp>
      <p:sp>
        <p:nvSpPr>
          <p:cNvPr id="4" name="Стрелка вниз 3"/>
          <p:cNvSpPr/>
          <p:nvPr/>
        </p:nvSpPr>
        <p:spPr>
          <a:xfrm>
            <a:off x="3851920" y="1052736"/>
            <a:ext cx="1080120" cy="43204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395536" y="2828836"/>
            <a:ext cx="8280920" cy="1154162"/>
          </a:xfrm>
          <a:prstGeom prst="rect">
            <a:avLst/>
          </a:prstGeom>
        </p:spPr>
        <p:txBody>
          <a:bodyPr wrap="square">
            <a:spAutoFit/>
          </a:bodyPr>
          <a:lstStyle/>
          <a:p>
            <a:r>
              <a:rPr lang="en-US" sz="2300" dirty="0" smtClean="0"/>
              <a:t>COI evaluation is not used to compare competing treatment alternatives but to provide an estimation of the financial burden of a disease.</a:t>
            </a:r>
            <a:endParaRPr lang="ru-RU" sz="2300" dirty="0"/>
          </a:p>
        </p:txBody>
      </p:sp>
    </p:spTree>
    <p:extLst>
      <p:ext uri="{BB962C8B-B14F-4D97-AF65-F5344CB8AC3E}">
        <p14:creationId xmlns:p14="http://schemas.microsoft.com/office/powerpoint/2010/main" val="374617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1"/>
                </a:solidFill>
              </a:rPr>
              <a:t>Cost-Minimization Analysis (CMA) </a:t>
            </a:r>
            <a:endParaRPr lang="ru-RU" dirty="0">
              <a:solidFill>
                <a:schemeClr val="tx1"/>
              </a:solidFill>
            </a:endParaRPr>
          </a:p>
        </p:txBody>
      </p:sp>
      <p:sp>
        <p:nvSpPr>
          <p:cNvPr id="3" name="Объект 2"/>
          <p:cNvSpPr>
            <a:spLocks noGrp="1"/>
          </p:cNvSpPr>
          <p:nvPr>
            <p:ph sz="quarter" idx="1"/>
          </p:nvPr>
        </p:nvSpPr>
        <p:spPr>
          <a:xfrm>
            <a:off x="558325" y="1844824"/>
            <a:ext cx="8153400" cy="1080120"/>
          </a:xfrm>
          <a:solidFill>
            <a:schemeClr val="accent1">
              <a:lumMod val="20000"/>
              <a:lumOff val="80000"/>
            </a:schemeClr>
          </a:solidFill>
        </p:spPr>
        <p:txBody>
          <a:bodyPr>
            <a:normAutofit/>
          </a:bodyPr>
          <a:lstStyle/>
          <a:p>
            <a:pPr marL="0" indent="0">
              <a:buNone/>
            </a:pPr>
            <a:r>
              <a:rPr lang="en-US" sz="2400" dirty="0" smtClean="0"/>
              <a:t>involves </a:t>
            </a:r>
            <a:r>
              <a:rPr lang="en-US" sz="2400" dirty="0"/>
              <a:t>the determination of the least costly alternative when comparing two or more treatment alternatives. </a:t>
            </a:r>
            <a:endParaRPr lang="en-US" sz="2400" dirty="0" smtClean="0"/>
          </a:p>
        </p:txBody>
      </p:sp>
      <p:sp>
        <p:nvSpPr>
          <p:cNvPr id="4" name="Прямоугольник 3"/>
          <p:cNvSpPr/>
          <p:nvPr/>
        </p:nvSpPr>
        <p:spPr>
          <a:xfrm>
            <a:off x="558325" y="3573016"/>
            <a:ext cx="8208912" cy="2123658"/>
          </a:xfrm>
          <a:prstGeom prst="rect">
            <a:avLst/>
          </a:prstGeom>
        </p:spPr>
        <p:txBody>
          <a:bodyPr wrap="square">
            <a:spAutoFit/>
          </a:bodyPr>
          <a:lstStyle/>
          <a:p>
            <a:r>
              <a:rPr lang="en-US" sz="2200" dirty="0" smtClean="0"/>
              <a:t>With CMA, the alternatives must have an assumed or demonstrated equivalency in safety and efficacy (i.e., the two alternatives must be equivalent therapeutically). </a:t>
            </a:r>
          </a:p>
          <a:p>
            <a:endParaRPr lang="en-US" sz="2200" dirty="0"/>
          </a:p>
          <a:p>
            <a:r>
              <a:rPr lang="en-US" sz="2200" dirty="0" smtClean="0"/>
              <a:t>Once this equivalency in outcome is confirmed, the costs can be identified, measured, and compared in monetary units (dollars).</a:t>
            </a:r>
            <a:endParaRPr lang="en-US" sz="2200" dirty="0"/>
          </a:p>
        </p:txBody>
      </p:sp>
      <p:sp>
        <p:nvSpPr>
          <p:cNvPr id="5" name="Стрелка вниз 4"/>
          <p:cNvSpPr/>
          <p:nvPr/>
        </p:nvSpPr>
        <p:spPr>
          <a:xfrm>
            <a:off x="3851920" y="1197451"/>
            <a:ext cx="1080120" cy="43204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8145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1"/>
                </a:solidFill>
              </a:rPr>
              <a:t>Cost-Effectiveness Analysis (CEA) </a:t>
            </a:r>
            <a:endParaRPr lang="ru-RU" dirty="0">
              <a:solidFill>
                <a:schemeClr val="tx1"/>
              </a:solidFill>
            </a:endParaRPr>
          </a:p>
        </p:txBody>
      </p:sp>
      <p:sp>
        <p:nvSpPr>
          <p:cNvPr id="3" name="Объект 2"/>
          <p:cNvSpPr>
            <a:spLocks noGrp="1"/>
          </p:cNvSpPr>
          <p:nvPr>
            <p:ph sz="quarter" idx="1"/>
          </p:nvPr>
        </p:nvSpPr>
        <p:spPr>
          <a:xfrm>
            <a:off x="612648" y="1600200"/>
            <a:ext cx="8153400" cy="1900808"/>
          </a:xfrm>
          <a:solidFill>
            <a:schemeClr val="accent1">
              <a:lumMod val="20000"/>
              <a:lumOff val="80000"/>
            </a:schemeClr>
          </a:solidFill>
        </p:spPr>
        <p:txBody>
          <a:bodyPr>
            <a:normAutofit fontScale="92500" lnSpcReduction="20000"/>
          </a:bodyPr>
          <a:lstStyle/>
          <a:p>
            <a:pPr marL="0" indent="0">
              <a:buNone/>
            </a:pPr>
            <a:r>
              <a:rPr lang="en-US" dirty="0"/>
              <a:t>a way of summarizing the health benefits and resources used by competing healthcare programs so that policymakers can choose among them. CEA involves comparing programs or treatment alternatives with different safety and efficacy profiles. </a:t>
            </a:r>
            <a:endParaRPr lang="ru-RU" dirty="0"/>
          </a:p>
        </p:txBody>
      </p:sp>
      <p:sp>
        <p:nvSpPr>
          <p:cNvPr id="4" name="Прямоугольник 3"/>
          <p:cNvSpPr/>
          <p:nvPr/>
        </p:nvSpPr>
        <p:spPr>
          <a:xfrm>
            <a:off x="683568" y="3573016"/>
            <a:ext cx="7704856" cy="646331"/>
          </a:xfrm>
          <a:prstGeom prst="rect">
            <a:avLst/>
          </a:prstGeom>
        </p:spPr>
        <p:txBody>
          <a:bodyPr wrap="square">
            <a:spAutoFit/>
          </a:bodyPr>
          <a:lstStyle/>
          <a:p>
            <a:r>
              <a:rPr lang="en-US" dirty="0" smtClean="0"/>
              <a:t>The results of CEA are also expressed as a ratio—either as an average cost-effectiveness ratio (ACER) or as an incremental cost-effectiveness ratio (ICER). </a:t>
            </a:r>
            <a:endParaRPr lang="ru-RU" dirty="0"/>
          </a:p>
        </p:txBody>
      </p:sp>
      <p:pic>
        <p:nvPicPr>
          <p:cNvPr id="5" name="/data/books/dipi8/dipi8_c001eq001.gif" descr="Image not available."/>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581128"/>
            <a:ext cx="5040560" cy="1368152"/>
          </a:xfrm>
          <a:prstGeom prst="rect">
            <a:avLst/>
          </a:prstGeom>
          <a:noFill/>
          <a:ln>
            <a:noFill/>
          </a:ln>
        </p:spPr>
      </p:pic>
    </p:spTree>
    <p:extLst>
      <p:ext uri="{BB962C8B-B14F-4D97-AF65-F5344CB8AC3E}">
        <p14:creationId xmlns:p14="http://schemas.microsoft.com/office/powerpoint/2010/main" val="4254623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cs-CZ" altLang="ru-RU" b="1" i="1" dirty="0">
                <a:solidFill>
                  <a:srgbClr val="CC0066"/>
                </a:solidFill>
              </a:rPr>
              <a:t>Cost-benefit Analysis (CBA)</a:t>
            </a:r>
            <a:endParaRPr lang="ru-RU" dirty="0"/>
          </a:p>
        </p:txBody>
      </p:sp>
      <p:sp>
        <p:nvSpPr>
          <p:cNvPr id="3" name="Объект 2"/>
          <p:cNvSpPr>
            <a:spLocks noGrp="1"/>
          </p:cNvSpPr>
          <p:nvPr>
            <p:ph sz="quarter" idx="1"/>
          </p:nvPr>
        </p:nvSpPr>
        <p:spPr/>
        <p:txBody>
          <a:bodyPr>
            <a:normAutofit fontScale="92500" lnSpcReduction="10000"/>
          </a:bodyPr>
          <a:lstStyle/>
          <a:p>
            <a:r>
              <a:rPr lang="en-US" dirty="0"/>
              <a:t>The aim here is the same as before i.e. to construct cost/outcomes ratios (average and incremental) to compare alternative regimens. </a:t>
            </a:r>
          </a:p>
          <a:p>
            <a:pPr algn="ctr">
              <a:buFontTx/>
              <a:buNone/>
            </a:pPr>
            <a:r>
              <a:rPr lang="cs-CZ" altLang="ru-RU" sz="3200" dirty="0">
                <a:solidFill>
                  <a:srgbClr val="FF0000"/>
                </a:solidFill>
              </a:rPr>
              <a:t>However, cost-effectiveness analysis cannot be applied because the alternatives achieve fundamentally different outcomes. </a:t>
            </a:r>
          </a:p>
          <a:p>
            <a:pPr algn="ctr">
              <a:buFontTx/>
              <a:buNone/>
            </a:pPr>
            <a:r>
              <a:rPr lang="cs-CZ" altLang="ru-RU" sz="3200" dirty="0">
                <a:solidFill>
                  <a:srgbClr val="0070C0"/>
                </a:solidFill>
              </a:rPr>
              <a:t>For example, one prolongs life and improves quality of life (e.g. coronary artery bypass grafting) whereas the other only improves quality of life (e.g. hip joint replacement).</a:t>
            </a:r>
            <a:endParaRPr lang="sk-SK" altLang="ru-RU" sz="3200" dirty="0">
              <a:solidFill>
                <a:srgbClr val="0070C0"/>
              </a:solidFill>
            </a:endParaRPr>
          </a:p>
          <a:p>
            <a:endParaRPr lang="ru-RU" dirty="0"/>
          </a:p>
        </p:txBody>
      </p:sp>
    </p:spTree>
    <p:extLst>
      <p:ext uri="{BB962C8B-B14F-4D97-AF65-F5344CB8AC3E}">
        <p14:creationId xmlns:p14="http://schemas.microsoft.com/office/powerpoint/2010/main" val="708546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cs-CZ" altLang="ru-RU" b="1" i="1" kern="0" dirty="0">
                <a:solidFill>
                  <a:srgbClr val="CC3300"/>
                </a:solidFill>
                <a:latin typeface="Times New Roman"/>
              </a:rPr>
              <a:t>Cost-utility Analysis (CUA)</a:t>
            </a:r>
            <a:endParaRPr lang="ru-RU" dirty="0"/>
          </a:p>
        </p:txBody>
      </p:sp>
      <p:sp>
        <p:nvSpPr>
          <p:cNvPr id="3" name="Объект 2"/>
          <p:cNvSpPr>
            <a:spLocks noGrp="1"/>
          </p:cNvSpPr>
          <p:nvPr>
            <p:ph sz="quarter" idx="1"/>
          </p:nvPr>
        </p:nvSpPr>
        <p:spPr/>
        <p:txBody>
          <a:bodyPr/>
          <a:lstStyle/>
          <a:p>
            <a:pPr algn="ctr">
              <a:buNone/>
            </a:pPr>
            <a:r>
              <a:rPr lang="cs-CZ" altLang="ru-RU" dirty="0"/>
              <a:t>In CUA a different measure of value derived directly from Economics is used to measure an outcome called  utility. </a:t>
            </a:r>
          </a:p>
          <a:p>
            <a:pPr algn="ctr">
              <a:buNone/>
            </a:pPr>
            <a:r>
              <a:rPr lang="cs-CZ" altLang="ru-RU" dirty="0"/>
              <a:t>The </a:t>
            </a:r>
            <a:r>
              <a:rPr lang="cs-CZ" altLang="ru-RU" u="sng" dirty="0">
                <a:solidFill>
                  <a:srgbClr val="FF0000"/>
                </a:solidFill>
              </a:rPr>
              <a:t>basic idea behind CUA is that one purpose of medical intervention is to improve the quality of life </a:t>
            </a:r>
            <a:r>
              <a:rPr lang="cs-CZ" altLang="ru-RU" dirty="0"/>
              <a:t>of patients and that changes in quality of life should be measured alongside measures of increase in life expectancy. </a:t>
            </a:r>
            <a:endParaRPr lang="sk-SK" altLang="ru-RU" dirty="0"/>
          </a:p>
          <a:p>
            <a:endParaRPr lang="ru-RU" dirty="0"/>
          </a:p>
        </p:txBody>
      </p:sp>
    </p:spTree>
    <p:extLst>
      <p:ext uri="{BB962C8B-B14F-4D97-AF65-F5344CB8AC3E}">
        <p14:creationId xmlns:p14="http://schemas.microsoft.com/office/powerpoint/2010/main" val="427891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cs-CZ" altLang="ru-RU" b="1" i="1" dirty="0">
                <a:solidFill>
                  <a:srgbClr val="CC3300"/>
                </a:solidFill>
              </a:rPr>
              <a:t>Cost-utility Analysis (CUA)</a:t>
            </a:r>
            <a:endParaRPr lang="ru-RU" dirty="0"/>
          </a:p>
        </p:txBody>
      </p:sp>
      <p:sp>
        <p:nvSpPr>
          <p:cNvPr id="3" name="Объект 2"/>
          <p:cNvSpPr>
            <a:spLocks noGrp="1"/>
          </p:cNvSpPr>
          <p:nvPr>
            <p:ph sz="quarter" idx="1"/>
          </p:nvPr>
        </p:nvSpPr>
        <p:spPr/>
        <p:txBody>
          <a:bodyPr/>
          <a:lstStyle/>
          <a:p>
            <a:pPr algn="ctr">
              <a:buFontTx/>
              <a:buNone/>
            </a:pPr>
            <a:r>
              <a:rPr lang="cs-CZ" altLang="ru-RU" sz="2800" dirty="0"/>
              <a:t>Therefore, the comparative efficacy of the alternative treatments is captured and measured through their contribution to the </a:t>
            </a:r>
            <a:r>
              <a:rPr lang="cs-CZ" altLang="ru-RU" sz="2800" b="1" u="sng" dirty="0">
                <a:solidFill>
                  <a:srgbClr val="FF0000"/>
                </a:solidFill>
              </a:rPr>
              <a:t>quality of life of the patients</a:t>
            </a:r>
            <a:r>
              <a:rPr lang="cs-CZ" altLang="ru-RU" sz="2800" dirty="0"/>
              <a:t> undergoing such treatments. </a:t>
            </a:r>
          </a:p>
          <a:p>
            <a:pPr algn="ctr">
              <a:buFontTx/>
              <a:buNone/>
            </a:pPr>
            <a:r>
              <a:rPr lang="cs-CZ" altLang="ru-RU" sz="2800" dirty="0"/>
              <a:t>This is an important idea which deserves a more detailed explanation and will be covered later on. However, despite the obvious theoretical advantages of CUA there are major practical difficulties in establishing the exact utility attached to different health states.</a:t>
            </a:r>
            <a:endParaRPr lang="sk-SK" altLang="ru-RU" sz="2800" dirty="0"/>
          </a:p>
          <a:p>
            <a:endParaRPr lang="ru-RU" dirty="0"/>
          </a:p>
        </p:txBody>
      </p:sp>
    </p:spTree>
    <p:extLst>
      <p:ext uri="{BB962C8B-B14F-4D97-AF65-F5344CB8AC3E}">
        <p14:creationId xmlns:p14="http://schemas.microsoft.com/office/powerpoint/2010/main" val="1560019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Discounting of future costs and benefits</a:t>
            </a:r>
            <a:endParaRPr lang="ru-RU" dirty="0"/>
          </a:p>
        </p:txBody>
      </p:sp>
      <p:sp>
        <p:nvSpPr>
          <p:cNvPr id="3" name="Объект 2"/>
          <p:cNvSpPr>
            <a:spLocks noGrp="1"/>
          </p:cNvSpPr>
          <p:nvPr>
            <p:ph sz="quarter" idx="1"/>
          </p:nvPr>
        </p:nvSpPr>
        <p:spPr/>
        <p:txBody>
          <a:bodyPr>
            <a:normAutofit fontScale="92500" lnSpcReduction="10000"/>
          </a:bodyPr>
          <a:lstStyle/>
          <a:p>
            <a:r>
              <a:rPr lang="cs-CZ" altLang="ru-RU" sz="3200" dirty="0"/>
              <a:t>One final point relevant to all four methods of economic evaluation is </a:t>
            </a:r>
            <a:r>
              <a:rPr lang="cs-CZ" altLang="ru-RU" sz="3200" u="sng" dirty="0">
                <a:solidFill>
                  <a:srgbClr val="7030A0"/>
                </a:solidFill>
              </a:rPr>
              <a:t>the problem of discounting</a:t>
            </a:r>
            <a:r>
              <a:rPr lang="cs-CZ" altLang="ru-RU" sz="3200" dirty="0"/>
              <a:t>, based on the ‘time preference principle’ derived directly from mainstream economics.</a:t>
            </a:r>
            <a:r>
              <a:rPr lang="cs-CZ" altLang="ru-RU" sz="1800" dirty="0"/>
              <a:t> </a:t>
            </a:r>
            <a:endParaRPr lang="sk-SK" altLang="ru-RU" sz="900" dirty="0"/>
          </a:p>
          <a:p>
            <a:r>
              <a:rPr lang="en-US" dirty="0"/>
              <a:t>involves finding the present value of the costs and outcome of alternative methods of intervention by choosing an appropriate discount rate.</a:t>
            </a:r>
          </a:p>
          <a:p>
            <a:r>
              <a:rPr lang="en-US" dirty="0"/>
              <a:t>Although there is no general agreement on what constitutes an appropriate discount rate, in principle everybody agrees that costs should be discounted. </a:t>
            </a:r>
          </a:p>
          <a:p>
            <a:endParaRPr lang="ru-RU" dirty="0"/>
          </a:p>
        </p:txBody>
      </p:sp>
    </p:spTree>
    <p:extLst>
      <p:ext uri="{BB962C8B-B14F-4D97-AF65-F5344CB8AC3E}">
        <p14:creationId xmlns:p14="http://schemas.microsoft.com/office/powerpoint/2010/main" val="3246527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Discounting of future costs and benefits</a:t>
            </a:r>
            <a:endParaRPr lang="ru-RU" dirty="0"/>
          </a:p>
        </p:txBody>
      </p:sp>
      <p:sp>
        <p:nvSpPr>
          <p:cNvPr id="3" name="Объект 2"/>
          <p:cNvSpPr>
            <a:spLocks noGrp="1"/>
          </p:cNvSpPr>
          <p:nvPr>
            <p:ph sz="quarter" idx="1"/>
          </p:nvPr>
        </p:nvSpPr>
        <p:spPr/>
        <p:txBody>
          <a:bodyPr>
            <a:normAutofit fontScale="92500" lnSpcReduction="20000"/>
          </a:bodyPr>
          <a:lstStyle/>
          <a:p>
            <a:r>
              <a:rPr lang="en-US" dirty="0"/>
              <a:t>In practice, discounting is only an issue if the costs or outcomes of alternative </a:t>
            </a:r>
            <a:r>
              <a:rPr lang="en-US" dirty="0" err="1"/>
              <a:t>programmes</a:t>
            </a:r>
            <a:r>
              <a:rPr lang="en-US" dirty="0"/>
              <a:t> occur at different times. Fortunately this is usually not the case in </a:t>
            </a:r>
            <a:r>
              <a:rPr lang="en-US" dirty="0" err="1"/>
              <a:t>pharmacoeconomic</a:t>
            </a:r>
            <a:r>
              <a:rPr lang="en-US" dirty="0"/>
              <a:t> studies. We believe that the best solution is to include discounting in a sensitivity analysis, a practice endorsed in some national guidelines on </a:t>
            </a:r>
            <a:r>
              <a:rPr lang="en-US" dirty="0" err="1"/>
              <a:t>pharmacoeconomic</a:t>
            </a:r>
            <a:r>
              <a:rPr lang="en-US" dirty="0"/>
              <a:t> analysis. A range of discount rates should be applied to both costs and outcomes. The final analysis should then make it clear that the conclusion is or is not sensitive to application of discount rates from x% to y%, applied either to costs alone or to costs and outcomes.</a:t>
            </a:r>
            <a:endParaRPr lang="ru-RU" dirty="0"/>
          </a:p>
        </p:txBody>
      </p:sp>
    </p:spTree>
    <p:extLst>
      <p:ext uri="{BB962C8B-B14F-4D97-AF65-F5344CB8AC3E}">
        <p14:creationId xmlns:p14="http://schemas.microsoft.com/office/powerpoint/2010/main" val="3617963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b="1" dirty="0" smtClean="0">
                <a:solidFill>
                  <a:srgbClr val="FF0000"/>
                </a:solidFill>
              </a:rPr>
              <a:t>THANKS FOR ATTENTION!</a:t>
            </a:r>
            <a:endParaRPr lang="ru-RU" b="1" dirty="0">
              <a:solidFill>
                <a:srgbClr val="FF0000"/>
              </a:solidFill>
            </a:endParaRPr>
          </a:p>
        </p:txBody>
      </p:sp>
    </p:spTree>
    <p:extLst>
      <p:ext uri="{BB962C8B-B14F-4D97-AF65-F5344CB8AC3E}">
        <p14:creationId xmlns:p14="http://schemas.microsoft.com/office/powerpoint/2010/main" val="14514757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180</TotalTime>
  <Words>1161</Words>
  <Application>Microsoft Office PowerPoint</Application>
  <PresentationFormat>Экран (4:3)</PresentationFormat>
  <Paragraphs>116</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Обычная</vt:lpstr>
      <vt:lpstr> Methods of Pharmacoeconomics</vt:lpstr>
      <vt:lpstr>Two distinct categories of pharmacoeconomics</vt:lpstr>
      <vt:lpstr>Definition of terms and basic methodology of  economic evaluation</vt:lpstr>
      <vt:lpstr>The basic task of economic evaluation </vt:lpstr>
      <vt:lpstr>The ultimate objective of all four methods </vt:lpstr>
      <vt:lpstr>The common components of all economic analyses</vt:lpstr>
      <vt:lpstr>Summary of Pharmacoeconomic Methodologies</vt:lpstr>
      <vt:lpstr>Summary of Pharmacoeconomic Methodologies</vt:lpstr>
      <vt:lpstr>Cost-of-Illness Evaluation (COI)</vt:lpstr>
      <vt:lpstr>Cost-Minimization Analysis (CMA) </vt:lpstr>
      <vt:lpstr>Cost-Effectiveness Analysis (CEA) </vt:lpstr>
      <vt:lpstr>Cost-benefit Analysis (CBA)</vt:lpstr>
      <vt:lpstr>Cost-utility Analysis (CUA)</vt:lpstr>
      <vt:lpstr>Cost-utility Analysis (CUA)</vt:lpstr>
      <vt:lpstr>Discounting of future costs and benefits</vt:lpstr>
      <vt:lpstr>Discounting of future costs and benefits</vt:lpstr>
      <vt:lpstr>Презентация PowerPoint</vt:lpstr>
    </vt:vector>
  </TitlesOfParts>
  <Company>Blackshine TEAM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14</cp:revision>
  <dcterms:created xsi:type="dcterms:W3CDTF">2018-10-04T07:16:49Z</dcterms:created>
  <dcterms:modified xsi:type="dcterms:W3CDTF">2020-10-16T07:24:13Z</dcterms:modified>
</cp:coreProperties>
</file>