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1" r:id="rId5"/>
    <p:sldId id="260" r:id="rId6"/>
    <p:sldId id="259" r:id="rId7"/>
    <p:sldId id="262" r:id="rId8"/>
    <p:sldId id="263" r:id="rId9"/>
    <p:sldId id="265" r:id="rId10"/>
    <p:sldId id="264" r:id="rId11"/>
    <p:sldId id="266" r:id="rId12"/>
    <p:sldId id="267" r:id="rId13"/>
    <p:sldId id="273" r:id="rId14"/>
    <p:sldId id="274" r:id="rId15"/>
    <p:sldId id="275" r:id="rId16"/>
    <p:sldId id="276" r:id="rId17"/>
    <p:sldId id="268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C5F230E-AAF9-4825-83B8-BE89FED64019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352928" cy="147002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Pharmacoeconomics</a:t>
            </a:r>
            <a:r>
              <a:rPr lang="en-US" b="1" dirty="0" smtClean="0"/>
              <a:t> as a science, its purpose and objectives. </a:t>
            </a:r>
            <a:br>
              <a:rPr lang="en-US" b="1" dirty="0" smtClean="0"/>
            </a:br>
            <a:r>
              <a:rPr lang="en-US" b="1" dirty="0" smtClean="0"/>
              <a:t>Basic </a:t>
            </a:r>
            <a:r>
              <a:rPr lang="en-US" b="1" dirty="0" err="1" smtClean="0"/>
              <a:t>pharmacoeconomic</a:t>
            </a:r>
            <a:r>
              <a:rPr lang="en-US" b="1" dirty="0" smtClean="0"/>
              <a:t> categories.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Lecture 1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47458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The aim of this lecture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altLang="ru-RU" sz="3200" dirty="0"/>
              <a:t>is to </a:t>
            </a:r>
            <a:r>
              <a:rPr lang="cs-CZ" altLang="ru-RU" sz="3200" u="sng" dirty="0">
                <a:solidFill>
                  <a:srgbClr val="FFC000"/>
                </a:solidFill>
              </a:rPr>
              <a:t>provide an overview of the issues and theory</a:t>
            </a:r>
            <a:r>
              <a:rPr lang="cs-CZ" altLang="ru-RU" sz="3200" dirty="0"/>
              <a:t> which lie at the heart of </a:t>
            </a:r>
          </a:p>
          <a:p>
            <a:pPr algn="ctr">
              <a:buNone/>
            </a:pPr>
            <a:r>
              <a:rPr lang="cs-CZ" altLang="ru-RU" sz="3200" dirty="0">
                <a:solidFill>
                  <a:srgbClr val="FF0000"/>
                </a:solidFill>
              </a:rPr>
              <a:t>Pharmacoeconomics</a:t>
            </a:r>
          </a:p>
          <a:p>
            <a:pPr algn="ctr">
              <a:buNone/>
            </a:pPr>
            <a:r>
              <a:rPr lang="cs-CZ" altLang="ru-RU" sz="3200" dirty="0"/>
              <a:t>and to show how these can be applied in practice to decisions about drug therapy.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84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Contents of the Lecture: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cs-CZ" altLang="ru-RU" sz="3200" dirty="0">
                <a:solidFill>
                  <a:srgbClr val="C00000"/>
                </a:solidFill>
              </a:rPr>
              <a:t>1. Pharmacoeconomics: A brief History</a:t>
            </a:r>
            <a:endParaRPr lang="sk-SK" altLang="ru-RU" sz="3200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cs-CZ" altLang="ru-RU" sz="3200" dirty="0">
                <a:solidFill>
                  <a:srgbClr val="0000FF"/>
                </a:solidFill>
              </a:rPr>
              <a:t>2. Definition of terms and basic methodology of pharmacoeconomic evaluation of drug therapies</a:t>
            </a:r>
            <a:endParaRPr lang="sk-SK" altLang="ru-RU" sz="3200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cs-CZ" altLang="ru-RU" sz="3200" dirty="0">
                <a:solidFill>
                  <a:srgbClr val="FF0000"/>
                </a:solidFill>
              </a:rPr>
              <a:t>3. Types of pharmacoeconomic evaluation</a:t>
            </a:r>
            <a:endParaRPr lang="sk-SK" altLang="ru-RU" sz="32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cs-CZ" altLang="ru-RU" sz="3200" dirty="0">
                <a:solidFill>
                  <a:srgbClr val="00B050"/>
                </a:solidFill>
              </a:rPr>
              <a:t>4. Cost models and Cost effectiveness analysis</a:t>
            </a:r>
            <a:endParaRPr lang="sk-SK" altLang="ru-RU" sz="3200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cs-CZ" altLang="ru-RU" sz="3200" dirty="0">
                <a:solidFill>
                  <a:srgbClr val="7030A0"/>
                </a:solidFill>
              </a:rPr>
              <a:t>5. Principles of Bottom up cost models</a:t>
            </a:r>
            <a:endParaRPr lang="sk-SK" altLang="ru-RU" sz="3200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17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14528" cy="990600"/>
          </a:xfrm>
        </p:spPr>
        <p:txBody>
          <a:bodyPr>
            <a:noAutofit/>
          </a:bodyPr>
          <a:lstStyle/>
          <a:p>
            <a:r>
              <a:rPr lang="en-US" sz="3800" b="1" dirty="0"/>
              <a:t>Practitioners, patients, and health providers face </a:t>
            </a:r>
            <a:r>
              <a:rPr lang="en-US" sz="3800" b="1" dirty="0" smtClean="0"/>
              <a:t>a question: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23928" y="3429000"/>
            <a:ext cx="5033020" cy="32716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dirty="0" err="1"/>
              <a:t>Pharmacoeconomics</a:t>
            </a:r>
            <a:r>
              <a:rPr lang="en-US" dirty="0"/>
              <a:t> is the field of study </a:t>
            </a:r>
            <a:r>
              <a:rPr lang="en-US" dirty="0" smtClean="0"/>
              <a:t>that evaluates </a:t>
            </a:r>
            <a:r>
              <a:rPr lang="en-US" dirty="0"/>
              <a:t>the behavior or welfare of </a:t>
            </a:r>
            <a:r>
              <a:rPr lang="en-US" dirty="0" smtClean="0"/>
              <a:t>individuals, relevant </a:t>
            </a:r>
            <a:r>
              <a:rPr lang="en-US" dirty="0"/>
              <a:t>to the use of pharmaceutical </a:t>
            </a:r>
            <a:r>
              <a:rPr lang="en-US" dirty="0" smtClean="0"/>
              <a:t>products, services</a:t>
            </a:r>
            <a:r>
              <a:rPr lang="en-US" dirty="0"/>
              <a:t>, and programs.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251520" y="1628800"/>
            <a:ext cx="8784976" cy="1800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00" dirty="0" smtClean="0">
                <a:solidFill>
                  <a:schemeClr val="tx1"/>
                </a:solidFill>
              </a:rPr>
              <a:t>How does one decide which are the best medicines to use within restricted budgets?</a:t>
            </a:r>
          </a:p>
        </p:txBody>
      </p:sp>
      <p:pic>
        <p:nvPicPr>
          <p:cNvPr id="1026" name="Picture 2" descr="Конфликт «врач – пациент»: пути преодоления | Академия Успешного Врач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3672408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28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2800" kern="0" dirty="0">
                <a:solidFill>
                  <a:srgbClr val="C00000"/>
                </a:solidFill>
                <a:latin typeface="Times New Roman"/>
              </a:rPr>
              <a:t>Health care funders (governments, social security funds, insurance companies) are </a:t>
            </a:r>
            <a:r>
              <a:rPr lang="en-US" altLang="ru-RU" sz="2800" u="sng" kern="0" dirty="0">
                <a:solidFill>
                  <a:srgbClr val="C00000"/>
                </a:solidFill>
                <a:latin typeface="Times New Roman"/>
              </a:rPr>
              <a:t>struggling to meet their</a:t>
            </a:r>
            <a:r>
              <a:rPr lang="sk-SK" altLang="ru-RU" sz="2800" u="sng" kern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en-US" altLang="ru-RU" sz="2800" u="sng" kern="0" dirty="0">
                <a:solidFill>
                  <a:srgbClr val="C00000"/>
                </a:solidFill>
                <a:latin typeface="Times New Roman"/>
              </a:rPr>
              <a:t>rising costs.</a:t>
            </a:r>
            <a:r>
              <a:rPr lang="en-US" altLang="ru-RU" sz="2800" kern="0" dirty="0">
                <a:solidFill>
                  <a:srgbClr val="000000"/>
                </a:solidFill>
                <a:latin typeface="Times New Roman"/>
              </a:rPr>
              <a:t> </a:t>
            </a:r>
            <a:endParaRPr lang="sk-SK" altLang="ru-RU" sz="2800" kern="0" dirty="0">
              <a:solidFill>
                <a:srgbClr val="000000"/>
              </a:solidFill>
              <a:latin typeface="Times New Roman"/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2800" kern="0" dirty="0">
                <a:solidFill>
                  <a:srgbClr val="FFC000"/>
                </a:solidFill>
                <a:latin typeface="Times New Roman"/>
              </a:rPr>
              <a:t>They make many efforts to contain drug costs, by price negotiation, patient co-payments or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sk-SK" altLang="ru-RU" sz="2800" kern="0" dirty="0">
                <a:solidFill>
                  <a:srgbClr val="FFC000"/>
                </a:solidFill>
                <a:latin typeface="Times New Roman"/>
              </a:rPr>
              <a:t>dedicated drug budgets.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sk-SK" altLang="ru-RU" sz="2800" kern="0" dirty="0">
                <a:solidFill>
                  <a:srgbClr val="7030A0"/>
                </a:solidFill>
                <a:latin typeface="Times New Roman"/>
              </a:rPr>
              <a:t>T</a:t>
            </a:r>
            <a:r>
              <a:rPr lang="en-US" altLang="ru-RU" sz="2800" kern="0" dirty="0">
                <a:solidFill>
                  <a:srgbClr val="7030A0"/>
                </a:solidFill>
                <a:latin typeface="Times New Roman"/>
              </a:rPr>
              <a:t>he aim is to identify what is most efficient, so that the greatest amount of</a:t>
            </a:r>
            <a:r>
              <a:rPr lang="sk-SK" altLang="ru-RU" sz="2800" kern="0" dirty="0">
                <a:solidFill>
                  <a:srgbClr val="7030A0"/>
                </a:solidFill>
                <a:latin typeface="Times New Roman"/>
              </a:rPr>
              <a:t>  </a:t>
            </a:r>
            <a:r>
              <a:rPr lang="en-US" altLang="ru-RU" sz="2800" kern="0" dirty="0">
                <a:solidFill>
                  <a:srgbClr val="7030A0"/>
                </a:solidFill>
                <a:latin typeface="Times New Roman"/>
              </a:rPr>
              <a:t>benefit can be bought for a given amount of money or resources.</a:t>
            </a:r>
            <a:endParaRPr lang="sk-SK" altLang="ru-RU" sz="2800" kern="0" dirty="0">
              <a:solidFill>
                <a:srgbClr val="7030A0"/>
              </a:solidFill>
              <a:latin typeface="Times New Roman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 smtClean="0"/>
              <a:t>Why do we need </a:t>
            </a:r>
            <a:r>
              <a:rPr lang="en-US" sz="3800" b="1" dirty="0" err="1" smtClean="0"/>
              <a:t>Pharmacoeconomics</a:t>
            </a:r>
            <a:r>
              <a:rPr lang="en-US" sz="3800" b="1" dirty="0"/>
              <a:t>?</a:t>
            </a:r>
            <a:endParaRPr lang="ru-RU" sz="3800" b="1" dirty="0"/>
          </a:p>
        </p:txBody>
      </p:sp>
    </p:spTree>
    <p:extLst>
      <p:ext uri="{BB962C8B-B14F-4D97-AF65-F5344CB8AC3E}">
        <p14:creationId xmlns:p14="http://schemas.microsoft.com/office/powerpoint/2010/main" val="81029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The aim of </a:t>
            </a:r>
            <a:r>
              <a:rPr lang="en-US" sz="3800" b="1" dirty="0" err="1"/>
              <a:t>pharmacoeconomics</a:t>
            </a:r>
            <a:r>
              <a:rPr lang="en-US" sz="3800" b="1" dirty="0"/>
              <a:t>: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sk-SK" altLang="ru-RU" sz="3200" dirty="0">
                <a:solidFill>
                  <a:srgbClr val="7030A0"/>
                </a:solidFill>
                <a:cs typeface="Times New Roman" charset="0"/>
              </a:rPr>
              <a:t>to </a:t>
            </a:r>
            <a:r>
              <a:rPr lang="sk-SK" altLang="ru-RU" sz="3200" b="1" i="1" u="sng" dirty="0">
                <a:solidFill>
                  <a:srgbClr val="7030A0"/>
                </a:solidFill>
                <a:cs typeface="Times New Roman" charset="0"/>
              </a:rPr>
              <a:t>compare</a:t>
            </a:r>
            <a:r>
              <a:rPr lang="sk-SK" altLang="ru-RU" sz="3200" dirty="0">
                <a:cs typeface="Times New Roman" charset="0"/>
              </a:rPr>
              <a:t> the economics </a:t>
            </a:r>
            <a:endParaRPr lang="sk-SK" altLang="ru-RU" sz="3200" dirty="0"/>
          </a:p>
          <a:p>
            <a:pPr algn="ctr">
              <a:buNone/>
            </a:pPr>
            <a:r>
              <a:rPr lang="sk-SK" altLang="ru-RU" sz="3200" dirty="0">
                <a:cs typeface="Times New Roman" charset="0"/>
              </a:rPr>
              <a:t>of </a:t>
            </a:r>
            <a:r>
              <a:rPr lang="sk-SK" altLang="ru-RU" sz="3200" u="sng" dirty="0">
                <a:solidFill>
                  <a:srgbClr val="FF0066"/>
                </a:solidFill>
                <a:cs typeface="Times New Roman" charset="0"/>
              </a:rPr>
              <a:t>different pharmaceutical products</a:t>
            </a:r>
            <a:r>
              <a:rPr lang="sk-SK" altLang="ru-RU" sz="3200" u="sng" dirty="0">
                <a:cs typeface="Times New Roman" charset="0"/>
              </a:rPr>
              <a:t> </a:t>
            </a:r>
            <a:r>
              <a:rPr lang="sk-SK" altLang="ru-RU" sz="3200" dirty="0">
                <a:cs typeface="Times New Roman" charset="0"/>
              </a:rPr>
              <a:t>or</a:t>
            </a:r>
            <a:endParaRPr lang="sk-SK" altLang="ru-RU" sz="3200" dirty="0"/>
          </a:p>
          <a:p>
            <a:pPr algn="ctr">
              <a:buNone/>
            </a:pPr>
            <a:r>
              <a:rPr lang="sk-SK" altLang="ru-RU" sz="3200" dirty="0">
                <a:solidFill>
                  <a:srgbClr val="7030A0"/>
                </a:solidFill>
                <a:cs typeface="Times New Roman" charset="0"/>
              </a:rPr>
              <a:t>to </a:t>
            </a:r>
            <a:r>
              <a:rPr lang="sk-SK" altLang="ru-RU" sz="3200" b="1" i="1" u="sng" dirty="0">
                <a:solidFill>
                  <a:srgbClr val="7030A0"/>
                </a:solidFill>
                <a:cs typeface="Times New Roman" charset="0"/>
              </a:rPr>
              <a:t>compare</a:t>
            </a:r>
            <a:r>
              <a:rPr lang="sk-SK" altLang="ru-RU" sz="3200" dirty="0">
                <a:cs typeface="Times New Roman" charset="0"/>
              </a:rPr>
              <a:t> </a:t>
            </a:r>
            <a:r>
              <a:rPr lang="sk-SK" altLang="ru-RU" sz="3200" dirty="0">
                <a:solidFill>
                  <a:srgbClr val="0000FF"/>
                </a:solidFill>
                <a:cs typeface="Times New Roman" charset="0"/>
              </a:rPr>
              <a:t>drug therapy</a:t>
            </a:r>
            <a:r>
              <a:rPr lang="sk-SK" altLang="ru-RU" sz="3200" dirty="0">
                <a:cs typeface="Times New Roman" charset="0"/>
              </a:rPr>
              <a:t> </a:t>
            </a:r>
            <a:r>
              <a:rPr lang="sk-SK" altLang="ru-RU" sz="3200" u="sng" dirty="0">
                <a:solidFill>
                  <a:srgbClr val="FF0000"/>
                </a:solidFill>
                <a:cs typeface="Times New Roman" charset="0"/>
              </a:rPr>
              <a:t>to other treatments</a:t>
            </a:r>
            <a:r>
              <a:rPr lang="sk-SK" altLang="ru-RU" sz="3200" u="sng" dirty="0" smtClean="0">
                <a:solidFill>
                  <a:srgbClr val="FF0000"/>
                </a:solidFill>
              </a:rPr>
              <a:t>.</a:t>
            </a:r>
            <a:endParaRPr lang="en-US" altLang="ru-RU" sz="3200" u="sng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altLang="ru-RU" sz="3200" u="sng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altLang="ru-RU" sz="3200" dirty="0" err="1"/>
              <a:t>Pharmacoeconomics</a:t>
            </a:r>
            <a:r>
              <a:rPr lang="en-US" altLang="ru-RU" sz="3200" dirty="0"/>
              <a:t> is a branch of health economics that particularly </a:t>
            </a:r>
            <a:r>
              <a:rPr lang="en-US" altLang="ru-RU" sz="3200" dirty="0">
                <a:solidFill>
                  <a:srgbClr val="FF0000"/>
                </a:solidFill>
              </a:rPr>
              <a:t>considers drug therapy. </a:t>
            </a:r>
            <a:endParaRPr lang="sk-SK" altLang="ru-RU" sz="32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altLang="ru-RU" sz="3200" dirty="0"/>
              <a:t>It is of</a:t>
            </a:r>
            <a:r>
              <a:rPr lang="sk-SK" altLang="ru-RU" sz="3200" dirty="0"/>
              <a:t> </a:t>
            </a:r>
            <a:r>
              <a:rPr lang="en-US" altLang="ru-RU" sz="3200" dirty="0"/>
              <a:t>particular interest to pharmaceutical companies who in developing a new drug and after the traditional hurdles</a:t>
            </a:r>
          </a:p>
          <a:p>
            <a:pPr algn="ctr">
              <a:buFontTx/>
              <a:buNone/>
            </a:pPr>
            <a:r>
              <a:rPr lang="en-US" altLang="ru-RU" sz="3200" dirty="0"/>
              <a:t>of efficacy, safety and tolerability </a:t>
            </a:r>
            <a:r>
              <a:rPr lang="en-US" altLang="ru-RU" sz="3200" dirty="0">
                <a:solidFill>
                  <a:srgbClr val="009973"/>
                </a:solidFill>
              </a:rPr>
              <a:t>must now jump over a fourth hurdle of cost effectiveness.</a:t>
            </a:r>
            <a:endParaRPr lang="sk-SK" altLang="ru-RU" sz="3200" dirty="0"/>
          </a:p>
          <a:p>
            <a:pPr algn="ctr">
              <a:buNone/>
            </a:pPr>
            <a:endParaRPr lang="sk-SK" altLang="ru-RU" sz="3200" u="sng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8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 err="1" smtClean="0"/>
              <a:t>Pharmacoeconomics</a:t>
            </a:r>
            <a:endParaRPr lang="ru-RU" sz="3800" b="1" dirty="0"/>
          </a:p>
        </p:txBody>
      </p:sp>
      <p:sp>
        <p:nvSpPr>
          <p:cNvPr id="4" name="Стрелка вниз 3"/>
          <p:cNvSpPr/>
          <p:nvPr/>
        </p:nvSpPr>
        <p:spPr>
          <a:xfrm rot="18821159">
            <a:off x="2017724" y="978966"/>
            <a:ext cx="1094883" cy="30494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 rot="2684160">
            <a:off x="1215972" y="1939722"/>
            <a:ext cx="20662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/>
              <a:t>Phocus</a:t>
            </a:r>
            <a:endParaRPr lang="ru-RU" sz="2600" b="1" dirty="0"/>
          </a:p>
        </p:txBody>
      </p:sp>
      <p:sp>
        <p:nvSpPr>
          <p:cNvPr id="8" name="Облако 7"/>
          <p:cNvSpPr/>
          <p:nvPr/>
        </p:nvSpPr>
        <p:spPr>
          <a:xfrm>
            <a:off x="3707904" y="2503682"/>
            <a:ext cx="4680520" cy="39496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cost (inputs),</a:t>
            </a:r>
          </a:p>
          <a:p>
            <a:pPr algn="ctr"/>
            <a:r>
              <a:rPr lang="en-US" sz="2800" b="1" dirty="0" smtClean="0"/>
              <a:t>consequences</a:t>
            </a:r>
          </a:p>
          <a:p>
            <a:pPr algn="ctr"/>
            <a:r>
              <a:rPr lang="en-US" sz="2800" b="1" dirty="0" smtClean="0"/>
              <a:t>(outcomes)</a:t>
            </a:r>
            <a:endParaRPr lang="ru-RU" sz="28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5144"/>
            <a:ext cx="3344472" cy="1842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28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 err="1">
                <a:solidFill>
                  <a:srgbClr val="775F55"/>
                </a:solidFill>
              </a:rPr>
              <a:t>Pharmacoeconomics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ECHO Model:</a:t>
            </a:r>
            <a:br>
              <a:rPr lang="en-US" dirty="0"/>
            </a:br>
            <a:r>
              <a:rPr lang="en-US" dirty="0"/>
              <a:t>Economic, Clinical, and Humanistic Outcomes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08920"/>
            <a:ext cx="66198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165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 err="1"/>
              <a:t>Pharmacoeconomics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is often referred </a:t>
            </a:r>
            <a:r>
              <a:rPr lang="en-US" dirty="0"/>
              <a:t>to as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/>
              <a:t>health economics”</a:t>
            </a:r>
            <a:br>
              <a:rPr lang="en-US" dirty="0"/>
            </a:br>
            <a:r>
              <a:rPr lang="en-US" dirty="0"/>
              <a:t>or “health outcomes research”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93359"/>
            <a:ext cx="4552180" cy="30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4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964488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Principal reasons </a:t>
            </a:r>
            <a:r>
              <a:rPr lang="en-US" b="1" dirty="0" smtClean="0"/>
              <a:t>of </a:t>
            </a:r>
            <a:r>
              <a:rPr lang="en-US" b="1" dirty="0" err="1" smtClean="0"/>
              <a:t>pharmacoeconomics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development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9592" y="1700808"/>
            <a:ext cx="720080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/>
              <a:t>New medical technologies</a:t>
            </a:r>
            <a:endParaRPr lang="ru-RU" sz="2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6907" y="3197576"/>
            <a:ext cx="720080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/>
              <a:t>Increasing of attention to the safety of</a:t>
            </a:r>
          </a:p>
          <a:p>
            <a:pPr algn="ctr"/>
            <a:r>
              <a:rPr lang="en-US" sz="2600" b="1" dirty="0" smtClean="0"/>
              <a:t>medicines</a:t>
            </a:r>
            <a:endParaRPr lang="ru-RU" sz="2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43608" y="4725144"/>
            <a:ext cx="705678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/>
              <a:t>The legislative requirements to the clinical</a:t>
            </a:r>
          </a:p>
          <a:p>
            <a:pPr algn="ctr"/>
            <a:r>
              <a:rPr lang="en-US" sz="2600" b="1" dirty="0" smtClean="0"/>
              <a:t>researches, production, analysis of quality,</a:t>
            </a:r>
          </a:p>
          <a:p>
            <a:pPr algn="ctr"/>
            <a:r>
              <a:rPr lang="en-US" sz="2600" b="1" dirty="0" smtClean="0"/>
              <a:t>realization of medicines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32403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Objects of </a:t>
            </a:r>
            <a:r>
              <a:rPr lang="en-US" sz="3600" b="1" dirty="0" err="1" smtClean="0"/>
              <a:t>pharmacoeconomics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researches</a:t>
            </a:r>
            <a:endParaRPr lang="ru-RU" sz="36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772816"/>
            <a:ext cx="8280920" cy="4392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457200" indent="-457200" algn="ctr">
              <a:buFont typeface="Wingdings" pitchFamily="2" charset="2"/>
              <a:buChar char="q"/>
            </a:pPr>
            <a:r>
              <a:rPr lang="en-US" sz="2600" b="1" dirty="0" smtClean="0"/>
              <a:t>efficiency of</a:t>
            </a:r>
          </a:p>
          <a:p>
            <a:pPr algn="ctr"/>
            <a:r>
              <a:rPr lang="en-US" sz="2600" b="1" dirty="0" smtClean="0"/>
              <a:t>medicines</a:t>
            </a:r>
          </a:p>
          <a:p>
            <a:pPr algn="ctr"/>
            <a:endParaRPr lang="en-US" sz="2600" b="1" dirty="0" smtClean="0"/>
          </a:p>
          <a:p>
            <a:pPr marL="457200" indent="-457200" algn="ctr">
              <a:buFont typeface="Wingdings" pitchFamily="2" charset="2"/>
              <a:buChar char="q"/>
            </a:pPr>
            <a:r>
              <a:rPr lang="en-US" sz="2600" b="1" dirty="0" smtClean="0"/>
              <a:t>safety of medicines</a:t>
            </a:r>
          </a:p>
          <a:p>
            <a:pPr algn="ctr"/>
            <a:r>
              <a:rPr lang="en-US" sz="2600" b="1" dirty="0" smtClean="0"/>
              <a:t>quality of life</a:t>
            </a:r>
          </a:p>
          <a:p>
            <a:pPr algn="ctr"/>
            <a:endParaRPr lang="en-US" sz="2600" b="1" dirty="0" smtClean="0"/>
          </a:p>
          <a:p>
            <a:pPr marL="457200" indent="-457200" algn="ctr">
              <a:buFont typeface="Wingdings" pitchFamily="2" charset="2"/>
              <a:buChar char="q"/>
            </a:pPr>
            <a:r>
              <a:rPr lang="en-US" sz="2600" b="1" dirty="0" smtClean="0"/>
              <a:t>results of medical</a:t>
            </a:r>
          </a:p>
          <a:p>
            <a:pPr algn="ctr"/>
            <a:r>
              <a:rPr lang="en-US" sz="2600" b="1" dirty="0" smtClean="0"/>
              <a:t>treatment</a:t>
            </a:r>
          </a:p>
          <a:p>
            <a:pPr algn="ctr"/>
            <a:endParaRPr lang="en-US" sz="2600" b="1" dirty="0" smtClean="0"/>
          </a:p>
          <a:p>
            <a:pPr marL="457200" indent="-457200" algn="ctr">
              <a:buFont typeface="Wingdings" pitchFamily="2" charset="2"/>
              <a:buChar char="q"/>
            </a:pPr>
            <a:r>
              <a:rPr lang="en-US" sz="2600" b="1" dirty="0" smtClean="0"/>
              <a:t>consumption of</a:t>
            </a:r>
          </a:p>
          <a:p>
            <a:pPr algn="ctr"/>
            <a:r>
              <a:rPr lang="en-US" sz="2600" b="1" dirty="0" smtClean="0"/>
              <a:t>medicines</a:t>
            </a:r>
          </a:p>
          <a:p>
            <a:pPr algn="ctr"/>
            <a:endParaRPr lang="en-US" sz="2600" b="1" dirty="0" smtClean="0"/>
          </a:p>
          <a:p>
            <a:pPr marL="457200" indent="-457200" algn="ctr">
              <a:buFont typeface="Wingdings" pitchFamily="2" charset="2"/>
              <a:buChar char="q"/>
            </a:pPr>
            <a:r>
              <a:rPr lang="en-US" sz="2600" b="1" dirty="0" smtClean="0"/>
              <a:t>necessity of medicines</a:t>
            </a:r>
          </a:p>
          <a:p>
            <a:pPr marL="457200" indent="-457200" algn="ctr">
              <a:buFont typeface="Wingdings" pitchFamily="2" charset="2"/>
              <a:buChar char="q"/>
            </a:pPr>
            <a:endParaRPr lang="en-US" sz="2600" b="1" dirty="0" smtClean="0"/>
          </a:p>
          <a:p>
            <a:pPr marL="457200" indent="-457200" algn="ctr">
              <a:buFont typeface="Wingdings" pitchFamily="2" charset="2"/>
              <a:buChar char="q"/>
            </a:pPr>
            <a:r>
              <a:rPr lang="en-US" sz="2600" b="1" dirty="0" smtClean="0"/>
              <a:t>development of new</a:t>
            </a:r>
          </a:p>
          <a:p>
            <a:pPr algn="ctr"/>
            <a:r>
              <a:rPr lang="en-US" sz="2600" b="1" dirty="0" smtClean="0"/>
              <a:t>medicines</a:t>
            </a:r>
          </a:p>
          <a:p>
            <a:pPr algn="ctr"/>
            <a:endParaRPr lang="en-US" sz="2600" b="1" dirty="0" smtClean="0"/>
          </a:p>
          <a:p>
            <a:pPr marL="457200" indent="-457200" algn="ctr">
              <a:buFont typeface="Wingdings" pitchFamily="2" charset="2"/>
              <a:buChar char="q"/>
            </a:pPr>
            <a:r>
              <a:rPr lang="en-US" sz="2600" b="1" dirty="0" smtClean="0"/>
              <a:t>expenses on medicines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23725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The main task of</a:t>
            </a:r>
            <a:br>
              <a:rPr lang="en-US" sz="3600" b="1" dirty="0" smtClean="0"/>
            </a:br>
            <a:r>
              <a:rPr lang="en-US" sz="3600" b="1" dirty="0" err="1" smtClean="0"/>
              <a:t>pharmacoeconomical</a:t>
            </a:r>
            <a:r>
              <a:rPr lang="en-US" sz="3600" b="1" dirty="0" smtClean="0"/>
              <a:t> analyses</a:t>
            </a:r>
            <a:endParaRPr lang="ru-RU" sz="3600" b="1" dirty="0"/>
          </a:p>
        </p:txBody>
      </p:sp>
      <p:sp>
        <p:nvSpPr>
          <p:cNvPr id="4" name="Овал 3"/>
          <p:cNvSpPr/>
          <p:nvPr/>
        </p:nvSpPr>
        <p:spPr>
          <a:xfrm>
            <a:off x="53984" y="1716832"/>
            <a:ext cx="460851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Efficiency</a:t>
            </a:r>
          </a:p>
        </p:txBody>
      </p:sp>
      <p:sp>
        <p:nvSpPr>
          <p:cNvPr id="5" name="Овал 4"/>
          <p:cNvSpPr/>
          <p:nvPr/>
        </p:nvSpPr>
        <p:spPr>
          <a:xfrm>
            <a:off x="41439" y="2708920"/>
            <a:ext cx="475252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600" dirty="0">
                <a:solidFill>
                  <a:prstClr val="white"/>
                </a:solidFill>
              </a:rPr>
              <a:t>Safety</a:t>
            </a:r>
          </a:p>
        </p:txBody>
      </p:sp>
      <p:sp>
        <p:nvSpPr>
          <p:cNvPr id="8" name="Овал 7"/>
          <p:cNvSpPr/>
          <p:nvPr/>
        </p:nvSpPr>
        <p:spPr>
          <a:xfrm>
            <a:off x="23067" y="4526632"/>
            <a:ext cx="475252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600" dirty="0">
                <a:solidFill>
                  <a:prstClr val="white"/>
                </a:solidFill>
              </a:rPr>
              <a:t>Expenses</a:t>
            </a: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9876" y="3576223"/>
            <a:ext cx="475252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600" dirty="0">
                <a:solidFill>
                  <a:prstClr val="white"/>
                </a:solidFill>
              </a:rPr>
              <a:t>Quality of life</a:t>
            </a:r>
          </a:p>
        </p:txBody>
      </p:sp>
      <p:pic>
        <p:nvPicPr>
          <p:cNvPr id="5124" name="Picture 4" descr="Волшебные способы» и «чудодейственные таблетки» / Православие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665" y="4005064"/>
            <a:ext cx="4275517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0404" y="5461658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600" dirty="0" smtClean="0"/>
              <a:t>for the rational use of the health care system finances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5324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 smtClean="0"/>
              <a:t>Basic  concepts  and terminology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6600" i="1" kern="0" dirty="0">
                <a:solidFill>
                  <a:srgbClr val="FF0000"/>
                </a:solidFill>
              </a:rPr>
              <a:t>Efficiency is a key</a:t>
            </a:r>
            <a:r>
              <a:rPr lang="sk-SK" altLang="ru-RU" sz="6600" i="1" kern="0" dirty="0">
                <a:solidFill>
                  <a:srgbClr val="FF0000"/>
                </a:solidFill>
              </a:rPr>
              <a:t> </a:t>
            </a:r>
            <a:r>
              <a:rPr lang="en-US" altLang="ru-RU" sz="3200" kern="0" dirty="0">
                <a:solidFill>
                  <a:srgbClr val="000000"/>
                </a:solidFill>
              </a:rPr>
              <a:t>concept </a:t>
            </a:r>
            <a:endParaRPr lang="sk-SK" altLang="ru-RU" sz="3200" kern="0" dirty="0">
              <a:solidFill>
                <a:srgbClr val="000000"/>
              </a:solidFill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3200" kern="0" dirty="0">
                <a:solidFill>
                  <a:srgbClr val="000000"/>
                </a:solidFill>
              </a:rPr>
              <a:t>in </a:t>
            </a:r>
            <a:r>
              <a:rPr lang="sk-SK" altLang="ru-RU" sz="3200" kern="0" dirty="0">
                <a:solidFill>
                  <a:srgbClr val="000000"/>
                </a:solidFill>
              </a:rPr>
              <a:t>pharmaco</a:t>
            </a:r>
            <a:r>
              <a:rPr lang="en-US" altLang="ru-RU" sz="3200" kern="0" dirty="0">
                <a:solidFill>
                  <a:srgbClr val="000000"/>
                </a:solidFill>
              </a:rPr>
              <a:t>economics, i.e. how to buy the greatest amount of </a:t>
            </a:r>
            <a:r>
              <a:rPr lang="sk-SK" altLang="ru-RU" sz="3200" kern="0" dirty="0">
                <a:solidFill>
                  <a:srgbClr val="000000"/>
                </a:solidFill>
              </a:rPr>
              <a:t> </a:t>
            </a:r>
            <a:r>
              <a:rPr lang="en-US" altLang="ru-RU" sz="3200" kern="0" dirty="0">
                <a:solidFill>
                  <a:srgbClr val="3333CC"/>
                </a:solidFill>
              </a:rPr>
              <a:t>benefit </a:t>
            </a:r>
            <a:r>
              <a:rPr lang="en-US" altLang="ru-RU" sz="3200" kern="0" dirty="0">
                <a:solidFill>
                  <a:srgbClr val="000000"/>
                </a:solidFill>
              </a:rPr>
              <a:t>for a given</a:t>
            </a:r>
            <a:r>
              <a:rPr lang="sk-SK" altLang="ru-RU" sz="3200" kern="0" dirty="0">
                <a:solidFill>
                  <a:srgbClr val="000000"/>
                </a:solidFill>
              </a:rPr>
              <a:t> </a:t>
            </a:r>
            <a:r>
              <a:rPr lang="en-US" altLang="ru-RU" sz="3200" kern="0" dirty="0">
                <a:solidFill>
                  <a:srgbClr val="000000"/>
                </a:solidFill>
              </a:rPr>
              <a:t> resource </a:t>
            </a:r>
            <a:r>
              <a:rPr lang="sk-SK" altLang="ru-RU" sz="3200" kern="0" dirty="0">
                <a:solidFill>
                  <a:srgbClr val="000000"/>
                </a:solidFill>
              </a:rPr>
              <a:t> </a:t>
            </a:r>
            <a:r>
              <a:rPr lang="en-US" altLang="ru-RU" sz="3200" kern="0" dirty="0">
                <a:solidFill>
                  <a:srgbClr val="000000"/>
                </a:solidFill>
              </a:rPr>
              <a:t>use</a:t>
            </a:r>
            <a:r>
              <a:rPr lang="en-US" altLang="ru-RU" sz="3200" kern="0" dirty="0" smtClean="0">
                <a:solidFill>
                  <a:srgbClr val="000000"/>
                </a:solidFill>
              </a:rPr>
              <a:t>.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endParaRPr lang="en-US" altLang="ru-RU" sz="3200" dirty="0" smtClean="0"/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3200" dirty="0" smtClean="0"/>
              <a:t>Despite </a:t>
            </a:r>
            <a:r>
              <a:rPr lang="sk-SK" altLang="ru-RU" sz="3200" dirty="0" smtClean="0"/>
              <a:t> </a:t>
            </a:r>
            <a:r>
              <a:rPr lang="sk-SK" altLang="ru-RU" sz="3200" dirty="0"/>
              <a:t>some</a:t>
            </a:r>
            <a:r>
              <a:rPr lang="en-US" altLang="ru-RU" sz="3200" dirty="0"/>
              <a:t> problems, </a:t>
            </a:r>
            <a:r>
              <a:rPr lang="sk-SK" altLang="ru-RU" sz="3200" dirty="0"/>
              <a:t>pharmaco</a:t>
            </a:r>
            <a:r>
              <a:rPr lang="en-US" altLang="ru-RU" sz="3200" dirty="0"/>
              <a:t>economic evaluations of drug therapy are </a:t>
            </a:r>
            <a:r>
              <a:rPr lang="en-US" altLang="ru-RU" sz="6000" i="1" u="sng" dirty="0">
                <a:solidFill>
                  <a:srgbClr val="FF0000"/>
                </a:solidFill>
              </a:rPr>
              <a:t>increasingly important in decision</a:t>
            </a:r>
            <a:r>
              <a:rPr lang="sk-SK" altLang="ru-RU" sz="6000" i="1" u="sng" dirty="0">
                <a:solidFill>
                  <a:srgbClr val="FF0000"/>
                </a:solidFill>
              </a:rPr>
              <a:t> </a:t>
            </a:r>
            <a:r>
              <a:rPr lang="en-US" altLang="ru-RU" sz="6000" i="1" u="sng" dirty="0">
                <a:solidFill>
                  <a:srgbClr val="FF0000"/>
                </a:solidFill>
              </a:rPr>
              <a:t>making.</a:t>
            </a:r>
            <a:endParaRPr lang="sk-SK" altLang="ru-RU" sz="6000" i="1" u="sng" dirty="0">
              <a:solidFill>
                <a:srgbClr val="FF0000"/>
              </a:solidFill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endParaRPr lang="sk-SK" altLang="ru-RU" sz="3200" kern="0" dirty="0">
              <a:solidFill>
                <a:srgbClr val="0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41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b="1" dirty="0">
                <a:solidFill>
                  <a:srgbClr val="775F55"/>
                </a:solidFill>
              </a:rPr>
              <a:t>Basic  concepts  and terminology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091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500" b="1" dirty="0" smtClean="0">
                <a:solidFill>
                  <a:srgbClr val="FF0000"/>
                </a:solidFill>
              </a:rPr>
              <a:t>Benefits</a:t>
            </a:r>
          </a:p>
          <a:p>
            <a:endParaRPr lang="en-US" dirty="0"/>
          </a:p>
          <a:p>
            <a:pPr>
              <a:buFontTx/>
              <a:buNone/>
              <a:defRPr/>
            </a:pPr>
            <a:r>
              <a:rPr lang="en-US" sz="3200" dirty="0"/>
              <a:t>The benefits we expect from</a:t>
            </a:r>
            <a:r>
              <a:rPr lang="sk-SK" sz="3200" dirty="0"/>
              <a:t> </a:t>
            </a:r>
            <a:r>
              <a:rPr lang="en-US" sz="3200" dirty="0"/>
              <a:t> an intervention might be measured </a:t>
            </a:r>
            <a:r>
              <a:rPr lang="sk-SK" sz="3200" dirty="0"/>
              <a:t> </a:t>
            </a:r>
            <a:r>
              <a:rPr lang="en-US" sz="3200" dirty="0"/>
              <a:t>in: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sz="3200" b="1" dirty="0">
                <a:solidFill>
                  <a:srgbClr val="0000FF"/>
                </a:solidFill>
              </a:rPr>
              <a:t>“Natural” units - e.g. years of life saved, strokes prevented, peptic ulcers healed etc.</a:t>
            </a:r>
            <a:endParaRPr lang="sk-SK" sz="3200" b="1" dirty="0">
              <a:solidFill>
                <a:srgbClr val="0000FF"/>
              </a:solidFill>
            </a:endParaRPr>
          </a:p>
          <a:p>
            <a:pPr marL="514350" indent="-514350">
              <a:buFontTx/>
              <a:buNone/>
              <a:defRPr/>
            </a:pPr>
            <a:endParaRPr lang="en-US" sz="3200" b="1" dirty="0">
              <a:solidFill>
                <a:srgbClr val="0000FF"/>
              </a:solidFill>
            </a:endParaRPr>
          </a:p>
          <a:p>
            <a:pPr>
              <a:buFontTx/>
              <a:buNone/>
              <a:defRPr/>
            </a:pPr>
            <a:r>
              <a:rPr lang="en-US" sz="3200" b="1" dirty="0">
                <a:solidFill>
                  <a:srgbClr val="00B050"/>
                </a:solidFill>
              </a:rPr>
              <a:t>B. “Utility” units - utility is an economist’s word for satisfaction, or sense of well being, </a:t>
            </a:r>
            <a:r>
              <a:rPr lang="sk-SK" sz="3200" b="1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and is an</a:t>
            </a:r>
            <a:r>
              <a:rPr lang="sk-SK" sz="3200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attempt to evaluate the quality of a state of health, and not just its quantity.</a:t>
            </a:r>
            <a:r>
              <a:rPr lang="en-US" sz="3200" dirty="0"/>
              <a:t> </a:t>
            </a:r>
            <a:endParaRPr lang="sk-SK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35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b="1" dirty="0">
                <a:solidFill>
                  <a:srgbClr val="775F55"/>
                </a:solidFill>
              </a:rPr>
              <a:t>Basic  concepts  and terminology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3200" b="1" kern="0" dirty="0">
                <a:solidFill>
                  <a:srgbClr val="FF0000"/>
                </a:solidFill>
                <a:latin typeface="Times New Roman"/>
              </a:rPr>
              <a:t>Utility</a:t>
            </a:r>
            <a:r>
              <a:rPr lang="en-US" altLang="ru-RU" sz="3200" kern="0" dirty="0">
                <a:solidFill>
                  <a:srgbClr val="000000"/>
                </a:solidFill>
                <a:latin typeface="Times New Roman"/>
              </a:rPr>
              <a:t> estimates can be</a:t>
            </a:r>
            <a:r>
              <a:rPr lang="sk-SK" altLang="ru-RU" sz="3200" kern="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altLang="ru-RU" sz="3200" kern="0" dirty="0">
                <a:solidFill>
                  <a:srgbClr val="000000"/>
                </a:solidFill>
                <a:latin typeface="Times New Roman"/>
              </a:rPr>
              <a:t>obtained through direct measurement </a:t>
            </a:r>
            <a:endParaRPr lang="sk-SK" altLang="ru-RU" sz="3200" kern="0" dirty="0">
              <a:solidFill>
                <a:srgbClr val="000000"/>
              </a:solidFill>
              <a:latin typeface="Times New Roman"/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3200" kern="0" dirty="0">
                <a:solidFill>
                  <a:srgbClr val="000000"/>
                </a:solidFill>
                <a:latin typeface="Times New Roman"/>
              </a:rPr>
              <a:t>(using techniques such as time trade off or standard gambles, or by</a:t>
            </a:r>
            <a:r>
              <a:rPr lang="sk-SK" altLang="ru-RU" sz="3200" kern="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altLang="ru-RU" sz="3200" kern="0" dirty="0">
                <a:solidFill>
                  <a:srgbClr val="000000"/>
                </a:solidFill>
                <a:latin typeface="Times New Roman"/>
              </a:rPr>
              <a:t>imputing them from the literature or expert opinion ).</a:t>
            </a:r>
            <a:endParaRPr lang="sk-SK" altLang="ru-RU" sz="3200" kern="0" dirty="0">
              <a:solidFill>
                <a:srgbClr val="000000"/>
              </a:solidFill>
              <a:latin typeface="Times New Roman"/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3200" kern="0" dirty="0">
                <a:solidFill>
                  <a:srgbClr val="3333CC"/>
                </a:solidFill>
                <a:latin typeface="Times New Roman"/>
              </a:rPr>
              <a:t>They are often informed by measures of quality of</a:t>
            </a:r>
            <a:r>
              <a:rPr lang="sk-SK" altLang="ru-RU" sz="3200" kern="0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en-US" altLang="ru-RU" sz="3200" kern="0" dirty="0">
                <a:solidFill>
                  <a:srgbClr val="3333CC"/>
                </a:solidFill>
                <a:latin typeface="Times New Roman"/>
              </a:rPr>
              <a:t>life in different disease states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6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b="1" dirty="0">
                <a:solidFill>
                  <a:srgbClr val="775F55"/>
                </a:solidFill>
              </a:rPr>
              <a:t>Basic  concepts  and terminology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ru-RU" sz="4400" kern="0" dirty="0">
                <a:solidFill>
                  <a:srgbClr val="000000"/>
                </a:solidFill>
                <a:ea typeface="+mj-ea"/>
                <a:cs typeface="+mj-cs"/>
              </a:rPr>
              <a:t>The </a:t>
            </a:r>
            <a:r>
              <a:rPr lang="en-US" altLang="ru-RU" sz="4400" u="sng" kern="0" dirty="0">
                <a:solidFill>
                  <a:srgbClr val="000000"/>
                </a:solidFill>
                <a:ea typeface="+mj-ea"/>
                <a:cs typeface="+mj-cs"/>
              </a:rPr>
              <a:t>Q</a:t>
            </a:r>
            <a:r>
              <a:rPr lang="en-US" altLang="ru-RU" sz="4400" kern="0" dirty="0">
                <a:solidFill>
                  <a:srgbClr val="000000"/>
                </a:solidFill>
                <a:ea typeface="+mj-ea"/>
                <a:cs typeface="+mj-cs"/>
              </a:rPr>
              <a:t>uality </a:t>
            </a:r>
            <a:r>
              <a:rPr lang="en-US" altLang="ru-RU" sz="4400" u="sng" kern="0" dirty="0">
                <a:solidFill>
                  <a:srgbClr val="000000"/>
                </a:solidFill>
                <a:ea typeface="+mj-ea"/>
                <a:cs typeface="+mj-cs"/>
              </a:rPr>
              <a:t>A</a:t>
            </a:r>
            <a:r>
              <a:rPr lang="en-US" altLang="ru-RU" sz="4400" kern="0" dirty="0">
                <a:solidFill>
                  <a:srgbClr val="000000"/>
                </a:solidFill>
                <a:ea typeface="+mj-ea"/>
                <a:cs typeface="+mj-cs"/>
              </a:rPr>
              <a:t>djusted </a:t>
            </a:r>
            <a:r>
              <a:rPr lang="en-US" altLang="ru-RU" sz="4400" u="sng" kern="0" dirty="0">
                <a:solidFill>
                  <a:srgbClr val="000000"/>
                </a:solidFill>
                <a:ea typeface="+mj-ea"/>
                <a:cs typeface="+mj-cs"/>
              </a:rPr>
              <a:t>L</a:t>
            </a:r>
            <a:r>
              <a:rPr lang="en-US" altLang="ru-RU" sz="4400" kern="0" dirty="0">
                <a:solidFill>
                  <a:srgbClr val="000000"/>
                </a:solidFill>
                <a:ea typeface="+mj-ea"/>
                <a:cs typeface="+mj-cs"/>
              </a:rPr>
              <a:t>ife </a:t>
            </a:r>
            <a:r>
              <a:rPr lang="en-US" altLang="ru-RU" sz="4400" u="sng" kern="0" dirty="0">
                <a:solidFill>
                  <a:srgbClr val="000000"/>
                </a:solidFill>
                <a:ea typeface="+mj-ea"/>
                <a:cs typeface="+mj-cs"/>
              </a:rPr>
              <a:t>Y</a:t>
            </a:r>
            <a:r>
              <a:rPr lang="en-US" altLang="ru-RU" sz="4400" kern="0" dirty="0">
                <a:solidFill>
                  <a:srgbClr val="000000"/>
                </a:solidFill>
                <a:ea typeface="+mj-ea"/>
                <a:cs typeface="+mj-cs"/>
              </a:rPr>
              <a:t>ear </a:t>
            </a:r>
            <a:r>
              <a:rPr lang="en-US" altLang="ru-RU" sz="4400" kern="0" dirty="0">
                <a:solidFill>
                  <a:srgbClr val="FF0000"/>
                </a:solidFill>
                <a:ea typeface="+mj-ea"/>
                <a:cs typeface="+mj-cs"/>
              </a:rPr>
              <a:t>(</a:t>
            </a:r>
            <a:r>
              <a:rPr lang="en-US" altLang="ru-RU" sz="4400" kern="0" dirty="0" smtClean="0">
                <a:solidFill>
                  <a:srgbClr val="FF0000"/>
                </a:solidFill>
                <a:ea typeface="+mj-ea"/>
                <a:cs typeface="+mj-cs"/>
              </a:rPr>
              <a:t>QALY)</a:t>
            </a:r>
          </a:p>
          <a:p>
            <a:pPr algn="ctr">
              <a:buFontTx/>
              <a:buNone/>
            </a:pPr>
            <a:endParaRPr lang="en-US" altLang="ru-RU" sz="4400" dirty="0" smtClean="0"/>
          </a:p>
          <a:p>
            <a:pPr algn="ctr">
              <a:buFontTx/>
              <a:buNone/>
            </a:pPr>
            <a:r>
              <a:rPr lang="en-US" altLang="ru-RU" sz="4400" dirty="0" smtClean="0"/>
              <a:t>QALY</a:t>
            </a:r>
            <a:r>
              <a:rPr lang="sk-SK" altLang="ru-RU" sz="4400" dirty="0" smtClean="0"/>
              <a:t> </a:t>
            </a:r>
            <a:r>
              <a:rPr lang="en-US" altLang="ru-RU" sz="4400" dirty="0" smtClean="0"/>
              <a:t> </a:t>
            </a:r>
            <a:r>
              <a:rPr lang="en-US" altLang="ru-RU" sz="4400" dirty="0"/>
              <a:t>is one </a:t>
            </a:r>
            <a:r>
              <a:rPr lang="en-US" altLang="ru-RU" sz="4400" u="sng" dirty="0"/>
              <a:t>widely used measure</a:t>
            </a:r>
            <a:r>
              <a:rPr lang="en-US" altLang="ru-RU" sz="4400" dirty="0"/>
              <a:t>, which attempts to integrate both</a:t>
            </a:r>
            <a:r>
              <a:rPr lang="sk-SK" altLang="ru-RU" sz="4400" dirty="0"/>
              <a:t> </a:t>
            </a:r>
            <a:r>
              <a:rPr lang="en-US" altLang="ru-RU" sz="4400" dirty="0"/>
              <a:t>quality and the quantity of life.</a:t>
            </a:r>
            <a:endParaRPr lang="sk-SK" altLang="ru-RU" sz="4400" dirty="0"/>
          </a:p>
          <a:p>
            <a:pPr algn="ctr">
              <a:buFontTx/>
              <a:buNone/>
            </a:pPr>
            <a:endParaRPr lang="en-US" altLang="ru-RU" sz="4400" dirty="0" smtClean="0"/>
          </a:p>
          <a:p>
            <a:pPr algn="ctr">
              <a:buFontTx/>
              <a:buNone/>
            </a:pPr>
            <a:r>
              <a:rPr lang="en-US" altLang="ru-RU" sz="4400" dirty="0" smtClean="0"/>
              <a:t>Broadly</a:t>
            </a:r>
            <a:r>
              <a:rPr lang="en-US" altLang="ru-RU" sz="4400" dirty="0"/>
              <a:t>, it assumes that if a treatment increases one’s life expectancy by</a:t>
            </a:r>
            <a:r>
              <a:rPr lang="sk-SK" altLang="ru-RU" sz="4400" dirty="0"/>
              <a:t> </a:t>
            </a:r>
            <a:r>
              <a:rPr lang="en-US" altLang="ru-RU" sz="4400" dirty="0"/>
              <a:t>2 years, but causes adverse effects or inconvenience, such that one’s quality of life or utility are decreased</a:t>
            </a:r>
            <a:r>
              <a:rPr lang="sk-SK" altLang="ru-RU" sz="4400" dirty="0"/>
              <a:t> </a:t>
            </a:r>
            <a:r>
              <a:rPr lang="en-US" altLang="ru-RU" sz="4400" dirty="0"/>
              <a:t>by 25%, the net gain is 2 x 0.75 = 1.5 QALYs. </a:t>
            </a:r>
            <a:endParaRPr lang="sk-SK" altLang="ru-RU" sz="2800" dirty="0"/>
          </a:p>
          <a:p>
            <a:pPr marL="0" indent="0">
              <a:buNone/>
            </a:pPr>
            <a:endParaRPr lang="en-US" sz="4400" kern="0" dirty="0">
              <a:solidFill>
                <a:srgbClr val="FF0000"/>
              </a:solidFill>
              <a:latin typeface="Times New Roman"/>
              <a:ea typeface="+mj-ea"/>
              <a:cs typeface="+mj-cs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65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/>
              <a:t>Pharmacoeconomic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tecniques</a:t>
            </a:r>
            <a:r>
              <a:rPr lang="en-US" sz="3600" b="1" dirty="0" smtClean="0"/>
              <a:t> include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8512" y="1512331"/>
            <a:ext cx="8153400" cy="4495800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5800" dirty="0" smtClean="0">
                <a:solidFill>
                  <a:srgbClr val="596A85"/>
                </a:solidFill>
                <a:latin typeface="GillSansMT"/>
              </a:rPr>
              <a:t>Cost-minimization</a:t>
            </a:r>
          </a:p>
          <a:p>
            <a:pPr>
              <a:buFont typeface="Wingdings" pitchFamily="2" charset="2"/>
              <a:buChar char="q"/>
            </a:pPr>
            <a:r>
              <a:rPr lang="en-US" sz="5800" dirty="0" smtClean="0">
                <a:solidFill>
                  <a:srgbClr val="596A85"/>
                </a:solidFill>
                <a:latin typeface="GillSansMT"/>
              </a:rPr>
              <a:t>Cost-effectiveness</a:t>
            </a:r>
          </a:p>
          <a:p>
            <a:pPr>
              <a:buFont typeface="Wingdings" pitchFamily="2" charset="2"/>
              <a:buChar char="q"/>
            </a:pPr>
            <a:r>
              <a:rPr lang="en-US" sz="5800" dirty="0" smtClean="0">
                <a:solidFill>
                  <a:srgbClr val="596A85"/>
                </a:solidFill>
                <a:latin typeface="GillSansMT"/>
              </a:rPr>
              <a:t>Cost-utility</a:t>
            </a:r>
          </a:p>
          <a:p>
            <a:pPr>
              <a:buFont typeface="Wingdings" pitchFamily="2" charset="2"/>
              <a:buChar char="q"/>
            </a:pPr>
            <a:r>
              <a:rPr lang="en-US" sz="5800" dirty="0" smtClean="0">
                <a:solidFill>
                  <a:srgbClr val="596A85"/>
                </a:solidFill>
                <a:latin typeface="GillSansMT"/>
              </a:rPr>
              <a:t>Cost-benefit</a:t>
            </a:r>
          </a:p>
          <a:p>
            <a:pPr>
              <a:buFont typeface="Wingdings" pitchFamily="2" charset="2"/>
              <a:buChar char="q"/>
            </a:pPr>
            <a:r>
              <a:rPr lang="en-US" sz="5800" dirty="0" smtClean="0">
                <a:solidFill>
                  <a:srgbClr val="596A85"/>
                </a:solidFill>
                <a:latin typeface="GillSansMT"/>
              </a:rPr>
              <a:t>Cost </a:t>
            </a:r>
            <a:r>
              <a:rPr lang="en-US" sz="5800" dirty="0">
                <a:solidFill>
                  <a:srgbClr val="596A85"/>
                </a:solidFill>
                <a:latin typeface="GillSansMT"/>
              </a:rPr>
              <a:t>of </a:t>
            </a:r>
            <a:r>
              <a:rPr lang="en-US" sz="5800" dirty="0" smtClean="0">
                <a:solidFill>
                  <a:srgbClr val="596A85"/>
                </a:solidFill>
                <a:latin typeface="GillSansMT"/>
              </a:rPr>
              <a:t>illness</a:t>
            </a:r>
            <a:endParaRPr lang="en-US" sz="5800" dirty="0">
              <a:solidFill>
                <a:srgbClr val="596A85"/>
              </a:solidFill>
              <a:latin typeface="GillSansMT"/>
            </a:endParaRPr>
          </a:p>
          <a:p>
            <a:pPr>
              <a:buFont typeface="Wingdings" pitchFamily="2" charset="2"/>
              <a:buChar char="q"/>
            </a:pPr>
            <a:r>
              <a:rPr lang="en-US" sz="5800" dirty="0" smtClean="0">
                <a:solidFill>
                  <a:srgbClr val="596A85"/>
                </a:solidFill>
                <a:latin typeface="GillSansMT"/>
              </a:rPr>
              <a:t>Sensitive analysis</a:t>
            </a:r>
            <a:br>
              <a:rPr lang="en-US" sz="5800" dirty="0" smtClean="0">
                <a:solidFill>
                  <a:srgbClr val="596A85"/>
                </a:solidFill>
                <a:latin typeface="GillSansMT"/>
              </a:rPr>
            </a:br>
            <a:endParaRPr lang="en-US" sz="5800" dirty="0">
              <a:solidFill>
                <a:srgbClr val="596A85"/>
              </a:solidFill>
              <a:latin typeface="GillSansMT"/>
            </a:endParaRPr>
          </a:p>
          <a:p>
            <a:pPr marL="0" indent="0">
              <a:buNone/>
            </a:pPr>
            <a:r>
              <a:rPr lang="en-US" sz="5800" dirty="0" smtClean="0">
                <a:solidFill>
                  <a:srgbClr val="3B4759"/>
                </a:solidFill>
                <a:latin typeface="GillSansMT"/>
              </a:rPr>
              <a:t>and </a:t>
            </a:r>
            <a:r>
              <a:rPr lang="en-US" sz="5800" dirty="0">
                <a:solidFill>
                  <a:srgbClr val="3B4759"/>
                </a:solidFill>
                <a:latin typeface="GillSansMT"/>
              </a:rPr>
              <a:t>any other economic analytic technique 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that provides </a:t>
            </a:r>
            <a:r>
              <a:rPr lang="en-US" sz="5800" dirty="0" smtClean="0">
                <a:solidFill>
                  <a:srgbClr val="234F77"/>
                </a:solidFill>
                <a:latin typeface="GillSansMT"/>
              </a:rPr>
              <a:t>valuable information 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to health care decision makers for the allocation of </a:t>
            </a:r>
            <a:r>
              <a:rPr lang="en-US" sz="5800" dirty="0" smtClean="0">
                <a:solidFill>
                  <a:srgbClr val="234F77"/>
                </a:solidFill>
                <a:latin typeface="GillSansMT"/>
              </a:rPr>
              <a:t>scarce resources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.</a:t>
            </a:r>
            <a:r>
              <a:rPr lang="en-US" sz="4000" dirty="0">
                <a:solidFill>
                  <a:srgbClr val="596A85"/>
                </a:solidFill>
                <a:latin typeface="GillSansMT"/>
              </a:rPr>
              <a:t/>
            </a:r>
            <a:br>
              <a:rPr lang="en-US" sz="4000" dirty="0">
                <a:solidFill>
                  <a:srgbClr val="596A85"/>
                </a:solidFill>
                <a:latin typeface="GillSansMT"/>
              </a:rPr>
            </a:br>
            <a:r>
              <a:rPr lang="en-US" sz="4000" dirty="0">
                <a:solidFill>
                  <a:srgbClr val="596A85"/>
                </a:solidFill>
                <a:latin typeface="GillSansMT"/>
              </a:rPr>
              <a:t/>
            </a:r>
            <a:br>
              <a:rPr lang="en-US" sz="4000" dirty="0">
                <a:solidFill>
                  <a:srgbClr val="596A85"/>
                </a:solidFill>
                <a:latin typeface="GillSansMT"/>
              </a:rPr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017" y="1723791"/>
            <a:ext cx="2962095" cy="203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67151"/>
            <a:ext cx="5919072" cy="194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34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Pharmacoeconomic</a:t>
            </a:r>
            <a:r>
              <a:rPr lang="en-US" b="1" dirty="0"/>
              <a:t> </a:t>
            </a:r>
            <a:r>
              <a:rPr lang="en-US" b="1" dirty="0" smtClean="0"/>
              <a:t>tools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121429"/>
                </a:solidFill>
                <a:latin typeface="GillSansMT"/>
              </a:rPr>
              <a:t>vitally important in </a:t>
            </a:r>
            <a:r>
              <a:rPr lang="en-US" sz="3200" dirty="0" smtClean="0">
                <a:solidFill>
                  <a:srgbClr val="121429"/>
                </a:solidFill>
                <a:latin typeface="GillSansMT"/>
              </a:rPr>
              <a:t>analyzing the </a:t>
            </a:r>
            <a:r>
              <a:rPr lang="en-US" sz="3200" dirty="0">
                <a:solidFill>
                  <a:srgbClr val="121429"/>
                </a:solidFill>
                <a:latin typeface="GillSansMT"/>
              </a:rPr>
              <a:t>potential value </a:t>
            </a:r>
            <a:r>
              <a:rPr lang="en-US" sz="3200" dirty="0" smtClean="0">
                <a:solidFill>
                  <a:srgbClr val="121429"/>
                </a:solidFill>
                <a:latin typeface="GillSansMT"/>
              </a:rPr>
              <a:t>for individual </a:t>
            </a:r>
            <a:r>
              <a:rPr lang="en-US" sz="3200" dirty="0">
                <a:solidFill>
                  <a:srgbClr val="121429"/>
                </a:solidFill>
                <a:latin typeface="GillSansMT"/>
              </a:rPr>
              <a:t>patients and </a:t>
            </a:r>
            <a:r>
              <a:rPr lang="en-US" sz="3200" dirty="0" smtClean="0">
                <a:solidFill>
                  <a:srgbClr val="121429"/>
                </a:solidFill>
                <a:latin typeface="GillSansMT"/>
              </a:rPr>
              <a:t>the public</a:t>
            </a:r>
            <a:r>
              <a:rPr lang="en-US" sz="3200" dirty="0">
                <a:solidFill>
                  <a:srgbClr val="121429"/>
                </a:solidFill>
                <a:latin typeface="GillSansMT"/>
              </a:rPr>
              <a:t>.</a:t>
            </a:r>
            <a:br>
              <a:rPr lang="en-US" sz="3200" dirty="0">
                <a:solidFill>
                  <a:srgbClr val="121429"/>
                </a:solidFill>
                <a:latin typeface="GillSansMT"/>
              </a:rPr>
            </a:br>
            <a:r>
              <a:rPr lang="en-US" sz="3200" dirty="0">
                <a:solidFill>
                  <a:srgbClr val="121429"/>
                </a:solidFill>
                <a:latin typeface="GillSansMT"/>
              </a:rPr>
              <a:t/>
            </a:r>
            <a:br>
              <a:rPr lang="en-US" sz="3200" dirty="0">
                <a:solidFill>
                  <a:srgbClr val="121429"/>
                </a:solidFill>
                <a:latin typeface="GillSansMT"/>
              </a:rPr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48768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9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 err="1" smtClean="0"/>
              <a:t>Pharmacoeconomics</a:t>
            </a:r>
            <a:r>
              <a:rPr lang="en-US" sz="3800" b="1" dirty="0" smtClean="0"/>
              <a:t> helps to: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Reduce the overall costs of the treatment by utilizing more efficient modes </a:t>
            </a:r>
            <a:r>
              <a:rPr lang="en-US" dirty="0" smtClean="0"/>
              <a:t>of therapy</a:t>
            </a:r>
            <a:r>
              <a:rPr lang="en-US" dirty="0"/>
              <a:t>.</a:t>
            </a:r>
          </a:p>
          <a:p>
            <a:r>
              <a:rPr lang="en-US" dirty="0" smtClean="0"/>
              <a:t>Reduce </a:t>
            </a:r>
            <a:r>
              <a:rPr lang="en-US" dirty="0"/>
              <a:t>the unnecessary use of emergency rooms and medical facilities.</a:t>
            </a:r>
          </a:p>
          <a:p>
            <a:r>
              <a:rPr lang="en-US" dirty="0" smtClean="0"/>
              <a:t>Reduce </a:t>
            </a:r>
            <a:r>
              <a:rPr lang="en-US" dirty="0"/>
              <a:t>the rate of hospitalization attributable to or affected by the improper use </a:t>
            </a:r>
            <a:r>
              <a:rPr lang="en-US" dirty="0" smtClean="0"/>
              <a:t>of drugs</a:t>
            </a:r>
            <a:r>
              <a:rPr lang="en-US" dirty="0"/>
              <a:t>.</a:t>
            </a:r>
          </a:p>
          <a:p>
            <a:r>
              <a:rPr lang="en-US" dirty="0" smtClean="0"/>
              <a:t>Contribute </a:t>
            </a:r>
            <a:r>
              <a:rPr lang="en-US" dirty="0"/>
              <a:t>to better use of health manpower by utilizing automation, </a:t>
            </a:r>
            <a:r>
              <a:rPr lang="en-US" dirty="0" smtClean="0"/>
              <a:t>telemedicine and </a:t>
            </a:r>
            <a:r>
              <a:rPr lang="en-US" dirty="0"/>
              <a:t>technicians.</a:t>
            </a:r>
          </a:p>
          <a:p>
            <a:r>
              <a:rPr lang="en-US" dirty="0" smtClean="0"/>
              <a:t>Decrease </a:t>
            </a:r>
            <a:r>
              <a:rPr lang="en-US" dirty="0"/>
              <a:t>the incidence and intensity of iatrogenic disease, such as adverse </a:t>
            </a:r>
            <a:r>
              <a:rPr lang="en-US" dirty="0" smtClean="0"/>
              <a:t>drug reactions</a:t>
            </a:r>
            <a:r>
              <a:rPr lang="en-US" dirty="0"/>
              <a:t>.</a:t>
            </a:r>
          </a:p>
          <a:p>
            <a:r>
              <a:rPr lang="en-US" dirty="0" smtClean="0"/>
              <a:t>By </a:t>
            </a:r>
            <a:r>
              <a:rPr lang="en-US" dirty="0"/>
              <a:t>improved monitoring and assessment of drug therapy outcomes, </a:t>
            </a:r>
            <a:r>
              <a:rPr lang="en-US" dirty="0" smtClean="0"/>
              <a:t>practitioners an </a:t>
            </a:r>
            <a:r>
              <a:rPr lang="en-US" dirty="0"/>
              <a:t>provide early detection of therapy failure and provide cost-effective </a:t>
            </a:r>
            <a:r>
              <a:rPr lang="en-US" dirty="0" smtClean="0"/>
              <a:t>prescribing.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5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 international society for </a:t>
            </a:r>
            <a:r>
              <a:rPr lang="en-US" sz="3200" dirty="0" err="1" smtClean="0"/>
              <a:t>pharmacoeconomics</a:t>
            </a:r>
            <a:r>
              <a:rPr lang="en-US" sz="3200" dirty="0" smtClean="0"/>
              <a:t> and outcomes research (ISPOR)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339752" y="1623329"/>
            <a:ext cx="5922240" cy="3747120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The ISPOR promotes the science of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pharmacoeconomics</a:t>
            </a:r>
            <a:r>
              <a:rPr lang="en-US" dirty="0"/>
              <a:t> (health economics) and outcomes research and facilitates the translation of this research into useful information for healthcare decision-makers to increase the efficiency, effectiveness, and fairness of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health care to improve health.</a:t>
            </a:r>
            <a:r>
              <a:rPr lang="en-US" sz="3200" dirty="0">
                <a:latin typeface="TimesNewRomanPSMT"/>
              </a:rPr>
              <a:t/>
            </a:r>
            <a:br>
              <a:rPr lang="en-US" sz="3200" dirty="0">
                <a:latin typeface="TimesNewRomanPSMT"/>
              </a:rPr>
            </a:br>
            <a:r>
              <a:rPr lang="en-US" sz="3200" dirty="0">
                <a:latin typeface="TimesNewRomanPSMT"/>
              </a:rPr>
              <a:t/>
            </a:r>
            <a:br>
              <a:rPr lang="en-US" sz="3200" dirty="0">
                <a:latin typeface="TimesNewRomanPSMT"/>
              </a:rPr>
            </a:b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928" y="4653136"/>
            <a:ext cx="3139623" cy="212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2124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64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What does mean </a:t>
            </a:r>
            <a:r>
              <a:rPr lang="en-US" dirty="0" err="1" smtClean="0"/>
              <a:t>Pharmacoeconomics</a:t>
            </a:r>
            <a:r>
              <a:rPr lang="en-US" dirty="0" smtClean="0"/>
              <a:t>?</a:t>
            </a:r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smtClean="0"/>
              <a:t>What is the main </a:t>
            </a:r>
            <a:r>
              <a:rPr lang="en-US" dirty="0"/>
              <a:t>task </a:t>
            </a:r>
            <a:r>
              <a:rPr lang="en-US" dirty="0" smtClean="0"/>
              <a:t>of </a:t>
            </a:r>
            <a:r>
              <a:rPr lang="en-US" dirty="0" err="1" smtClean="0"/>
              <a:t>pharmacoeconomical</a:t>
            </a:r>
            <a:r>
              <a:rPr lang="en-US" dirty="0" smtClean="0"/>
              <a:t> analyses?</a:t>
            </a:r>
          </a:p>
          <a:p>
            <a:r>
              <a:rPr lang="en-US" dirty="0" smtClean="0"/>
              <a:t>3. What are the types of benefits?</a:t>
            </a:r>
          </a:p>
          <a:p>
            <a:r>
              <a:rPr lang="en-US" dirty="0" smtClean="0"/>
              <a:t>4. What is ISPOR?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44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125</TotalTime>
  <Words>872</Words>
  <Application>Microsoft Office PowerPoint</Application>
  <PresentationFormat>Экран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Обычная</vt:lpstr>
      <vt:lpstr>Pharmacoeconomics as a science, its purpose and objectives.  Basic pharmacoeconomic categories.</vt:lpstr>
      <vt:lpstr>The aim of this lecture</vt:lpstr>
      <vt:lpstr>Contents of the Lecture:</vt:lpstr>
      <vt:lpstr>Practitioners, patients, and health providers face a question:</vt:lpstr>
      <vt:lpstr>Why do we need Pharmacoeconomics?</vt:lpstr>
      <vt:lpstr>The aim of pharmacoeconomics:</vt:lpstr>
      <vt:lpstr>Pharmacoeconomics</vt:lpstr>
      <vt:lpstr>Pharmacoeconomics</vt:lpstr>
      <vt:lpstr>Pharmacoeconomics</vt:lpstr>
      <vt:lpstr>Principal reasons of pharmacoeconomics development</vt:lpstr>
      <vt:lpstr>Objects of pharmacoeconomics researches</vt:lpstr>
      <vt:lpstr>The main task of pharmacoeconomical analyses</vt:lpstr>
      <vt:lpstr>Basic  concepts  and terminology</vt:lpstr>
      <vt:lpstr>Basic  concepts  and terminology</vt:lpstr>
      <vt:lpstr>Basic  concepts  and terminology</vt:lpstr>
      <vt:lpstr>Basic  concepts  and terminology</vt:lpstr>
      <vt:lpstr>Pharmacoeconomic tecniques include</vt:lpstr>
      <vt:lpstr>Pharmacoeconomic tools</vt:lpstr>
      <vt:lpstr>Pharmacoeconomics helps to:</vt:lpstr>
      <vt:lpstr>The international society for pharmacoeconomics and outcomes research (ISPOR)</vt:lpstr>
      <vt:lpstr>Questions</vt:lpstr>
    </vt:vector>
  </TitlesOfParts>
  <Company>Blackshine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Pharmacoeconomics as a science, its purpose and objectives.  Basic pharmacoeconomic categories.</dc:title>
  <dc:creator>1</dc:creator>
  <cp:lastModifiedBy>1</cp:lastModifiedBy>
  <cp:revision>11</cp:revision>
  <dcterms:created xsi:type="dcterms:W3CDTF">2020-09-04T07:05:53Z</dcterms:created>
  <dcterms:modified xsi:type="dcterms:W3CDTF">2020-09-04T09:10:54Z</dcterms:modified>
</cp:coreProperties>
</file>