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18" r:id="rId2"/>
    <p:sldId id="329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3" r:id="rId12"/>
    <p:sldId id="344" r:id="rId13"/>
    <p:sldId id="342" r:id="rId14"/>
  </p:sldIdLst>
  <p:sldSz cx="12188825" cy="6858000"/>
  <p:notesSz cx="6858000" cy="9144000"/>
  <p:custDataLst>
    <p:tags r:id="rId17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65" userDrawn="1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4" userDrawn="1">
          <p15:clr>
            <a:srgbClr val="A4A3A4"/>
          </p15:clr>
        </p15:guide>
        <p15:guide id="6" orient="horz" pos="2931" userDrawn="1">
          <p15:clr>
            <a:srgbClr val="A4A3A4"/>
          </p15:clr>
        </p15:guide>
        <p15:guide id="7" orient="horz" pos="3067" userDrawn="1">
          <p15:clr>
            <a:srgbClr val="A4A3A4"/>
          </p15:clr>
        </p15:guide>
        <p15:guide id="8" orient="horz" pos="436" userDrawn="1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55" autoAdjust="0"/>
    <p:restoredTop sz="94609" autoAdjust="0"/>
  </p:normalViewPr>
  <p:slideViewPr>
    <p:cSldViewPr showGuides="1">
      <p:cViewPr varScale="1">
        <p:scale>
          <a:sx n="126" d="100"/>
          <a:sy n="126" d="100"/>
        </p:scale>
        <p:origin x="232" y="1968"/>
      </p:cViewPr>
      <p:guideLst>
        <p:guide orient="horz" pos="2160"/>
        <p:guide orient="horz" pos="4065"/>
        <p:guide orient="horz" pos="1152"/>
        <p:guide orient="horz" pos="1018"/>
        <p:guide orient="horz" pos="3884"/>
        <p:guide orient="horz" pos="2931"/>
        <p:guide orient="horz" pos="3067"/>
        <p:guide orient="horz" pos="436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0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0CEC57F-29A2-4A71-A65E-7283890170C7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F8ED99B-9732-49FC-9C16-B56FEB1B10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FB8B9EC-FC92-4B53-8521-C041F9E6CC51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3199CD-3E1B-4AE6-990F-76F925F5EA9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77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57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07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673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578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214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0825" y="4898572"/>
            <a:ext cx="5945187" cy="1270453"/>
          </a:xfrm>
        </p:spPr>
        <p:txBody>
          <a:bodyPr rtlCol="0"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dirty="0"/>
              <a:t>Образец подзаголовка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 userDrawn="1"/>
        </p:nvGrpSpPr>
        <p:grpSpPr>
          <a:xfrm>
            <a:off x="7923213" y="0"/>
            <a:ext cx="4265612" cy="6858000"/>
            <a:chOff x="7923213" y="0"/>
            <a:chExt cx="4265612" cy="6858000"/>
          </a:xfrm>
        </p:grpSpPr>
        <p:pic>
          <p:nvPicPr>
            <p:cNvPr id="4" name="Рисунок 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213" y="0"/>
              <a:ext cx="4265612" cy="6858000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923213" y="0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DB3B26-218C-4385-B364-F4EB12FE238A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123611" y="0"/>
            <a:ext cx="1065214" cy="6868886"/>
            <a:chOff x="11123611" y="0"/>
            <a:chExt cx="1065214" cy="686888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123611" y="0"/>
              <a:ext cx="1065213" cy="6858000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11123612" y="10886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486078-CAD5-4DC2-BE56-4C049F6B33BC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 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FC5052-FE68-4F34-A074-3C8ABF68DAC4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BEE46C-0FDF-4330-B0FD-2811B4F88353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6150D2-A307-4104-8E0A-5AAD3C64DB47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FED335-4992-4A23-99AA-B0584DE3A962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rtlCol="0"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888EB2-6B1D-4D18-B69E-1CF3BE0C50A1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6025925" y="-50118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1E6C1C-7AAC-4A74-8261-4D4E3F5ACF06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848C03-1F59-4195-894F-AFC5ABD1EBA3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02820C2-F78E-4F67-8290-3B24EA20B54C}" type="datetime1">
              <a:rPr lang="ru-RU" smtClean="0"/>
              <a:t>30.11.2020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ru-RU" sz="3200" b="1" dirty="0" err="1"/>
              <a:t>Витрати</a:t>
            </a:r>
            <a:r>
              <a:rPr lang="ru-RU" sz="3200" b="1" dirty="0"/>
              <a:t> як </a:t>
            </a:r>
            <a:r>
              <a:rPr lang="ru-RU" sz="3200" b="1" dirty="0" err="1"/>
              <a:t>фармакоекономічна</a:t>
            </a:r>
            <a:r>
              <a:rPr lang="ru-RU" sz="3200" b="1" dirty="0"/>
              <a:t> </a:t>
            </a:r>
            <a:r>
              <a:rPr lang="ru-RU" sz="3200" b="1" dirty="0" err="1"/>
              <a:t>категорія</a:t>
            </a:r>
            <a:r>
              <a:rPr lang="ru-RU" sz="3200" b="1" dirty="0"/>
              <a:t>. Шляхи </a:t>
            </a:r>
            <a:r>
              <a:rPr lang="ru-RU" sz="3200" b="1" dirty="0" err="1"/>
              <a:t>оптимізації</a:t>
            </a:r>
            <a:r>
              <a:rPr lang="ru-RU" sz="3200" b="1" dirty="0"/>
              <a:t> </a:t>
            </a:r>
            <a:r>
              <a:rPr lang="ru-RU" sz="3200" b="1" dirty="0" err="1"/>
              <a:t>витрат</a:t>
            </a:r>
            <a:r>
              <a:rPr lang="ru-RU" sz="3200" b="1" dirty="0"/>
              <a:t> на </a:t>
            </a:r>
            <a:r>
              <a:rPr lang="ru-RU" sz="3200" b="1" dirty="0" err="1"/>
              <a:t>охорону</a:t>
            </a:r>
            <a:r>
              <a:rPr lang="ru-RU" sz="3200" b="1" dirty="0"/>
              <a:t> </a:t>
            </a:r>
            <a:r>
              <a:rPr lang="ru-RU" sz="3200" b="1" dirty="0" err="1"/>
              <a:t>здоров'я</a:t>
            </a:r>
            <a:r>
              <a:rPr lang="ru-RU" sz="3200" b="1" dirty="0"/>
              <a:t> </a:t>
            </a:r>
            <a:r>
              <a:rPr lang="ru-RU" sz="3200" b="1" dirty="0" err="1"/>
              <a:t>населення</a:t>
            </a:r>
            <a:r>
              <a:rPr lang="ru-RU" sz="3200" b="1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157192"/>
            <a:ext cx="5945187" cy="546652"/>
          </a:xfrm>
        </p:spPr>
        <p:txBody>
          <a:bodyPr rtlCol="0"/>
          <a:lstStyle/>
          <a:p>
            <a:pPr rtl="0"/>
            <a:r>
              <a:rPr lang="ru-RU" b="1" dirty="0" err="1"/>
              <a:t>Фармакоекономіка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b="1" dirty="0" err="1"/>
              <a:t>Витрати</a:t>
            </a:r>
            <a:r>
              <a:rPr lang="ru-RU" dirty="0"/>
              <a:t> - </a:t>
            </a:r>
            <a:r>
              <a:rPr lang="ru-RU" sz="2700" dirty="0" err="1"/>
              <a:t>матеріальні</a:t>
            </a:r>
            <a:r>
              <a:rPr lang="ru-RU" sz="2700" dirty="0"/>
              <a:t> і </a:t>
            </a:r>
            <a:r>
              <a:rPr lang="ru-RU" sz="2700" dirty="0" err="1"/>
              <a:t>нематеріальні</a:t>
            </a:r>
            <a:r>
              <a:rPr lang="ru-RU" sz="2700" dirty="0"/>
              <a:t> </a:t>
            </a:r>
            <a:r>
              <a:rPr lang="ru-RU" sz="2700" dirty="0" err="1"/>
              <a:t>витрати</a:t>
            </a:r>
            <a:r>
              <a:rPr lang="ru-RU" sz="2700" dirty="0"/>
              <a:t>, </a:t>
            </a:r>
            <a:r>
              <a:rPr lang="ru-RU" sz="2700" dirty="0" err="1"/>
              <a:t>пов’язані</a:t>
            </a:r>
            <a:r>
              <a:rPr lang="ru-RU" sz="2700" dirty="0"/>
              <a:t> з </a:t>
            </a:r>
            <a:r>
              <a:rPr lang="ru-RU" sz="2700" dirty="0" err="1"/>
              <a:t>лікуванням</a:t>
            </a:r>
            <a:r>
              <a:rPr lang="ru-RU" sz="2700" dirty="0"/>
              <a:t> </a:t>
            </a:r>
            <a:r>
              <a:rPr lang="ru-RU" sz="2700" dirty="0" err="1"/>
              <a:t>або</a:t>
            </a:r>
            <a:r>
              <a:rPr lang="ru-RU" sz="2700" dirty="0"/>
              <a:t> </a:t>
            </a:r>
            <a:r>
              <a:rPr lang="ru-RU" sz="2700" dirty="0" err="1"/>
              <a:t>профілактикою</a:t>
            </a:r>
            <a:r>
              <a:rPr lang="ru-RU" sz="2700" dirty="0"/>
              <a:t> </a:t>
            </a:r>
            <a:r>
              <a:rPr lang="ru-RU" sz="2700" dirty="0" err="1"/>
              <a:t>захворювання</a:t>
            </a:r>
            <a:endParaRPr lang="ru-RU" sz="2700" dirty="0"/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B847A3C9-ADD3-F245-BEDD-D0CC6FF6E37B}"/>
              </a:ext>
            </a:extLst>
          </p:cNvPr>
          <p:cNvSpPr/>
          <p:nvPr/>
        </p:nvSpPr>
        <p:spPr>
          <a:xfrm>
            <a:off x="1593026" y="1807078"/>
            <a:ext cx="1029891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 err="1">
                <a:solidFill>
                  <a:schemeClr val="tx1"/>
                </a:solidFill>
              </a:rPr>
              <a:t>Прямі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b="1" dirty="0" err="1">
                <a:solidFill>
                  <a:schemeClr val="tx1"/>
                </a:solidFill>
              </a:rPr>
              <a:t>витрати</a:t>
            </a:r>
            <a:r>
              <a:rPr lang="ru-RU" sz="2200" b="1" dirty="0">
                <a:solidFill>
                  <a:schemeClr val="tx1"/>
                </a:solidFill>
              </a:rPr>
              <a:t> - </a:t>
            </a:r>
            <a:r>
              <a:rPr lang="ru-RU" sz="2000" dirty="0" err="1">
                <a:solidFill>
                  <a:schemeClr val="tx1"/>
                </a:solidFill>
              </a:rPr>
              <a:t>витрати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які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безпосередньо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пов'язані</a:t>
            </a:r>
            <a:r>
              <a:rPr lang="ru-RU" sz="2000" dirty="0">
                <a:solidFill>
                  <a:schemeClr val="tx1"/>
                </a:solidFill>
              </a:rPr>
              <a:t> з </a:t>
            </a:r>
            <a:r>
              <a:rPr lang="ru-RU" sz="2000" dirty="0" err="1">
                <a:solidFill>
                  <a:schemeClr val="tx1"/>
                </a:solidFill>
              </a:rPr>
              <a:t>наданням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медичної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допомоги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2CD6975-DA98-F048-A4E1-86F3C2388632}"/>
              </a:ext>
            </a:extLst>
          </p:cNvPr>
          <p:cNvSpPr/>
          <p:nvPr/>
        </p:nvSpPr>
        <p:spPr>
          <a:xfrm>
            <a:off x="1628142" y="4450191"/>
            <a:ext cx="10298918" cy="99503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 err="1">
                <a:solidFill>
                  <a:schemeClr val="bg1"/>
                </a:solidFill>
              </a:rPr>
              <a:t>Непрямі</a:t>
            </a:r>
            <a:r>
              <a:rPr lang="ru-RU" sz="2200" b="1" dirty="0">
                <a:solidFill>
                  <a:schemeClr val="bg1"/>
                </a:solidFill>
              </a:rPr>
              <a:t> </a:t>
            </a:r>
            <a:r>
              <a:rPr lang="ru-RU" sz="2200" b="1" dirty="0" err="1">
                <a:solidFill>
                  <a:schemeClr val="bg1"/>
                </a:solidFill>
              </a:rPr>
              <a:t>витрати</a:t>
            </a:r>
            <a:r>
              <a:rPr lang="ru-RU" sz="2200" b="1" dirty="0">
                <a:solidFill>
                  <a:schemeClr val="bg1"/>
                </a:solidFill>
              </a:rPr>
              <a:t> - </a:t>
            </a:r>
            <a:r>
              <a:rPr lang="ru-RU" sz="2000" dirty="0" err="1">
                <a:solidFill>
                  <a:schemeClr val="bg1"/>
                </a:solidFill>
              </a:rPr>
              <a:t>витрати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які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пов'язані</a:t>
            </a:r>
            <a:r>
              <a:rPr lang="ru-RU" sz="2000" dirty="0">
                <a:solidFill>
                  <a:schemeClr val="bg1"/>
                </a:solidFill>
              </a:rPr>
              <a:t> з </a:t>
            </a:r>
            <a:r>
              <a:rPr lang="ru-RU" sz="2000" dirty="0" err="1">
                <a:solidFill>
                  <a:schemeClr val="bg1"/>
                </a:solidFill>
              </a:rPr>
              <a:t>непрацездатністю</a:t>
            </a:r>
            <a:r>
              <a:rPr lang="ru-RU" sz="2000" dirty="0">
                <a:solidFill>
                  <a:schemeClr val="bg1"/>
                </a:solidFill>
              </a:rPr>
              <a:t> хворого в момент </a:t>
            </a:r>
            <a:r>
              <a:rPr lang="ru-RU" sz="2000" dirty="0" err="1">
                <a:solidFill>
                  <a:schemeClr val="bg1"/>
                </a:solidFill>
              </a:rPr>
              <a:t>лікування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захворювання</a:t>
            </a:r>
            <a:r>
              <a:rPr lang="ru-RU" sz="2000" dirty="0">
                <a:solidFill>
                  <a:schemeClr val="bg1"/>
                </a:solidFill>
              </a:rPr>
              <a:t>, а </a:t>
            </a:r>
            <a:r>
              <a:rPr lang="ru-RU" sz="2000" dirty="0" err="1">
                <a:solidFill>
                  <a:schemeClr val="bg1"/>
                </a:solidFill>
              </a:rPr>
              <a:t>також</a:t>
            </a:r>
            <a:r>
              <a:rPr lang="ru-RU" sz="2000" dirty="0">
                <a:solidFill>
                  <a:schemeClr val="bg1"/>
                </a:solidFill>
              </a:rPr>
              <a:t> з </a:t>
            </a:r>
            <a:r>
              <a:rPr lang="ru-RU" sz="2000" dirty="0" err="1">
                <a:solidFill>
                  <a:schemeClr val="bg1"/>
                </a:solidFill>
              </a:rPr>
              <a:t>відсутністю</a:t>
            </a:r>
            <a:r>
              <a:rPr lang="ru-RU" sz="2000" dirty="0">
                <a:solidFill>
                  <a:schemeClr val="bg1"/>
                </a:solidFill>
              </a:rPr>
              <a:t> на </a:t>
            </a:r>
            <a:r>
              <a:rPr lang="ru-RU" sz="2000" dirty="0" err="1">
                <a:solidFill>
                  <a:schemeClr val="bg1"/>
                </a:solidFill>
              </a:rPr>
              <a:t>робочому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місці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його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родичів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змушених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доглядати</a:t>
            </a:r>
            <a:r>
              <a:rPr lang="ru-RU" sz="2000" dirty="0">
                <a:solidFill>
                  <a:schemeClr val="bg1"/>
                </a:solidFill>
              </a:rPr>
              <a:t> за </a:t>
            </a:r>
            <a:r>
              <a:rPr lang="ru-RU" sz="2000" dirty="0" err="1">
                <a:solidFill>
                  <a:schemeClr val="bg1"/>
                </a:solidFill>
              </a:rPr>
              <a:t>хворим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66D0B487-0256-3344-872C-4FC3CD90429C}"/>
              </a:ext>
            </a:extLst>
          </p:cNvPr>
          <p:cNvSpPr/>
          <p:nvPr/>
        </p:nvSpPr>
        <p:spPr>
          <a:xfrm>
            <a:off x="1628142" y="5552649"/>
            <a:ext cx="10363522" cy="12264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 err="1"/>
              <a:t>Необчислювані</a:t>
            </a:r>
            <a:r>
              <a:rPr lang="ru-RU" sz="2200" b="1" dirty="0"/>
              <a:t> </a:t>
            </a:r>
            <a:r>
              <a:rPr lang="ru-RU" sz="2200" b="1" dirty="0" err="1"/>
              <a:t>витрати</a:t>
            </a:r>
            <a:r>
              <a:rPr lang="ru-RU" sz="2200" b="1" dirty="0"/>
              <a:t> </a:t>
            </a:r>
            <a:r>
              <a:rPr lang="ru-RU" sz="1600" b="1" dirty="0"/>
              <a:t>- </a:t>
            </a:r>
            <a:r>
              <a:rPr lang="ru-RU" sz="2000" dirty="0" err="1"/>
              <a:t>витрати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неможливо</a:t>
            </a:r>
            <a:r>
              <a:rPr lang="ru-RU" sz="2000" dirty="0"/>
              <a:t> </a:t>
            </a:r>
            <a:r>
              <a:rPr lang="ru-RU" sz="2000" dirty="0" err="1"/>
              <a:t>визначити</a:t>
            </a:r>
            <a:r>
              <a:rPr lang="ru-RU" sz="2000" dirty="0"/>
              <a:t> в </a:t>
            </a:r>
            <a:r>
              <a:rPr lang="ru-RU" sz="2000" dirty="0" err="1"/>
              <a:t>грошових</a:t>
            </a:r>
            <a:r>
              <a:rPr lang="ru-RU" sz="2000" dirty="0"/>
              <a:t> </a:t>
            </a:r>
            <a:r>
              <a:rPr lang="ru-RU" sz="2000" dirty="0" err="1"/>
              <a:t>показниках</a:t>
            </a:r>
            <a:r>
              <a:rPr lang="ru-RU" sz="2000" dirty="0"/>
              <a:t>, </a:t>
            </a:r>
            <a:r>
              <a:rPr lang="ru-RU" sz="2000" dirty="0" err="1"/>
              <a:t>пов'язані</a:t>
            </a:r>
            <a:r>
              <a:rPr lang="ru-RU" sz="2000" dirty="0"/>
              <a:t> з </a:t>
            </a:r>
            <a:r>
              <a:rPr lang="ru-RU" sz="2000" dirty="0" err="1"/>
              <a:t>особливостями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і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проявами</a:t>
            </a:r>
            <a:r>
              <a:rPr lang="ru-RU" sz="2000" dirty="0"/>
              <a:t> в </a:t>
            </a:r>
            <a:r>
              <a:rPr lang="ru-RU" sz="2000" dirty="0" err="1"/>
              <a:t>суспільстві</a:t>
            </a:r>
            <a:r>
              <a:rPr lang="ru-RU" sz="2000" dirty="0"/>
              <a:t> (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біль</a:t>
            </a:r>
            <a:r>
              <a:rPr lang="ru-RU" sz="2000" dirty="0"/>
              <a:t> і </a:t>
            </a:r>
            <a:r>
              <a:rPr lang="ru-RU" sz="2000" dirty="0" err="1"/>
              <a:t>страждання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відчуваєпацієнт</a:t>
            </a:r>
            <a:r>
              <a:rPr lang="ru-RU" sz="2000" dirty="0"/>
              <a:t> 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проведеного</a:t>
            </a:r>
            <a:r>
              <a:rPr lang="ru-RU" sz="2000" dirty="0"/>
              <a:t> курсу </a:t>
            </a:r>
            <a:r>
              <a:rPr lang="ru-RU" sz="2000" dirty="0" err="1"/>
              <a:t>лікування</a:t>
            </a:r>
            <a:r>
              <a:rPr lang="ru-RU" sz="2000" dirty="0"/>
              <a:t>); </a:t>
            </a:r>
            <a:r>
              <a:rPr lang="ru-RU" sz="2000" dirty="0" err="1"/>
              <a:t>описуються</a:t>
            </a:r>
            <a:r>
              <a:rPr lang="ru-RU" sz="2000" dirty="0"/>
              <a:t> словесно і </a:t>
            </a:r>
            <a:r>
              <a:rPr lang="ru-RU" sz="2000" dirty="0" err="1"/>
              <a:t>оцінюються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показників</a:t>
            </a:r>
            <a:r>
              <a:rPr lang="ru-RU" sz="2000" dirty="0"/>
              <a:t> </a:t>
            </a:r>
            <a:r>
              <a:rPr lang="ru-RU" sz="2000" dirty="0" err="1"/>
              <a:t>якості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DF47313-F160-2E4C-B14D-A7BEF2F720A7}"/>
              </a:ext>
            </a:extLst>
          </p:cNvPr>
          <p:cNvSpPr/>
          <p:nvPr/>
        </p:nvSpPr>
        <p:spPr>
          <a:xfrm>
            <a:off x="1635546" y="2680826"/>
            <a:ext cx="5178945" cy="16556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Медичні</a:t>
            </a:r>
            <a:endParaRPr lang="ru-RU" b="1" dirty="0">
              <a:solidFill>
                <a:schemeClr val="tx1"/>
              </a:solidFill>
            </a:endParaRPr>
          </a:p>
          <a:p>
            <a:pPr algn="just"/>
            <a:r>
              <a:rPr lang="ru-RU" dirty="0" err="1">
                <a:solidFill>
                  <a:schemeClr val="tx1"/>
                </a:solidFill>
              </a:rPr>
              <a:t>витрати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несе</a:t>
            </a:r>
            <a:r>
              <a:rPr lang="ru-RU" dirty="0">
                <a:solidFill>
                  <a:schemeClr val="tx1"/>
                </a:solidFill>
              </a:rPr>
              <a:t> система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пацієнт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платник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суспільство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цілому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процесі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надання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медичної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допомоги</a:t>
            </a:r>
            <a:r>
              <a:rPr lang="ru-RU" dirty="0">
                <a:solidFill>
                  <a:schemeClr val="tx1"/>
                </a:solidFill>
              </a:rPr>
              <a:t> (на </a:t>
            </a:r>
            <a:r>
              <a:rPr lang="ru-RU" dirty="0" err="1">
                <a:solidFill>
                  <a:schemeClr val="tx1"/>
                </a:solidFill>
              </a:rPr>
              <a:t>діагностику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профілактику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7A3203A-408C-D249-9066-C527908E0188}"/>
              </a:ext>
            </a:extLst>
          </p:cNvPr>
          <p:cNvSpPr/>
          <p:nvPr/>
        </p:nvSpPr>
        <p:spPr>
          <a:xfrm>
            <a:off x="6958508" y="2660856"/>
            <a:ext cx="4752530" cy="16556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Немедичні</a:t>
            </a:r>
            <a:endParaRPr lang="ru-RU" b="1" dirty="0">
              <a:solidFill>
                <a:schemeClr val="tx1"/>
              </a:solidFill>
            </a:endParaRPr>
          </a:p>
          <a:p>
            <a:pPr algn="just"/>
            <a:r>
              <a:rPr lang="ru-RU" dirty="0" err="1">
                <a:solidFill>
                  <a:schemeClr val="tx1"/>
                </a:solidFill>
              </a:rPr>
              <a:t>витрати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громадські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організації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органи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соціального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захисту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громадські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організації</a:t>
            </a:r>
            <a:r>
              <a:rPr lang="ru-RU" dirty="0">
                <a:solidFill>
                  <a:schemeClr val="tx1"/>
                </a:solidFill>
              </a:rPr>
              <a:t>),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пацієнти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родини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трелка вниз 10">
            <a:extLst>
              <a:ext uri="{FF2B5EF4-FFF2-40B4-BE49-F238E27FC236}">
                <a16:creationId xmlns:a16="http://schemas.microsoft.com/office/drawing/2014/main" id="{753DFBFC-69CC-AD4E-B86C-87D57E6BCEA6}"/>
              </a:ext>
            </a:extLst>
          </p:cNvPr>
          <p:cNvSpPr/>
          <p:nvPr/>
        </p:nvSpPr>
        <p:spPr>
          <a:xfrm>
            <a:off x="3864978" y="2456441"/>
            <a:ext cx="720080" cy="21602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>
            <a:extLst>
              <a:ext uri="{FF2B5EF4-FFF2-40B4-BE49-F238E27FC236}">
                <a16:creationId xmlns:a16="http://schemas.microsoft.com/office/drawing/2014/main" id="{A6CA139F-DA94-4945-BF6B-83DC5E06E0A5}"/>
              </a:ext>
            </a:extLst>
          </p:cNvPr>
          <p:cNvSpPr/>
          <p:nvPr/>
        </p:nvSpPr>
        <p:spPr>
          <a:xfrm>
            <a:off x="8974733" y="2484310"/>
            <a:ext cx="720080" cy="23100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0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err="1"/>
              <a:t>Прямі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br>
              <a:rPr lang="ru-RU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1522412" y="1828800"/>
            <a:ext cx="10332639" cy="4340226"/>
          </a:xfrm>
        </p:spPr>
        <p:txBody>
          <a:bodyPr rtlCol="0">
            <a:normAutofit fontScale="92500" lnSpcReduction="20000"/>
          </a:bodyPr>
          <a:lstStyle/>
          <a:p>
            <a:r>
              <a:rPr lang="ru-RU" dirty="0"/>
              <a:t>• </a:t>
            </a:r>
            <a:r>
              <a:rPr lang="ru-RU" dirty="0" err="1"/>
              <a:t>витрати</a:t>
            </a:r>
            <a:r>
              <a:rPr lang="ru-RU" dirty="0"/>
              <a:t> на </a:t>
            </a:r>
            <a:r>
              <a:rPr lang="ru-RU" dirty="0" err="1"/>
              <a:t>діагностику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(</a:t>
            </a:r>
            <a:r>
              <a:rPr lang="ru-RU" dirty="0" err="1"/>
              <a:t>лабораторні</a:t>
            </a:r>
            <a:r>
              <a:rPr lang="ru-RU" dirty="0"/>
              <a:t> та </a:t>
            </a:r>
            <a:r>
              <a:rPr lang="ru-RU" dirty="0" err="1"/>
              <a:t>інструментальні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);</a:t>
            </a:r>
            <a:endParaRPr lang="ru-UA" dirty="0"/>
          </a:p>
          <a:p>
            <a:r>
              <a:rPr lang="ru-RU" dirty="0"/>
              <a:t>•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процедур (</a:t>
            </a:r>
            <a:r>
              <a:rPr lang="ru-RU" dirty="0" err="1"/>
              <a:t>хірургічні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, </a:t>
            </a:r>
            <a:r>
              <a:rPr lang="ru-RU" dirty="0" err="1"/>
              <a:t>реабілітаційні</a:t>
            </a:r>
            <a:r>
              <a:rPr lang="ru-RU" dirty="0"/>
              <a:t> </a:t>
            </a:r>
            <a:r>
              <a:rPr lang="ru-RU" dirty="0" err="1"/>
              <a:t>маніпуляції</a:t>
            </a:r>
            <a:r>
              <a:rPr lang="ru-RU" dirty="0"/>
              <a:t> і т.д.).</a:t>
            </a:r>
            <a:endParaRPr lang="ru-UA" dirty="0"/>
          </a:p>
          <a:p>
            <a:r>
              <a:rPr lang="ru-RU" dirty="0"/>
              <a:t>•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на курс </a:t>
            </a:r>
            <a:r>
              <a:rPr lang="ru-RU" dirty="0" err="1"/>
              <a:t>лікування</a:t>
            </a:r>
            <a:r>
              <a:rPr lang="ru-RU" dirty="0"/>
              <a:t>;</a:t>
            </a:r>
            <a:endParaRPr lang="ru-UA" dirty="0"/>
          </a:p>
          <a:p>
            <a:r>
              <a:rPr lang="ru-RU" dirty="0"/>
              <a:t>•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тестів</a:t>
            </a:r>
            <a:r>
              <a:rPr lang="ru-RU" dirty="0"/>
              <a:t>, </a:t>
            </a:r>
            <a:r>
              <a:rPr lang="ru-RU" dirty="0" err="1"/>
              <a:t>аналізів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та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;</a:t>
            </a:r>
            <a:endParaRPr lang="ru-UA" dirty="0"/>
          </a:p>
          <a:p>
            <a:r>
              <a:rPr lang="ru-RU" dirty="0"/>
              <a:t>• </a:t>
            </a:r>
            <a:r>
              <a:rPr lang="ru-RU" dirty="0" err="1"/>
              <a:t>витрати</a:t>
            </a:r>
            <a:r>
              <a:rPr lang="ru-RU" dirty="0"/>
              <a:t> на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побічної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лікарського</a:t>
            </a:r>
            <a:r>
              <a:rPr lang="ru-RU" dirty="0"/>
              <a:t> препарату;</a:t>
            </a:r>
            <a:endParaRPr lang="ru-UA" dirty="0"/>
          </a:p>
          <a:p>
            <a:r>
              <a:rPr lang="ru-RU" dirty="0"/>
              <a:t>•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ліжко</a:t>
            </a:r>
            <a:r>
              <a:rPr lang="ru-RU" dirty="0"/>
              <a:t>-дня в </a:t>
            </a:r>
            <a:r>
              <a:rPr lang="ru-RU" dirty="0" err="1"/>
              <a:t>стаціонарі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надаваних</a:t>
            </a:r>
            <a:r>
              <a:rPr lang="ru-RU" dirty="0"/>
              <a:t> хворому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вдома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молодшим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персоналом;</a:t>
            </a:r>
            <a:endParaRPr lang="ru-UA" dirty="0"/>
          </a:p>
          <a:p>
            <a:r>
              <a:rPr lang="ru-RU" dirty="0"/>
              <a:t>•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(</a:t>
            </a:r>
            <a:r>
              <a:rPr lang="ru-RU" dirty="0" err="1"/>
              <a:t>заробив</a:t>
            </a:r>
            <a:r>
              <a:rPr lang="ru-RU" dirty="0"/>
              <a:t> плата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, плата за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консультації</a:t>
            </a:r>
            <a:r>
              <a:rPr lang="ru-RU" dirty="0"/>
              <a:t>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81718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err="1"/>
              <a:t>Прямі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характеру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2EDF6-8D9C-0047-B8AE-8A154A2989E5}"/>
              </a:ext>
            </a:extLst>
          </p:cNvPr>
          <p:cNvSpPr/>
          <p:nvPr/>
        </p:nvSpPr>
        <p:spPr>
          <a:xfrm>
            <a:off x="1522414" y="2116686"/>
            <a:ext cx="8100390" cy="2624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фіксовані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fіх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соsts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варіабельні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vаrіаblе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соsts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середні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аvеrаgе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соsts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максимальні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mаrgіnаl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соsts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приріст витрат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іnсrеmеntаl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соsts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 можливі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орроrtunіtу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соsts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B164DA-B8CB-2A42-BA44-CD3E95FF3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548" y="2774787"/>
            <a:ext cx="4719667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6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67EB56-140F-1A4F-8CDA-A3BF8FB2AB50}"/>
              </a:ext>
            </a:extLst>
          </p:cNvPr>
          <p:cNvSpPr/>
          <p:nvPr/>
        </p:nvSpPr>
        <p:spPr>
          <a:xfrm>
            <a:off x="1269876" y="646113"/>
            <a:ext cx="10369152" cy="1270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/>
              <a:t>	</a:t>
            </a:r>
            <a:r>
              <a:rPr lang="ru-RU" b="1" dirty="0" err="1">
                <a:solidFill>
                  <a:schemeClr val="tx1"/>
                </a:solidFill>
              </a:rPr>
              <a:t>Фіксовані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витрати</a:t>
            </a:r>
            <a:r>
              <a:rPr lang="ru-RU" b="1" dirty="0">
                <a:solidFill>
                  <a:schemeClr val="tx1"/>
                </a:solidFill>
              </a:rPr>
              <a:t> - </a:t>
            </a:r>
            <a:r>
              <a:rPr lang="ru-RU" b="1" dirty="0" err="1">
                <a:solidFill>
                  <a:schemeClr val="tx1"/>
                </a:solidFill>
              </a:rPr>
              <a:t>витрати</a:t>
            </a:r>
            <a:r>
              <a:rPr lang="ru-RU" b="1" dirty="0">
                <a:solidFill>
                  <a:schemeClr val="tx1"/>
                </a:solidFill>
              </a:rPr>
              <a:t> на </a:t>
            </a:r>
            <a:r>
              <a:rPr lang="ru-RU" b="1" dirty="0" err="1">
                <a:solidFill>
                  <a:schemeClr val="tx1"/>
                </a:solidFill>
              </a:rPr>
              <a:t>лікування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діагностику</a:t>
            </a:r>
            <a:r>
              <a:rPr lang="ru-RU" b="1" dirty="0">
                <a:solidFill>
                  <a:schemeClr val="tx1"/>
                </a:solidFill>
              </a:rPr>
              <a:t> та </a:t>
            </a:r>
            <a:r>
              <a:rPr lang="ru-RU" b="1" dirty="0" err="1">
                <a:solidFill>
                  <a:schemeClr val="tx1"/>
                </a:solidFill>
              </a:rPr>
              <a:t>профілактику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захворювання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встановлені</a:t>
            </a:r>
            <a:r>
              <a:rPr lang="ru-RU" b="1" dirty="0">
                <a:solidFill>
                  <a:schemeClr val="tx1"/>
                </a:solidFill>
              </a:rPr>
              <a:t> в </a:t>
            </a:r>
            <a:r>
              <a:rPr lang="ru-RU" b="1" dirty="0" err="1">
                <a:solidFill>
                  <a:schemeClr val="tx1"/>
                </a:solidFill>
              </a:rPr>
              <a:t>певному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медичному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закладі</a:t>
            </a:r>
            <a:endParaRPr lang="ru-UA" b="1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0812E3C2-D586-7248-9C67-2EADC965C0F4}"/>
              </a:ext>
            </a:extLst>
          </p:cNvPr>
          <p:cNvSpPr/>
          <p:nvPr/>
        </p:nvSpPr>
        <p:spPr>
          <a:xfrm>
            <a:off x="2133972" y="1916832"/>
            <a:ext cx="9505056" cy="20882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/>
              <a:t>• витрати закладу - витрати, пов'язані з утриманням медичного закладу, не залежні від застосування конкретної медичної технології (ремонт, опалення, водопостачання та ін.);</a:t>
            </a:r>
            <a:endParaRPr lang="ru-UA" dirty="0"/>
          </a:p>
          <a:p>
            <a:r>
              <a:rPr lang="uk-UA" dirty="0"/>
              <a:t>• стандартні витрати - витрати, визначені для конкретної медичної технології в даному медичному закладі і незначно змінюються в залежності від індивідуальних особливостей хворого (вартість певного лабораторного методу, прийнята разова, добова та курсова доза та ін.).</a:t>
            </a:r>
            <a:endParaRPr lang="ru-UA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E702C8-1EF2-A247-BB9A-5AC787FB0076}"/>
              </a:ext>
            </a:extLst>
          </p:cNvPr>
          <p:cNvSpPr/>
          <p:nvPr/>
        </p:nvSpPr>
        <p:spPr>
          <a:xfrm>
            <a:off x="1269876" y="4293096"/>
            <a:ext cx="10657184" cy="158417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i="1" dirty="0"/>
              <a:t>Варіабельні</a:t>
            </a:r>
            <a:r>
              <a:rPr lang="uk-UA" b="1" dirty="0"/>
              <a:t> </a:t>
            </a:r>
            <a:r>
              <a:rPr lang="uk-UA" b="1" i="1" dirty="0"/>
              <a:t>витрати</a:t>
            </a:r>
            <a:r>
              <a:rPr lang="uk-UA" b="1" dirty="0"/>
              <a:t> (</a:t>
            </a:r>
            <a:r>
              <a:rPr lang="uk-UA" b="1" dirty="0" err="1"/>
              <a:t>variable</a:t>
            </a:r>
            <a:r>
              <a:rPr lang="uk-UA" b="1" dirty="0"/>
              <a:t> </a:t>
            </a:r>
            <a:r>
              <a:rPr lang="uk-UA" b="1" dirty="0" err="1"/>
              <a:t>costs</a:t>
            </a:r>
            <a:r>
              <a:rPr lang="uk-UA" b="1" dirty="0"/>
              <a:t>) </a:t>
            </a:r>
            <a:r>
              <a:rPr lang="uk-UA" dirty="0"/>
              <a:t>- витрати, які можуть змінюватися в залежності від умов, пов'язані з біологічною різнорідністю хворих в даній популяції, з їх індивідуальними особливостями (наприклад, витрати виникають в результаті з зміни загальноприйнятою дози в зв’язку з віком і вагою хворого , подовження термінів лікування, необхідність усунення побічних реакцій на препарат та ін.).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1625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67EB56-140F-1A4F-8CDA-A3BF8FB2AB50}"/>
              </a:ext>
            </a:extLst>
          </p:cNvPr>
          <p:cNvSpPr/>
          <p:nvPr/>
        </p:nvSpPr>
        <p:spPr>
          <a:xfrm>
            <a:off x="1557908" y="675353"/>
            <a:ext cx="10369152" cy="1270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/>
              <a:t>	</a:t>
            </a:r>
            <a:r>
              <a:rPr lang="uk-UA" i="1" dirty="0">
                <a:solidFill>
                  <a:schemeClr val="tx1"/>
                </a:solidFill>
              </a:rPr>
              <a:t> </a:t>
            </a:r>
            <a:r>
              <a:rPr lang="uk-UA" b="1" i="1" dirty="0">
                <a:solidFill>
                  <a:schemeClr val="tx1"/>
                </a:solidFill>
              </a:rPr>
              <a:t>Середні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i="1" dirty="0">
                <a:solidFill>
                  <a:schemeClr val="tx1"/>
                </a:solidFill>
              </a:rPr>
              <a:t>витрати</a:t>
            </a:r>
            <a:r>
              <a:rPr lang="uk-UA" b="1" dirty="0">
                <a:solidFill>
                  <a:schemeClr val="tx1"/>
                </a:solidFill>
              </a:rPr>
              <a:t> (</a:t>
            </a:r>
            <a:r>
              <a:rPr lang="uk-UA" b="1" dirty="0" err="1">
                <a:solidFill>
                  <a:schemeClr val="tx1"/>
                </a:solidFill>
              </a:rPr>
              <a:t>average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dirty="0" err="1">
                <a:solidFill>
                  <a:schemeClr val="tx1"/>
                </a:solidFill>
              </a:rPr>
              <a:t>costs</a:t>
            </a:r>
            <a:r>
              <a:rPr lang="uk-UA" b="1" dirty="0">
                <a:solidFill>
                  <a:schemeClr val="tx1"/>
                </a:solidFill>
              </a:rPr>
              <a:t>) </a:t>
            </a:r>
            <a:r>
              <a:rPr lang="uk-UA" dirty="0">
                <a:solidFill>
                  <a:schemeClr val="tx1"/>
                </a:solidFill>
              </a:rPr>
              <a:t>- середня сума витрат на діагностику захворювання і застосування певної схеми лікування в конкретному медичному закладі.</a:t>
            </a:r>
            <a:endParaRPr lang="ru-UA" dirty="0">
              <a:solidFill>
                <a:schemeClr val="tx1"/>
              </a:solidFill>
            </a:endParaRPr>
          </a:p>
          <a:p>
            <a:pPr algn="just"/>
            <a:endParaRPr lang="ru-UA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E702C8-1EF2-A247-BB9A-5AC787FB0076}"/>
              </a:ext>
            </a:extLst>
          </p:cNvPr>
          <p:cNvSpPr/>
          <p:nvPr/>
        </p:nvSpPr>
        <p:spPr>
          <a:xfrm>
            <a:off x="1269876" y="2276872"/>
            <a:ext cx="10657184" cy="158417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b="1" i="1" dirty="0"/>
              <a:t>	Маргінальні</a:t>
            </a:r>
            <a:r>
              <a:rPr lang="uk-UA" b="1" dirty="0"/>
              <a:t> </a:t>
            </a:r>
            <a:r>
              <a:rPr lang="uk-UA" b="1" i="1" dirty="0"/>
              <a:t>витрати</a:t>
            </a:r>
            <a:r>
              <a:rPr lang="uk-UA" b="1" dirty="0"/>
              <a:t> (</a:t>
            </a:r>
            <a:r>
              <a:rPr lang="uk-UA" b="1" dirty="0" err="1"/>
              <a:t>marginal</a:t>
            </a:r>
            <a:r>
              <a:rPr lang="uk-UA" b="1" dirty="0"/>
              <a:t> </a:t>
            </a:r>
            <a:r>
              <a:rPr lang="uk-UA" b="1" dirty="0" err="1"/>
              <a:t>costs</a:t>
            </a:r>
            <a:r>
              <a:rPr lang="uk-UA" b="1" dirty="0"/>
              <a:t>) </a:t>
            </a:r>
            <a:r>
              <a:rPr lang="uk-UA" dirty="0"/>
              <a:t>- різниця у витратах на лікування одного захворювання двома різними медичними технологіями (традиційної та альтернативної).</a:t>
            </a:r>
            <a:endParaRPr lang="ru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CC6DEB0-7035-1A4A-A38F-B205C12794C2}"/>
              </a:ext>
            </a:extLst>
          </p:cNvPr>
          <p:cNvSpPr/>
          <p:nvPr/>
        </p:nvSpPr>
        <p:spPr>
          <a:xfrm>
            <a:off x="1269876" y="4437112"/>
            <a:ext cx="10657184" cy="13681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b="1" i="1" dirty="0"/>
              <a:t>	Можливі</a:t>
            </a:r>
            <a:r>
              <a:rPr lang="uk-UA" b="1" dirty="0"/>
              <a:t> </a:t>
            </a:r>
            <a:r>
              <a:rPr lang="uk-UA" b="1" i="1" dirty="0"/>
              <a:t>витрати</a:t>
            </a:r>
            <a:r>
              <a:rPr lang="uk-UA" b="1" dirty="0"/>
              <a:t> </a:t>
            </a:r>
            <a:r>
              <a:rPr lang="uk-UA" dirty="0"/>
              <a:t>- це витрати, що підлягають оптимізації завдяки функціонуванню ринку. Наприклад, при </a:t>
            </a:r>
            <a:r>
              <a:rPr lang="uk-UA" dirty="0" err="1"/>
              <a:t>фармакоекономічних</a:t>
            </a:r>
            <a:r>
              <a:rPr lang="uk-UA" dirty="0"/>
              <a:t> дослідженнях прийнято, що ціна лікарського засобу визначається на основі максимальної ціни, встановленої відповідним міністерством.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0709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8278627-58E0-574C-8683-14D7D7772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658824"/>
              </p:ext>
            </p:extLst>
          </p:nvPr>
        </p:nvGraphicFramePr>
        <p:xfrm>
          <a:off x="1629917" y="1929321"/>
          <a:ext cx="9937102" cy="4193125"/>
        </p:xfrm>
        <a:graphic>
          <a:graphicData uri="http://schemas.openxmlformats.org/drawingml/2006/table">
            <a:tbl>
              <a:tblPr firstRow="1" firstCol="1" bandRow="1" bandCol="1">
                <a:tableStyleId>{69CF1AB2-1976-4502-BF36-3FF5EA218861}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2499697618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77408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118668940"/>
                    </a:ext>
                  </a:extLst>
                </a:gridCol>
                <a:gridCol w="1944215">
                  <a:extLst>
                    <a:ext uri="{9D8B030D-6E8A-4147-A177-3AD203B41FA5}">
                      <a16:colId xmlns:a16="http://schemas.microsoft.com/office/drawing/2014/main" val="923718355"/>
                    </a:ext>
                  </a:extLst>
                </a:gridCol>
              </a:tblGrid>
              <a:tr h="2241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Вид затрат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Призначення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Приклади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Фінансування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3025537553"/>
                  </a:ext>
                </a:extLst>
              </a:tr>
              <a:tr h="4636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Доставка </a:t>
                      </a:r>
                      <a:r>
                        <a:rPr lang="uk-UA" sz="1400">
                          <a:effectLst/>
                        </a:rPr>
                        <a:t>до лікаря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для </a:t>
                      </a:r>
                      <a:r>
                        <a:rPr lang="uk-UA" sz="1400">
                          <a:effectLst/>
                        </a:rPr>
                        <a:t>огляду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Затрати на проїзд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хворий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2097842280"/>
                  </a:ext>
                </a:extLst>
              </a:tr>
              <a:tr h="7030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Доплат</a:t>
                      </a:r>
                      <a:r>
                        <a:rPr lang="uk-UA" sz="1400">
                          <a:effectLst/>
                        </a:rPr>
                        <a:t>и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Лікарські препарати</a:t>
                      </a:r>
                      <a:r>
                        <a:rPr lang="ru-RU" sz="1400">
                          <a:effectLst/>
                        </a:rPr>
                        <a:t>; </a:t>
                      </a:r>
                      <a:r>
                        <a:rPr lang="uk-UA" sz="1400">
                          <a:effectLst/>
                        </a:rPr>
                        <a:t>послуги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вид страховки; 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хворий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2887736945"/>
                  </a:ext>
                </a:extLst>
              </a:tr>
              <a:tr h="7030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Лікарські препарати без рецепту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Загальнозміцнююча терапія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вітаміни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хворий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1195572757"/>
                  </a:ext>
                </a:extLst>
              </a:tr>
              <a:tr h="7030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Медичні допоміжні матеріали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бандаж; </a:t>
                      </a:r>
                      <a:r>
                        <a:rPr lang="uk-UA" sz="1400">
                          <a:effectLst/>
                        </a:rPr>
                        <a:t>інвалідна коляска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хворий чи</a:t>
                      </a:r>
                      <a:r>
                        <a:rPr lang="ru-RU" sz="1400">
                          <a:effectLst/>
                        </a:rPr>
                        <a:t> соцстрах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3207537869"/>
                  </a:ext>
                </a:extLst>
              </a:tr>
              <a:tr h="4636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Непрацездатність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Материальна</a:t>
                      </a:r>
                      <a:r>
                        <a:rPr lang="uk-UA" sz="1400">
                          <a:effectLst/>
                        </a:rPr>
                        <a:t> допомога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Оплата днів непрацездатності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соцстрах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1425118417"/>
                  </a:ext>
                </a:extLst>
              </a:tr>
              <a:tr h="4636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взуття</a:t>
                      </a:r>
                      <a:r>
                        <a:rPr lang="ru-RU" sz="1400">
                          <a:effectLst/>
                        </a:rPr>
                        <a:t>, од</a:t>
                      </a:r>
                      <a:r>
                        <a:rPr lang="uk-UA" sz="1400">
                          <a:effectLst/>
                        </a:rPr>
                        <a:t>яг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взуття</a:t>
                      </a:r>
                      <a:r>
                        <a:rPr lang="ru-RU" sz="1400">
                          <a:effectLst/>
                        </a:rPr>
                        <a:t>, </a:t>
                      </a:r>
                      <a:r>
                        <a:rPr lang="uk-UA" sz="1400">
                          <a:effectLst/>
                        </a:rPr>
                        <a:t>одяг для діабетика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Хворий чи</a:t>
                      </a:r>
                      <a:r>
                        <a:rPr lang="ru-RU" sz="1400">
                          <a:effectLst/>
                        </a:rPr>
                        <a:t> соцстрах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651133553"/>
                  </a:ext>
                </a:extLst>
              </a:tr>
              <a:tr h="4636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Д</a:t>
                      </a:r>
                      <a:r>
                        <a:rPr lang="uk-UA" sz="1400">
                          <a:effectLst/>
                        </a:rPr>
                        <a:t>ієта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специфика </a:t>
                      </a:r>
                      <a:r>
                        <a:rPr lang="uk-UA" sz="1400">
                          <a:effectLst/>
                        </a:rPr>
                        <a:t>харчування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>
                          <a:effectLst/>
                        </a:rPr>
                        <a:t>страви</a:t>
                      </a:r>
                      <a:r>
                        <a:rPr lang="ru-RU" sz="1400">
                          <a:effectLst/>
                        </a:rPr>
                        <a:t> без глюкоз</a:t>
                      </a:r>
                      <a:r>
                        <a:rPr lang="uk-UA" sz="1400">
                          <a:effectLst/>
                        </a:rPr>
                        <a:t>и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effectLst/>
                        </a:rPr>
                        <a:t>Хворий чи</a:t>
                      </a:r>
                      <a:r>
                        <a:rPr lang="ru-RU" sz="1400" dirty="0">
                          <a:effectLst/>
                        </a:rPr>
                        <a:t> соцстрах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86" marR="24786" marT="0" marB="0"/>
                </a:tc>
                <a:extLst>
                  <a:ext uri="{0D108BD9-81ED-4DB2-BD59-A6C34878D82A}">
                    <a16:rowId xmlns:a16="http://schemas.microsoft.com/office/drawing/2014/main" val="388971802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8B9ED5-5BFB-9D49-B649-25393A436F29}"/>
              </a:ext>
            </a:extLst>
          </p:cNvPr>
          <p:cNvSpPr txBox="1">
            <a:spLocks/>
          </p:cNvSpPr>
          <p:nvPr/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прямих</a:t>
            </a:r>
            <a:r>
              <a:rPr lang="ru-RU" dirty="0"/>
              <a:t> </a:t>
            </a:r>
            <a:r>
              <a:rPr lang="ru-RU" dirty="0" err="1"/>
              <a:t>немедичних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endParaRPr lang="ru-RU" dirty="0"/>
          </a:p>
          <a:p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99087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8B9ED5-5BFB-9D49-B649-25393A436F29}"/>
              </a:ext>
            </a:extLst>
          </p:cNvPr>
          <p:cNvSpPr txBox="1">
            <a:spLocks/>
          </p:cNvSpPr>
          <p:nvPr/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/>
              <a:t>Прямі</a:t>
            </a:r>
            <a:r>
              <a:rPr lang="ru-RU" dirty="0"/>
              <a:t> </a:t>
            </a:r>
            <a:r>
              <a:rPr lang="ru-RU" dirty="0" err="1"/>
              <a:t>немедичні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3ACB75-AC81-D546-91D4-442680662B3A}"/>
              </a:ext>
            </a:extLst>
          </p:cNvPr>
          <p:cNvSpPr/>
          <p:nvPr/>
        </p:nvSpPr>
        <p:spPr>
          <a:xfrm>
            <a:off x="1701924" y="1268760"/>
            <a:ext cx="10081120" cy="43204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000" dirty="0"/>
              <a:t>• вартість доставки хворого до медичного закладу особистим чи громадським (несанітарним) транспортом;</a:t>
            </a:r>
          </a:p>
          <a:p>
            <a:endParaRPr lang="ru-UA" sz="2000" dirty="0"/>
          </a:p>
          <a:p>
            <a:r>
              <a:rPr lang="uk-UA" sz="2000" dirty="0"/>
              <a:t>• вартість </a:t>
            </a:r>
            <a:r>
              <a:rPr lang="uk-UA" sz="2000" dirty="0" err="1"/>
              <a:t>безрецептурних</a:t>
            </a:r>
            <a:r>
              <a:rPr lang="uk-UA" sz="2000" dirty="0"/>
              <a:t> лікарських засобів;</a:t>
            </a:r>
          </a:p>
          <a:p>
            <a:endParaRPr lang="ru-UA" sz="2000" dirty="0"/>
          </a:p>
          <a:p>
            <a:r>
              <a:rPr lang="uk-UA" sz="2000" dirty="0"/>
              <a:t>• витрати на дієтичне харчування;</a:t>
            </a:r>
          </a:p>
          <a:p>
            <a:endParaRPr lang="ru-UA" sz="2000" dirty="0"/>
          </a:p>
          <a:p>
            <a:r>
              <a:rPr lang="uk-UA" sz="2000" dirty="0"/>
              <a:t>• вартість медичних допоміжних матеріалів;</a:t>
            </a:r>
          </a:p>
          <a:p>
            <a:endParaRPr lang="ru-UA" sz="2000" dirty="0"/>
          </a:p>
          <a:p>
            <a:r>
              <a:rPr lang="uk-UA" sz="2000" dirty="0"/>
              <a:t>• витрати на взуття, одяг для перебування в умовах лікарні;</a:t>
            </a:r>
          </a:p>
          <a:p>
            <a:endParaRPr lang="ru-UA" sz="2000" dirty="0"/>
          </a:p>
          <a:p>
            <a:r>
              <a:rPr lang="uk-UA" sz="2000" dirty="0"/>
              <a:t>• доплати за лікарські засоби, медичну допомогу.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966444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8B9ED5-5BFB-9D49-B649-25393A436F29}"/>
              </a:ext>
            </a:extLst>
          </p:cNvPr>
          <p:cNvSpPr txBox="1">
            <a:spLocks/>
          </p:cNvSpPr>
          <p:nvPr/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/>
              <a:t>Непрямі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706017-636D-1748-BB40-78C1DE8C5223}"/>
              </a:ext>
            </a:extLst>
          </p:cNvPr>
          <p:cNvSpPr/>
          <p:nvPr/>
        </p:nvSpPr>
        <p:spPr>
          <a:xfrm>
            <a:off x="1522413" y="1196752"/>
            <a:ext cx="10116615" cy="151216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i="1" dirty="0"/>
              <a:t>Непрямі (непрямі) витрати (</a:t>
            </a:r>
            <a:r>
              <a:rPr lang="uk-UA" b="1" i="1" dirty="0" err="1"/>
              <a:t>indirect</a:t>
            </a:r>
            <a:r>
              <a:rPr lang="uk-UA" b="1" i="1" dirty="0"/>
              <a:t> </a:t>
            </a:r>
            <a:r>
              <a:rPr lang="uk-UA" b="1" i="1" dirty="0" err="1"/>
              <a:t>costs</a:t>
            </a:r>
            <a:r>
              <a:rPr lang="uk-UA" b="1" i="1" dirty="0"/>
              <a:t>)</a:t>
            </a:r>
            <a:r>
              <a:rPr lang="uk-UA" b="1" dirty="0"/>
              <a:t> </a:t>
            </a:r>
            <a:r>
              <a:rPr lang="uk-UA" dirty="0"/>
              <a:t>- витрати, які пов'язані з непрацездатністю хворого в момент лікування захворювання (а також з відсутністю на робочому місці його родичів, змушених доглядати за хворим).</a:t>
            </a:r>
            <a:endParaRPr lang="ru-UA" dirty="0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8EDFB1A6-3A34-854F-8BD4-93F258C324D3}"/>
              </a:ext>
            </a:extLst>
          </p:cNvPr>
          <p:cNvSpPr/>
          <p:nvPr/>
        </p:nvSpPr>
        <p:spPr>
          <a:xfrm>
            <a:off x="2061964" y="2708920"/>
            <a:ext cx="9577064" cy="28083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/>
              <a:t>• втрати держави, викликані відсутністю на робочому місці пацієнта;</a:t>
            </a:r>
          </a:p>
          <a:p>
            <a:endParaRPr lang="ru-UA" dirty="0"/>
          </a:p>
          <a:p>
            <a:r>
              <a:rPr lang="uk-UA" dirty="0"/>
              <a:t>• втрати, викликані відсутністю на робочому місці родичів пацієнта;</a:t>
            </a:r>
          </a:p>
          <a:p>
            <a:endParaRPr lang="ru-UA" dirty="0"/>
          </a:p>
          <a:p>
            <a:r>
              <a:rPr lang="uk-UA" dirty="0"/>
              <a:t>• втрати на виробництві (зниження продуктивності на підприємстві або витрати на тимчасове заміщення хворого працівника);</a:t>
            </a:r>
          </a:p>
          <a:p>
            <a:endParaRPr lang="ru-UA" dirty="0"/>
          </a:p>
          <a:p>
            <a:r>
              <a:rPr lang="uk-UA" dirty="0"/>
              <a:t>• втрати від інвалідності або передчасної смерті в працездатному віці.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18212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8B9ED5-5BFB-9D49-B649-25393A436F29}"/>
              </a:ext>
            </a:extLst>
          </p:cNvPr>
          <p:cNvSpPr txBox="1">
            <a:spLocks/>
          </p:cNvSpPr>
          <p:nvPr/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/>
              <a:t>Необчислювані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706017-636D-1748-BB40-78C1DE8C5223}"/>
              </a:ext>
            </a:extLst>
          </p:cNvPr>
          <p:cNvSpPr/>
          <p:nvPr/>
        </p:nvSpPr>
        <p:spPr>
          <a:xfrm>
            <a:off x="1522413" y="1196752"/>
            <a:ext cx="10116615" cy="151216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i="1" dirty="0"/>
              <a:t>Необчислювані</a:t>
            </a:r>
            <a:r>
              <a:rPr lang="uk-UA" b="1" dirty="0"/>
              <a:t> витрати (</a:t>
            </a:r>
            <a:r>
              <a:rPr lang="uk-UA" b="1" dirty="0" err="1"/>
              <a:t>intangible</a:t>
            </a:r>
            <a:r>
              <a:rPr lang="uk-UA" b="1" dirty="0"/>
              <a:t> </a:t>
            </a:r>
            <a:r>
              <a:rPr lang="uk-UA" b="1" dirty="0" err="1"/>
              <a:t>costs</a:t>
            </a:r>
            <a:r>
              <a:rPr lang="uk-UA" b="1" dirty="0"/>
              <a:t>) </a:t>
            </a:r>
            <a:r>
              <a:rPr lang="uk-UA" dirty="0"/>
              <a:t>- витрати, які неможливо визначити у грошових показниках, пов'язані з особливостями захворювання та його проявами в суспільстві (наприклад, біль і страждання, які відчувають пацієнтом внаслідок проведеного курсу лікування); описуються словесно і оцінюються за допомогою показників якості життя.</a:t>
            </a:r>
            <a:endParaRPr lang="ru-UA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2076DFF-A51F-184C-B0BE-C8CABFAAF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756" y="4892074"/>
            <a:ext cx="2813713" cy="187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5D038C31-D1E0-A24E-B8B8-F2249621F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5375776"/>
            <a:ext cx="515560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4681741D-685E-A04B-9825-042B73501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018861"/>
            <a:ext cx="3770644" cy="197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419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8B9ED5-5BFB-9D49-B649-25393A436F29}"/>
              </a:ext>
            </a:extLst>
          </p:cNvPr>
          <p:cNvSpPr txBox="1">
            <a:spLocks/>
          </p:cNvSpPr>
          <p:nvPr/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/>
              <a:t>Дисконтування</a:t>
            </a:r>
            <a:r>
              <a:rPr lang="ru-RU" dirty="0"/>
              <a:t>: </a:t>
            </a:r>
            <a:r>
              <a:rPr lang="ru-RU" dirty="0" err="1"/>
              <a:t>визначення</a:t>
            </a:r>
            <a:r>
              <a:rPr lang="ru-RU" dirty="0"/>
              <a:t>, </a:t>
            </a:r>
            <a:r>
              <a:rPr lang="ru-RU" dirty="0" err="1"/>
              <a:t>застосування</a:t>
            </a:r>
            <a:r>
              <a:rPr lang="ru-RU" dirty="0"/>
              <a:t> при </a:t>
            </a:r>
            <a:r>
              <a:rPr lang="ru-RU" dirty="0" err="1"/>
              <a:t>розрахунку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706017-636D-1748-BB40-78C1DE8C5223}"/>
              </a:ext>
            </a:extLst>
          </p:cNvPr>
          <p:cNvSpPr/>
          <p:nvPr/>
        </p:nvSpPr>
        <p:spPr>
          <a:xfrm>
            <a:off x="1522413" y="1600200"/>
            <a:ext cx="10116615" cy="21888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/>
              <a:t>	Дисконтування</a:t>
            </a:r>
            <a:r>
              <a:rPr lang="uk-UA" dirty="0"/>
              <a:t> - облік при розрахунку витрат невизначеності і </a:t>
            </a:r>
            <a:r>
              <a:rPr lang="uk-UA" dirty="0" err="1"/>
              <a:t>фактора</a:t>
            </a:r>
            <a:r>
              <a:rPr lang="uk-UA" dirty="0"/>
              <a:t> часу у вигляді коефіцієнта (дисконту).</a:t>
            </a:r>
            <a:endParaRPr lang="ru-UA" dirty="0"/>
          </a:p>
          <a:p>
            <a:r>
              <a:rPr lang="uk-UA" dirty="0"/>
              <a:t>	При проведенні економічного аналізу рекомендується враховувати той факт, що витрати, понесені зараз, суб'єктивно приймають як більш речові, ніж ті, які очікується понести в майбутньому, в основному за рахунок інфляції, невизначеності майбутнього і деякого «знецінення» грошей у міру зростання забезпеченості суспільства.</a:t>
            </a:r>
            <a:r>
              <a:rPr lang="ru-UA" dirty="0"/>
              <a:t> 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45249190-33D4-B842-8EAF-B3C12795A3EC}"/>
              </a:ext>
            </a:extLst>
          </p:cNvPr>
          <p:cNvSpPr/>
          <p:nvPr/>
        </p:nvSpPr>
        <p:spPr>
          <a:xfrm>
            <a:off x="2061964" y="4077072"/>
            <a:ext cx="929024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err="1">
                <a:solidFill>
                  <a:schemeClr val="tx1"/>
                </a:solidFill>
              </a:rPr>
              <a:t>Р</a:t>
            </a:r>
            <a:r>
              <a:rPr lang="uk-UA" b="1" dirty="0">
                <a:solidFill>
                  <a:schemeClr val="tx1"/>
                </a:solidFill>
              </a:rPr>
              <a:t> = С1 / (1+ </a:t>
            </a:r>
            <a:r>
              <a:rPr lang="uk-UA" b="1" dirty="0" err="1">
                <a:solidFill>
                  <a:schemeClr val="tx1"/>
                </a:solidFill>
              </a:rPr>
              <a:t>r</a:t>
            </a:r>
            <a:r>
              <a:rPr lang="uk-UA" b="1" dirty="0">
                <a:solidFill>
                  <a:schemeClr val="tx1"/>
                </a:solidFill>
              </a:rPr>
              <a:t>) + С 2 / (1 + </a:t>
            </a:r>
            <a:r>
              <a:rPr lang="uk-UA" b="1" dirty="0" err="1">
                <a:solidFill>
                  <a:schemeClr val="tx1"/>
                </a:solidFill>
              </a:rPr>
              <a:t>r</a:t>
            </a:r>
            <a:r>
              <a:rPr lang="uk-UA" b="1" dirty="0">
                <a:solidFill>
                  <a:schemeClr val="tx1"/>
                </a:solidFill>
              </a:rPr>
              <a:t>) </a:t>
            </a:r>
            <a:r>
              <a:rPr lang="uk-UA" b="1" baseline="30000" dirty="0">
                <a:solidFill>
                  <a:schemeClr val="tx1"/>
                </a:solidFill>
              </a:rPr>
              <a:t>2</a:t>
            </a:r>
            <a:r>
              <a:rPr lang="uk-UA" b="1" dirty="0">
                <a:solidFill>
                  <a:schemeClr val="tx1"/>
                </a:solidFill>
              </a:rPr>
              <a:t> + </a:t>
            </a:r>
            <a:r>
              <a:rPr lang="uk-UA" b="1" dirty="0" err="1">
                <a:solidFill>
                  <a:schemeClr val="tx1"/>
                </a:solidFill>
              </a:rPr>
              <a:t>Сз</a:t>
            </a:r>
            <a:r>
              <a:rPr lang="uk-UA" b="1" dirty="0">
                <a:solidFill>
                  <a:schemeClr val="tx1"/>
                </a:solidFill>
              </a:rPr>
              <a:t> / (1 + </a:t>
            </a:r>
            <a:r>
              <a:rPr lang="uk-UA" b="1" dirty="0" err="1">
                <a:solidFill>
                  <a:schemeClr val="tx1"/>
                </a:solidFill>
              </a:rPr>
              <a:t>r</a:t>
            </a:r>
            <a:r>
              <a:rPr lang="uk-UA" b="1" dirty="0">
                <a:solidFill>
                  <a:schemeClr val="tx1"/>
                </a:solidFill>
              </a:rPr>
              <a:t>) </a:t>
            </a:r>
            <a:r>
              <a:rPr lang="uk-UA" b="1" baseline="30000" dirty="0">
                <a:solidFill>
                  <a:schemeClr val="tx1"/>
                </a:solidFill>
              </a:rPr>
              <a:t>3</a:t>
            </a:r>
            <a:r>
              <a:rPr lang="uk-UA" b="1" dirty="0">
                <a:solidFill>
                  <a:schemeClr val="tx1"/>
                </a:solidFill>
              </a:rPr>
              <a:t> + </a:t>
            </a:r>
            <a:r>
              <a:rPr lang="uk-UA" b="1" dirty="0" err="1">
                <a:solidFill>
                  <a:schemeClr val="tx1"/>
                </a:solidFill>
              </a:rPr>
              <a:t>Сn</a:t>
            </a:r>
            <a:r>
              <a:rPr lang="uk-UA" b="1" dirty="0">
                <a:solidFill>
                  <a:schemeClr val="tx1"/>
                </a:solidFill>
              </a:rPr>
              <a:t> / (1 + </a:t>
            </a:r>
            <a:r>
              <a:rPr lang="uk-UA" b="1" dirty="0" err="1">
                <a:solidFill>
                  <a:schemeClr val="tx1"/>
                </a:solidFill>
              </a:rPr>
              <a:t>r</a:t>
            </a:r>
            <a:r>
              <a:rPr lang="uk-UA" b="1" dirty="0">
                <a:solidFill>
                  <a:schemeClr val="tx1"/>
                </a:solidFill>
              </a:rPr>
              <a:t>) </a:t>
            </a:r>
            <a:r>
              <a:rPr lang="uk-UA" b="1" baseline="30000" dirty="0" err="1">
                <a:solidFill>
                  <a:schemeClr val="tx1"/>
                </a:solidFill>
              </a:rPr>
              <a:t>n</a:t>
            </a:r>
            <a:endParaRPr lang="ru-UA" b="1" baseline="30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79DDBB-6F6A-874F-A825-5318440C23F2}"/>
              </a:ext>
            </a:extLst>
          </p:cNvPr>
          <p:cNvSpPr/>
          <p:nvPr/>
        </p:nvSpPr>
        <p:spPr>
          <a:xfrm>
            <a:off x="2926060" y="5373216"/>
            <a:ext cx="8197553" cy="10799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/>
              <a:t>де, </a:t>
            </a:r>
            <a:r>
              <a:rPr lang="uk-UA" dirty="0" err="1"/>
              <a:t>Р</a:t>
            </a:r>
            <a:r>
              <a:rPr lang="uk-UA" dirty="0"/>
              <a:t> - значення вартості на даний момент з урахуванням дисконтування;</a:t>
            </a:r>
            <a:endParaRPr lang="ru-UA" dirty="0"/>
          </a:p>
          <a:p>
            <a:r>
              <a:rPr lang="uk-UA" dirty="0"/>
              <a:t>С - вартість в перший рік, другий ...... </a:t>
            </a:r>
            <a:r>
              <a:rPr lang="uk-UA" dirty="0" err="1"/>
              <a:t>н</a:t>
            </a:r>
            <a:r>
              <a:rPr lang="uk-UA" dirty="0"/>
              <a:t>-й;</a:t>
            </a:r>
            <a:endParaRPr lang="ru-UA" dirty="0"/>
          </a:p>
          <a:p>
            <a:r>
              <a:rPr lang="uk-UA" dirty="0"/>
              <a:t>г - рівень дисконтування (в середньому від 3 до 5%).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0602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8B9ED5-5BFB-9D49-B649-25393A436F29}"/>
              </a:ext>
            </a:extLst>
          </p:cNvPr>
          <p:cNvSpPr txBox="1">
            <a:spLocks/>
          </p:cNvSpPr>
          <p:nvPr/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відшкодування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на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AC78BC-1D40-0845-B0C1-7AB69624396B}"/>
              </a:ext>
            </a:extLst>
          </p:cNvPr>
          <p:cNvSpPr/>
          <p:nvPr/>
        </p:nvSpPr>
        <p:spPr>
          <a:xfrm>
            <a:off x="1522413" y="1616075"/>
            <a:ext cx="9972599" cy="121920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/>
              <a:t>Відшкодування витрат</a:t>
            </a:r>
            <a:r>
              <a:rPr lang="uk-UA" dirty="0"/>
              <a:t> (</a:t>
            </a:r>
            <a:r>
              <a:rPr lang="uk-UA" dirty="0" err="1"/>
              <a:t>англ</a:t>
            </a:r>
            <a:r>
              <a:rPr lang="uk-UA" dirty="0"/>
              <a:t>. </a:t>
            </a:r>
            <a:r>
              <a:rPr lang="en-US" dirty="0"/>
              <a:t>reimbursement</a:t>
            </a:r>
            <a:r>
              <a:rPr lang="uk-UA" dirty="0"/>
              <a:t> – компенсація витрат) </a:t>
            </a:r>
            <a:r>
              <a:rPr lang="uk-UA" b="1" dirty="0" err="1"/>
              <a:t>реімбурсація</a:t>
            </a:r>
            <a:r>
              <a:rPr lang="uk-UA" dirty="0"/>
              <a:t> у фармацевтичному секторі є відшкодування вартості лікарських засобів і виробів медичного  призначення аптечним закладам від держави.</a:t>
            </a:r>
            <a:endParaRPr lang="ru-UA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69D3DB6-6CFA-374A-B74E-776EC9185907}"/>
              </a:ext>
            </a:extLst>
          </p:cNvPr>
          <p:cNvSpPr/>
          <p:nvPr/>
        </p:nvSpPr>
        <p:spPr>
          <a:xfrm>
            <a:off x="1989956" y="3284984"/>
            <a:ext cx="8856984" cy="7920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Два основних метода компенсації у системі </a:t>
            </a:r>
            <a:r>
              <a:rPr lang="uk-UA" dirty="0" err="1"/>
              <a:t>реімбурсації</a:t>
            </a:r>
            <a:endParaRPr lang="ru-UA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825522B-0F6A-CE46-9950-2107A2AC70B5}"/>
              </a:ext>
            </a:extLst>
          </p:cNvPr>
          <p:cNvSpPr/>
          <p:nvPr/>
        </p:nvSpPr>
        <p:spPr>
          <a:xfrm>
            <a:off x="1197868" y="4269284"/>
            <a:ext cx="4752528" cy="24720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виплати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застрахованим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особам та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виплати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аптечним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закладом. </a:t>
            </a:r>
          </a:p>
          <a:p>
            <a:pPr algn="just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just">
              <a:tabLst>
                <a:tab pos="220663" algn="l"/>
              </a:tabLst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	У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разі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необхідності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здійснення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виплат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застрахованій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особі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такі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виплати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здійснюються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безпосередньо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страховою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компанією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підставі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отриманих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рахунків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надані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медичні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послуги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чи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лікарські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засоби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;</a:t>
            </a:r>
            <a:endParaRPr lang="ru-UA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698BDE6-3F39-BF49-AF0C-9035652CE3C0}"/>
              </a:ext>
            </a:extLst>
          </p:cNvPr>
          <p:cNvSpPr/>
          <p:nvPr/>
        </p:nvSpPr>
        <p:spPr>
          <a:xfrm>
            <a:off x="6958508" y="4293096"/>
            <a:ext cx="4752528" cy="21839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виплати аптечним закладам здійснюються страховою компанією на підставі договорів між страховою компанією та відповідним  аптечним закладом.</a:t>
            </a:r>
            <a:endParaRPr lang="ru-UA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192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350F46-654E-6B47-A706-E982431558E1}"/>
              </a:ext>
            </a:extLst>
          </p:cNvPr>
          <p:cNvSpPr/>
          <p:nvPr/>
        </p:nvSpPr>
        <p:spPr>
          <a:xfrm>
            <a:off x="333772" y="1828800"/>
            <a:ext cx="6934845" cy="80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UA" sz="4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00EC5EF-16E8-5A44-8B19-3EC6776C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854" y="3360066"/>
            <a:ext cx="5359971" cy="347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7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Символы валюты 16 х 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334_TF02895262.potx" id="{8018B1F9-81B5-4736-9819-87B4F48960AB}" vid="{85445682-D568-4F31-8ABA-381B565BAEE1}"/>
    </a:ext>
  </a:extLst>
</a:theme>
</file>

<file path=ppt/theme/theme2.xml><?xml version="1.0" encoding="utf-8"?>
<a:theme xmlns:a="http://schemas.openxmlformats.org/drawingml/2006/main" name="Тема Offic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Символы валюты 16 х 9</Template>
  <TotalTime>669</TotalTime>
  <Words>1079</Words>
  <Application>Microsoft Macintosh PowerPoint</Application>
  <PresentationFormat>Произвольный</PresentationFormat>
  <Paragraphs>109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Символы валюты 16 х 9</vt:lpstr>
      <vt:lpstr>Витрати як фармакоекономічна категорія. Шляхи оптимізації витрат на охорону здоров'я населення.</vt:lpstr>
      <vt:lpstr>Витрати - матеріальні і нематеріальні витрати, пов’язані з лікуванням або профілактикою захворювання</vt:lpstr>
      <vt:lpstr>Прямі медичні витрати </vt:lpstr>
      <vt:lpstr>Прямі медичні витрати в залежності від їх характеру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Витрати як фармакоекономічна категорія. Шляхи оптимізації витрат на охорону здоров'я населення.</dc:title>
  <dc:creator>Microsoft Office User</dc:creator>
  <cp:lastModifiedBy>Microsoft Office User</cp:lastModifiedBy>
  <cp:revision>18</cp:revision>
  <dcterms:created xsi:type="dcterms:W3CDTF">2020-10-01T20:35:10Z</dcterms:created>
  <dcterms:modified xsi:type="dcterms:W3CDTF">2020-11-29T22:41:46Z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