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1" r:id="rId4"/>
    <p:sldId id="260" r:id="rId5"/>
    <p:sldId id="259" r:id="rId6"/>
    <p:sldId id="262" r:id="rId7"/>
    <p:sldId id="263" r:id="rId8"/>
    <p:sldId id="265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119" d="100"/>
          <a:sy n="119" d="100"/>
        </p:scale>
        <p:origin x="1888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EC5F230E-AAF9-4825-83B8-BE89FED64019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FCDB85-5DE6-41EC-91A8-EF1B327339C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230E-AAF9-4825-83B8-BE89FED64019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6FCDB85-5DE6-41EC-91A8-EF1B327339C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230E-AAF9-4825-83B8-BE89FED64019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6FCDB85-5DE6-41EC-91A8-EF1B327339CD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C5F230E-AAF9-4825-83B8-BE89FED64019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6FCDB85-5DE6-41EC-91A8-EF1B327339CD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C5F230E-AAF9-4825-83B8-BE89FED64019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6FCDB85-5DE6-41EC-91A8-EF1B327339CD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230E-AAF9-4825-83B8-BE89FED64019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6FCDB85-5DE6-41EC-91A8-EF1B327339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230E-AAF9-4825-83B8-BE89FED64019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FCDB85-5DE6-41EC-91A8-EF1B327339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230E-AAF9-4825-83B8-BE89FED64019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6FCDB85-5DE6-41EC-91A8-EF1B327339C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EC5F230E-AAF9-4825-83B8-BE89FED64019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6FCDB85-5DE6-41EC-91A8-EF1B327339CD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230E-AAF9-4825-83B8-BE89FED64019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CDB85-5DE6-41EC-91A8-EF1B327339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EC5F230E-AAF9-4825-83B8-BE89FED64019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6FCDB85-5DE6-41EC-91A8-EF1B327339C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C5F230E-AAF9-4825-83B8-BE89FED64019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6FCDB85-5DE6-41EC-91A8-EF1B327339C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130425"/>
            <a:ext cx="8352928" cy="1470025"/>
          </a:xfrm>
        </p:spPr>
        <p:txBody>
          <a:bodyPr>
            <a:normAutofit fontScale="90000"/>
          </a:bodyPr>
          <a:lstStyle/>
          <a:p>
            <a:pPr algn="l" rtl="0"/>
            <a:r>
              <a:rPr lang="en-US" b="1" dirty="0" err="1"/>
              <a:t>Фармакоекономіка</a:t>
            </a:r>
            <a:r>
              <a:rPr lang="en-US" b="1" dirty="0"/>
              <a:t> як наука, її мета та завдання. </a:t>
            </a:r>
            <a:br>
              <a:rPr lang="en-US" b="1" dirty="0"/>
            </a:br>
            <a:r>
              <a:rPr lang="en-US" b="1" dirty="0" err="1"/>
              <a:t>Основні</a:t>
            </a:r>
            <a:r>
              <a:rPr lang="en-US" b="1" dirty="0"/>
              <a:t> </a:t>
            </a:r>
            <a:r>
              <a:rPr lang="en-US" b="1" dirty="0" err="1"/>
              <a:t>фармакоекономічн</a:t>
            </a:r>
            <a:r>
              <a:rPr lang="uk-UA" b="1" dirty="0"/>
              <a:t>І</a:t>
            </a:r>
            <a:r>
              <a:rPr lang="en-US" b="1" dirty="0"/>
              <a:t> категорії.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 rtl="0"/>
            <a:r>
              <a:rPr lang="en-US" b="1" dirty="0"/>
              <a:t>Лекція 1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847458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3800" b="1" dirty="0"/>
              <a:t>Мета цієї лекції</a:t>
            </a:r>
            <a:endParaRPr lang="ru-RU" sz="38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 rtl="0">
              <a:buNone/>
            </a:pPr>
            <a:r>
              <a:rPr lang="cs-CZ" altLang="ru-RU" sz="3200" dirty="0"/>
              <a:t>є </a:t>
            </a:r>
            <a:r>
              <a:rPr lang="cs-CZ" altLang="ru-RU" sz="3200" u="sng" dirty="0">
                <a:solidFill>
                  <a:srgbClr val="FFC000"/>
                </a:solidFill>
              </a:rPr>
              <a:t>надати огляд питань та теорії</a:t>
            </a:r>
            <a:r>
              <a:rPr lang="cs-CZ" altLang="ru-RU" sz="3200" dirty="0"/>
              <a:t> які лежать в основі </a:t>
            </a:r>
          </a:p>
          <a:p>
            <a:pPr algn="ctr" rtl="0">
              <a:buNone/>
            </a:pPr>
            <a:r>
              <a:rPr lang="cs-CZ" altLang="ru-RU" sz="3200" dirty="0" err="1">
                <a:solidFill>
                  <a:srgbClr val="FF0000"/>
                </a:solidFill>
              </a:rPr>
              <a:t>Фармакоекономік</a:t>
            </a:r>
            <a:r>
              <a:rPr lang="uk-UA" altLang="ru-RU" sz="3200" dirty="0" err="1">
                <a:solidFill>
                  <a:srgbClr val="FF0000"/>
                </a:solidFill>
              </a:rPr>
              <a:t>и</a:t>
            </a:r>
            <a:endParaRPr lang="cs-CZ" altLang="ru-RU" sz="3200" dirty="0">
              <a:solidFill>
                <a:srgbClr val="FF0000"/>
              </a:solidFill>
            </a:endParaRPr>
          </a:p>
          <a:p>
            <a:pPr algn="ctr" rtl="0">
              <a:buNone/>
            </a:pPr>
            <a:r>
              <a:rPr lang="cs-CZ" altLang="ru-RU" sz="3200" dirty="0"/>
              <a:t>і показати, як їх можна застосовувати на практиці для прийняття рішень щодо лікарської терапії.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1845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28600"/>
            <a:ext cx="8514528" cy="990600"/>
          </a:xfrm>
        </p:spPr>
        <p:txBody>
          <a:bodyPr>
            <a:noAutofit/>
          </a:bodyPr>
          <a:lstStyle/>
          <a:p>
            <a:pPr algn="l" rtl="0"/>
            <a:r>
              <a:rPr lang="en-US" sz="3800" b="1" dirty="0"/>
              <a:t>Практики, пацієнти та медичні працівники стикаються з цим питання:</a:t>
            </a:r>
            <a:endParaRPr lang="ru-RU" sz="38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419872" y="3429000"/>
            <a:ext cx="5537076" cy="3271664"/>
          </a:xfrm>
        </p:spPr>
        <p:txBody>
          <a:bodyPr>
            <a:normAutofit lnSpcReduction="10000"/>
          </a:bodyPr>
          <a:lstStyle/>
          <a:p>
            <a:pPr marL="0" indent="0" algn="l" rtl="0">
              <a:buNone/>
            </a:pPr>
            <a:r>
              <a:rPr lang="en-US" dirty="0"/>
              <a:t> </a:t>
            </a:r>
          </a:p>
          <a:p>
            <a:pPr algn="l" rtl="0"/>
            <a:r>
              <a:rPr lang="en-US" dirty="0" err="1"/>
              <a:t>Фармакоекономіка</a:t>
            </a:r>
            <a:r>
              <a:rPr lang="en-US" dirty="0"/>
              <a:t> є </a:t>
            </a:r>
            <a:r>
              <a:rPr lang="en-US" dirty="0" err="1"/>
              <a:t>галуззю</a:t>
            </a:r>
            <a:r>
              <a:rPr lang="en-US" dirty="0"/>
              <a:t> </a:t>
            </a:r>
            <a:r>
              <a:rPr lang="en-US" dirty="0" err="1"/>
              <a:t>дослідження</a:t>
            </a:r>
            <a:r>
              <a:rPr lang="uk-UA" dirty="0"/>
              <a:t>,</a:t>
            </a:r>
            <a:r>
              <a:rPr lang="en-US" dirty="0"/>
              <a:t> що оцінює поведінку або добробут особи, відповідні до використання фармацевтичних препаратів продукти, </a:t>
            </a:r>
            <a:r>
              <a:rPr lang="en-US" dirty="0" err="1"/>
              <a:t>послуги</a:t>
            </a:r>
            <a:r>
              <a:rPr lang="uk-UA" dirty="0"/>
              <a:t> </a:t>
            </a:r>
            <a:r>
              <a:rPr lang="en-US" dirty="0" err="1"/>
              <a:t>та</a:t>
            </a:r>
            <a:r>
              <a:rPr lang="en-US" dirty="0"/>
              <a:t> програми.</a:t>
            </a:r>
            <a:endParaRPr lang="ru-RU" dirty="0"/>
          </a:p>
        </p:txBody>
      </p:sp>
      <p:sp>
        <p:nvSpPr>
          <p:cNvPr id="4" name="Выноска-облако 3"/>
          <p:cNvSpPr/>
          <p:nvPr/>
        </p:nvSpPr>
        <p:spPr>
          <a:xfrm>
            <a:off x="251520" y="1628800"/>
            <a:ext cx="8784976" cy="180020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2900" dirty="0">
                <a:solidFill>
                  <a:schemeClr val="tx1"/>
                </a:solidFill>
              </a:rPr>
              <a:t>Як вирішити, які найкращі ліки використовувати в рамках обмеженого бюджету?</a:t>
            </a:r>
          </a:p>
        </p:txBody>
      </p:sp>
      <p:pic>
        <p:nvPicPr>
          <p:cNvPr id="1026" name="Picture 2" descr="Конфликт «врач – пациент»: пути преодоления | Академия Успешного Врач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861048"/>
            <a:ext cx="3672408" cy="1836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1282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9525" lvl="0" indent="661988" algn="just" eaLnBrk="0" fontAlgn="base" hangingPunct="0">
              <a:spcBef>
                <a:spcPct val="2000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2800" kern="0" dirty="0" err="1">
                <a:solidFill>
                  <a:srgbClr val="C00000"/>
                </a:solidFill>
                <a:latin typeface="Times New Roman"/>
              </a:rPr>
              <a:t>сприяння</a:t>
            </a:r>
            <a:r>
              <a:rPr lang="ru-RU" altLang="ru-RU" sz="2800" kern="0" dirty="0">
                <a:solidFill>
                  <a:srgbClr val="C00000"/>
                </a:solidFill>
                <a:latin typeface="Times New Roman"/>
              </a:rPr>
              <a:t> </a:t>
            </a:r>
            <a:r>
              <a:rPr lang="ru-RU" altLang="ru-RU" sz="2800" kern="0" dirty="0" err="1">
                <a:solidFill>
                  <a:srgbClr val="C00000"/>
                </a:solidFill>
                <a:latin typeface="Times New Roman"/>
              </a:rPr>
              <a:t>раціональному</a:t>
            </a:r>
            <a:r>
              <a:rPr lang="ru-RU" altLang="ru-RU" sz="2800" kern="0" dirty="0">
                <a:solidFill>
                  <a:srgbClr val="C00000"/>
                </a:solidFill>
                <a:latin typeface="Times New Roman"/>
              </a:rPr>
              <a:t> </a:t>
            </a:r>
            <a:r>
              <a:rPr lang="ru-RU" altLang="ru-RU" sz="2800" kern="0" dirty="0" err="1">
                <a:solidFill>
                  <a:srgbClr val="C00000"/>
                </a:solidFill>
                <a:latin typeface="Times New Roman"/>
              </a:rPr>
              <a:t>використанню</a:t>
            </a:r>
            <a:r>
              <a:rPr lang="ru-RU" altLang="ru-RU" sz="2800" kern="0" dirty="0">
                <a:solidFill>
                  <a:srgbClr val="C00000"/>
                </a:solidFill>
                <a:latin typeface="Times New Roman"/>
              </a:rPr>
              <a:t> ЛП, </a:t>
            </a:r>
            <a:r>
              <a:rPr lang="ru-RU" altLang="ru-RU" sz="2800" kern="0" dirty="0" err="1">
                <a:solidFill>
                  <a:srgbClr val="C00000"/>
                </a:solidFill>
                <a:latin typeface="Times New Roman"/>
              </a:rPr>
              <a:t>тобто</a:t>
            </a:r>
            <a:r>
              <a:rPr lang="ru-RU" altLang="ru-RU" sz="2800" kern="0" dirty="0">
                <a:solidFill>
                  <a:srgbClr val="C00000"/>
                </a:solidFill>
                <a:latin typeface="Times New Roman"/>
              </a:rPr>
              <a:t> </a:t>
            </a:r>
            <a:r>
              <a:rPr lang="ru-RU" altLang="ru-RU" sz="2800" kern="0" dirty="0" err="1">
                <a:solidFill>
                  <a:srgbClr val="C00000"/>
                </a:solidFill>
                <a:latin typeface="Times New Roman"/>
              </a:rPr>
              <a:t>досягнення</a:t>
            </a:r>
            <a:r>
              <a:rPr lang="ru-RU" altLang="ru-RU" sz="2800" kern="0" dirty="0">
                <a:solidFill>
                  <a:srgbClr val="C00000"/>
                </a:solidFill>
                <a:latin typeface="Times New Roman"/>
              </a:rPr>
              <a:t> максимального </a:t>
            </a:r>
            <a:r>
              <a:rPr lang="ru-RU" altLang="ru-RU" sz="2800" kern="0" dirty="0" err="1">
                <a:solidFill>
                  <a:srgbClr val="C00000"/>
                </a:solidFill>
                <a:latin typeface="Times New Roman"/>
              </a:rPr>
              <a:t>клінічного</a:t>
            </a:r>
            <a:r>
              <a:rPr lang="ru-RU" altLang="ru-RU" sz="2800" kern="0" dirty="0">
                <a:solidFill>
                  <a:srgbClr val="C00000"/>
                </a:solidFill>
                <a:latin typeface="Times New Roman"/>
              </a:rPr>
              <a:t> </a:t>
            </a:r>
            <a:r>
              <a:rPr lang="ru-RU" altLang="ru-RU" sz="2800" kern="0" dirty="0" err="1">
                <a:solidFill>
                  <a:srgbClr val="C00000"/>
                </a:solidFill>
                <a:latin typeface="Times New Roman"/>
              </a:rPr>
              <a:t>ефекту</a:t>
            </a:r>
            <a:r>
              <a:rPr lang="ru-RU" altLang="ru-RU" sz="2800" kern="0" dirty="0">
                <a:solidFill>
                  <a:srgbClr val="C00000"/>
                </a:solidFill>
                <a:latin typeface="Times New Roman"/>
              </a:rPr>
              <a:t> шляхом </a:t>
            </a:r>
            <a:r>
              <a:rPr lang="ru-RU" altLang="ru-RU" sz="2800" kern="0" dirty="0" err="1">
                <a:solidFill>
                  <a:srgbClr val="C00000"/>
                </a:solidFill>
                <a:latin typeface="Times New Roman"/>
              </a:rPr>
              <a:t>застосування</a:t>
            </a:r>
            <a:r>
              <a:rPr lang="ru-RU" altLang="ru-RU" sz="2800" kern="0" dirty="0">
                <a:solidFill>
                  <a:srgbClr val="C00000"/>
                </a:solidFill>
                <a:latin typeface="Times New Roman"/>
              </a:rPr>
              <a:t> </a:t>
            </a:r>
            <a:r>
              <a:rPr lang="ru-RU" altLang="ru-RU" sz="2800" kern="0" dirty="0" err="1">
                <a:solidFill>
                  <a:srgbClr val="C00000"/>
                </a:solidFill>
                <a:latin typeface="Times New Roman"/>
              </a:rPr>
              <a:t>дешевших</a:t>
            </a:r>
            <a:r>
              <a:rPr lang="ru-RU" altLang="ru-RU" sz="2800" kern="0" dirty="0">
                <a:solidFill>
                  <a:srgbClr val="C00000"/>
                </a:solidFill>
                <a:latin typeface="Times New Roman"/>
              </a:rPr>
              <a:t> і </a:t>
            </a:r>
            <a:r>
              <a:rPr lang="ru-RU" altLang="ru-RU" sz="2800" kern="0" dirty="0" err="1">
                <a:solidFill>
                  <a:srgbClr val="C00000"/>
                </a:solidFill>
                <a:latin typeface="Times New Roman"/>
              </a:rPr>
              <a:t>більш</a:t>
            </a:r>
            <a:r>
              <a:rPr lang="ru-RU" altLang="ru-RU" sz="2800" kern="0" dirty="0">
                <a:solidFill>
                  <a:srgbClr val="C00000"/>
                </a:solidFill>
                <a:latin typeface="Times New Roman"/>
              </a:rPr>
              <a:t> </a:t>
            </a:r>
            <a:r>
              <a:rPr lang="ru-RU" altLang="ru-RU" sz="2800" kern="0" dirty="0" err="1">
                <a:solidFill>
                  <a:srgbClr val="C00000"/>
                </a:solidFill>
                <a:latin typeface="Times New Roman"/>
              </a:rPr>
              <a:t>ефективних</a:t>
            </a:r>
            <a:r>
              <a:rPr lang="ru-RU" altLang="ru-RU" sz="2800" kern="0" dirty="0">
                <a:solidFill>
                  <a:srgbClr val="C00000"/>
                </a:solidFill>
                <a:latin typeface="Times New Roman"/>
              </a:rPr>
              <a:t> ЛП.</a:t>
            </a:r>
          </a:p>
          <a:p>
            <a:pPr marL="9525" lvl="0" indent="661988" algn="just" eaLnBrk="0" fontAlgn="base" hangingPunct="0">
              <a:spcBef>
                <a:spcPct val="20000"/>
              </a:spcBef>
              <a:spcAft>
                <a:spcPct val="0"/>
              </a:spcAft>
              <a:buClrTx/>
              <a:buSzTx/>
              <a:buNone/>
            </a:pPr>
            <a:endParaRPr lang="ru-RU" sz="2800" kern="0" dirty="0">
              <a:solidFill>
                <a:srgbClr val="C00000"/>
              </a:solidFill>
              <a:latin typeface="Times New Roman"/>
            </a:endParaRPr>
          </a:p>
          <a:p>
            <a:pPr marL="9525" lvl="0" indent="661988" algn="just" eaLnBrk="0" fontAlgn="base" hangingPunct="0">
              <a:spcBef>
                <a:spcPct val="20000"/>
              </a:spcBef>
              <a:spcAft>
                <a:spcPct val="0"/>
              </a:spcAft>
              <a:buClrTx/>
              <a:buSzTx/>
              <a:buNone/>
            </a:pPr>
            <a:endParaRPr lang="ru-RU" sz="2800" kern="0" dirty="0">
              <a:solidFill>
                <a:srgbClr val="C00000"/>
              </a:solidFill>
              <a:latin typeface="Times New Roman"/>
            </a:endParaRPr>
          </a:p>
          <a:p>
            <a:pPr marL="9525" lvl="0" indent="661988" algn="just" eaLnBrk="0" fontAlgn="base" hangingPunct="0">
              <a:spcBef>
                <a:spcPct val="20000"/>
              </a:spcBef>
              <a:spcAft>
                <a:spcPct val="0"/>
              </a:spcAft>
              <a:buClrTx/>
              <a:buSzTx/>
              <a:buNone/>
            </a:pPr>
            <a:r>
              <a:rPr lang="ru-RU" dirty="0"/>
              <a:t>В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упровадження</a:t>
            </a:r>
            <a:r>
              <a:rPr lang="ru-RU" dirty="0"/>
              <a:t> </a:t>
            </a:r>
            <a:r>
              <a:rPr lang="ru-RU" dirty="0" err="1"/>
              <a:t>формулярної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та </a:t>
            </a:r>
            <a:r>
              <a:rPr lang="ru-RU" dirty="0" err="1"/>
              <a:t>стандартів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в </a:t>
            </a:r>
            <a:r>
              <a:rPr lang="ru-RU" dirty="0" err="1"/>
              <a:t>охорону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розвинених</a:t>
            </a:r>
            <a:r>
              <a:rPr lang="ru-RU" dirty="0"/>
              <a:t> </a:t>
            </a:r>
            <a:r>
              <a:rPr lang="ru-RU" dirty="0" err="1"/>
              <a:t>країн</a:t>
            </a:r>
            <a:r>
              <a:rPr lang="ru-RU" dirty="0"/>
              <a:t> </a:t>
            </a:r>
            <a:r>
              <a:rPr lang="ru-RU" dirty="0" err="1"/>
              <a:t>результати</a:t>
            </a:r>
            <a:r>
              <a:rPr lang="ru-RU" dirty="0"/>
              <a:t> </a:t>
            </a:r>
            <a:r>
              <a:rPr lang="ru-RU" dirty="0" err="1"/>
              <a:t>фармакоекономічного</a:t>
            </a:r>
            <a:r>
              <a:rPr lang="ru-RU" dirty="0"/>
              <a:t> </a:t>
            </a:r>
            <a:r>
              <a:rPr lang="ru-RU" dirty="0" err="1"/>
              <a:t>аналізу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підставою</a:t>
            </a:r>
            <a:r>
              <a:rPr lang="ru-RU" dirty="0"/>
              <a:t> </a:t>
            </a:r>
            <a:r>
              <a:rPr lang="ru-RU" dirty="0" err="1"/>
              <a:t>вибору</a:t>
            </a:r>
            <a:r>
              <a:rPr lang="ru-RU" dirty="0"/>
              <a:t> до </a:t>
            </a:r>
            <a:r>
              <a:rPr lang="ru-RU" dirty="0" err="1"/>
              <a:t>стандартів</a:t>
            </a:r>
            <a:r>
              <a:rPr lang="ru-RU" dirty="0"/>
              <a:t> та </a:t>
            </a:r>
            <a:r>
              <a:rPr lang="ru-RU" dirty="0" err="1"/>
              <a:t>формулярів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тих ЛП,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економічно</a:t>
            </a:r>
            <a:r>
              <a:rPr lang="ru-RU" dirty="0"/>
              <a:t> </a:t>
            </a:r>
            <a:r>
              <a:rPr lang="ru-RU" dirty="0" err="1"/>
              <a:t>виправдане</a:t>
            </a:r>
            <a:r>
              <a:rPr lang="ru-RU" dirty="0"/>
              <a:t>. 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800" b="1" dirty="0" err="1"/>
              <a:t>Основне</a:t>
            </a:r>
            <a:r>
              <a:rPr lang="ru-RU" sz="3800" b="1" dirty="0"/>
              <a:t> </a:t>
            </a:r>
            <a:r>
              <a:rPr lang="ru-RU" sz="3800" b="1" dirty="0" err="1"/>
              <a:t>завдання</a:t>
            </a:r>
            <a:r>
              <a:rPr lang="ru-RU" sz="3800" b="1" dirty="0"/>
              <a:t> </a:t>
            </a:r>
            <a:r>
              <a:rPr lang="ru-RU" sz="3800" b="1" dirty="0" err="1"/>
              <a:t>фармакоекономіки</a:t>
            </a:r>
            <a:r>
              <a:rPr lang="ru-RU" sz="38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10294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3800" b="1" dirty="0" err="1"/>
              <a:t>Мета</a:t>
            </a:r>
            <a:r>
              <a:rPr lang="en-US" sz="3800" b="1" dirty="0"/>
              <a:t> </a:t>
            </a:r>
            <a:r>
              <a:rPr lang="en-US" sz="3800" b="1" dirty="0" err="1"/>
              <a:t>фармакоекономік</a:t>
            </a:r>
            <a:r>
              <a:rPr lang="uk-UA" sz="3800" b="1" dirty="0" err="1"/>
              <a:t>и</a:t>
            </a:r>
            <a:r>
              <a:rPr lang="en-US" sz="3800" b="1" dirty="0"/>
              <a:t>:</a:t>
            </a:r>
            <a:endParaRPr lang="ru-RU" sz="38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E82977D-2FE1-6246-BDFC-39BF023F60B8}"/>
              </a:ext>
            </a:extLst>
          </p:cNvPr>
          <p:cNvSpPr/>
          <p:nvPr/>
        </p:nvSpPr>
        <p:spPr>
          <a:xfrm>
            <a:off x="612648" y="1700808"/>
            <a:ext cx="8153400" cy="3960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uk-UA" sz="2200" dirty="0"/>
              <a:t>підготовка фахівців, які б мали достатній рівень знань і практичні навички для визначення економічної ефективності методів діагностики, конкретних схем лікування, профілактики захворювань, що дозволить майбутнім провізорам вирішувати реальні </a:t>
            </a:r>
            <a:r>
              <a:rPr lang="uk-UA" sz="2200" dirty="0" err="1"/>
              <a:t>профісійні</a:t>
            </a:r>
            <a:r>
              <a:rPr lang="uk-UA" sz="2200" dirty="0"/>
              <a:t> завдання і є необхідною умовою забезпечення раціонального застосування лікарських засобів, як окремим споживачам, так і державою в цілому.</a:t>
            </a:r>
            <a:r>
              <a:rPr lang="ru-UA" sz="2200" dirty="0"/>
              <a:t> 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10484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3800" b="1" dirty="0" err="1"/>
              <a:t>Фармакоекономіка</a:t>
            </a:r>
            <a:endParaRPr lang="ru-RU" sz="3800" b="1" dirty="0"/>
          </a:p>
        </p:txBody>
      </p:sp>
      <p:sp>
        <p:nvSpPr>
          <p:cNvPr id="4" name="Стрелка вниз 3"/>
          <p:cNvSpPr/>
          <p:nvPr/>
        </p:nvSpPr>
        <p:spPr>
          <a:xfrm rot="18821159">
            <a:off x="2017724" y="978966"/>
            <a:ext cx="1094883" cy="304943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 rot="2684160">
            <a:off x="1215972" y="1939722"/>
            <a:ext cx="206624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600" b="1" dirty="0" err="1"/>
              <a:t>Фокус</a:t>
            </a:r>
            <a:endParaRPr lang="ru-RU" sz="2600" b="1" dirty="0"/>
          </a:p>
        </p:txBody>
      </p:sp>
      <p:sp>
        <p:nvSpPr>
          <p:cNvPr id="8" name="Облако 7"/>
          <p:cNvSpPr/>
          <p:nvPr/>
        </p:nvSpPr>
        <p:spPr>
          <a:xfrm>
            <a:off x="3707904" y="2503682"/>
            <a:ext cx="4680520" cy="394965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2800" b="1" dirty="0"/>
              <a:t>вартість (вхідні дані),</a:t>
            </a:r>
          </a:p>
          <a:p>
            <a:pPr algn="ctr" rtl="0"/>
            <a:r>
              <a:rPr lang="en-US" sz="2800" b="1" dirty="0"/>
              <a:t>наслідки</a:t>
            </a:r>
          </a:p>
          <a:p>
            <a:pPr algn="ctr" rtl="0"/>
            <a:r>
              <a:rPr lang="en-US" sz="2800" b="1" dirty="0"/>
              <a:t>(результати)</a:t>
            </a:r>
            <a:endParaRPr lang="ru-RU" sz="2800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25144"/>
            <a:ext cx="3344472" cy="1842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2286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3800" b="1" dirty="0" err="1">
                <a:solidFill>
                  <a:srgbClr val="775F55"/>
                </a:solidFill>
              </a:rPr>
              <a:t>Фармакоекономіка</a:t>
            </a:r>
            <a:endParaRPr lang="ru-RU" sz="38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l" rtl="0"/>
            <a:r>
              <a:rPr lang="en-US" dirty="0"/>
              <a:t>Модель ECHO:</a:t>
            </a:r>
            <a:br>
              <a:rPr lang="en-US" dirty="0"/>
            </a:br>
            <a:r>
              <a:rPr lang="en-US" dirty="0"/>
              <a:t>Економічні, клінічні та гуманістичні результати</a:t>
            </a:r>
            <a:br>
              <a:rPr lang="en-US" dirty="0"/>
            </a:br>
            <a:br>
              <a:rPr lang="en-US" dirty="0"/>
            </a:b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708920"/>
            <a:ext cx="6619875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1650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3800" b="1" dirty="0" err="1"/>
              <a:t>Фармакоекономіка</a:t>
            </a:r>
            <a:endParaRPr lang="ru-RU" sz="38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l" rtl="0"/>
            <a:r>
              <a:rPr lang="en-US" dirty="0"/>
              <a:t>часто згадується до як </a:t>
            </a:r>
          </a:p>
          <a:p>
            <a:pPr marL="0" indent="0" algn="l" rtl="0">
              <a:buNone/>
            </a:pPr>
            <a:r>
              <a:rPr lang="en-US" dirty="0"/>
              <a:t>“економіка охорони здоров’я »</a:t>
            </a:r>
            <a:br>
              <a:rPr lang="en-US" dirty="0"/>
            </a:br>
            <a:r>
              <a:rPr lang="en-US" dirty="0"/>
              <a:t>або “дослідження результатів здоров’я”</a:t>
            </a:r>
            <a:br>
              <a:rPr lang="en-US" dirty="0"/>
            </a:br>
            <a:br>
              <a:rPr lang="en-US" dirty="0"/>
            </a:b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093359"/>
            <a:ext cx="4552180" cy="30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947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28600"/>
            <a:ext cx="8964488" cy="9906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Основні </a:t>
            </a:r>
            <a:r>
              <a:rPr lang="en-US" b="1" dirty="0" err="1"/>
              <a:t>причини</a:t>
            </a:r>
            <a:r>
              <a:rPr lang="en-US" b="1" dirty="0"/>
              <a:t> </a:t>
            </a:r>
            <a:r>
              <a:rPr lang="en-US" b="1" dirty="0" err="1"/>
              <a:t>розвитку</a:t>
            </a:r>
            <a:r>
              <a:rPr lang="uk-UA" b="1" dirty="0"/>
              <a:t> </a:t>
            </a:r>
            <a:r>
              <a:rPr lang="en-US" b="1" dirty="0" err="1"/>
              <a:t>фармакоекономік</a:t>
            </a:r>
            <a:r>
              <a:rPr lang="uk-UA" b="1" dirty="0" err="1"/>
              <a:t>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endParaRPr lang="en-US" dirty="0"/>
          </a:p>
          <a:p>
            <a:pPr algn="l" rtl="0"/>
            <a:endParaRPr lang="en-US" dirty="0"/>
          </a:p>
          <a:p>
            <a:pPr algn="l" rtl="0"/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99592" y="1700808"/>
            <a:ext cx="7200800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2600" b="1" dirty="0"/>
              <a:t>Нові медичні технології</a:t>
            </a:r>
            <a:endParaRPr lang="ru-RU" sz="26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06907" y="3197576"/>
            <a:ext cx="7200800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2600" b="1" dirty="0"/>
              <a:t>Збільшення уваги до безпеки</a:t>
            </a:r>
          </a:p>
          <a:p>
            <a:pPr algn="ctr" rtl="0"/>
            <a:r>
              <a:rPr lang="en-US" sz="2600" b="1" dirty="0" err="1"/>
              <a:t>препарат</a:t>
            </a:r>
            <a:r>
              <a:rPr lang="uk-UA" sz="2600" b="1" dirty="0" err="1"/>
              <a:t>ів</a:t>
            </a:r>
            <a:endParaRPr lang="ru-RU" sz="26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43608" y="4725144"/>
            <a:ext cx="7056784" cy="1512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2600" b="1" dirty="0"/>
              <a:t>Законодавчі вимоги до клінічного</a:t>
            </a:r>
          </a:p>
          <a:p>
            <a:pPr algn="ctr" rtl="0"/>
            <a:r>
              <a:rPr lang="en-US" sz="2600" b="1" dirty="0"/>
              <a:t>дослідження, </a:t>
            </a:r>
            <a:r>
              <a:rPr lang="en-US" sz="2600" b="1" dirty="0" err="1"/>
              <a:t>виробництв</a:t>
            </a:r>
            <a:r>
              <a:rPr lang="uk-UA" sz="2600" b="1" dirty="0"/>
              <a:t>а</a:t>
            </a:r>
            <a:r>
              <a:rPr lang="en-US" sz="2600" b="1" dirty="0"/>
              <a:t>, </a:t>
            </a:r>
            <a:r>
              <a:rPr lang="en-US" sz="2600" b="1" dirty="0" err="1"/>
              <a:t>аналіз</a:t>
            </a:r>
            <a:r>
              <a:rPr lang="uk-UA" sz="2600" b="1" dirty="0"/>
              <a:t>у</a:t>
            </a:r>
            <a:r>
              <a:rPr lang="en-US" sz="2600" b="1" dirty="0"/>
              <a:t> якості,</a:t>
            </a:r>
          </a:p>
          <a:p>
            <a:pPr algn="ctr" rtl="0"/>
            <a:r>
              <a:rPr lang="en-US" sz="2600" b="1" dirty="0" err="1"/>
              <a:t>реалізаці</a:t>
            </a:r>
            <a:r>
              <a:rPr lang="uk-UA" sz="2600" b="1" dirty="0" err="1"/>
              <a:t>ї</a:t>
            </a:r>
            <a:r>
              <a:rPr lang="en-US" sz="2600" b="1" dirty="0"/>
              <a:t> ліків</a:t>
            </a:r>
            <a:endParaRPr lang="ru-RU" sz="2600" b="1" dirty="0"/>
          </a:p>
        </p:txBody>
      </p:sp>
    </p:spTree>
    <p:extLst>
      <p:ext uri="{BB962C8B-B14F-4D97-AF65-F5344CB8AC3E}">
        <p14:creationId xmlns:p14="http://schemas.microsoft.com/office/powerpoint/2010/main" val="3240318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28600"/>
            <a:ext cx="8442520" cy="990600"/>
          </a:xfrm>
        </p:spPr>
        <p:txBody>
          <a:bodyPr>
            <a:noAutofit/>
          </a:bodyPr>
          <a:lstStyle/>
          <a:p>
            <a:r>
              <a:rPr lang="en-US" sz="3600" b="1" dirty="0" err="1"/>
              <a:t>Об'єкти</a:t>
            </a:r>
            <a:r>
              <a:rPr lang="en-US" sz="3600" b="1" dirty="0"/>
              <a:t> </a:t>
            </a:r>
            <a:r>
              <a:rPr lang="en-US" sz="3600" b="1" dirty="0" err="1"/>
              <a:t>досліджень</a:t>
            </a:r>
            <a:r>
              <a:rPr lang="uk-UA" sz="3600" b="1" dirty="0"/>
              <a:t> </a:t>
            </a:r>
            <a:r>
              <a:rPr lang="en-US" sz="3600" b="1" dirty="0" err="1"/>
              <a:t>фармакоекономік</a:t>
            </a:r>
            <a:r>
              <a:rPr lang="uk-UA" sz="3600" b="1" dirty="0" err="1"/>
              <a:t>и</a:t>
            </a:r>
            <a:endParaRPr lang="ru-RU" sz="3600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67544" y="1772816"/>
            <a:ext cx="8280920" cy="43924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pPr marL="457200" indent="-457200" algn="ctr" rtl="0">
              <a:buFont typeface="Wingdings" pitchFamily="2" charset="2"/>
              <a:buChar char="q"/>
            </a:pPr>
            <a:r>
              <a:rPr lang="en-US" sz="2600" b="1" dirty="0"/>
              <a:t>ефективність</a:t>
            </a:r>
          </a:p>
          <a:p>
            <a:pPr algn="ctr" rtl="0"/>
            <a:r>
              <a:rPr lang="en-US" sz="2600" b="1" dirty="0" err="1"/>
              <a:t>препарат</a:t>
            </a:r>
            <a:r>
              <a:rPr lang="uk-UA" sz="2600" b="1" dirty="0" err="1"/>
              <a:t>ів</a:t>
            </a:r>
            <a:endParaRPr lang="en-US" sz="2600" b="1" dirty="0"/>
          </a:p>
          <a:p>
            <a:pPr algn="ctr" rtl="0"/>
            <a:endParaRPr lang="en-US" sz="2600" b="1" dirty="0"/>
          </a:p>
          <a:p>
            <a:pPr marL="457200" indent="-457200" algn="ctr" rtl="0">
              <a:buFont typeface="Wingdings" pitchFamily="2" charset="2"/>
              <a:buChar char="q"/>
            </a:pPr>
            <a:r>
              <a:rPr lang="en-US" sz="2600" b="1" dirty="0"/>
              <a:t>безпека </a:t>
            </a:r>
            <a:r>
              <a:rPr lang="en-US" sz="2600" b="1" dirty="0" err="1"/>
              <a:t>лікарських</a:t>
            </a:r>
            <a:r>
              <a:rPr lang="en-US" sz="2600" b="1" dirty="0"/>
              <a:t> </a:t>
            </a:r>
            <a:r>
              <a:rPr lang="en-US" sz="2600" b="1" dirty="0" err="1"/>
              <a:t>засобів</a:t>
            </a:r>
            <a:endParaRPr lang="uk-UA" sz="2600" b="1" dirty="0"/>
          </a:p>
          <a:p>
            <a:pPr marL="457200" indent="-457200" algn="ctr" rtl="0">
              <a:buFont typeface="Wingdings" pitchFamily="2" charset="2"/>
              <a:buChar char="q"/>
            </a:pPr>
            <a:endParaRPr lang="uk-UA" sz="2600" b="1" dirty="0"/>
          </a:p>
          <a:p>
            <a:pPr marL="457200" indent="-457200" algn="ctr" rtl="0">
              <a:buFont typeface="Wingdings" pitchFamily="2" charset="2"/>
              <a:buChar char="q"/>
            </a:pPr>
            <a:r>
              <a:rPr lang="en-US" sz="2600" b="1" dirty="0" err="1"/>
              <a:t>Якість</a:t>
            </a:r>
            <a:r>
              <a:rPr lang="en-US" sz="2600" b="1" dirty="0"/>
              <a:t> життя</a:t>
            </a:r>
          </a:p>
          <a:p>
            <a:pPr algn="ctr" rtl="0"/>
            <a:endParaRPr lang="en-US" sz="2600" b="1" dirty="0"/>
          </a:p>
          <a:p>
            <a:pPr marL="457200" indent="-457200" algn="ctr" rtl="0">
              <a:buFont typeface="Wingdings" pitchFamily="2" charset="2"/>
              <a:buChar char="q"/>
            </a:pPr>
            <a:r>
              <a:rPr lang="en-US" sz="2600" b="1" dirty="0" err="1"/>
              <a:t>результати</a:t>
            </a:r>
            <a:r>
              <a:rPr lang="en-US" sz="2600" b="1" dirty="0"/>
              <a:t> </a:t>
            </a:r>
            <a:r>
              <a:rPr lang="en-US" sz="2600" b="1" dirty="0" err="1"/>
              <a:t>медичн</a:t>
            </a:r>
            <a:r>
              <a:rPr lang="uk-UA" sz="2600" b="1" dirty="0"/>
              <a:t>ого</a:t>
            </a:r>
            <a:endParaRPr lang="en-US" sz="2600" b="1" dirty="0"/>
          </a:p>
          <a:p>
            <a:pPr algn="ctr" rtl="0"/>
            <a:r>
              <a:rPr lang="en-US" sz="2600" b="1" dirty="0"/>
              <a:t>лікування</a:t>
            </a:r>
          </a:p>
          <a:p>
            <a:pPr algn="ctr" rtl="0"/>
            <a:endParaRPr lang="en-US" sz="2600" b="1" dirty="0"/>
          </a:p>
          <a:p>
            <a:pPr marL="457200" indent="-457200" algn="ctr" rtl="0">
              <a:buFont typeface="Wingdings" pitchFamily="2" charset="2"/>
              <a:buChar char="q"/>
            </a:pPr>
            <a:r>
              <a:rPr lang="en-US" sz="2600" b="1" dirty="0"/>
              <a:t>споживання</a:t>
            </a:r>
          </a:p>
          <a:p>
            <a:pPr algn="ctr" rtl="0"/>
            <a:r>
              <a:rPr lang="en-US" sz="2600" b="1" dirty="0" err="1"/>
              <a:t>препарат</a:t>
            </a:r>
            <a:r>
              <a:rPr lang="uk-UA" sz="2600" b="1" dirty="0" err="1"/>
              <a:t>ів</a:t>
            </a:r>
            <a:endParaRPr lang="en-US" sz="2600" b="1" dirty="0"/>
          </a:p>
          <a:p>
            <a:pPr algn="ctr" rtl="0"/>
            <a:endParaRPr lang="en-US" sz="2600" b="1" dirty="0"/>
          </a:p>
          <a:p>
            <a:pPr marL="457200" indent="-457200" algn="ctr" rtl="0">
              <a:buFont typeface="Wingdings" pitchFamily="2" charset="2"/>
              <a:buChar char="q"/>
            </a:pPr>
            <a:r>
              <a:rPr lang="en-US" sz="2600" b="1" dirty="0"/>
              <a:t>необхідність ліків</a:t>
            </a:r>
          </a:p>
          <a:p>
            <a:pPr marL="457200" indent="-457200" algn="ctr" rtl="0">
              <a:buFont typeface="Wingdings" pitchFamily="2" charset="2"/>
              <a:buChar char="q"/>
            </a:pPr>
            <a:endParaRPr lang="en-US" sz="2600" b="1" dirty="0"/>
          </a:p>
          <a:p>
            <a:pPr marL="457200" indent="-457200" algn="ctr" rtl="0">
              <a:buFont typeface="Wingdings" pitchFamily="2" charset="2"/>
              <a:buChar char="q"/>
            </a:pPr>
            <a:r>
              <a:rPr lang="en-US" sz="2600" b="1" dirty="0"/>
              <a:t>розробка нових</a:t>
            </a:r>
          </a:p>
          <a:p>
            <a:pPr algn="ctr" rtl="0"/>
            <a:r>
              <a:rPr lang="en-US" sz="2600" b="1" dirty="0" err="1"/>
              <a:t>препарат</a:t>
            </a:r>
            <a:r>
              <a:rPr lang="uk-UA" sz="2600" b="1" dirty="0" err="1"/>
              <a:t>ів</a:t>
            </a:r>
            <a:endParaRPr lang="en-US" sz="2600" b="1" dirty="0"/>
          </a:p>
          <a:p>
            <a:pPr algn="ctr" rtl="0"/>
            <a:endParaRPr lang="en-US" sz="2600" b="1" dirty="0"/>
          </a:p>
          <a:p>
            <a:pPr marL="457200" indent="-457200" algn="ctr" rtl="0">
              <a:buFont typeface="Wingdings" pitchFamily="2" charset="2"/>
              <a:buChar char="q"/>
            </a:pPr>
            <a:r>
              <a:rPr lang="en-US" sz="2600" b="1" dirty="0"/>
              <a:t>витрати на ліки</a:t>
            </a:r>
            <a:endParaRPr lang="ru-RU" sz="2600" b="1" dirty="0"/>
          </a:p>
        </p:txBody>
      </p:sp>
    </p:spTree>
    <p:extLst>
      <p:ext uri="{BB962C8B-B14F-4D97-AF65-F5344CB8AC3E}">
        <p14:creationId xmlns:p14="http://schemas.microsoft.com/office/powerpoint/2010/main" val="2372574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 rtl="0"/>
            <a:r>
              <a:rPr lang="en-US" sz="3600" b="1" dirty="0" err="1"/>
              <a:t>Основне</a:t>
            </a:r>
            <a:r>
              <a:rPr lang="en-US" sz="3600" b="1" dirty="0"/>
              <a:t> </a:t>
            </a:r>
            <a:r>
              <a:rPr lang="en-US" sz="3600" b="1" dirty="0" err="1"/>
              <a:t>завдання</a:t>
            </a:r>
            <a:br>
              <a:rPr lang="en-US" sz="3600" b="1" dirty="0"/>
            </a:br>
            <a:r>
              <a:rPr lang="en-US" sz="3600" b="1" dirty="0" err="1"/>
              <a:t>фармакоекономічн</a:t>
            </a:r>
            <a:r>
              <a:rPr lang="uk-UA" sz="3600" b="1" dirty="0"/>
              <a:t>ого</a:t>
            </a:r>
            <a:r>
              <a:rPr lang="en-US" sz="3600" b="1" dirty="0"/>
              <a:t> </a:t>
            </a:r>
            <a:r>
              <a:rPr lang="en-US" sz="3600" b="1" dirty="0" err="1"/>
              <a:t>аналіз</a:t>
            </a:r>
            <a:r>
              <a:rPr lang="uk-UA" sz="3600" b="1" dirty="0"/>
              <a:t>у</a:t>
            </a:r>
            <a:endParaRPr lang="ru-RU" sz="3600" b="1" dirty="0"/>
          </a:p>
        </p:txBody>
      </p:sp>
      <p:sp>
        <p:nvSpPr>
          <p:cNvPr id="4" name="Овал 3"/>
          <p:cNvSpPr/>
          <p:nvPr/>
        </p:nvSpPr>
        <p:spPr>
          <a:xfrm>
            <a:off x="53984" y="1716832"/>
            <a:ext cx="4608512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2600" dirty="0"/>
              <a:t>Ефективність</a:t>
            </a:r>
          </a:p>
        </p:txBody>
      </p:sp>
      <p:sp>
        <p:nvSpPr>
          <p:cNvPr id="5" name="Овал 4"/>
          <p:cNvSpPr/>
          <p:nvPr/>
        </p:nvSpPr>
        <p:spPr>
          <a:xfrm>
            <a:off x="41439" y="2708920"/>
            <a:ext cx="4752528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r>
              <a:rPr lang="en-US" sz="2600" dirty="0">
                <a:solidFill>
                  <a:prstClr val="white"/>
                </a:solidFill>
              </a:rPr>
              <a:t>Безпека</a:t>
            </a:r>
          </a:p>
        </p:txBody>
      </p:sp>
      <p:sp>
        <p:nvSpPr>
          <p:cNvPr id="8" name="Овал 7"/>
          <p:cNvSpPr/>
          <p:nvPr/>
        </p:nvSpPr>
        <p:spPr>
          <a:xfrm>
            <a:off x="23067" y="4526632"/>
            <a:ext cx="4752528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r>
              <a:rPr lang="en-US" sz="2600" dirty="0">
                <a:solidFill>
                  <a:prstClr val="white"/>
                </a:solidFill>
              </a:rPr>
              <a:t>Витрати</a:t>
            </a:r>
            <a:endParaRPr lang="ru-RU" sz="2600" dirty="0">
              <a:solidFill>
                <a:prstClr val="white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59876" y="3576223"/>
            <a:ext cx="4752528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r>
              <a:rPr lang="en-US" sz="2600" dirty="0">
                <a:solidFill>
                  <a:prstClr val="white"/>
                </a:solidFill>
              </a:rPr>
              <a:t>Якість життя</a:t>
            </a:r>
          </a:p>
        </p:txBody>
      </p:sp>
      <p:pic>
        <p:nvPicPr>
          <p:cNvPr id="5124" name="Picture 4" descr="Волшебные способы» и «чудодейственные таблетки» / Православие.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4665" y="4005064"/>
            <a:ext cx="4275517" cy="28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40404" y="5461658"/>
            <a:ext cx="4572000" cy="8925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/>
            <a:r>
              <a:rPr lang="en-US" sz="2600" dirty="0"/>
              <a:t>для раціонального використання фінансів системи охорони здоров'я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532443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 rtl="0"/>
            <a:r>
              <a:rPr lang="en-US" sz="3600" b="1" dirty="0" err="1"/>
              <a:t>Фармакоекономічн</a:t>
            </a:r>
            <a:r>
              <a:rPr lang="uk-UA" sz="3600" b="1" dirty="0" err="1"/>
              <a:t>ий</a:t>
            </a:r>
            <a:r>
              <a:rPr lang="uk-UA" sz="3600" b="1" dirty="0"/>
              <a:t> аналіз</a:t>
            </a:r>
            <a:r>
              <a:rPr lang="en-US" sz="3600" b="1" dirty="0"/>
              <a:t> </a:t>
            </a:r>
            <a:r>
              <a:rPr lang="en-US" sz="3600" b="1" dirty="0" err="1"/>
              <a:t>включа</a:t>
            </a:r>
            <a:r>
              <a:rPr lang="uk-UA" sz="3600" b="1" dirty="0"/>
              <a:t>є методи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38512" y="1512331"/>
            <a:ext cx="8153400" cy="4495800"/>
          </a:xfrm>
        </p:spPr>
        <p:txBody>
          <a:bodyPr>
            <a:normAutofit fontScale="40000" lnSpcReduction="20000"/>
          </a:bodyPr>
          <a:lstStyle/>
          <a:p>
            <a:pPr algn="l" rtl="0">
              <a:buFont typeface="Wingdings" pitchFamily="2" charset="2"/>
              <a:buChar char="q"/>
            </a:pPr>
            <a:r>
              <a:rPr lang="en-US" sz="5800" dirty="0">
                <a:solidFill>
                  <a:srgbClr val="596A85"/>
                </a:solidFill>
                <a:latin typeface="GillSansMT"/>
              </a:rPr>
              <a:t>Мінімізація витрат</a:t>
            </a:r>
          </a:p>
          <a:p>
            <a:pPr algn="l" rtl="0">
              <a:buFont typeface="Wingdings" pitchFamily="2" charset="2"/>
              <a:buChar char="q"/>
            </a:pPr>
            <a:r>
              <a:rPr lang="en-US" sz="5800" dirty="0">
                <a:solidFill>
                  <a:srgbClr val="596A85"/>
                </a:solidFill>
                <a:latin typeface="GillSansMT"/>
              </a:rPr>
              <a:t>Ефективність витрат</a:t>
            </a:r>
          </a:p>
          <a:p>
            <a:pPr algn="l" rtl="0">
              <a:buFont typeface="Wingdings" pitchFamily="2" charset="2"/>
              <a:buChar char="q"/>
            </a:pPr>
            <a:r>
              <a:rPr lang="en-US" sz="5800" dirty="0">
                <a:solidFill>
                  <a:srgbClr val="596A85"/>
                </a:solidFill>
                <a:latin typeface="GillSansMT"/>
              </a:rPr>
              <a:t>Вартість-корисність</a:t>
            </a:r>
          </a:p>
          <a:p>
            <a:pPr algn="l" rtl="0">
              <a:buFont typeface="Wingdings" pitchFamily="2" charset="2"/>
              <a:buChar char="q"/>
            </a:pPr>
            <a:r>
              <a:rPr lang="en-US" sz="5800" dirty="0">
                <a:solidFill>
                  <a:srgbClr val="596A85"/>
                </a:solidFill>
                <a:latin typeface="GillSansMT"/>
              </a:rPr>
              <a:t>Вигідність</a:t>
            </a:r>
          </a:p>
          <a:p>
            <a:pPr algn="l" rtl="0">
              <a:buFont typeface="Wingdings" pitchFamily="2" charset="2"/>
              <a:buChar char="q"/>
            </a:pPr>
            <a:r>
              <a:rPr lang="en-US" sz="5800" dirty="0">
                <a:solidFill>
                  <a:srgbClr val="596A85"/>
                </a:solidFill>
                <a:latin typeface="GillSansMT"/>
              </a:rPr>
              <a:t>Вартість з захворювання</a:t>
            </a:r>
          </a:p>
          <a:p>
            <a:pPr algn="l" rtl="0">
              <a:buFont typeface="Wingdings" pitchFamily="2" charset="2"/>
              <a:buChar char="q"/>
            </a:pPr>
            <a:r>
              <a:rPr lang="en-US" sz="5800" dirty="0">
                <a:solidFill>
                  <a:srgbClr val="596A85"/>
                </a:solidFill>
                <a:latin typeface="GillSansMT"/>
              </a:rPr>
              <a:t>Чутливий аналіз</a:t>
            </a:r>
            <a:br>
              <a:rPr lang="en-US" sz="5800" dirty="0">
                <a:solidFill>
                  <a:srgbClr val="596A85"/>
                </a:solidFill>
                <a:latin typeface="GillSansMT"/>
              </a:rPr>
            </a:br>
            <a:endParaRPr lang="en-US" sz="5800" dirty="0">
              <a:solidFill>
                <a:srgbClr val="596A85"/>
              </a:solidFill>
              <a:latin typeface="GillSansMT"/>
            </a:endParaRPr>
          </a:p>
          <a:p>
            <a:pPr marL="0" indent="0" algn="l" rtl="0">
              <a:buNone/>
            </a:pPr>
            <a:r>
              <a:rPr lang="en-US" sz="5800" dirty="0">
                <a:solidFill>
                  <a:srgbClr val="3B4759"/>
                </a:solidFill>
                <a:latin typeface="GillSansMT"/>
              </a:rPr>
              <a:t>і будь-який інший метод </a:t>
            </a:r>
            <a:r>
              <a:rPr lang="en-US" sz="5800" dirty="0" err="1">
                <a:solidFill>
                  <a:srgbClr val="3B4759"/>
                </a:solidFill>
                <a:latin typeface="GillSansMT"/>
              </a:rPr>
              <a:t>економічної</a:t>
            </a:r>
            <a:r>
              <a:rPr lang="en-US" sz="5800" dirty="0">
                <a:solidFill>
                  <a:srgbClr val="3B4759"/>
                </a:solidFill>
                <a:latin typeface="GillSansMT"/>
              </a:rPr>
              <a:t> </a:t>
            </a:r>
            <a:r>
              <a:rPr lang="en-US" sz="5800" dirty="0" err="1">
                <a:solidFill>
                  <a:srgbClr val="3B4759"/>
                </a:solidFill>
                <a:latin typeface="GillSansMT"/>
              </a:rPr>
              <a:t>аналітики</a:t>
            </a:r>
            <a:r>
              <a:rPr lang="uk-UA" sz="5800" dirty="0">
                <a:solidFill>
                  <a:srgbClr val="3B4759"/>
                </a:solidFill>
                <a:latin typeface="GillSansMT"/>
              </a:rPr>
              <a:t>,</a:t>
            </a:r>
            <a:r>
              <a:rPr lang="en-US" sz="5800" dirty="0">
                <a:solidFill>
                  <a:srgbClr val="3B4759"/>
                </a:solidFill>
                <a:latin typeface="GillSansMT"/>
              </a:rPr>
              <a:t> </a:t>
            </a:r>
            <a:r>
              <a:rPr lang="en-US" sz="5800" dirty="0">
                <a:solidFill>
                  <a:srgbClr val="234F77"/>
                </a:solidFill>
                <a:latin typeface="GillSansMT"/>
              </a:rPr>
              <a:t>що </a:t>
            </a:r>
            <a:r>
              <a:rPr lang="en-US" sz="5800" dirty="0" err="1">
                <a:solidFill>
                  <a:srgbClr val="234F77"/>
                </a:solidFill>
                <a:latin typeface="GillSansMT"/>
              </a:rPr>
              <a:t>забезпечує</a:t>
            </a:r>
            <a:r>
              <a:rPr lang="en-US" sz="5800" dirty="0">
                <a:solidFill>
                  <a:srgbClr val="234F77"/>
                </a:solidFill>
                <a:latin typeface="GillSansMT"/>
              </a:rPr>
              <a:t> </a:t>
            </a:r>
            <a:r>
              <a:rPr lang="en-US" sz="5800" dirty="0" err="1">
                <a:solidFill>
                  <a:srgbClr val="234F77"/>
                </a:solidFill>
                <a:latin typeface="GillSansMT"/>
              </a:rPr>
              <a:t>цінн</a:t>
            </a:r>
            <a:r>
              <a:rPr lang="uk-UA" sz="5800" dirty="0">
                <a:solidFill>
                  <a:srgbClr val="234F77"/>
                </a:solidFill>
                <a:latin typeface="GillSansMT"/>
              </a:rPr>
              <a:t>у</a:t>
            </a:r>
            <a:r>
              <a:rPr lang="en-US" sz="5800" dirty="0">
                <a:solidFill>
                  <a:srgbClr val="234F77"/>
                </a:solidFill>
                <a:latin typeface="GillSansMT"/>
              </a:rPr>
              <a:t> інформація особам, що приймають рішення щодо охорони здоров'я, щодо </a:t>
            </a:r>
            <a:r>
              <a:rPr lang="en-US" sz="5800" dirty="0" err="1">
                <a:solidFill>
                  <a:srgbClr val="234F77"/>
                </a:solidFill>
                <a:latin typeface="GillSansMT"/>
              </a:rPr>
              <a:t>розподілу</a:t>
            </a:r>
            <a:r>
              <a:rPr lang="en-US" sz="5800" dirty="0">
                <a:solidFill>
                  <a:srgbClr val="234F77"/>
                </a:solidFill>
                <a:latin typeface="GillSansMT"/>
              </a:rPr>
              <a:t> </a:t>
            </a:r>
            <a:r>
              <a:rPr lang="en-US" sz="5800" dirty="0" err="1">
                <a:solidFill>
                  <a:srgbClr val="234F77"/>
                </a:solidFill>
                <a:latin typeface="GillSansMT"/>
              </a:rPr>
              <a:t>обмежен</a:t>
            </a:r>
            <a:r>
              <a:rPr lang="uk-UA" sz="5800" dirty="0" err="1">
                <a:solidFill>
                  <a:srgbClr val="234F77"/>
                </a:solidFill>
                <a:latin typeface="GillSansMT"/>
              </a:rPr>
              <a:t>их</a:t>
            </a:r>
            <a:r>
              <a:rPr lang="en-US" sz="5800" dirty="0">
                <a:solidFill>
                  <a:srgbClr val="234F77"/>
                </a:solidFill>
                <a:latin typeface="GillSansMT"/>
              </a:rPr>
              <a:t> </a:t>
            </a:r>
            <a:r>
              <a:rPr lang="en-US" sz="5800" dirty="0" err="1">
                <a:solidFill>
                  <a:srgbClr val="234F77"/>
                </a:solidFill>
                <a:latin typeface="GillSansMT"/>
              </a:rPr>
              <a:t>ресурс</a:t>
            </a:r>
            <a:r>
              <a:rPr lang="uk-UA" sz="5800" dirty="0" err="1">
                <a:solidFill>
                  <a:srgbClr val="234F77"/>
                </a:solidFill>
                <a:latin typeface="GillSansMT"/>
              </a:rPr>
              <a:t>ів</a:t>
            </a:r>
            <a:r>
              <a:rPr lang="en-US" sz="5800" dirty="0">
                <a:solidFill>
                  <a:srgbClr val="234F77"/>
                </a:solidFill>
                <a:latin typeface="GillSansMT"/>
              </a:rPr>
              <a:t>.</a:t>
            </a:r>
            <a:br>
              <a:rPr lang="en-US" sz="4000" dirty="0">
                <a:solidFill>
                  <a:srgbClr val="596A85"/>
                </a:solidFill>
                <a:latin typeface="GillSansMT"/>
              </a:rPr>
            </a:br>
            <a:br>
              <a:rPr lang="en-US" sz="4000" dirty="0">
                <a:solidFill>
                  <a:srgbClr val="596A85"/>
                </a:solidFill>
                <a:latin typeface="GillSansMT"/>
              </a:rPr>
            </a:b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1017" y="1723791"/>
            <a:ext cx="2962095" cy="203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867151"/>
            <a:ext cx="5919072" cy="1947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53443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rtl="0"/>
            <a:r>
              <a:rPr lang="en-US" b="1" dirty="0" err="1"/>
              <a:t>Фармакоекономічна</a:t>
            </a:r>
            <a:r>
              <a:rPr lang="en-US" b="1" dirty="0"/>
              <a:t> інструменти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sz="3200" dirty="0">
                <a:solidFill>
                  <a:srgbClr val="121429"/>
                </a:solidFill>
                <a:latin typeface="GillSansMT"/>
              </a:rPr>
              <a:t>життєво важливе в аналізуючи потенційне значення для індивідуального хворих і громадського.</a:t>
            </a:r>
            <a:br>
              <a:rPr lang="en-US" sz="3200" dirty="0">
                <a:solidFill>
                  <a:srgbClr val="121429"/>
                </a:solidFill>
                <a:latin typeface="GillSansMT"/>
              </a:rPr>
            </a:br>
            <a:br>
              <a:rPr lang="en-US" sz="3200" dirty="0">
                <a:solidFill>
                  <a:srgbClr val="121429"/>
                </a:solidFill>
                <a:latin typeface="GillSansMT"/>
              </a:rPr>
            </a:b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573016"/>
            <a:ext cx="4876800" cy="284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7944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800" b="1" dirty="0" err="1"/>
              <a:t>Основні</a:t>
            </a:r>
            <a:r>
              <a:rPr lang="ru-RU" sz="3800" b="1" dirty="0"/>
              <a:t> </a:t>
            </a:r>
            <a:r>
              <a:rPr lang="ru-RU" sz="3800" b="1" dirty="0" err="1"/>
              <a:t>споживачі</a:t>
            </a:r>
            <a:r>
              <a:rPr lang="ru-RU" sz="3800" b="1" dirty="0"/>
              <a:t> </a:t>
            </a:r>
            <a:r>
              <a:rPr lang="ru-RU" sz="3800" b="1" dirty="0" err="1"/>
              <a:t>фармакоекономічних</a:t>
            </a:r>
            <a:r>
              <a:rPr lang="ru-RU" sz="3800" b="1" dirty="0"/>
              <a:t> </a:t>
            </a:r>
            <a:r>
              <a:rPr lang="ru-RU" sz="3800" b="1" dirty="0" err="1"/>
              <a:t>даних</a:t>
            </a:r>
            <a:endParaRPr lang="ru-RU" sz="38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•	</a:t>
            </a:r>
            <a:r>
              <a:rPr lang="ru-RU" dirty="0" err="1"/>
              <a:t>Експерти</a:t>
            </a:r>
            <a:r>
              <a:rPr lang="ru-RU" dirty="0"/>
              <a:t> – </a:t>
            </a:r>
            <a:r>
              <a:rPr lang="ru-RU" dirty="0" err="1"/>
              <a:t>вчені</a:t>
            </a:r>
            <a:r>
              <a:rPr lang="ru-RU" dirty="0"/>
              <a:t> і </a:t>
            </a:r>
            <a:r>
              <a:rPr lang="ru-RU" dirty="0" err="1"/>
              <a:t>фахівці</a:t>
            </a:r>
            <a:r>
              <a:rPr lang="ru-RU" dirty="0"/>
              <a:t>, </a:t>
            </a:r>
            <a:r>
              <a:rPr lang="ru-RU" dirty="0" err="1"/>
              <a:t>яким</a:t>
            </a:r>
            <a:r>
              <a:rPr lang="ru-RU" dirty="0"/>
              <a:t> </a:t>
            </a:r>
            <a:r>
              <a:rPr lang="ru-RU" dirty="0" err="1"/>
              <a:t>необхідні</a:t>
            </a:r>
            <a:r>
              <a:rPr lang="ru-RU" dirty="0"/>
              <a:t> </a:t>
            </a:r>
            <a:r>
              <a:rPr lang="ru-RU" dirty="0" err="1"/>
              <a:t>об’єктивні</a:t>
            </a:r>
            <a:r>
              <a:rPr lang="ru-RU" dirty="0"/>
              <a:t> </a:t>
            </a:r>
            <a:r>
              <a:rPr lang="ru-RU" dirty="0" err="1"/>
              <a:t>економічні</a:t>
            </a:r>
            <a:r>
              <a:rPr lang="ru-RU" dirty="0"/>
              <a:t> </a:t>
            </a:r>
            <a:r>
              <a:rPr lang="ru-RU" dirty="0" err="1"/>
              <a:t>докази</a:t>
            </a:r>
            <a:r>
              <a:rPr lang="ru-RU" dirty="0"/>
              <a:t> при </a:t>
            </a:r>
            <a:r>
              <a:rPr lang="ru-RU" dirty="0" err="1"/>
              <a:t>порівнянні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за </a:t>
            </a:r>
            <a:r>
              <a:rPr lang="ru-RU" dirty="0" err="1"/>
              <a:t>ефективністю</a:t>
            </a:r>
            <a:r>
              <a:rPr lang="ru-RU" dirty="0"/>
              <a:t> і </a:t>
            </a:r>
            <a:r>
              <a:rPr lang="ru-RU" dirty="0" err="1"/>
              <a:t>безпечністю</a:t>
            </a:r>
            <a:r>
              <a:rPr lang="ru-RU" dirty="0"/>
              <a:t> </a:t>
            </a:r>
            <a:r>
              <a:rPr lang="ru-RU" dirty="0" err="1"/>
              <a:t>фармацевтичних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 для </a:t>
            </a:r>
            <a:r>
              <a:rPr lang="ru-RU" dirty="0" err="1"/>
              <a:t>внесення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у </a:t>
            </a:r>
            <a:r>
              <a:rPr lang="ru-RU" dirty="0" err="1"/>
              <a:t>відповідні</a:t>
            </a:r>
            <a:r>
              <a:rPr lang="ru-RU" dirty="0"/>
              <a:t> </a:t>
            </a:r>
            <a:r>
              <a:rPr lang="ru-RU" dirty="0" err="1"/>
              <a:t>переліки</a:t>
            </a:r>
            <a:r>
              <a:rPr lang="ru-RU" dirty="0"/>
              <a:t>, </a:t>
            </a:r>
            <a:r>
              <a:rPr lang="ru-RU" dirty="0" err="1"/>
              <a:t>формуляри</a:t>
            </a:r>
            <a:r>
              <a:rPr lang="ru-RU" dirty="0"/>
              <a:t> </a:t>
            </a:r>
            <a:r>
              <a:rPr lang="ru-RU" dirty="0" err="1"/>
              <a:t>лікарських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•	</a:t>
            </a:r>
            <a:r>
              <a:rPr lang="ru-RU" dirty="0" err="1"/>
              <a:t>Керівники</a:t>
            </a:r>
            <a:r>
              <a:rPr lang="ru-RU" dirty="0"/>
              <a:t> і </a:t>
            </a:r>
            <a:r>
              <a:rPr lang="ru-RU" dirty="0" err="1"/>
              <a:t>фахівці</a:t>
            </a:r>
            <a:r>
              <a:rPr lang="ru-RU" dirty="0"/>
              <a:t> </a:t>
            </a:r>
            <a:r>
              <a:rPr lang="ru-RU" dirty="0" err="1"/>
              <a:t>державних</a:t>
            </a:r>
            <a:r>
              <a:rPr lang="ru-RU" dirty="0"/>
              <a:t> і </a:t>
            </a:r>
            <a:r>
              <a:rPr lang="ru-RU" dirty="0" err="1"/>
              <a:t>регіональних</a:t>
            </a:r>
            <a:r>
              <a:rPr lang="ru-RU" dirty="0"/>
              <a:t> </a:t>
            </a:r>
            <a:r>
              <a:rPr lang="ru-RU" dirty="0" err="1"/>
              <a:t>підрозділів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, </a:t>
            </a:r>
            <a:r>
              <a:rPr lang="ru-RU" dirty="0" err="1"/>
              <a:t>яким</a:t>
            </a:r>
            <a:r>
              <a:rPr lang="ru-RU" dirty="0"/>
              <a:t> треба </a:t>
            </a:r>
            <a:r>
              <a:rPr lang="ru-RU" dirty="0" err="1"/>
              <a:t>визначати</a:t>
            </a:r>
            <a:r>
              <a:rPr lang="ru-RU" dirty="0"/>
              <a:t> </a:t>
            </a:r>
            <a:r>
              <a:rPr lang="ru-RU" dirty="0" err="1"/>
              <a:t>оптимальні</a:t>
            </a:r>
            <a:r>
              <a:rPr lang="ru-RU" dirty="0"/>
              <a:t> </a:t>
            </a:r>
            <a:r>
              <a:rPr lang="ru-RU" dirty="0" err="1"/>
              <a:t>бюджетні</a:t>
            </a:r>
            <a:r>
              <a:rPr lang="ru-RU" dirty="0"/>
              <a:t> </a:t>
            </a:r>
            <a:r>
              <a:rPr lang="ru-RU" dirty="0" err="1"/>
              <a:t>асигнування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реалізації</a:t>
            </a:r>
            <a:r>
              <a:rPr lang="ru-RU" dirty="0"/>
              <a:t> </a:t>
            </a:r>
            <a:r>
              <a:rPr lang="ru-RU" dirty="0" err="1"/>
              <a:t>територіальних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з </a:t>
            </a:r>
            <a:r>
              <a:rPr lang="ru-RU" dirty="0" err="1"/>
              <a:t>використанням</a:t>
            </a:r>
            <a:r>
              <a:rPr lang="ru-RU" dirty="0"/>
              <a:t> </a:t>
            </a:r>
            <a:r>
              <a:rPr lang="ru-RU" dirty="0" err="1"/>
              <a:t>фармакоепідеміології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•	</a:t>
            </a:r>
            <a:r>
              <a:rPr lang="ru-RU" dirty="0" err="1"/>
              <a:t>Спеціалісти</a:t>
            </a:r>
            <a:r>
              <a:rPr lang="ru-RU" dirty="0"/>
              <a:t> </a:t>
            </a:r>
            <a:r>
              <a:rPr lang="ru-RU" dirty="0" err="1"/>
              <a:t>фармацевтичних</a:t>
            </a:r>
            <a:r>
              <a:rPr lang="ru-RU" dirty="0"/>
              <a:t> і </a:t>
            </a:r>
            <a:r>
              <a:rPr lang="ru-RU" dirty="0" err="1"/>
              <a:t>дистриб’ютерських</a:t>
            </a:r>
            <a:r>
              <a:rPr lang="ru-RU" dirty="0"/>
              <a:t> </a:t>
            </a:r>
            <a:r>
              <a:rPr lang="ru-RU" dirty="0" err="1"/>
              <a:t>компаній</a:t>
            </a:r>
            <a:r>
              <a:rPr lang="ru-RU" dirty="0"/>
              <a:t>, метою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оптимальної</a:t>
            </a:r>
            <a:r>
              <a:rPr lang="ru-RU" dirty="0"/>
              <a:t> </a:t>
            </a:r>
            <a:r>
              <a:rPr lang="ru-RU" dirty="0" err="1"/>
              <a:t>цінової</a:t>
            </a:r>
            <a:r>
              <a:rPr lang="ru-RU" dirty="0"/>
              <a:t> </a:t>
            </a:r>
            <a:r>
              <a:rPr lang="ru-RU" dirty="0" err="1"/>
              <a:t>політики</a:t>
            </a:r>
            <a:r>
              <a:rPr lang="ru-RU" dirty="0"/>
              <a:t> </a:t>
            </a:r>
            <a:r>
              <a:rPr lang="ru-RU" dirty="0" err="1"/>
              <a:t>впровадження</a:t>
            </a:r>
            <a:r>
              <a:rPr lang="ru-RU" dirty="0"/>
              <a:t> </a:t>
            </a:r>
            <a:r>
              <a:rPr lang="ru-RU" dirty="0" err="1"/>
              <a:t>лікарських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на </a:t>
            </a:r>
            <a:r>
              <a:rPr lang="ru-RU" dirty="0" err="1"/>
              <a:t>фармацевтичний</a:t>
            </a:r>
            <a:r>
              <a:rPr lang="ru-RU" dirty="0"/>
              <a:t> </a:t>
            </a:r>
            <a:r>
              <a:rPr lang="ru-RU" dirty="0" err="1"/>
              <a:t>ринок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05221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28600"/>
            <a:ext cx="8712968" cy="990600"/>
          </a:xfrm>
        </p:spPr>
        <p:txBody>
          <a:bodyPr>
            <a:noAutofit/>
          </a:bodyPr>
          <a:lstStyle/>
          <a:p>
            <a:pPr algn="l" rtl="0"/>
            <a:r>
              <a:rPr lang="en-US" sz="3200" dirty="0"/>
              <a:t>Міжнародне суспільство для </a:t>
            </a:r>
            <a:r>
              <a:rPr lang="en-US" sz="3200" dirty="0" err="1"/>
              <a:t>фармакоекономіка</a:t>
            </a:r>
            <a:r>
              <a:rPr lang="en-US" sz="3200" dirty="0"/>
              <a:t> дослідження та результати (ISPOR)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339752" y="1623329"/>
            <a:ext cx="5922240" cy="3747120"/>
          </a:xfrm>
        </p:spPr>
        <p:txBody>
          <a:bodyPr>
            <a:normAutofit fontScale="77500" lnSpcReduction="20000"/>
          </a:bodyPr>
          <a:lstStyle/>
          <a:p>
            <a:pPr marL="0" indent="0" algn="l" rtl="0">
              <a:spcBef>
                <a:spcPts val="0"/>
              </a:spcBef>
              <a:buNone/>
            </a:pPr>
            <a:r>
              <a:rPr lang="en-US" dirty="0"/>
              <a:t>ISPOR просуває науку про</a:t>
            </a:r>
          </a:p>
          <a:p>
            <a:pPr marL="0" indent="0" algn="l" rtl="0">
              <a:spcBef>
                <a:spcPts val="0"/>
              </a:spcBef>
              <a:buNone/>
            </a:pPr>
            <a:r>
              <a:rPr lang="en-US" dirty="0" err="1"/>
              <a:t>фармакоекономік</a:t>
            </a:r>
            <a:r>
              <a:rPr lang="uk-UA" dirty="0"/>
              <a:t>у</a:t>
            </a:r>
            <a:r>
              <a:rPr lang="en-US" dirty="0"/>
              <a:t> (економіка охорони здоров’я) та результати досліджень та сприяє перекладу цього дослідження на корисну інформацію для тих, хто приймає рішення в галузі охорони здоров’я, для підвищення ефективності, результативності </a:t>
            </a:r>
            <a:r>
              <a:rPr lang="en-US" dirty="0" err="1"/>
              <a:t>та</a:t>
            </a:r>
            <a:r>
              <a:rPr lang="en-US" dirty="0"/>
              <a:t> </a:t>
            </a:r>
            <a:r>
              <a:rPr lang="en-US" dirty="0" err="1"/>
              <a:t>справедливості</a:t>
            </a:r>
            <a:r>
              <a:rPr lang="uk-UA" dirty="0"/>
              <a:t> </a:t>
            </a:r>
            <a:r>
              <a:rPr lang="en-US" dirty="0" err="1"/>
              <a:t>охорон</a:t>
            </a:r>
            <a:r>
              <a:rPr lang="uk-UA" dirty="0" err="1"/>
              <a:t>и</a:t>
            </a:r>
            <a:r>
              <a:rPr lang="en-US" dirty="0"/>
              <a:t> здоров’я для покращення здоров’я.</a:t>
            </a:r>
            <a:br>
              <a:rPr lang="en-US" sz="3200" dirty="0">
                <a:latin typeface="TimesNewRomanPSMT"/>
              </a:rPr>
            </a:br>
            <a:br>
              <a:rPr lang="en-US" sz="3200" dirty="0">
                <a:latin typeface="TimesNewRomanPSMT"/>
              </a:rPr>
            </a:b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928" y="4653136"/>
            <a:ext cx="3139623" cy="212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22124"/>
            <a:ext cx="19050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66444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/>
              <a:t>Питання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l" rtl="0"/>
            <a:r>
              <a:rPr lang="en-US" dirty="0"/>
              <a:t>1. Що означає </a:t>
            </a:r>
            <a:r>
              <a:rPr lang="en-US" dirty="0" err="1"/>
              <a:t>Фармакоекономіка</a:t>
            </a:r>
            <a:r>
              <a:rPr lang="en-US" dirty="0"/>
              <a:t>?</a:t>
            </a:r>
          </a:p>
          <a:p>
            <a:pPr algn="l" rtl="0"/>
            <a:r>
              <a:rPr lang="en-US" dirty="0"/>
              <a:t>2. Що є </a:t>
            </a:r>
            <a:r>
              <a:rPr lang="en-US" dirty="0" err="1"/>
              <a:t>головним</a:t>
            </a:r>
            <a:r>
              <a:rPr lang="en-US" dirty="0"/>
              <a:t> </a:t>
            </a:r>
            <a:r>
              <a:rPr lang="en-US" dirty="0" err="1"/>
              <a:t>завдання</a:t>
            </a:r>
            <a:r>
              <a:rPr lang="uk-UA" dirty="0"/>
              <a:t>м</a:t>
            </a:r>
            <a:r>
              <a:rPr lang="en-US" dirty="0"/>
              <a:t> </a:t>
            </a:r>
            <a:r>
              <a:rPr lang="en-US" dirty="0" err="1"/>
              <a:t>фармакоекономічн</a:t>
            </a:r>
            <a:r>
              <a:rPr lang="uk-UA" dirty="0"/>
              <a:t>ого</a:t>
            </a:r>
            <a:r>
              <a:rPr lang="en-US" dirty="0"/>
              <a:t> </a:t>
            </a:r>
            <a:r>
              <a:rPr lang="en-US" dirty="0" err="1"/>
              <a:t>аналіз</a:t>
            </a:r>
            <a:r>
              <a:rPr lang="uk-UA" dirty="0"/>
              <a:t>у</a:t>
            </a:r>
            <a:r>
              <a:rPr lang="en-US" dirty="0"/>
              <a:t>?</a:t>
            </a:r>
          </a:p>
          <a:p>
            <a:pPr algn="l" rtl="0"/>
            <a:r>
              <a:rPr lang="uk-UA" dirty="0"/>
              <a:t>3</a:t>
            </a:r>
            <a:r>
              <a:rPr lang="en-US" dirty="0"/>
              <a:t>. Що таке ISPOR?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34452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146</TotalTime>
  <Words>564</Words>
  <Application>Microsoft Macintosh PowerPoint</Application>
  <PresentationFormat>Экран (4:3)</PresentationFormat>
  <Paragraphs>85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Calibri</vt:lpstr>
      <vt:lpstr>GillSansMT</vt:lpstr>
      <vt:lpstr>Times New Roman</vt:lpstr>
      <vt:lpstr>TimesNewRomanPSMT</vt:lpstr>
      <vt:lpstr>Tw Cen MT</vt:lpstr>
      <vt:lpstr>Wingdings</vt:lpstr>
      <vt:lpstr>Wingdings 2</vt:lpstr>
      <vt:lpstr>Обычная</vt:lpstr>
      <vt:lpstr>Фармакоекономіка як наука, її мета та завдання.  Основні фармакоекономічнІ категорії.</vt:lpstr>
      <vt:lpstr>Мета цієї лекції</vt:lpstr>
      <vt:lpstr>Практики, пацієнти та медичні працівники стикаються з цим питання:</vt:lpstr>
      <vt:lpstr>Основне завдання фармакоекономіки </vt:lpstr>
      <vt:lpstr>Мета фармакоекономіки:</vt:lpstr>
      <vt:lpstr>Фармакоекономіка</vt:lpstr>
      <vt:lpstr>Фармакоекономіка</vt:lpstr>
      <vt:lpstr>Фармакоекономіка</vt:lpstr>
      <vt:lpstr>Основні причини розвитку фармакоекономіки</vt:lpstr>
      <vt:lpstr>Об'єкти досліджень фармакоекономіки</vt:lpstr>
      <vt:lpstr>Основне завдання фармакоекономічного аналізу</vt:lpstr>
      <vt:lpstr>Фармакоекономічний аналіз включає методи</vt:lpstr>
      <vt:lpstr>Фармакоекономічна інструменти</vt:lpstr>
      <vt:lpstr>Основні споживачі фармакоекономічних даних</vt:lpstr>
      <vt:lpstr>Міжнародне суспільство для фармакоекономіка дослідження та результати (ISPOR)</vt:lpstr>
      <vt:lpstr>Питання</vt:lpstr>
    </vt:vector>
  </TitlesOfParts>
  <Company>Blackshine TEAM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Pharmacoeconomics as a science, its purpose and objectives.  Basic pharmacoeconomic categories.</dc:title>
  <dc:creator>1</dc:creator>
  <cp:lastModifiedBy>Microsoft Office User</cp:lastModifiedBy>
  <cp:revision>20</cp:revision>
  <dcterms:created xsi:type="dcterms:W3CDTF">2020-09-04T07:05:53Z</dcterms:created>
  <dcterms:modified xsi:type="dcterms:W3CDTF">2020-11-29T23:15:25Z</dcterms:modified>
</cp:coreProperties>
</file>