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56" r:id="rId2"/>
    <p:sldId id="273" r:id="rId3"/>
    <p:sldId id="274" r:id="rId4"/>
    <p:sldId id="257" r:id="rId5"/>
    <p:sldId id="266" r:id="rId6"/>
    <p:sldId id="258" r:id="rId7"/>
    <p:sldId id="267" r:id="rId8"/>
    <p:sldId id="268" r:id="rId9"/>
    <p:sldId id="260" r:id="rId10"/>
    <p:sldId id="261" r:id="rId11"/>
    <p:sldId id="259" r:id="rId12"/>
    <p:sldId id="263" r:id="rId13"/>
    <p:sldId id="262" r:id="rId14"/>
    <p:sldId id="264" r:id="rId15"/>
    <p:sldId id="265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>
      <p:cViewPr varScale="1">
        <p:scale>
          <a:sx n="127" d="100"/>
          <a:sy n="127" d="100"/>
        </p:scale>
        <p:origin x="164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CF1266A-4093-44CB-8C5E-0182EDAB88D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E487D58-60DD-4C8E-9A04-ACC850E8294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988840"/>
            <a:ext cx="8443664" cy="1828800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ru-RU" sz="3100" b="1" dirty="0" err="1"/>
              <a:t>Фармакоекономічний</a:t>
            </a:r>
            <a:r>
              <a:rPr lang="ru-RU" sz="3100" b="1" dirty="0"/>
              <a:t> </a:t>
            </a:r>
            <a:r>
              <a:rPr lang="ru-RU" sz="3100" b="1" dirty="0" err="1"/>
              <a:t>аналіз</a:t>
            </a:r>
            <a:r>
              <a:rPr lang="ru-RU" sz="3100" b="1" dirty="0"/>
              <a:t>: </a:t>
            </a:r>
            <a:r>
              <a:rPr lang="ru-RU" sz="3100" b="1" dirty="0" err="1"/>
              <a:t>загальні</a:t>
            </a:r>
            <a:r>
              <a:rPr lang="ru-RU" sz="3100" b="1" dirty="0"/>
              <a:t> </a:t>
            </a:r>
            <a:r>
              <a:rPr lang="ru-RU" sz="3100" b="1" dirty="0" err="1"/>
              <a:t>положення</a:t>
            </a:r>
            <a:r>
              <a:rPr lang="ru-RU" sz="3100" b="1" dirty="0"/>
              <a:t>. Метод </a:t>
            </a:r>
            <a:r>
              <a:rPr lang="ru-RU" sz="3100" b="1" dirty="0" err="1"/>
              <a:t>фармакоекономічного</a:t>
            </a:r>
            <a:r>
              <a:rPr lang="ru-RU" sz="3100" b="1" dirty="0"/>
              <a:t> </a:t>
            </a:r>
            <a:r>
              <a:rPr lang="ru-RU" sz="3100" b="1" dirty="0" err="1"/>
              <a:t>аналізу</a:t>
            </a:r>
            <a:r>
              <a:rPr lang="ru-RU" sz="3100" b="1" dirty="0"/>
              <a:t> “</a:t>
            </a:r>
            <a:r>
              <a:rPr lang="ru-RU" sz="3100" b="1" dirty="0" err="1"/>
              <a:t>загальна</a:t>
            </a:r>
            <a:r>
              <a:rPr lang="ru-RU" sz="3100" b="1" dirty="0"/>
              <a:t> </a:t>
            </a:r>
            <a:r>
              <a:rPr lang="ru-RU" sz="3100" b="1" dirty="0" err="1"/>
              <a:t>вартість</a:t>
            </a:r>
            <a:r>
              <a:rPr lang="ru-RU" sz="3100" b="1" dirty="0"/>
              <a:t> </a:t>
            </a:r>
            <a:r>
              <a:rPr lang="ru-RU" sz="3100" b="1" dirty="0" err="1"/>
              <a:t>захворювання</a:t>
            </a:r>
            <a:r>
              <a:rPr lang="ru-RU" sz="3100" b="1" dirty="0"/>
              <a:t>”. Метод </a:t>
            </a:r>
            <a:r>
              <a:rPr lang="ru-RU" sz="3100" b="1" dirty="0" err="1"/>
              <a:t>фармакоекономічного</a:t>
            </a:r>
            <a:r>
              <a:rPr lang="ru-RU" sz="3100" b="1" dirty="0"/>
              <a:t> </a:t>
            </a:r>
            <a:r>
              <a:rPr lang="ru-RU" sz="3100" b="1" dirty="0" err="1"/>
              <a:t>аналізу</a:t>
            </a:r>
            <a:r>
              <a:rPr lang="ru-RU" sz="3100" b="1" dirty="0"/>
              <a:t> “</a:t>
            </a:r>
            <a:r>
              <a:rPr lang="ru-RU" sz="3100" b="1" dirty="0" err="1"/>
              <a:t>мінімізація</a:t>
            </a:r>
            <a:r>
              <a:rPr lang="ru-RU" sz="3100" b="1" dirty="0"/>
              <a:t> </a:t>
            </a:r>
            <a:r>
              <a:rPr lang="ru-RU" sz="3100" b="1" dirty="0" err="1"/>
              <a:t>витрат</a:t>
            </a:r>
            <a:r>
              <a:rPr lang="ru-RU" sz="3100" b="1" dirty="0"/>
              <a:t>”.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rtl="0"/>
            <a:r>
              <a:rPr lang="en-US" b="1" dirty="0"/>
              <a:t>Лекція 3 </a:t>
            </a:r>
            <a:endParaRPr lang="ru-RU" dirty="0"/>
          </a:p>
        </p:txBody>
      </p:sp>
      <p:pic>
        <p:nvPicPr>
          <p:cNvPr id="4" name="Picture 4" descr="Фармакоекономіка: наука і дисципліна | Журнал &quot;Фармацевт Практик&quot;">
            <a:extLst>
              <a:ext uri="{FF2B5EF4-FFF2-40B4-BE49-F238E27FC236}">
                <a16:creationId xmlns:a16="http://schemas.microsoft.com/office/drawing/2014/main" id="{F531E80F-2BBF-E344-9B4D-BF5F8797C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103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A870B-226C-4645-A409-1B3001FAF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Визначення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851EE7-64A5-7143-B293-514F765BF710}"/>
              </a:ext>
            </a:extLst>
          </p:cNvPr>
          <p:cNvSpPr/>
          <p:nvPr/>
        </p:nvSpPr>
        <p:spPr>
          <a:xfrm>
            <a:off x="147402" y="1642661"/>
            <a:ext cx="844252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	</a:t>
            </a:r>
            <a:r>
              <a:rPr lang="ru-RU" dirty="0" err="1"/>
              <a:t>Фармакоекономічний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− </a:t>
            </a:r>
            <a:r>
              <a:rPr lang="ru-RU" dirty="0" err="1"/>
              <a:t>комплексний</a:t>
            </a:r>
            <a:r>
              <a:rPr lang="ru-RU" dirty="0"/>
              <a:t> </a:t>
            </a:r>
            <a:r>
              <a:rPr lang="ru-RU" dirty="0" err="1"/>
              <a:t>багатоступеневий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ідентифікації</a:t>
            </a:r>
            <a:r>
              <a:rPr lang="ru-RU" dirty="0"/>
              <a:t> і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 (МТ) і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на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з метою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переваг</a:t>
            </a:r>
            <a:r>
              <a:rPr lang="ru-RU" dirty="0"/>
              <a:t> для </a:t>
            </a:r>
            <a:r>
              <a:rPr lang="ru-RU" dirty="0" err="1"/>
              <a:t>окремої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і </a:t>
            </a:r>
            <a:r>
              <a:rPr lang="ru-RU" dirty="0" err="1"/>
              <a:t>суспільства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.</a:t>
            </a:r>
            <a:endParaRPr lang="ru-UA" dirty="0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34648A9F-DD85-DF4A-9A8C-3FCD3912B0D4}"/>
              </a:ext>
            </a:extLst>
          </p:cNvPr>
          <p:cNvSpPr/>
          <p:nvPr/>
        </p:nvSpPr>
        <p:spPr>
          <a:xfrm>
            <a:off x="175691" y="3155653"/>
            <a:ext cx="6048672" cy="172819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	</a:t>
            </a:r>
            <a:r>
              <a:rPr lang="ru-RU" dirty="0" err="1"/>
              <a:t>Фармакоекономічний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ідентифікація</a:t>
            </a:r>
            <a:r>
              <a:rPr lang="ru-RU" dirty="0"/>
              <a:t> та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терапевтичних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(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) і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</a:t>
            </a:r>
            <a:r>
              <a:rPr lang="ru-RU" dirty="0" err="1"/>
              <a:t>альтернативних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,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та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Переваг</a:t>
            </a:r>
            <a:r>
              <a:rPr lang="ru-RU" dirty="0"/>
              <a:t> для </a:t>
            </a:r>
            <a:r>
              <a:rPr lang="ru-RU" dirty="0" err="1"/>
              <a:t>окремої</a:t>
            </a:r>
            <a:r>
              <a:rPr lang="ru-RU" dirty="0"/>
              <a:t> особи,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суспільства</a:t>
            </a:r>
            <a:r>
              <a:rPr lang="ru-RU" dirty="0"/>
              <a:t> (за </a:t>
            </a:r>
            <a:r>
              <a:rPr lang="ru-RU" dirty="0" err="1"/>
              <a:t>визначенням</a:t>
            </a:r>
            <a:r>
              <a:rPr lang="ru-RU" dirty="0"/>
              <a:t> (І</a:t>
            </a:r>
            <a:r>
              <a:rPr lang="en-US" dirty="0"/>
              <a:t>S</a:t>
            </a:r>
            <a:r>
              <a:rPr lang="ru-RU" dirty="0"/>
              <a:t>РО</a:t>
            </a:r>
            <a:r>
              <a:rPr lang="en-US" dirty="0"/>
              <a:t>R).</a:t>
            </a:r>
            <a:endParaRPr lang="ru-UA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166D95-3990-5447-958B-5ED8EF083635}"/>
              </a:ext>
            </a:extLst>
          </p:cNvPr>
          <p:cNvSpPr/>
          <p:nvPr/>
        </p:nvSpPr>
        <p:spPr>
          <a:xfrm>
            <a:off x="350740" y="5605574"/>
            <a:ext cx="8325716" cy="116908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	</a:t>
            </a:r>
            <a:r>
              <a:rPr lang="ru-RU" dirty="0" err="1"/>
              <a:t>Фармакоекономічний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(</a:t>
            </a:r>
            <a:r>
              <a:rPr lang="en-US" dirty="0"/>
              <a:t>pharmacoeconomic analysis)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порівняльне</a:t>
            </a:r>
            <a:r>
              <a:rPr lang="ru-RU" dirty="0"/>
              <a:t>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і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 (схем </a:t>
            </a:r>
            <a:r>
              <a:rPr lang="ru-RU" dirty="0" err="1"/>
              <a:t>профілактики</a:t>
            </a:r>
            <a:r>
              <a:rPr lang="ru-RU" dirty="0"/>
              <a:t>, </a:t>
            </a:r>
            <a:r>
              <a:rPr lang="ru-RU" dirty="0" err="1"/>
              <a:t>діагностики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) за </a:t>
            </a:r>
            <a:r>
              <a:rPr lang="ru-RU" dirty="0" err="1"/>
              <a:t>показниками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та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 </a:t>
            </a:r>
            <a:endParaRPr lang="ru-UA" dirty="0"/>
          </a:p>
        </p:txBody>
      </p:sp>
      <p:pic>
        <p:nvPicPr>
          <p:cNvPr id="2052" name="Picture 4" descr="Фармакоэкономика : Реальность или Мистификация - скачать презентацию  бесплатно">
            <a:extLst>
              <a:ext uri="{FF2B5EF4-FFF2-40B4-BE49-F238E27FC236}">
                <a16:creationId xmlns:a16="http://schemas.microsoft.com/office/drawing/2014/main" id="{11D9D64C-350B-0745-9C4B-BBB78EEC4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949" y="2838942"/>
            <a:ext cx="2720051" cy="268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76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0B997-8F56-AC4D-9B38-78D06C955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Мета </a:t>
            </a:r>
            <a:r>
              <a:rPr lang="ru-RU" dirty="0" err="1"/>
              <a:t>фармакоекономічного</a:t>
            </a:r>
            <a:r>
              <a:rPr lang="ru-RU" dirty="0"/>
              <a:t>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DA3FCAE-AAE6-7541-A892-163F13E7CD61}"/>
              </a:ext>
            </a:extLst>
          </p:cNvPr>
          <p:cNvSpPr/>
          <p:nvPr/>
        </p:nvSpPr>
        <p:spPr>
          <a:xfrm>
            <a:off x="323528" y="1916832"/>
            <a:ext cx="8442520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err="1"/>
              <a:t>обґрунтування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оптимальної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показника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Фармакоекономічні</a:t>
            </a:r>
            <a:r>
              <a:rPr lang="ru-RU" dirty="0"/>
              <a:t> </a:t>
            </a:r>
            <a:r>
              <a:rPr lang="ru-RU" dirty="0" err="1"/>
              <a:t>розрахунки</a:t>
            </a:r>
            <a:r>
              <a:rPr lang="ru-RU" dirty="0"/>
              <a:t>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прогнозувати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рівнях</a:t>
            </a:r>
            <a:r>
              <a:rPr lang="ru-RU" dirty="0"/>
              <a:t>, </a:t>
            </a:r>
            <a:r>
              <a:rPr lang="ru-RU" dirty="0" err="1"/>
              <a:t>починаючи</a:t>
            </a:r>
            <a:r>
              <a:rPr lang="ru-RU" dirty="0"/>
              <a:t> з </a:t>
            </a:r>
            <a:r>
              <a:rPr lang="ru-RU" dirty="0" err="1"/>
              <a:t>конкретних</a:t>
            </a:r>
            <a:r>
              <a:rPr lang="ru-RU" dirty="0"/>
              <a:t> </a:t>
            </a:r>
            <a:r>
              <a:rPr lang="ru-RU" dirty="0" err="1"/>
              <a:t>лікувально-профілактичних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і </a:t>
            </a:r>
            <a:r>
              <a:rPr lang="ru-RU" dirty="0" err="1"/>
              <a:t>закінчуючи</a:t>
            </a:r>
            <a:r>
              <a:rPr lang="ru-RU" dirty="0"/>
              <a:t> </a:t>
            </a:r>
            <a:r>
              <a:rPr lang="ru-RU" dirty="0" err="1"/>
              <a:t>загальнодержавним</a:t>
            </a:r>
            <a:r>
              <a:rPr lang="ru-RU" dirty="0"/>
              <a:t>.</a:t>
            </a:r>
            <a:endParaRPr lang="ru-UA" dirty="0"/>
          </a:p>
        </p:txBody>
      </p:sp>
      <p:pic>
        <p:nvPicPr>
          <p:cNvPr id="1026" name="Picture 2" descr="Фармакоекономіка: наука і дисципліна | Журнал &quot;Фармацевт Практик&quot;">
            <a:extLst>
              <a:ext uri="{FF2B5EF4-FFF2-40B4-BE49-F238E27FC236}">
                <a16:creationId xmlns:a16="http://schemas.microsoft.com/office/drawing/2014/main" id="{0CC2F1F9-A95B-CE4B-B55F-EF4F4C061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809" y="4189336"/>
            <a:ext cx="5292080" cy="264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81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0"/>
            <a:r>
              <a:rPr lang="en-US" b="1" dirty="0">
                <a:solidFill>
                  <a:schemeClr val="tx1"/>
                </a:solidFill>
              </a:rPr>
              <a:t>Дві різні </a:t>
            </a:r>
            <a:r>
              <a:rPr lang="en-US" b="1" dirty="0" err="1">
                <a:solidFill>
                  <a:schemeClr val="tx1"/>
                </a:solidFill>
              </a:rPr>
              <a:t>категорії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фармакоекономік</a:t>
            </a:r>
            <a:r>
              <a:rPr lang="uk-UA" b="1" dirty="0" err="1">
                <a:solidFill>
                  <a:schemeClr val="tx1"/>
                </a:solidFill>
              </a:rPr>
              <a:t>и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6603229"/>
              </p:ext>
            </p:extLst>
          </p:nvPr>
        </p:nvGraphicFramePr>
        <p:xfrm>
          <a:off x="755576" y="2420888"/>
          <a:ext cx="8153400" cy="1935480"/>
        </p:xfrm>
        <a:graphic>
          <a:graphicData uri="http://schemas.openxmlformats.org/drawingml/2006/table">
            <a:tbl>
              <a:tblPr firstRow="1" bandRow="1">
                <a:tableStyleId>{00000000-0000-0000-0000-000000000000}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0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300" dirty="0" err="1">
                          <a:solidFill>
                            <a:schemeClr val="tx1"/>
                          </a:solidFill>
                        </a:rPr>
                        <a:t>Економічн</a:t>
                      </a:r>
                      <a:r>
                        <a:rPr lang="uk-UA" sz="2300" dirty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2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ru-RU" sz="2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300" dirty="0" err="1">
                          <a:solidFill>
                            <a:schemeClr val="tx1"/>
                          </a:solidFill>
                        </a:rPr>
                        <a:t>Гуманістичн</a:t>
                      </a:r>
                      <a:r>
                        <a:rPr lang="uk-UA" sz="2300" dirty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2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Вигода</a:t>
                      </a:r>
                    </a:p>
                    <a:p>
                      <a:pPr algn="l" rtl="0"/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Ефективність витрат</a:t>
                      </a:r>
                    </a:p>
                    <a:p>
                      <a:pPr algn="l" rtl="0"/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Мінімізація витрат</a:t>
                      </a:r>
                    </a:p>
                    <a:p>
                      <a:pPr algn="l" rtl="0"/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Вартість корисності</a:t>
                      </a:r>
                      <a:endParaRPr lang="ru-RU" sz="2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ru-RU" sz="23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Якість</a:t>
                      </a:r>
                      <a:r>
                        <a:rPr lang="en-US" sz="2300" baseline="0" dirty="0">
                          <a:solidFill>
                            <a:schemeClr val="tx1"/>
                          </a:solidFill>
                        </a:rPr>
                        <a:t> життя</a:t>
                      </a:r>
                    </a:p>
                    <a:p>
                      <a:pPr algn="l" rtl="0"/>
                      <a:r>
                        <a:rPr lang="en-US" sz="2300" baseline="0" dirty="0">
                          <a:solidFill>
                            <a:schemeClr val="tx1"/>
                          </a:solidFill>
                        </a:rPr>
                        <a:t>Вподобання пацієнта</a:t>
                      </a:r>
                    </a:p>
                    <a:p>
                      <a:pPr algn="l" rtl="0"/>
                      <a:r>
                        <a:rPr lang="en-US" sz="2300" baseline="0" dirty="0">
                          <a:solidFill>
                            <a:schemeClr val="tx1"/>
                          </a:solidFill>
                        </a:rPr>
                        <a:t>Задоволеність пацієнта</a:t>
                      </a:r>
                      <a:endParaRPr lang="en-US" sz="2300" dirty="0">
                        <a:solidFill>
                          <a:schemeClr val="tx1"/>
                        </a:solidFill>
                      </a:endParaRPr>
                    </a:p>
                    <a:p>
                      <a:pPr algn="l" rtl="0"/>
                      <a:endParaRPr lang="ru-RU" sz="2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Стрелка вправо 4"/>
          <p:cNvSpPr/>
          <p:nvPr/>
        </p:nvSpPr>
        <p:spPr>
          <a:xfrm rot="8321028">
            <a:off x="1619672" y="1556792"/>
            <a:ext cx="1008112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2333532">
            <a:off x="6005068" y="1556791"/>
            <a:ext cx="1008112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7" name="Picture 2" descr="ФАРМАКОЭКОНОМИКА | ВКонтакте">
            <a:extLst>
              <a:ext uri="{FF2B5EF4-FFF2-40B4-BE49-F238E27FC236}">
                <a16:creationId xmlns:a16="http://schemas.microsoft.com/office/drawing/2014/main" id="{211710A7-A936-2B48-BAEF-C52C83743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4" y="4581128"/>
            <a:ext cx="2151809" cy="215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86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en-US" dirty="0"/>
              <a:t>Визначення термінів та основної методології економічної оцінки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dirty="0"/>
              <a:t>Найдавніші </a:t>
            </a:r>
            <a:r>
              <a:rPr lang="en-US" dirty="0" err="1"/>
              <a:t>визначення</a:t>
            </a:r>
            <a:r>
              <a:rPr lang="en-US" dirty="0"/>
              <a:t> </a:t>
            </a:r>
            <a:r>
              <a:rPr lang="en-US" dirty="0" err="1"/>
              <a:t>Фармакоекономік</a:t>
            </a:r>
            <a:r>
              <a:rPr lang="uk-UA" dirty="0" err="1"/>
              <a:t>и</a:t>
            </a:r>
            <a:r>
              <a:rPr lang="en-US" dirty="0"/>
              <a:t> дуже вузько орієнтовані на "</a:t>
            </a:r>
            <a:r>
              <a:rPr lang="en-US" b="1" u="sng" dirty="0"/>
              <a:t>аналіз витрат на медикаментозну терапію для систем охорони здоров'я та суспільства </a:t>
            </a:r>
            <a:r>
              <a:rPr lang="en-US" dirty="0"/>
              <a:t>".</a:t>
            </a:r>
          </a:p>
          <a:p>
            <a:pPr algn="l" rtl="0"/>
            <a:r>
              <a:rPr lang="en-US" dirty="0"/>
              <a:t> Це </a:t>
            </a:r>
            <a:r>
              <a:rPr lang="en-US" dirty="0" err="1"/>
              <a:t>сприйняття</a:t>
            </a:r>
            <a:r>
              <a:rPr lang="en-US" dirty="0"/>
              <a:t> </a:t>
            </a:r>
            <a:r>
              <a:rPr lang="en-US" dirty="0" err="1"/>
              <a:t>фармакоекономічн</a:t>
            </a:r>
            <a:r>
              <a:rPr lang="uk-UA" dirty="0"/>
              <a:t>ого</a:t>
            </a:r>
            <a:r>
              <a:rPr lang="en-US" dirty="0"/>
              <a:t> дослідження стосується виключно витрат і не враховує результатів використання фармацевтичних продуктів.</a:t>
            </a:r>
          </a:p>
          <a:p>
            <a:pPr algn="l" rtl="0"/>
            <a:r>
              <a:rPr lang="sk-SK" altLang="ru-RU" sz="3200" dirty="0">
                <a:solidFill>
                  <a:srgbClr val="00B050"/>
                </a:solidFill>
              </a:rPr>
              <a:t>Фармакоекономіка - це інструмент </a:t>
            </a:r>
            <a:r>
              <a:rPr lang="sk-SK" altLang="ru-RU" sz="3200" dirty="0"/>
              <a:t> який повинен </a:t>
            </a:r>
            <a:r>
              <a:rPr lang="sk-SK" altLang="ru-RU" sz="3200" u="sng" dirty="0">
                <a:solidFill>
                  <a:srgbClr val="CC0066"/>
                </a:solidFill>
              </a:rPr>
              <a:t>застосовуватись до стратегічних та оперативних рішень щодо фармацевтичної розробки, виробництва або споживання</a:t>
            </a:r>
            <a:r>
              <a:rPr lang="sk-SK" altLang="ru-RU" sz="3200" dirty="0"/>
              <a:t>.</a:t>
            </a:r>
          </a:p>
          <a:p>
            <a:pPr algn="l" rtl="0"/>
            <a:endParaRPr lang="en-US" dirty="0"/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57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300"/>
            <a:ext cx="5975576" cy="990600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>
                <a:solidFill>
                  <a:schemeClr val="tx1"/>
                </a:solidFill>
              </a:rPr>
              <a:t>Основне завдання економічної оцінки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628800"/>
            <a:ext cx="8153400" cy="44672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200" dirty="0"/>
              <a:t>виявити, виміряти, оцінити та порівняти витрати та </a:t>
            </a:r>
            <a:r>
              <a:rPr lang="en-US" sz="2200" dirty="0" err="1"/>
              <a:t>наслідки</a:t>
            </a:r>
            <a:r>
              <a:rPr lang="en-US" sz="2200" dirty="0"/>
              <a:t> </a:t>
            </a:r>
            <a:r>
              <a:rPr lang="en-US" sz="2200" dirty="0" err="1"/>
              <a:t>альтернатив</a:t>
            </a:r>
            <a:r>
              <a:rPr lang="en-US" sz="2200" dirty="0"/>
              <a:t>. </a:t>
            </a:r>
          </a:p>
          <a:p>
            <a:pPr marL="0" indent="0" algn="l" rtl="0">
              <a:buNone/>
            </a:pP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175956" y="1059881"/>
            <a:ext cx="792088" cy="504056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859269"/>
              </p:ext>
            </p:extLst>
          </p:nvPr>
        </p:nvGraphicFramePr>
        <p:xfrm>
          <a:off x="323527" y="2420889"/>
          <a:ext cx="8568951" cy="4427344"/>
        </p:xfrm>
        <a:graphic>
          <a:graphicData uri="http://schemas.openxmlformats.org/drawingml/2006/table">
            <a:tbl>
              <a:tblPr firstRow="1" bandRow="1">
                <a:tableStyleId>{00000000-0000-0000-0000-000000000000}</a:tableStyleId>
              </a:tblPr>
              <a:tblGrid>
                <a:gridCol w="4104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6864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Часткові економічні оцінки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Повна економічна оцінка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>
                          <a:solidFill>
                            <a:schemeClr val="tx1"/>
                          </a:solidFill>
                        </a:rPr>
                        <a:t>Аналіз результатів витрат або наслідків витрат (CCA)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описує витрати та наслідки альтернативи, але не забезпечує порівняння з іншими варіантами лікування. </a:t>
                      </a:r>
                    </a:p>
                    <a:p>
                      <a:pPr algn="l" rtl="0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Іншою частковою оцінкою є аналіз витрат, який порівнює витрати двох або більше альтернатив без урахування результату.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включають аналіз мінімізації витрат, витрат і вигод, рентабельності та витрат на корисність. </a:t>
                      </a:r>
                    </a:p>
                    <a:p>
                      <a:pPr algn="l" rtl="0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Кожен метод використовується для порівняння конкуруючих програм або альтернативних методів лікування. Всі методи схожі за способом вимірювання витрат (у доларах) та різні за виміром результатів.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ru-RU" sz="20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ru-RU" sz="20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098" name="Picture 2" descr="Фармакоэкономика и фармакоэпидемиология в РФ | Современное медицинское  оборудование NeonMed">
            <a:extLst>
              <a:ext uri="{FF2B5EF4-FFF2-40B4-BE49-F238E27FC236}">
                <a16:creationId xmlns:a16="http://schemas.microsoft.com/office/drawing/2014/main" id="{984C055D-145E-8F44-807F-A1D473AB3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721" y="9767"/>
            <a:ext cx="2339279" cy="155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00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cs-CZ" altLang="ru-RU" kern="0" dirty="0">
                <a:solidFill>
                  <a:srgbClr val="000000"/>
                </a:solidFill>
                <a:latin typeface="Times New Roman"/>
              </a:rPr>
              <a:t>Кінцева мета всіх чотирьох методів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>
              <a:buNone/>
            </a:pPr>
            <a:r>
              <a:rPr lang="cs-CZ" altLang="ru-RU" dirty="0"/>
              <a:t>є </a:t>
            </a:r>
            <a:r>
              <a:rPr lang="cs-CZ" altLang="ru-RU" b="1" i="1" u="sng" dirty="0">
                <a:solidFill>
                  <a:srgbClr val="FF0000"/>
                </a:solidFill>
              </a:rPr>
              <a:t>порівняти вартість та результат </a:t>
            </a:r>
            <a:r>
              <a:rPr lang="cs-CZ" altLang="ru-RU" b="1" i="1" u="sng" dirty="0" err="1">
                <a:solidFill>
                  <a:srgbClr val="FF0000"/>
                </a:solidFill>
              </a:rPr>
              <a:t>альтернативних</a:t>
            </a:r>
            <a:r>
              <a:rPr lang="cs-CZ" altLang="ru-RU" b="1" i="1" u="sng" dirty="0">
                <a:solidFill>
                  <a:srgbClr val="FF0000"/>
                </a:solidFill>
              </a:rPr>
              <a:t> </a:t>
            </a:r>
            <a:r>
              <a:rPr lang="uk-UA" altLang="ru-RU" b="1" i="1" u="sng" dirty="0">
                <a:solidFill>
                  <a:srgbClr val="FF0000"/>
                </a:solidFill>
              </a:rPr>
              <a:t>технологій</a:t>
            </a:r>
            <a:r>
              <a:rPr lang="cs-CZ" altLang="ru-RU" b="1" i="1" u="sng" dirty="0">
                <a:solidFill>
                  <a:srgbClr val="FF0000"/>
                </a:solidFill>
              </a:rPr>
              <a:t>, в ідеалі шляхом створення єдиного індексу або співвідношення витрат і результатів.</a:t>
            </a:r>
            <a:r>
              <a:rPr lang="cs-CZ" altLang="ru-RU" dirty="0"/>
              <a:t> </a:t>
            </a:r>
          </a:p>
          <a:p>
            <a:pPr algn="l" rtl="0">
              <a:buNone/>
            </a:pPr>
            <a:r>
              <a:rPr lang="cs-CZ" altLang="ru-RU" dirty="0"/>
              <a:t>Характер вимірювання результату є найважливішим фактором, що визначає як рівень складності та вишуканості, так і надійність та достовірність порівняння альтернативних схем.</a:t>
            </a:r>
            <a:endParaRPr lang="sk-SK" altLang="ru-RU" dirty="0"/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263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en-US" dirty="0"/>
              <a:t>Спільні складові всіх економічних аналізів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 err="1"/>
              <a:t>Повн</a:t>
            </a:r>
            <a:r>
              <a:rPr lang="uk-UA" dirty="0" err="1"/>
              <a:t>ий</a:t>
            </a:r>
            <a:r>
              <a:rPr lang="en-US" dirty="0"/>
              <a:t> </a:t>
            </a:r>
            <a:r>
              <a:rPr lang="en-US" dirty="0" err="1"/>
              <a:t>фармакоекономічн</a:t>
            </a:r>
            <a:r>
              <a:rPr lang="uk-UA" dirty="0" err="1"/>
              <a:t>ий</a:t>
            </a:r>
            <a:r>
              <a:rPr lang="en-US" dirty="0"/>
              <a:t> </a:t>
            </a:r>
            <a:r>
              <a:rPr lang="en-US" dirty="0" err="1"/>
              <a:t>аналіз</a:t>
            </a:r>
            <a:r>
              <a:rPr lang="uk-UA" dirty="0"/>
              <a:t> -</a:t>
            </a:r>
            <a:r>
              <a:rPr lang="en-US" dirty="0"/>
              <a:t> завжди будуть розглянуті наступні два питання:</a:t>
            </a:r>
          </a:p>
          <a:p>
            <a:pPr algn="l" rtl="0"/>
            <a:r>
              <a:rPr lang="en-US" dirty="0">
                <a:solidFill>
                  <a:srgbClr val="FF0000"/>
                </a:solidFill>
              </a:rPr>
              <a:t>1. Чи розглядаються дві або більше альтернатив?</a:t>
            </a:r>
          </a:p>
          <a:p>
            <a:pPr algn="l" rtl="0"/>
            <a:r>
              <a:rPr lang="en-US" dirty="0">
                <a:solidFill>
                  <a:srgbClr val="FF0000"/>
                </a:solidFill>
              </a:rPr>
              <a:t>2. Чи розглядаються як витрати, так і наслідки кожної альтернативи?</a:t>
            </a:r>
          </a:p>
          <a:p>
            <a:pPr algn="l" rtl="0"/>
            <a:r>
              <a:rPr lang="en-US" dirty="0"/>
              <a:t>Якщо відповідь на будь-яке питання негативна, дослідження не є </a:t>
            </a:r>
            <a:r>
              <a:rPr lang="en-US" dirty="0" err="1"/>
              <a:t>повним</a:t>
            </a:r>
            <a:r>
              <a:rPr lang="en-US" dirty="0"/>
              <a:t> </a:t>
            </a:r>
            <a:r>
              <a:rPr lang="en-US" dirty="0" err="1"/>
              <a:t>фармакоекономічн</a:t>
            </a:r>
            <a:r>
              <a:rPr lang="uk-UA" dirty="0" err="1"/>
              <a:t>им</a:t>
            </a:r>
            <a:r>
              <a:rPr lang="uk-UA" dirty="0"/>
              <a:t> </a:t>
            </a:r>
            <a:r>
              <a:rPr lang="en-US" dirty="0" err="1"/>
              <a:t>аналіз</a:t>
            </a:r>
            <a:r>
              <a:rPr lang="uk-UA" dirty="0" err="1"/>
              <a:t>ом</a:t>
            </a:r>
            <a:r>
              <a:rPr lang="en-US" dirty="0"/>
              <a:t>. Потрібно розглянути дві або </a:t>
            </a:r>
            <a:r>
              <a:rPr lang="en-US" dirty="0" err="1"/>
              <a:t>більше</a:t>
            </a:r>
            <a:r>
              <a:rPr lang="en-US" dirty="0"/>
              <a:t> </a:t>
            </a:r>
            <a:r>
              <a:rPr lang="en-US" dirty="0" err="1"/>
              <a:t>альтернатив</a:t>
            </a:r>
            <a:r>
              <a:rPr lang="uk-UA" dirty="0" err="1"/>
              <a:t>и</a:t>
            </a:r>
            <a:r>
              <a:rPr lang="en-US" dirty="0"/>
              <a:t>,</a:t>
            </a:r>
          </a:p>
          <a:p>
            <a:pPr algn="l" rtl="0"/>
            <a:r>
              <a:rPr lang="en-US" dirty="0"/>
              <a:t> в іншому випадку аналіз - це просто опис витрат та / або результату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986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en-US" b="1" dirty="0">
                <a:solidFill>
                  <a:schemeClr val="tx1"/>
                </a:solidFill>
              </a:rPr>
              <a:t>Короткий </a:t>
            </a:r>
            <a:r>
              <a:rPr lang="en-US" b="1" dirty="0" err="1">
                <a:solidFill>
                  <a:schemeClr val="tx1"/>
                </a:solidFill>
              </a:rPr>
              <a:t>зміст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ф</a:t>
            </a:r>
            <a:r>
              <a:rPr lang="en-US" b="1" dirty="0" err="1">
                <a:solidFill>
                  <a:schemeClr val="tx1"/>
                </a:solidFill>
              </a:rPr>
              <a:t>армакоекономічн</a:t>
            </a:r>
            <a:r>
              <a:rPr lang="uk-UA" b="1" dirty="0" err="1">
                <a:solidFill>
                  <a:schemeClr val="tx1"/>
                </a:solidFill>
              </a:rPr>
              <a:t>ої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м</a:t>
            </a:r>
            <a:r>
              <a:rPr lang="en-US" b="1" dirty="0" err="1">
                <a:solidFill>
                  <a:schemeClr val="tx1"/>
                </a:solidFill>
              </a:rPr>
              <a:t>етодології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95990042"/>
              </p:ext>
            </p:extLst>
          </p:nvPr>
        </p:nvGraphicFramePr>
        <p:xfrm>
          <a:off x="251520" y="1844824"/>
          <a:ext cx="8784976" cy="4429896"/>
        </p:xfrm>
        <a:graphic>
          <a:graphicData uri="http://schemas.openxmlformats.org/drawingml/2006/table">
            <a:tbl>
              <a:tblPr firstRow="1" firstCol="1" bandRow="1"/>
              <a:tblGrid>
                <a:gridCol w="1328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6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3978"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Метод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Опис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Застосування</a:t>
                      </a:r>
                      <a:endParaRPr lang="ru-RU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Одиниця витрат</a:t>
                      </a:r>
                      <a:endParaRPr lang="ru-RU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Одиниця результату</a:t>
                      </a:r>
                      <a:endParaRPr lang="ru-RU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418"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COI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оцінка вартості хвороби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Оцінює вартість захворювання за визначеним населення</a:t>
                      </a: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Використовуйте для забезпечення базового рівня для порівняння варіантів профілактики / лікування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$$$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НС</a:t>
                      </a:r>
                      <a:endParaRPr lang="ru-RU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045"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CMA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аналіз мінімізації витрат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Знаходить найдешевшу вартість альтернатива</a:t>
                      </a: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Використовуйте, коли вигоди однакові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$$$</a:t>
                      </a:r>
                      <a:endParaRPr lang="ru-RU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Припустимо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що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рівнозначно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418"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CBA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аналіз витрат та вигод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Вимірює вигоду в грошових одиницях і обчислює чистий прибуток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Може порівнювати програми з різними цілями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$$$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$$$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428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40" y="0"/>
            <a:ext cx="8442520" cy="990600"/>
          </a:xfrm>
        </p:spPr>
        <p:txBody>
          <a:bodyPr>
            <a:normAutofit fontScale="90000"/>
          </a:bodyPr>
          <a:lstStyle/>
          <a:p>
            <a:r>
              <a:rPr lang="en-US" sz="4000" b="1" dirty="0" err="1">
                <a:solidFill>
                  <a:schemeClr val="tx1"/>
                </a:solidFill>
              </a:rPr>
              <a:t>Короткий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зміст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uk-UA" sz="4000" b="1" dirty="0">
                <a:solidFill>
                  <a:schemeClr val="tx1"/>
                </a:solidFill>
              </a:rPr>
              <a:t>ф</a:t>
            </a:r>
            <a:r>
              <a:rPr lang="en-US" sz="4000" b="1" dirty="0" err="1">
                <a:solidFill>
                  <a:schemeClr val="tx1"/>
                </a:solidFill>
              </a:rPr>
              <a:t>армакоекономічн</a:t>
            </a:r>
            <a:r>
              <a:rPr lang="uk-UA" sz="4000" b="1" dirty="0" err="1">
                <a:solidFill>
                  <a:schemeClr val="tx1"/>
                </a:solidFill>
              </a:rPr>
              <a:t>ої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uk-UA" sz="4000" b="1" dirty="0">
                <a:solidFill>
                  <a:schemeClr val="tx1"/>
                </a:solidFill>
              </a:rPr>
              <a:t>м</a:t>
            </a:r>
            <a:r>
              <a:rPr lang="en-US" sz="4000" b="1" dirty="0" err="1">
                <a:solidFill>
                  <a:schemeClr val="tx1"/>
                </a:solidFill>
              </a:rPr>
              <a:t>етодології</a:t>
            </a:r>
            <a:endParaRPr lang="ru-RU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0221132"/>
              </p:ext>
            </p:extLst>
          </p:nvPr>
        </p:nvGraphicFramePr>
        <p:xfrm>
          <a:off x="143508" y="990600"/>
          <a:ext cx="8856984" cy="5734623"/>
        </p:xfrm>
        <a:graphic>
          <a:graphicData uri="http://schemas.openxmlformats.org/drawingml/2006/table">
            <a:tbl>
              <a:tblPr firstRow="1" firstCol="1" bandRow="1"/>
              <a:tblGrid>
                <a:gridCol w="1402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1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5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4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4455"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err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Метод</a:t>
                      </a:r>
                      <a:endParaRPr lang="ru-RU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err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Опис</a:t>
                      </a:r>
                      <a:endParaRPr lang="ru-RU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err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Застосування</a:t>
                      </a:r>
                      <a:endParaRPr lang="ru-RU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err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Одиниця</a:t>
                      </a:r>
                      <a:r>
                        <a:rPr lang="ru-RU" sz="1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700" b="1" dirty="0" err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витрат</a:t>
                      </a:r>
                      <a:endParaRPr lang="ru-RU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err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Одиниця</a:t>
                      </a:r>
                      <a:r>
                        <a:rPr lang="ru-RU" sz="1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результату</a:t>
                      </a:r>
                      <a:endParaRPr lang="ru-RU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162"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CEA</a:t>
                      </a:r>
                      <a:endParaRPr lang="en-US" sz="1900" b="1" dirty="0">
                        <a:effectLst/>
                        <a:latin typeface="Tw Cen MT" pitchFamily="34" charset="0"/>
                        <a:ea typeface="Times New Roman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w Cen MT" pitchFamily="34" charset="0"/>
                          <a:ea typeface="Calibri"/>
                          <a:cs typeface="Times New Roman"/>
                        </a:rPr>
                        <a:t>аналіз економічної ефективності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w Cen MT" pitchFamily="34" charset="0"/>
                          <a:ea typeface="Times New Roman"/>
                          <a:cs typeface="Times New Roman"/>
                        </a:rPr>
                        <a:t>Порівнює альтернативи з терапевтичними ефектами, виміряними у фізичних одиницях; обчислює коефіцієнт економічної ефективності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w Cen MT" pitchFamily="34" charset="0"/>
                          <a:ea typeface="Times New Roman"/>
                          <a:cs typeface="Times New Roman"/>
                        </a:rPr>
                        <a:t>Може порівнювати ліки / програми, що відрізняються за клінічними результатами, і використовувати одну і ту ж одиницю користі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$$$</a:t>
                      </a:r>
                      <a:endParaRPr lang="ru-RU" sz="1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Природні одиниці</a:t>
                      </a:r>
                      <a:endParaRPr lang="ru-RU" sz="1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5374"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АВП</a:t>
                      </a:r>
                      <a:endParaRPr lang="en-US" sz="1900" b="1" dirty="0">
                        <a:effectLst/>
                        <a:latin typeface="Tw Cen MT" pitchFamily="34" charset="0"/>
                        <a:ea typeface="Times New Roman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sz="1900" kern="1200" dirty="0"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  <a:ea typeface="+mn-ea"/>
                          <a:cs typeface="+mn-cs"/>
                        </a:rPr>
                        <a:t>аналіз витрат та корисності</a:t>
                      </a:r>
                      <a:endParaRPr lang="ru-RU" sz="1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w Cen MT" pitchFamily="34" charset="0"/>
                          <a:ea typeface="Times New Roman"/>
                          <a:cs typeface="Times New Roman"/>
                        </a:rPr>
                        <a:t>Вимірює терапевтичні наслідки в одиницях корисності, а не у фізичних одиницях; обчислює коефіцієнт витрат і корисності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w Cen MT" pitchFamily="34" charset="0"/>
                          <a:ea typeface="Times New Roman"/>
                          <a:cs typeface="Times New Roman"/>
                        </a:rPr>
                        <a:t>Використовуйте для порівняння ліків / програм, що продовжують життя, із серйозними побічними ефектами або тих, що спричиняють зменшення захворюваності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$$$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 err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QALY</a:t>
                      </a:r>
                      <a:endParaRPr lang="en-US" sz="1900" dirty="0">
                        <a:effectLst/>
                        <a:latin typeface="Tw Cen MT" pitchFamily="34" charset="0"/>
                        <a:ea typeface="Times New Roman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w Cen MT" pitchFamily="34" charset="0"/>
                          <a:ea typeface="Calibri"/>
                          <a:cs typeface="Times New Roman"/>
                        </a:rPr>
                        <a:t>(з урахуванням якості рік життя)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3447"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Якість життя</a:t>
                      </a:r>
                      <a:endParaRPr lang="en-US" sz="1900" b="1" dirty="0">
                        <a:effectLst/>
                        <a:latin typeface="Tw Cen MT" pitchFamily="34" charset="0"/>
                        <a:ea typeface="Times New Roman"/>
                        <a:cs typeface="Times New Roman"/>
                      </a:endParaRPr>
                    </a:p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b="0" dirty="0">
                          <a:effectLst/>
                          <a:latin typeface="Tw Cen MT" pitchFamily="34" charset="0"/>
                          <a:ea typeface="Calibri"/>
                          <a:cs typeface="Times New Roman"/>
                        </a:rPr>
                        <a:t>Якість життя</a:t>
                      </a:r>
                      <a:endParaRPr lang="ru-RU" sz="19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w Cen MT" pitchFamily="34" charset="0"/>
                          <a:ea typeface="Times New Roman"/>
                          <a:cs typeface="Times New Roman"/>
                        </a:rPr>
                        <a:t>Фізичні, соціальні та емоційні аспекти добробуту пацієнта, які є важливими та важливими для пацієнта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w Cen MT" pitchFamily="34" charset="0"/>
                          <a:ea typeface="Times New Roman"/>
                          <a:cs typeface="Times New Roman"/>
                        </a:rPr>
                        <a:t>Вивчає вплив наркотиків на ділянки, не охоплені лабораторними або фізіологічними вимірами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НС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Якість життя </a:t>
                      </a:r>
                      <a:r>
                        <a:rPr lang="ru-RU" sz="1900" dirty="0" err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оцінка</a:t>
                      </a:r>
                      <a:endParaRPr lang="ru-RU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99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>
                <a:solidFill>
                  <a:schemeClr val="tx1"/>
                </a:solidFill>
              </a:rPr>
              <a:t>Вартість хвороби Оцінка (COI)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153400" cy="9361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dirty="0"/>
              <a:t>ідентифікує та оцінює загальну вартість певного захворювання для певної популяції.</a:t>
            </a:r>
            <a:endParaRPr lang="ru-RU" sz="24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3851920" y="1052736"/>
            <a:ext cx="1080120" cy="43204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828836"/>
            <a:ext cx="828092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300" dirty="0"/>
              <a:t>Оцінка ІВ не використовується для порівняння альтернативних варіантів лікування, а для оцінки фінансового тягаря захворювання.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746175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>
                <a:solidFill>
                  <a:schemeClr val="tx1"/>
                </a:solidFill>
              </a:rPr>
              <a:t>Аналіз мінімізації витрат (CMA)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58325" y="1844824"/>
            <a:ext cx="8153400" cy="10801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dirty="0"/>
              <a:t>включає визначення найдешевшої альтернативи при порівнянні двох або більше альтернатив лікування.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8325" y="3573016"/>
            <a:ext cx="82089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/>
              <a:t>З CMA альтернативи повинні мати передбачувану або продемонстровану еквівалентність у безпеці та ефективності (тобто ці дві альтернативи повинні бути терапевтично еквівалентні). </a:t>
            </a:r>
          </a:p>
          <a:p>
            <a:pPr algn="l" rtl="0"/>
            <a:endParaRPr lang="en-US" sz="2200" dirty="0"/>
          </a:p>
          <a:p>
            <a:pPr algn="l" rtl="0"/>
            <a:r>
              <a:rPr lang="en-US" sz="2200" dirty="0"/>
              <a:t>Як тільки ця еквівалентність результатів буде підтверджена, витрати можна буде визначити, виміряти та порівняти в грошових одиницях (доларах).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3851920" y="1197451"/>
            <a:ext cx="1080120" cy="43204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451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en-US" dirty="0">
                <a:solidFill>
                  <a:schemeClr val="tx1"/>
                </a:solidFill>
              </a:rPr>
              <a:t>Аналіз економічної ефективності (CEA)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0080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l" rtl="0">
              <a:buNone/>
            </a:pPr>
            <a:r>
              <a:rPr lang="en-US" dirty="0"/>
              <a:t>спосіб узагальнення переваг для здоров'я та ресурсів, що використовуються конкуруючими програмами охорони здоров’я, з тим, щоб політики могли вибирати серед них. CEA передбачає порівняння програм або альтернативних методів лікування з різними профілями безпеки та ефективності.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57301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Результати CEA також виражаються як коефіцієнт - або як середній коефіцієнт економічної ефективності (ACER), або як додатковий коефіцієнт економічної ефективності (ICER). </a:t>
            </a:r>
            <a:endParaRPr lang="ru-RU" dirty="0"/>
          </a:p>
        </p:txBody>
      </p:sp>
      <p:pic>
        <p:nvPicPr>
          <p:cNvPr id="5" name="/data/books/dipi8/dipi8_c001eq001.gif" descr="Image not available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581128"/>
            <a:ext cx="5040560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4623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-CZ" altLang="ru-RU" b="1" i="1" dirty="0">
                <a:solidFill>
                  <a:srgbClr val="CC0066"/>
                </a:solidFill>
              </a:rPr>
              <a:t>Аналіз витрат і вигод (CBA)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l" rtl="0"/>
            <a:r>
              <a:rPr lang="en-US" dirty="0"/>
              <a:t>Тут мета така ж, як і раніше, тобто побудувати співвідношення витрат / результатів (середнє та додаткове) для порівняння альтернативних схем. </a:t>
            </a:r>
          </a:p>
          <a:p>
            <a:pPr algn="ctr" rtl="0">
              <a:buFontTx/>
              <a:buNone/>
            </a:pPr>
            <a:r>
              <a:rPr lang="cs-CZ" altLang="ru-RU" sz="3200" dirty="0">
                <a:solidFill>
                  <a:srgbClr val="FF0000"/>
                </a:solidFill>
              </a:rPr>
              <a:t>Однак аналіз економічної ефективності застосовувати не можна, оскільки альтернативи досягають принципово різних результатів. </a:t>
            </a:r>
          </a:p>
          <a:p>
            <a:pPr algn="ctr" rtl="0">
              <a:buFontTx/>
              <a:buNone/>
            </a:pPr>
            <a:r>
              <a:rPr lang="cs-CZ" altLang="ru-RU" sz="3200" dirty="0">
                <a:solidFill>
                  <a:srgbClr val="0070C0"/>
                </a:solidFill>
              </a:rPr>
              <a:t>Наприклад, один продовжує життя та покращує якість життя (наприклад, аортокоронарне шунтування), тоді як інший лише покращує якість життя (наприклад, заміщення кульшового суглоба).</a:t>
            </a:r>
            <a:endParaRPr lang="sk-SK" altLang="ru-RU" sz="3200" dirty="0">
              <a:solidFill>
                <a:srgbClr val="0070C0"/>
              </a:solidFill>
            </a:endParaRP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8546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cs-CZ" altLang="ru-RU" b="1" i="1" kern="0" dirty="0">
                <a:solidFill>
                  <a:srgbClr val="CC3300"/>
                </a:solidFill>
                <a:latin typeface="Times New Roman"/>
              </a:rPr>
              <a:t>Аналіз ефективності використання (CUA)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 rtl="0">
              <a:buNone/>
            </a:pPr>
            <a:r>
              <a:rPr lang="cs-CZ" altLang="ru-RU" dirty="0"/>
              <a:t>У МСА використовується інший показник вартості, що отримується безпосередньо з Економіки, для вимірювання результату, який називається корисністю. </a:t>
            </a:r>
          </a:p>
          <a:p>
            <a:pPr algn="ctr" rtl="0">
              <a:buNone/>
            </a:pPr>
            <a:r>
              <a:rPr lang="cs-CZ" altLang="ru-RU" dirty="0"/>
              <a:t> </a:t>
            </a:r>
            <a:r>
              <a:rPr lang="cs-CZ" altLang="ru-RU" u="sng" dirty="0">
                <a:solidFill>
                  <a:srgbClr val="FF0000"/>
                </a:solidFill>
              </a:rPr>
              <a:t>Основна ідея CUA полягає в тому, що однією з цілей медичного втручання є поліпшення якості життя </a:t>
            </a:r>
            <a:r>
              <a:rPr lang="cs-CZ" altLang="ru-RU" dirty="0"/>
              <a:t>пацієнтів і що зміни якості життя слід вимірювати поряд із заходами збільшення тривалості життя. </a:t>
            </a:r>
            <a:endParaRPr lang="sk-SK" altLang="ru-RU" dirty="0"/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91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cs-CZ" altLang="ru-RU" b="1" i="1" dirty="0">
                <a:solidFill>
                  <a:srgbClr val="CC3300"/>
                </a:solidFill>
              </a:rPr>
              <a:t>Аналіз ефективності використання (CUA)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 rtl="0">
              <a:buFontTx/>
              <a:buNone/>
            </a:pPr>
            <a:r>
              <a:rPr lang="cs-CZ" altLang="ru-RU" sz="2800" dirty="0"/>
              <a:t>Отже, порівняльна ефективність альтернативних методів лікування визначається та вимірюється шляхом їх внеску в </a:t>
            </a:r>
            <a:r>
              <a:rPr lang="cs-CZ" altLang="ru-RU" sz="2800" b="1" u="sng" dirty="0">
                <a:solidFill>
                  <a:srgbClr val="FF0000"/>
                </a:solidFill>
              </a:rPr>
              <a:t>якість життя пацієнтів</a:t>
            </a:r>
            <a:r>
              <a:rPr lang="cs-CZ" altLang="ru-RU" sz="2800" dirty="0"/>
              <a:t> проходження таких процедур. </a:t>
            </a:r>
          </a:p>
          <a:p>
            <a:pPr algn="ctr" rtl="0">
              <a:buFontTx/>
              <a:buNone/>
            </a:pPr>
            <a:r>
              <a:rPr lang="cs-CZ" altLang="ru-RU" sz="2800" dirty="0"/>
              <a:t>Це важлива ідея, яка заслуговує більш детального пояснення та буде висвітлена пізніше. Однак, незважаючи на очевидні теоретичні переваги АПВ, існують великі практичні труднощі у встановленні точної корисності, що стосується різних станів здоров'я.</a:t>
            </a:r>
            <a:endParaRPr lang="sk-SK" altLang="ru-RU" sz="2800" dirty="0"/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019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Знижка майбутніх витрат і вигод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l" rtl="0"/>
            <a:r>
              <a:rPr lang="cs-CZ" altLang="ru-RU" sz="3200" dirty="0"/>
              <a:t>Останнім пунктом, що стосується всіх чотирьох методів економічної оцінки, є </a:t>
            </a:r>
            <a:r>
              <a:rPr lang="cs-CZ" altLang="ru-RU" sz="3200" u="sng" dirty="0">
                <a:solidFill>
                  <a:srgbClr val="7030A0"/>
                </a:solidFill>
              </a:rPr>
              <a:t>проблема дисконтування</a:t>
            </a:r>
            <a:r>
              <a:rPr lang="cs-CZ" altLang="ru-RU" sz="3200" dirty="0"/>
              <a:t>, заснований на "принципі переваги часу", що походить безпосередньо від основної економіки.</a:t>
            </a:r>
            <a:r>
              <a:rPr lang="cs-CZ" altLang="ru-RU" sz="1800" dirty="0"/>
              <a:t> </a:t>
            </a:r>
            <a:endParaRPr lang="sk-SK" altLang="ru-RU" sz="900" dirty="0"/>
          </a:p>
          <a:p>
            <a:pPr algn="l" rtl="0"/>
            <a:r>
              <a:rPr lang="en-US" dirty="0"/>
              <a:t>передбачає визначення теперішньої вартості витрат та результатів альтернативних методів втручання шляхом вибору відповідної ставки дисконтування.</a:t>
            </a:r>
          </a:p>
          <a:p>
            <a:pPr algn="l" rtl="0"/>
            <a:r>
              <a:rPr lang="en-US" dirty="0"/>
              <a:t>Хоча немає загальної згоди щодо того, що становить відповідну ставку дисконтування, в принципі всі погоджуються з тим, що витрати слід дисконтувати. </a:t>
            </a: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527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Знижка майбутніх витрат і вигод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l" rtl="0"/>
            <a:r>
              <a:rPr lang="en-US" dirty="0"/>
              <a:t>На практиці дисконтування є проблемою лише у випадку, якщо альтернативні витрати або результати </a:t>
            </a:r>
            <a:r>
              <a:rPr lang="en-US" dirty="0" err="1"/>
              <a:t>програм</a:t>
            </a:r>
            <a:r>
              <a:rPr lang="en-US" dirty="0"/>
              <a:t>відбуваються в різний час. На щастя, це зазвичай не так у Росії</a:t>
            </a:r>
            <a:r>
              <a:rPr lang="en-US" dirty="0" err="1"/>
              <a:t>фармакоекономічна</a:t>
            </a:r>
            <a:r>
              <a:rPr lang="en-US" dirty="0"/>
              <a:t>навчання. Ми вважаємо, що найкращим рішенням є включення знижок в аналіз чутливості - практику, затверджену в деяких національних рекомендаціях щодо</a:t>
            </a:r>
            <a:r>
              <a:rPr lang="en-US" dirty="0" err="1"/>
              <a:t>фармакоекономічна</a:t>
            </a:r>
            <a:r>
              <a:rPr lang="en-US" dirty="0"/>
              <a:t>аналіз. Діапазон ставок дисконтування повинен застосовуватися як до витрат, так і до результатів. Тоді підсумковий аналіз повинен дати зрозуміти, що висновок є чи не чутливим до застосування ставок дисконтування від х% до у%, що застосовуються або лише до витрат, або до витрат та результатів.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7963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979712" y="332656"/>
            <a:ext cx="5004272" cy="864096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n-US" sz="4300" b="1" dirty="0">
                <a:solidFill>
                  <a:srgbClr val="FF0000"/>
                </a:solidFill>
              </a:rPr>
              <a:t>ДЯКУЮ ЗА УВАГУ!</a:t>
            </a:r>
            <a:endParaRPr lang="ru-RU" sz="43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Ученые обнаружили антираковое действие многих обычных лекарств -  yakutia-daily.ru">
            <a:extLst>
              <a:ext uri="{FF2B5EF4-FFF2-40B4-BE49-F238E27FC236}">
                <a16:creationId xmlns:a16="http://schemas.microsoft.com/office/drawing/2014/main" id="{02C4ECEC-0897-2441-AF4D-8362111B8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3613"/>
            <a:ext cx="5904656" cy="393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4757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197</TotalTime>
  <Words>1279</Words>
  <Application>Microsoft Macintosh PowerPoint</Application>
  <PresentationFormat>Экран (4:3)</PresentationFormat>
  <Paragraphs>120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Times New Roman</vt:lpstr>
      <vt:lpstr>Tw Cen MT</vt:lpstr>
      <vt:lpstr>Wingdings</vt:lpstr>
      <vt:lpstr>Wingdings 2</vt:lpstr>
      <vt:lpstr>Обычная</vt:lpstr>
      <vt:lpstr> Фармакоекономічний аналіз: загальні положення. Метод фармакоекономічного аналізу “загальна вартість захворювання”. Метод фармакоекономічного аналізу “мінімізація витрат”.</vt:lpstr>
      <vt:lpstr>Визначення</vt:lpstr>
      <vt:lpstr>Мета фармакоекономічного аналізу </vt:lpstr>
      <vt:lpstr>Дві різні категорії фармакоекономіки</vt:lpstr>
      <vt:lpstr>Визначення термінів та основної методології економічної оцінки</vt:lpstr>
      <vt:lpstr>Основне завдання економічної оцінки </vt:lpstr>
      <vt:lpstr>Кінцева мета всіх чотирьох методів </vt:lpstr>
      <vt:lpstr>Спільні складові всіх економічних аналізів</vt:lpstr>
      <vt:lpstr>Короткий зміст фармакоекономічної методології</vt:lpstr>
      <vt:lpstr>Короткий зміст фармакоекономічної методології</vt:lpstr>
      <vt:lpstr>Вартість хвороби Оцінка (COI)</vt:lpstr>
      <vt:lpstr>Аналіз мінімізації витрат (CMA) </vt:lpstr>
      <vt:lpstr>Аналіз економічної ефективності (CEA) </vt:lpstr>
      <vt:lpstr>Аналіз витрат і вигод (CBA)</vt:lpstr>
      <vt:lpstr>Аналіз ефективності використання (CUA)</vt:lpstr>
      <vt:lpstr>Аналіз ефективності використання (CUA)</vt:lpstr>
      <vt:lpstr>Знижка майбутніх витрат і вигод</vt:lpstr>
      <vt:lpstr>Знижка майбутніх витрат і вигод</vt:lpstr>
      <vt:lpstr>Презентация PowerPoint</vt:lpstr>
    </vt:vector>
  </TitlesOfParts>
  <Company>Blackshine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Microsoft Office User</cp:lastModifiedBy>
  <cp:revision>23</cp:revision>
  <dcterms:created xsi:type="dcterms:W3CDTF">2018-10-04T07:16:49Z</dcterms:created>
  <dcterms:modified xsi:type="dcterms:W3CDTF">2020-11-30T00:11:01Z</dcterms:modified>
</cp:coreProperties>
</file>