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9" r:id="rId11"/>
    <p:sldId id="270" r:id="rId12"/>
    <p:sldId id="271" r:id="rId13"/>
    <p:sldId id="272" r:id="rId14"/>
    <p:sldId id="268" r:id="rId15"/>
    <p:sldId id="267" r:id="rId16"/>
    <p:sldId id="258" r:id="rId1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80" d="100"/>
          <a:sy n="80" d="100"/>
        </p:scale>
        <p:origin x="-1002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C25A-482C-4E5F-BF20-04B51B84C4DE}" type="datetimeFigureOut">
              <a:rPr lang="uk-UA" smtClean="0"/>
              <a:pPr/>
              <a:t>03.12.2020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60B-DF6E-4DF7-BC9A-3F8018C550B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C25A-482C-4E5F-BF20-04B51B84C4DE}" type="datetimeFigureOut">
              <a:rPr lang="uk-UA" smtClean="0"/>
              <a:pPr/>
              <a:t>03.12.2020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60B-DF6E-4DF7-BC9A-3F8018C550B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C25A-482C-4E5F-BF20-04B51B84C4DE}" type="datetimeFigureOut">
              <a:rPr lang="uk-UA" smtClean="0"/>
              <a:pPr/>
              <a:t>03.12.2020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60B-DF6E-4DF7-BC9A-3F8018C550B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C25A-482C-4E5F-BF20-04B51B84C4DE}" type="datetimeFigureOut">
              <a:rPr lang="uk-UA" smtClean="0"/>
              <a:pPr/>
              <a:t>03.12.2020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60B-DF6E-4DF7-BC9A-3F8018C550B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C25A-482C-4E5F-BF20-04B51B84C4DE}" type="datetimeFigureOut">
              <a:rPr lang="uk-UA" smtClean="0"/>
              <a:pPr/>
              <a:t>03.12.2020</a:t>
            </a:fld>
            <a:endParaRPr lang="uk-UA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60B-DF6E-4DF7-BC9A-3F8018C550B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C25A-482C-4E5F-BF20-04B51B84C4DE}" type="datetimeFigureOut">
              <a:rPr lang="uk-UA" smtClean="0"/>
              <a:pPr/>
              <a:t>03.12.2020</a:t>
            </a:fld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60B-DF6E-4DF7-BC9A-3F8018C550B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C25A-482C-4E5F-BF20-04B51B84C4DE}" type="datetimeFigureOut">
              <a:rPr lang="uk-UA" smtClean="0"/>
              <a:pPr/>
              <a:t>03.12.2020</a:t>
            </a:fld>
            <a:endParaRPr lang="uk-UA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60B-DF6E-4DF7-BC9A-3F8018C550B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C25A-482C-4E5F-BF20-04B51B84C4DE}" type="datetimeFigureOut">
              <a:rPr lang="uk-UA" smtClean="0"/>
              <a:pPr/>
              <a:t>03.12.2020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60B-DF6E-4DF7-BC9A-3F8018C550B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C25A-482C-4E5F-BF20-04B51B84C4DE}" type="datetimeFigureOut">
              <a:rPr lang="uk-UA" smtClean="0"/>
              <a:pPr/>
              <a:t>03.12.2020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60B-DF6E-4DF7-BC9A-3F8018C550B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C25A-482C-4E5F-BF20-04B51B84C4DE}" type="datetimeFigureOut">
              <a:rPr lang="uk-UA" smtClean="0"/>
              <a:pPr/>
              <a:t>03.12.2020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60B-DF6E-4DF7-BC9A-3F8018C550B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C25A-482C-4E5F-BF20-04B51B84C4DE}" type="datetimeFigureOut">
              <a:rPr lang="uk-UA" smtClean="0"/>
              <a:pPr/>
              <a:t>03.12.2020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60B-DF6E-4DF7-BC9A-3F8018C550B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EC25A-482C-4E5F-BF20-04B51B84C4DE}" type="datetimeFigureOut">
              <a:rPr lang="uk-UA" smtClean="0"/>
              <a:pPr/>
              <a:t>03.12.2020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4360B-DF6E-4DF7-BC9A-3F8018C550B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>
            <a:noAutofit/>
          </a:bodyPr>
          <a:lstStyle/>
          <a:p>
            <a:r>
              <a:rPr lang="ru-RU" sz="2400" b="1" dirty="0" err="1" smtClean="0">
                <a:solidFill>
                  <a:srgbClr val="002060"/>
                </a:solidFill>
                <a:latin typeface="Bookman Old Style" pitchFamily="18" charset="0"/>
              </a:rPr>
              <a:t>Одеський</a:t>
            </a: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Bookman Old Style" pitchFamily="18" charset="0"/>
              </a:rPr>
              <a:t>національний</a:t>
            </a: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Bookman Old Style" pitchFamily="18" charset="0"/>
              </a:rPr>
              <a:t>медичний</a:t>
            </a: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Bookman Old Style" pitchFamily="18" charset="0"/>
              </a:rPr>
              <a:t>університет</a:t>
            </a: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b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400" b="1" dirty="0" err="1" smtClean="0">
                <a:solidFill>
                  <a:srgbClr val="002060"/>
                </a:solidFill>
                <a:latin typeface="Bookman Old Style" pitchFamily="18" charset="0"/>
              </a:rPr>
              <a:t>Фармацевтичний</a:t>
            </a: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 факультет </a:t>
            </a:r>
            <a:b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Кафедра </a:t>
            </a:r>
            <a:r>
              <a:rPr lang="ru-RU" sz="2400" b="1" dirty="0" err="1" smtClean="0">
                <a:solidFill>
                  <a:srgbClr val="002060"/>
                </a:solidFill>
                <a:latin typeface="Bookman Old Style" pitchFamily="18" charset="0"/>
              </a:rPr>
              <a:t>організації</a:t>
            </a: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 та </a:t>
            </a:r>
            <a:r>
              <a:rPr lang="ru-RU" sz="2400" b="1" dirty="0" err="1" smtClean="0">
                <a:solidFill>
                  <a:srgbClr val="002060"/>
                </a:solidFill>
                <a:latin typeface="Bookman Old Style" pitchFamily="18" charset="0"/>
              </a:rPr>
              <a:t>економіки</a:t>
            </a: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Bookman Old Style" pitchFamily="18" charset="0"/>
              </a:rPr>
              <a:t>фармації</a:t>
            </a: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628800"/>
            <a:ext cx="8712968" cy="412420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endParaRPr lang="en-US" alt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en-US" alt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uk-UA" alt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 № 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uk-UA" altLang="ru-RU" sz="28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b="1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  <a:endParaRPr lang="uk-UA" altLang="ru-RU" b="1" i="1" dirty="0" smtClean="0">
              <a:solidFill>
                <a:srgbClr val="002060"/>
              </a:solidFill>
              <a:latin typeface="Book Antiqua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6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«</a:t>
            </a:r>
            <a:r>
              <a:rPr lang="uk-UA" sz="3600" b="1" dirty="0" smtClean="0">
                <a:latin typeface="Bookman Old Style" pitchFamily="18" charset="0"/>
              </a:rPr>
              <a:t>«</a:t>
            </a:r>
            <a:r>
              <a:rPr lang="uk-UA" sz="3600" dirty="0" smtClean="0">
                <a:latin typeface="Bookman Old Style" pitchFamily="18" charset="0"/>
              </a:rPr>
              <a:t>Соціальні ролі» та етика бізнесу. </a:t>
            </a:r>
            <a:endParaRPr lang="uk-UA" sz="3600" dirty="0" smtClean="0">
              <a:latin typeface="Bookman Old Style" pitchFamily="18" charset="0"/>
            </a:endParaRPr>
          </a:p>
          <a:p>
            <a:pPr algn="ctr"/>
            <a:r>
              <a:rPr lang="uk-UA" sz="3600" dirty="0" smtClean="0">
                <a:latin typeface="Bookman Old Style" pitchFamily="18" charset="0"/>
              </a:rPr>
              <a:t>Соціальні </a:t>
            </a:r>
            <a:r>
              <a:rPr lang="uk-UA" sz="3600" dirty="0" smtClean="0">
                <a:latin typeface="Bookman Old Style" pitchFamily="18" charset="0"/>
              </a:rPr>
              <a:t>проекти</a:t>
            </a:r>
            <a:r>
              <a:rPr lang="uk-UA" sz="3600" b="1" dirty="0" smtClean="0">
                <a:latin typeface="Bookman Old Style" pitchFamily="18" charset="0"/>
              </a:rPr>
              <a:t>»</a:t>
            </a:r>
            <a:endParaRPr lang="uk-UA" sz="3600" dirty="0" smtClean="0">
              <a:latin typeface="Bookman Old Style" pitchFamily="18" charset="0"/>
            </a:endParaRPr>
          </a:p>
          <a:p>
            <a:pPr algn="ctr"/>
            <a:endParaRPr lang="uk-UA" sz="2400" b="1" dirty="0" smtClean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  <a:p>
            <a:pPr algn="ctr">
              <a:buNone/>
            </a:pPr>
            <a:endParaRPr lang="en-US" alt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uk-UA" alt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</a:t>
            </a:r>
          </a:p>
          <a:p>
            <a:pPr algn="ctr"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Доцент, к.фарм.н.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Бєляєва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Оксана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Іванівна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 smtClean="0">
                <a:latin typeface="Bookman Old Style" pitchFamily="18" charset="0"/>
              </a:rPr>
              <a:t>Зміст лекції</a:t>
            </a:r>
            <a:endParaRPr lang="uk-UA" sz="2800" b="1" dirty="0"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/>
          <a:lstStyle/>
          <a:p>
            <a:pPr marL="514350" lvl="0" indent="-514350" algn="just">
              <a:buFont typeface="+mj-lt"/>
              <a:buAutoNum type="arabicPeriod"/>
            </a:pPr>
            <a:r>
              <a:rPr lang="uk-UA" dirty="0" smtClean="0">
                <a:latin typeface="Bookman Old Style" pitchFamily="18" charset="0"/>
              </a:rPr>
              <a:t>Соціальна відповідальність </a:t>
            </a:r>
            <a:r>
              <a:rPr lang="uk-UA" dirty="0" smtClean="0">
                <a:latin typeface="Bookman Old Style" pitchFamily="18" charset="0"/>
              </a:rPr>
              <a:t>бізнесу у фармації</a:t>
            </a:r>
            <a:endParaRPr lang="uk-UA" dirty="0" smtClean="0">
              <a:latin typeface="Bookman Old Style" pitchFamily="18" charset="0"/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uk-UA" dirty="0" smtClean="0">
                <a:latin typeface="Bookman Old Style" pitchFamily="18" charset="0"/>
              </a:rPr>
              <a:t> Професійна етика, визначення, умови </a:t>
            </a:r>
            <a:r>
              <a:rPr lang="uk-UA" dirty="0" smtClean="0">
                <a:latin typeface="Bookman Old Style" pitchFamily="18" charset="0"/>
              </a:rPr>
              <a:t>впровадження</a:t>
            </a:r>
            <a:endParaRPr lang="uk-UA" dirty="0" smtClean="0">
              <a:latin typeface="Bookman Old Style" pitchFamily="18" charset="0"/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uk-UA" dirty="0" smtClean="0">
                <a:latin typeface="Bookman Old Style" pitchFamily="18" charset="0"/>
              </a:rPr>
              <a:t> Аналіз комерційних проектів фармацевтичних компаній в рамках соціального маркетингу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vi-VN" sz="3200" b="1" dirty="0" smtClean="0"/>
              <a:t>Соціальна відповідальність бізнесу</a:t>
            </a:r>
            <a:endParaRPr lang="uk-UA" sz="3200" dirty="0"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472608"/>
          </a:xfrm>
          <a:solidFill>
            <a:schemeClr val="bg2"/>
          </a:solidFill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vi-VN" sz="3100" b="1" dirty="0" smtClean="0">
                <a:latin typeface="Bookman Old Style" pitchFamily="18" charset="0"/>
              </a:rPr>
              <a:t>Соціальна відповідальність бізнесу</a:t>
            </a:r>
            <a:r>
              <a:rPr lang="vi-VN" dirty="0" smtClean="0">
                <a:latin typeface="+mj-lt"/>
              </a:rPr>
              <a:t> — </a:t>
            </a:r>
            <a:r>
              <a:rPr lang="vi-VN" sz="3100" dirty="0" smtClean="0">
                <a:latin typeface="Bookman Old Style" pitchFamily="18" charset="0"/>
              </a:rPr>
              <a:t>відповідальне ставлення будь-якої компанії до свого продукту або послуги, до споживачів, працівників, партнерів; активна соціальна позиція компанії, що полягає в гармонійному співіснуванні, взаємодії та постійному діалозі із суспільством, участі у вирішенні найгостріших соціальних проблем.</a:t>
            </a:r>
          </a:p>
          <a:p>
            <a:pPr algn="just">
              <a:buNone/>
            </a:pPr>
            <a:endParaRPr lang="uk-UA" sz="3100" b="1" dirty="0" smtClean="0">
              <a:latin typeface="Bookman Old Style" pitchFamily="18" charset="0"/>
            </a:endParaRPr>
          </a:p>
          <a:p>
            <a:pPr marL="0" indent="0" algn="just">
              <a:buNone/>
            </a:pPr>
            <a:r>
              <a:rPr lang="uk-UA" sz="3100" b="1" dirty="0" smtClean="0">
                <a:latin typeface="Bookman Old Style" pitchFamily="18" charset="0"/>
              </a:rPr>
              <a:t>Корпоративна соціальна відповідальність (КСВ) </a:t>
            </a:r>
            <a:r>
              <a:rPr lang="uk-UA" sz="3100" dirty="0" smtClean="0">
                <a:latin typeface="Bookman Old Style" pitchFamily="18" charset="0"/>
              </a:rPr>
              <a:t>— </a:t>
            </a:r>
            <a:r>
              <a:rPr lang="uk-UA" sz="3100" dirty="0" smtClean="0">
                <a:latin typeface="Bookman Old Style" pitchFamily="18" charset="0"/>
              </a:rPr>
              <a:t>це концепція управління, в рамках якої компанії інтегрують соціальні та екологічні проблеми у свої бізнес-операції і взаємодіють зі своїми зацікавленими сторонами. </a:t>
            </a:r>
            <a:endParaRPr lang="uk-UA" sz="3100" dirty="0" smtClean="0">
              <a:latin typeface="Bookman Old Style" pitchFamily="18" charset="0"/>
            </a:endParaRPr>
          </a:p>
          <a:p>
            <a:pPr>
              <a:buNone/>
            </a:pPr>
            <a:endParaRPr lang="uk-UA" dirty="0" smtClean="0">
              <a:latin typeface="+mj-lt"/>
            </a:endParaRPr>
          </a:p>
          <a:p>
            <a:pPr algn="just">
              <a:buNone/>
            </a:pPr>
            <a:r>
              <a:rPr lang="vi-VN" dirty="0" smtClean="0">
                <a:latin typeface="Bookman Old Style" pitchFamily="18" charset="0"/>
              </a:rPr>
              <a:t>Соціальна відповідальність</a:t>
            </a:r>
            <a:r>
              <a:rPr lang="uk-UA" dirty="0" smtClean="0">
                <a:latin typeface="Bookman Old Style" pitchFamily="18" charset="0"/>
              </a:rPr>
              <a:t> бізнесу:</a:t>
            </a:r>
            <a:endParaRPr lang="vi-VN" dirty="0" smtClean="0">
              <a:latin typeface="Bookman Old Style" pitchFamily="18" charset="0"/>
            </a:endParaRPr>
          </a:p>
          <a:p>
            <a:pPr algn="just"/>
            <a:r>
              <a:rPr lang="vi-VN" dirty="0" smtClean="0">
                <a:latin typeface="Bookman Old Style" pitchFamily="18" charset="0"/>
              </a:rPr>
              <a:t>сприяє сталому розвиткові, у тому числі здоров'ю і добробуту суспільства;</a:t>
            </a:r>
          </a:p>
          <a:p>
            <a:pPr algn="just"/>
            <a:r>
              <a:rPr lang="vi-VN" dirty="0" smtClean="0">
                <a:latin typeface="Bookman Old Style" pitchFamily="18" charset="0"/>
              </a:rPr>
              <a:t>зважає на очікування зацікавлених сторін;</a:t>
            </a:r>
          </a:p>
          <a:p>
            <a:pPr algn="just"/>
            <a:r>
              <a:rPr lang="vi-VN" dirty="0" smtClean="0">
                <a:latin typeface="Bookman Old Style" pitchFamily="18" charset="0"/>
              </a:rPr>
              <a:t>відповідає чинному законодавству і міжнародним нормам поведінки;</a:t>
            </a:r>
          </a:p>
          <a:p>
            <a:pPr algn="just"/>
            <a:r>
              <a:rPr lang="vi-VN" dirty="0" smtClean="0">
                <a:latin typeface="Bookman Old Style" pitchFamily="18" charset="0"/>
              </a:rPr>
              <a:t>інтегрована у діяльність організації та практикується в її відносинах.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Bookman Old Style" pitchFamily="18" charset="0"/>
              </a:rPr>
              <a:t/>
            </a:r>
            <a:br>
              <a:rPr lang="ru-RU" sz="3600" dirty="0" smtClean="0">
                <a:latin typeface="Bookman Old Style" pitchFamily="18" charset="0"/>
              </a:rPr>
            </a:br>
            <a:r>
              <a:rPr lang="ru-RU" sz="3600" dirty="0" smtClean="0">
                <a:latin typeface="Bookman Old Style" pitchFamily="18" charset="0"/>
              </a:rPr>
              <a:t>К</a:t>
            </a:r>
            <a:r>
              <a:rPr lang="ru-RU" sz="3600" dirty="0" smtClean="0">
                <a:latin typeface="Bookman Old Style" pitchFamily="18" charset="0"/>
              </a:rPr>
              <a:t>атегорії</a:t>
            </a:r>
            <a:r>
              <a:rPr lang="ru-RU" sz="3600" dirty="0" smtClean="0">
                <a:latin typeface="Bookman Old Style" pitchFamily="18" charset="0"/>
              </a:rPr>
              <a:t>, які характеризують соціальну відповідальність</a:t>
            </a:r>
            <a:r>
              <a:rPr lang="uk-UA" dirty="0" smtClean="0">
                <a:latin typeface="Bookman Old Style" pitchFamily="18" charset="0"/>
              </a:rPr>
              <a:t/>
            </a:r>
            <a:br>
              <a:rPr lang="uk-UA" dirty="0" smtClean="0">
                <a:latin typeface="Bookman Old Style" pitchFamily="18" charset="0"/>
              </a:rPr>
            </a:br>
            <a:endParaRPr lang="uk-UA" dirty="0"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229600" cy="4525963"/>
          </a:xfrm>
          <a:solidFill>
            <a:schemeClr val="bg2"/>
          </a:solidFill>
        </p:spPr>
        <p:txBody>
          <a:bodyPr/>
          <a:lstStyle/>
          <a:p>
            <a:pPr marL="514350" indent="-514350" algn="just">
              <a:buAutoNum type="arabicPeriod"/>
            </a:pPr>
            <a:r>
              <a:rPr lang="uk-UA" dirty="0" smtClean="0">
                <a:latin typeface="Bookman Old Style" pitchFamily="18" charset="0"/>
              </a:rPr>
              <a:t>Навколишнє середовище</a:t>
            </a:r>
          </a:p>
          <a:p>
            <a:pPr marL="514350" indent="-514350" algn="just">
              <a:buAutoNum type="arabicPeriod"/>
            </a:pPr>
            <a:r>
              <a:rPr lang="uk-UA" dirty="0" smtClean="0">
                <a:latin typeface="Bookman Old Style" pitchFamily="18" charset="0"/>
              </a:rPr>
              <a:t>Енергія</a:t>
            </a:r>
          </a:p>
          <a:p>
            <a:pPr marL="514350" indent="-514350" algn="just">
              <a:buAutoNum type="arabicPeriod"/>
            </a:pPr>
            <a:r>
              <a:rPr lang="uk-UA" dirty="0" smtClean="0">
                <a:latin typeface="Bookman Old Style" pitchFamily="18" charset="0"/>
              </a:rPr>
              <a:t>Сумлінна </a:t>
            </a:r>
            <a:r>
              <a:rPr lang="uk-UA" dirty="0" smtClean="0">
                <a:latin typeface="Bookman Old Style" pitchFamily="18" charset="0"/>
              </a:rPr>
              <a:t>ділова </a:t>
            </a:r>
            <a:r>
              <a:rPr lang="uk-UA" dirty="0" smtClean="0">
                <a:latin typeface="Bookman Old Style" pitchFamily="18" charset="0"/>
              </a:rPr>
              <a:t>практика</a:t>
            </a:r>
          </a:p>
          <a:p>
            <a:pPr marL="514350" indent="-514350" algn="just">
              <a:buAutoNum type="arabicPeriod"/>
            </a:pPr>
            <a:r>
              <a:rPr lang="uk-UA" dirty="0" smtClean="0">
                <a:latin typeface="Bookman Old Style" pitchFamily="18" charset="0"/>
              </a:rPr>
              <a:t>Людський ресурс</a:t>
            </a:r>
          </a:p>
          <a:p>
            <a:pPr marL="514350" indent="-514350" algn="just">
              <a:buAutoNum type="arabicPeriod"/>
            </a:pPr>
            <a:r>
              <a:rPr lang="uk-UA" dirty="0" smtClean="0">
                <a:latin typeface="Bookman Old Style" pitchFamily="18" charset="0"/>
              </a:rPr>
              <a:t>Участь спільноти</a:t>
            </a:r>
          </a:p>
          <a:p>
            <a:pPr marL="514350" indent="-514350" algn="just">
              <a:buAutoNum type="arabicPeriod"/>
            </a:pPr>
            <a:r>
              <a:rPr lang="uk-UA" dirty="0" smtClean="0">
                <a:latin typeface="Bookman Old Style" pitchFamily="18" charset="0"/>
              </a:rPr>
              <a:t>Продукт</a:t>
            </a:r>
            <a:endParaRPr lang="uk-UA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3200" dirty="0" smtClean="0">
                <a:latin typeface="Bookman Old Style" pitchFamily="18" charset="0"/>
              </a:rPr>
              <a:t>Переваги впровадження </a:t>
            </a:r>
            <a:r>
              <a:rPr lang="uk-UA" sz="3200" dirty="0" smtClean="0">
                <a:latin typeface="Bookman Old Style" pitchFamily="18" charset="0"/>
              </a:rPr>
              <a:t>корпоративної соціальної </a:t>
            </a:r>
            <a:r>
              <a:rPr lang="uk-UA" sz="3200" dirty="0" smtClean="0">
                <a:latin typeface="Bookman Old Style" pitchFamily="18" charset="0"/>
              </a:rPr>
              <a:t>відповідальності</a:t>
            </a:r>
            <a:endParaRPr lang="uk-UA" sz="3200" dirty="0" smtClean="0"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 algn="just"/>
            <a:r>
              <a:rPr lang="uk-UA" dirty="0" smtClean="0">
                <a:latin typeface="Bookman Old Style" pitchFamily="18" charset="0"/>
              </a:rPr>
              <a:t>Компанії, відомі своєю корпоративною відповідальністю, можуть отримати перевагу в залученні інвесторів, ділових партнерів і нових співробітників, а також у встановленні переваг </a:t>
            </a:r>
            <a:r>
              <a:rPr lang="uk-UA" dirty="0" smtClean="0">
                <a:latin typeface="Bookman Old Style" pitchFamily="18" charset="0"/>
              </a:rPr>
              <a:t>клієнтів</a:t>
            </a:r>
          </a:p>
          <a:p>
            <a:pPr algn="just">
              <a:buNone/>
            </a:pPr>
            <a:endParaRPr lang="uk-UA" dirty="0" smtClean="0">
              <a:latin typeface="Bookman Old Style" pitchFamily="18" charset="0"/>
            </a:endParaRPr>
          </a:p>
          <a:p>
            <a:pPr algn="just"/>
            <a:r>
              <a:rPr lang="uk-UA" dirty="0" smtClean="0">
                <a:latin typeface="Bookman Old Style" pitchFamily="18" charset="0"/>
              </a:rPr>
              <a:t>Багато програм компанії в співтоваристві можуть сприяти розвитку навичок співробітників. Волонтерство та інші форми участі співробітників допомагають розвивати різні компетенції, включаючи командну роботу, планування і реалізацію, комунікацію, управління проектами, навички слухання і орієнтацію на </a:t>
            </a:r>
            <a:r>
              <a:rPr lang="uk-UA" dirty="0" smtClean="0">
                <a:latin typeface="Bookman Old Style" pitchFamily="18" charset="0"/>
              </a:rPr>
              <a:t>клієнта</a:t>
            </a:r>
          </a:p>
          <a:p>
            <a:pPr algn="just">
              <a:buNone/>
            </a:pPr>
            <a:endParaRPr lang="uk-UA" dirty="0" smtClean="0">
              <a:latin typeface="Bookman Old Style" pitchFamily="18" charset="0"/>
            </a:endParaRPr>
          </a:p>
          <a:p>
            <a:pPr algn="just"/>
            <a:r>
              <a:rPr lang="uk-UA" dirty="0" smtClean="0">
                <a:latin typeface="Bookman Old Style" pitchFamily="18" charset="0"/>
              </a:rPr>
              <a:t>Активна участь у громадській діяльності створює позитивну репутацію серед зацікавлених сторін в </a:t>
            </a:r>
            <a:r>
              <a:rPr lang="uk-UA" dirty="0" smtClean="0">
                <a:latin typeface="Bookman Old Style" pitchFamily="18" charset="0"/>
              </a:rPr>
              <a:t>компанії</a:t>
            </a:r>
            <a:endParaRPr lang="uk-UA" dirty="0" smtClean="0">
              <a:latin typeface="Bookman Old Style" pitchFamily="18" charset="0"/>
            </a:endParaRP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dirty="0" smtClean="0">
                <a:latin typeface="Bookman Old Style" pitchFamily="18" charset="0"/>
              </a:rPr>
              <a:t>Найкращі </a:t>
            </a:r>
            <a:r>
              <a:rPr lang="uk-UA" sz="3200" dirty="0" smtClean="0">
                <a:latin typeface="Bookman Old Style" pitchFamily="18" charset="0"/>
              </a:rPr>
              <a:t>соціально відповідальні компанії </a:t>
            </a:r>
            <a:r>
              <a:rPr lang="uk-UA" sz="3200" dirty="0" smtClean="0">
                <a:latin typeface="Bookman Old Style" pitchFamily="18" charset="0"/>
              </a:rPr>
              <a:t>світу (</a:t>
            </a:r>
            <a:r>
              <a:rPr lang="en-US" sz="3200" dirty="0" smtClean="0">
                <a:latin typeface="Bookman Old Style" pitchFamily="18" charset="0"/>
              </a:rPr>
              <a:t>Forbes</a:t>
            </a:r>
            <a:r>
              <a:rPr lang="uk-UA" sz="3200" dirty="0" smtClean="0">
                <a:latin typeface="Bookman Old Style" pitchFamily="18" charset="0"/>
              </a:rPr>
              <a:t>, 2018)</a:t>
            </a:r>
            <a:endParaRPr lang="uk-UA" sz="3200" dirty="0"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  <a:solidFill>
            <a:schemeClr val="bg2"/>
          </a:solidFill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uk-UA" dirty="0" smtClean="0">
                <a:latin typeface="Bookman Old Style" pitchFamily="18" charset="0"/>
              </a:rPr>
              <a:t>Перше </a:t>
            </a:r>
            <a:r>
              <a:rPr lang="uk-UA" dirty="0" smtClean="0">
                <a:latin typeface="Bookman Old Style" pitchFamily="18" charset="0"/>
              </a:rPr>
              <a:t>місце в списку займає технологічний гігант «</a:t>
            </a:r>
            <a:r>
              <a:rPr lang="en-US" dirty="0" smtClean="0">
                <a:latin typeface="Bookman Old Style" pitchFamily="18" charset="0"/>
              </a:rPr>
              <a:t>Google». </a:t>
            </a:r>
            <a:r>
              <a:rPr lang="uk-UA" dirty="0" smtClean="0">
                <a:latin typeface="Bookman Old Style" pitchFamily="18" charset="0"/>
              </a:rPr>
              <a:t>Слідом за ними йдуть «</a:t>
            </a:r>
            <a:r>
              <a:rPr lang="en-US" dirty="0" smtClean="0">
                <a:latin typeface="Bookman Old Style" pitchFamily="18" charset="0"/>
              </a:rPr>
              <a:t>The Walt Disney Company» </a:t>
            </a:r>
            <a:r>
              <a:rPr lang="uk-UA" dirty="0" smtClean="0">
                <a:latin typeface="Bookman Old Style" pitchFamily="18" charset="0"/>
              </a:rPr>
              <a:t>і «</a:t>
            </a:r>
            <a:r>
              <a:rPr lang="en-US" dirty="0" smtClean="0">
                <a:latin typeface="Bookman Old Style" pitchFamily="18" charset="0"/>
              </a:rPr>
              <a:t>Lego», </a:t>
            </a:r>
            <a:r>
              <a:rPr lang="uk-UA" dirty="0" smtClean="0">
                <a:latin typeface="Bookman Old Style" pitchFamily="18" charset="0"/>
              </a:rPr>
              <a:t>які в березні 2018 року оголосили про початок виготовлення своїх </a:t>
            </a:r>
            <a:r>
              <a:rPr lang="uk-UA" dirty="0" smtClean="0">
                <a:latin typeface="Bookman Old Style" pitchFamily="18" charset="0"/>
              </a:rPr>
              <a:t>виробів </a:t>
            </a:r>
            <a:r>
              <a:rPr lang="uk-UA" dirty="0" smtClean="0">
                <a:latin typeface="Bookman Old Style" pitchFamily="18" charset="0"/>
              </a:rPr>
              <a:t>із заводських джерел</a:t>
            </a:r>
            <a:r>
              <a:rPr lang="uk-UA" dirty="0" smtClean="0">
                <a:latin typeface="Bookman Old Style" pitchFamily="18" charset="0"/>
              </a:rPr>
              <a:t>.</a:t>
            </a:r>
          </a:p>
          <a:p>
            <a:pPr marL="0" indent="0" algn="just">
              <a:buNone/>
            </a:pPr>
            <a:r>
              <a:rPr lang="uk-UA" dirty="0" smtClean="0">
                <a:latin typeface="Bookman Old Style" pitchFamily="18" charset="0"/>
              </a:rPr>
              <a:t/>
            </a:r>
            <a:br>
              <a:rPr lang="uk-UA" dirty="0" smtClean="0">
                <a:latin typeface="Bookman Old Style" pitchFamily="18" charset="0"/>
              </a:rPr>
            </a:br>
            <a:r>
              <a:rPr lang="uk-UA" dirty="0" smtClean="0">
                <a:latin typeface="Bookman Old Style" pitchFamily="18" charset="0"/>
              </a:rPr>
              <a:t>Що стосується України, в топ компаній з корпоративною соціальною відповідальністю </a:t>
            </a:r>
            <a:r>
              <a:rPr lang="uk-UA" dirty="0" smtClean="0">
                <a:latin typeface="Bookman Old Style" pitchFamily="18" charset="0"/>
              </a:rPr>
              <a:t>входить:</a:t>
            </a:r>
          </a:p>
          <a:p>
            <a:pPr marL="0" indent="0" algn="just">
              <a:buNone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«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WOG», </a:t>
            </a:r>
            <a:r>
              <a:rPr lang="uk-UA" dirty="0" smtClean="0">
                <a:latin typeface="Bookman Old Style" pitchFamily="18" charset="0"/>
              </a:rPr>
              <a:t>яка реалізує проєкт «Дорога до серця» і забезпечує покупку устаткування в лікувальні заклади України, </a:t>
            </a:r>
            <a:endParaRPr lang="uk-UA" dirty="0" smtClean="0">
              <a:latin typeface="Bookman Old Style" pitchFamily="18" charset="0"/>
            </a:endParaRPr>
          </a:p>
          <a:p>
            <a:pPr marL="0" indent="0" algn="just">
              <a:buNone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«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D. TEK</a:t>
            </a:r>
            <a:r>
              <a:rPr lang="en-US" dirty="0" smtClean="0">
                <a:latin typeface="Bookman Old Style" pitchFamily="18" charset="0"/>
              </a:rPr>
              <a:t>», </a:t>
            </a:r>
            <a:r>
              <a:rPr lang="uk-UA" dirty="0" smtClean="0">
                <a:latin typeface="Bookman Old Style" pitchFamily="18" charset="0"/>
              </a:rPr>
              <a:t>яка допомагає в навчанні та підвищенні кваліфікації співробітників державних органів і установ України</a:t>
            </a:r>
            <a:r>
              <a:rPr lang="uk-UA" dirty="0" smtClean="0">
                <a:latin typeface="Bookman Old Style" pitchFamily="18" charset="0"/>
              </a:rPr>
              <a:t>,</a:t>
            </a:r>
          </a:p>
          <a:p>
            <a:pPr marL="0" indent="0" algn="just">
              <a:buNone/>
            </a:pPr>
            <a:r>
              <a:rPr lang="uk-UA" dirty="0" smtClean="0">
                <a:latin typeface="Bookman Old Style" pitchFamily="18" charset="0"/>
              </a:rPr>
              <a:t>«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Київстар»</a:t>
            </a:r>
            <a:r>
              <a:rPr lang="uk-UA" dirty="0" smtClean="0">
                <a:latin typeface="Bookman Old Style" pitchFamily="18" charset="0"/>
              </a:rPr>
              <a:t>, яка проводить освітні мовні програми та надає своїм абонентам не тарифікований доступ до додатка </a:t>
            </a:r>
            <a:r>
              <a:rPr lang="en-US" dirty="0" smtClean="0">
                <a:latin typeface="Bookman Old Style" pitchFamily="18" charset="0"/>
              </a:rPr>
              <a:t>Prometheus — </a:t>
            </a:r>
            <a:r>
              <a:rPr lang="uk-UA" dirty="0" smtClean="0">
                <a:latin typeface="Bookman Old Style" pitchFamily="18" charset="0"/>
              </a:rPr>
              <a:t>платформи відкритих онлайн-курсів, яка пропонує безкоштовну добірку освітніх програм від кращих українських та закордонних викладачів.</a:t>
            </a:r>
            <a:endParaRPr lang="uk-UA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400" b="1" dirty="0" smtClean="0">
                <a:latin typeface="Bookman Old Style" pitchFamily="18" charset="0"/>
              </a:rPr>
              <a:t>КОНЦЕПЦІЯ СОЦІАЛЬНОЇ ВІДПОВІДАЛЬНОСТІ ФАРМАЦЕВТИЧНОГО БІЗНЕСУ (СВФБ)</a:t>
            </a:r>
            <a:endParaRPr lang="uk-UA" sz="2400" dirty="0"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uk-UA" dirty="0" smtClean="0"/>
              <a:t> — це система поглядів на усвідомлення сутності, принципів, методів, підходів до формування, оцінки та управління соціальною відповідальністю суб’єктів фармацевтичної галузі (СФГ</a:t>
            </a:r>
            <a:r>
              <a:rPr lang="uk-UA" dirty="0" smtClean="0"/>
              <a:t>)</a:t>
            </a:r>
          </a:p>
          <a:p>
            <a:pPr algn="ctr">
              <a:buNone/>
            </a:pPr>
            <a:r>
              <a:rPr lang="uk-UA" sz="1200" i="1" dirty="0" smtClean="0">
                <a:latin typeface="Bookman Old Style" pitchFamily="18" charset="0"/>
              </a:rPr>
              <a:t>Джерело: </a:t>
            </a:r>
            <a:r>
              <a:rPr lang="en-US" sz="1200" i="1" dirty="0" smtClean="0">
                <a:latin typeface="Bookman Old Style" pitchFamily="18" charset="0"/>
              </a:rPr>
              <a:t>https</a:t>
            </a:r>
            <a:r>
              <a:rPr lang="en-US" sz="1200" i="1" dirty="0" smtClean="0">
                <a:latin typeface="Bookman Old Style" pitchFamily="18" charset="0"/>
              </a:rPr>
              <a:t>://</a:t>
            </a:r>
            <a:r>
              <a:rPr lang="en-US" sz="1200" i="1" dirty="0" smtClean="0">
                <a:latin typeface="Bookman Old Style" pitchFamily="18" charset="0"/>
              </a:rPr>
              <a:t>www.pharmencyclopedia.com.ua</a:t>
            </a:r>
            <a:endParaRPr lang="uk-UA" sz="1200" i="1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400" b="1" dirty="0" smtClean="0">
                <a:latin typeface="Bookman Old Style" pitchFamily="18" charset="0"/>
              </a:rPr>
              <a:t>Соціальна відповідальність </a:t>
            </a:r>
            <a:r>
              <a:rPr lang="uk-UA" sz="2400" b="1" dirty="0" smtClean="0">
                <a:latin typeface="Bookman Old Style" pitchFamily="18" charset="0"/>
              </a:rPr>
              <a:t/>
            </a:r>
            <a:br>
              <a:rPr lang="uk-UA" sz="2400" b="1" dirty="0" smtClean="0">
                <a:latin typeface="Bookman Old Style" pitchFamily="18" charset="0"/>
              </a:rPr>
            </a:br>
            <a:r>
              <a:rPr lang="uk-UA" sz="2400" b="1" dirty="0" smtClean="0">
                <a:latin typeface="Bookman Old Style" pitchFamily="18" charset="0"/>
              </a:rPr>
              <a:t>фармацевтичного </a:t>
            </a:r>
            <a:r>
              <a:rPr lang="uk-UA" sz="2400" b="1" dirty="0" smtClean="0">
                <a:latin typeface="Bookman Old Style" pitchFamily="18" charset="0"/>
              </a:rPr>
              <a:t>бізнесу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  <a:solidFill>
            <a:schemeClr val="bg2"/>
          </a:solidFill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uk-UA" dirty="0" smtClean="0">
                <a:latin typeface="Bookman Old Style" pitchFamily="18" charset="0"/>
              </a:rPr>
              <a:t>— </a:t>
            </a:r>
            <a:r>
              <a:rPr lang="uk-UA" dirty="0" smtClean="0">
                <a:latin typeface="Bookman Old Style" pitchFamily="18" charset="0"/>
              </a:rPr>
              <a:t>це здатність СФГ брати на себе зобов’язання фінансового, економічного, соціального й екологічного характеру за наслідки їхньої діяльності перед державою, суспільством, навколишнім співтовариством, персоналом, бізнес-партнерами та іншими заінтересованими сторонами, яка реалізується через етичну поведінку з урахуванням інтересів та очікувань усіх стейкхолдерів при дотриманні чинного законодавства і міжнародних стандартів на принципах добровільності та взаємної вигоди.</a:t>
            </a:r>
            <a:endParaRPr lang="uk-UA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 smtClean="0">
                <a:latin typeface="Bookman Old Style" pitchFamily="18" charset="0"/>
              </a:rPr>
              <a:t>Соціальна відповідальність </a:t>
            </a:r>
            <a:br>
              <a:rPr lang="uk-UA" sz="2800" b="1" dirty="0" smtClean="0">
                <a:latin typeface="Bookman Old Style" pitchFamily="18" charset="0"/>
              </a:rPr>
            </a:br>
            <a:r>
              <a:rPr lang="uk-UA" sz="2800" b="1" dirty="0" smtClean="0">
                <a:latin typeface="Bookman Old Style" pitchFamily="18" charset="0"/>
              </a:rPr>
              <a:t>фармацевтичного бізнесу 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8964488" cy="4525963"/>
          </a:xfrm>
          <a:solidFill>
            <a:schemeClr val="bg2"/>
          </a:solidFill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uk-UA" dirty="0" smtClean="0"/>
              <a:t>СВФБ передбачає: </a:t>
            </a:r>
            <a:endParaRPr lang="uk-UA" dirty="0" smtClean="0"/>
          </a:p>
          <a:p>
            <a:pPr marL="0" indent="0" algn="just">
              <a:buFont typeface="Wingdings" pitchFamily="2" charset="2"/>
              <a:buChar char="ü"/>
            </a:pPr>
            <a:r>
              <a:rPr lang="uk-UA" dirty="0" smtClean="0"/>
              <a:t>забезпечення </a:t>
            </a:r>
            <a:r>
              <a:rPr lang="uk-UA" dirty="0" smtClean="0"/>
              <a:t>населення якісними, ефективними, безпечними та доступними за ціною ЛП; </a:t>
            </a:r>
            <a:endParaRPr lang="uk-UA" dirty="0" smtClean="0"/>
          </a:p>
          <a:p>
            <a:pPr marL="0" indent="0" algn="just">
              <a:buFont typeface="Wingdings" pitchFamily="2" charset="2"/>
              <a:buChar char="ü"/>
            </a:pPr>
            <a:r>
              <a:rPr lang="uk-UA" dirty="0" smtClean="0"/>
              <a:t>створення </a:t>
            </a:r>
            <a:r>
              <a:rPr lang="uk-UA" dirty="0" smtClean="0"/>
              <a:t>умов для розвитку професійної відповідальності працівників фармацевтичної галузі відповідно до вимог соціальних норм; </a:t>
            </a:r>
            <a:endParaRPr lang="uk-UA" dirty="0" smtClean="0"/>
          </a:p>
          <a:p>
            <a:pPr marL="0" indent="0" algn="just">
              <a:buFont typeface="Wingdings" pitchFamily="2" charset="2"/>
              <a:buChar char="ü"/>
            </a:pPr>
            <a:r>
              <a:rPr lang="uk-UA" dirty="0" smtClean="0"/>
              <a:t>забезпечення </a:t>
            </a:r>
            <a:r>
              <a:rPr lang="uk-UA" dirty="0" smtClean="0"/>
              <a:t>умов екологічно чистого виробництва і сприяння поліпшенню екологічної ситуації в місцях наявності виробничих потужностей ФП; </a:t>
            </a:r>
            <a:endParaRPr lang="uk-UA" dirty="0" smtClean="0"/>
          </a:p>
          <a:p>
            <a:pPr marL="0" indent="0" algn="just">
              <a:buFont typeface="Wingdings" pitchFamily="2" charset="2"/>
              <a:buChar char="ü"/>
            </a:pPr>
            <a:r>
              <a:rPr lang="uk-UA" dirty="0" smtClean="0"/>
              <a:t>участь </a:t>
            </a:r>
            <a:r>
              <a:rPr lang="uk-UA" dirty="0" smtClean="0"/>
              <a:t>у регіональних соціальних програмах розвитку територій та реалізацію власних соціальних </a:t>
            </a:r>
            <a:r>
              <a:rPr lang="uk-UA" dirty="0" smtClean="0"/>
              <a:t>проектів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400" b="1" dirty="0" smtClean="0">
                <a:latin typeface="Bookman Old Style" pitchFamily="18" charset="0"/>
              </a:rPr>
              <a:t>Суб'єкти та об'єкти СВФБ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8964488" cy="4525963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uk-UA" dirty="0" smtClean="0">
                <a:latin typeface="Bookman Old Style" pitchFamily="18" charset="0"/>
              </a:rPr>
              <a:t>Суб’єкти </a:t>
            </a:r>
            <a:r>
              <a:rPr lang="uk-UA" dirty="0" smtClean="0">
                <a:latin typeface="Bookman Old Style" pitchFamily="18" charset="0"/>
              </a:rPr>
              <a:t>формування системи </a:t>
            </a:r>
            <a:r>
              <a:rPr lang="uk-UA" dirty="0" smtClean="0">
                <a:latin typeface="Bookman Old Style" pitchFamily="18" charset="0"/>
              </a:rPr>
              <a:t>СВФБ:</a:t>
            </a:r>
          </a:p>
          <a:p>
            <a:pPr>
              <a:buFont typeface="Wingdings" pitchFamily="2" charset="2"/>
              <a:buChar char="Ø"/>
            </a:pPr>
            <a:r>
              <a:rPr lang="uk-UA" dirty="0" smtClean="0">
                <a:latin typeface="Bookman Old Style" pitchFamily="18" charset="0"/>
              </a:rPr>
              <a:t> керівництво фармацевтичного підприємства</a:t>
            </a:r>
          </a:p>
          <a:p>
            <a:pPr>
              <a:buFont typeface="Wingdings" pitchFamily="2" charset="2"/>
              <a:buChar char="Ø"/>
            </a:pPr>
            <a:r>
              <a:rPr lang="uk-UA" dirty="0" smtClean="0">
                <a:latin typeface="Bookman Old Style" pitchFamily="18" charset="0"/>
              </a:rPr>
              <a:t>уповноважена </a:t>
            </a:r>
            <a:r>
              <a:rPr lang="uk-UA" dirty="0" smtClean="0">
                <a:latin typeface="Bookman Old Style" pitchFamily="18" charset="0"/>
              </a:rPr>
              <a:t>особа </a:t>
            </a:r>
            <a:endParaRPr lang="uk-UA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dirty="0" smtClean="0">
                <a:latin typeface="Bookman Old Style" pitchFamily="18" charset="0"/>
              </a:rPr>
              <a:t>фахівці </a:t>
            </a:r>
            <a:r>
              <a:rPr lang="uk-UA" dirty="0" smtClean="0">
                <a:latin typeface="Bookman Old Style" pitchFamily="18" charset="0"/>
              </a:rPr>
              <a:t>із управління розвитком </a:t>
            </a:r>
            <a:r>
              <a:rPr lang="uk-UA" dirty="0" smtClean="0">
                <a:latin typeface="Bookman Old Style" pitchFamily="18" charset="0"/>
              </a:rPr>
              <a:t>підприємства</a:t>
            </a:r>
          </a:p>
          <a:p>
            <a:pPr>
              <a:buNone/>
            </a:pPr>
            <a:endParaRPr lang="uk-UA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uk-UA" dirty="0" smtClean="0">
                <a:latin typeface="Bookman Old Style" pitchFamily="18" charset="0"/>
              </a:rPr>
              <a:t>Об’єкт формування </a:t>
            </a:r>
            <a:r>
              <a:rPr lang="uk-UA" dirty="0" smtClean="0">
                <a:latin typeface="Bookman Old Style" pitchFamily="18" charset="0"/>
              </a:rPr>
              <a:t>СВФБ </a:t>
            </a:r>
            <a:r>
              <a:rPr lang="uk-UA" dirty="0" smtClean="0">
                <a:latin typeface="Bookman Old Style" pitchFamily="18" charset="0"/>
              </a:rPr>
              <a:t> - є </a:t>
            </a:r>
            <a:r>
              <a:rPr lang="uk-UA" dirty="0" smtClean="0">
                <a:latin typeface="Bookman Old Style" pitchFamily="18" charset="0"/>
              </a:rPr>
              <a:t>соціально-відповідальна діяльність </a:t>
            </a:r>
            <a:r>
              <a:rPr lang="uk-UA" dirty="0" smtClean="0">
                <a:latin typeface="Bookman Old Style" pitchFamily="18" charset="0"/>
              </a:rPr>
              <a:t>ФП</a:t>
            </a:r>
            <a:endParaRPr lang="uk-UA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400" b="1" dirty="0" smtClean="0">
                <a:latin typeface="Bookman Old Style" pitchFamily="18" charset="0"/>
              </a:rPr>
              <a:t>Алгоритм формування системи СВФБ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45259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400" i="1" dirty="0" smtClean="0">
                <a:latin typeface="Bookman Old Style" pitchFamily="18" charset="0"/>
              </a:rPr>
              <a:t>І </a:t>
            </a:r>
            <a:r>
              <a:rPr lang="ru-RU" sz="2400" i="1" dirty="0" err="1" smtClean="0">
                <a:latin typeface="Bookman Old Style" pitchFamily="18" charset="0"/>
              </a:rPr>
              <a:t>етап</a:t>
            </a:r>
            <a:r>
              <a:rPr lang="ru-RU" sz="2400" i="1" dirty="0" smtClean="0">
                <a:latin typeface="Bookman Old Style" pitchFamily="18" charset="0"/>
              </a:rPr>
              <a:t> </a:t>
            </a:r>
            <a:r>
              <a:rPr lang="ru-RU" sz="2400" dirty="0" smtClean="0">
                <a:latin typeface="Bookman Old Style" pitchFamily="18" charset="0"/>
              </a:rPr>
              <a:t>- </a:t>
            </a:r>
            <a:r>
              <a:rPr lang="ru-RU" sz="2400" dirty="0" err="1" smtClean="0">
                <a:latin typeface="Bookman Old Style" pitchFamily="18" charset="0"/>
              </a:rPr>
              <a:t>створення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smtClean="0">
                <a:latin typeface="Bookman Old Style" pitchFamily="18" charset="0"/>
              </a:rPr>
              <a:t>комплексу </a:t>
            </a:r>
            <a:r>
              <a:rPr lang="ru-RU" sz="2400" dirty="0" err="1" smtClean="0">
                <a:latin typeface="Bookman Old Style" pitchFamily="18" charset="0"/>
              </a:rPr>
              <a:t>регулювання</a:t>
            </a:r>
            <a:r>
              <a:rPr lang="ru-RU" sz="2400" dirty="0" smtClean="0">
                <a:latin typeface="Bookman Old Style" pitchFamily="18" charset="0"/>
              </a:rPr>
              <a:t> СВФБ, </a:t>
            </a:r>
            <a:r>
              <a:rPr lang="ru-RU" sz="2400" dirty="0" err="1" smtClean="0">
                <a:latin typeface="Bookman Old Style" pitchFamily="18" charset="0"/>
              </a:rPr>
              <a:t>який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включає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міжнародний</a:t>
            </a:r>
            <a:r>
              <a:rPr lang="ru-RU" sz="2400" dirty="0" smtClean="0">
                <a:latin typeface="Bookman Old Style" pitchFamily="18" charset="0"/>
              </a:rPr>
              <a:t> (</a:t>
            </a:r>
            <a:r>
              <a:rPr lang="ru-RU" sz="2400" dirty="0" err="1" smtClean="0">
                <a:latin typeface="Bookman Old Style" pitchFamily="18" charset="0"/>
              </a:rPr>
              <a:t>стандарти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en-US" sz="2400" dirty="0" smtClean="0">
                <a:latin typeface="Bookman Old Style" pitchFamily="18" charset="0"/>
              </a:rPr>
              <a:t>ISO</a:t>
            </a:r>
            <a:r>
              <a:rPr lang="ru-RU" sz="2400" dirty="0" smtClean="0">
                <a:latin typeface="Bookman Old Style" pitchFamily="18" charset="0"/>
              </a:rPr>
              <a:t>, </a:t>
            </a:r>
            <a:r>
              <a:rPr lang="ru-RU" sz="2400" dirty="0" err="1" smtClean="0">
                <a:latin typeface="Bookman Old Style" pitchFamily="18" charset="0"/>
              </a:rPr>
              <a:t>Глобальний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договір</a:t>
            </a:r>
            <a:r>
              <a:rPr lang="ru-RU" sz="2400" dirty="0" smtClean="0">
                <a:latin typeface="Bookman Old Style" pitchFamily="18" charset="0"/>
              </a:rPr>
              <a:t> ООН, </a:t>
            </a:r>
            <a:r>
              <a:rPr lang="ru-RU" sz="2400" dirty="0" err="1" smtClean="0">
                <a:latin typeface="Bookman Old Style" pitchFamily="18" charset="0"/>
              </a:rPr>
              <a:t>стандарти</a:t>
            </a:r>
            <a:r>
              <a:rPr lang="ru-RU" sz="2400" dirty="0" smtClean="0">
                <a:latin typeface="Bookman Old Style" pitchFamily="18" charset="0"/>
              </a:rPr>
              <a:t> OHSAS </a:t>
            </a:r>
            <a:r>
              <a:rPr lang="ru-RU" sz="2400" dirty="0" smtClean="0">
                <a:latin typeface="Bookman Old Style" pitchFamily="18" charset="0"/>
              </a:rPr>
              <a:t>18000 </a:t>
            </a:r>
            <a:r>
              <a:rPr lang="ru-RU" sz="2400" dirty="0" err="1" smtClean="0">
                <a:latin typeface="Bookman Old Style" pitchFamily="18" charset="0"/>
              </a:rPr>
              <a:t>тощо</a:t>
            </a:r>
            <a:r>
              <a:rPr lang="ru-RU" sz="2400" dirty="0" smtClean="0">
                <a:latin typeface="Bookman Old Style" pitchFamily="18" charset="0"/>
              </a:rPr>
              <a:t>), </a:t>
            </a:r>
            <a:r>
              <a:rPr lang="ru-RU" sz="2400" dirty="0" err="1" smtClean="0">
                <a:latin typeface="Bookman Old Style" pitchFamily="18" charset="0"/>
              </a:rPr>
              <a:t>національний</a:t>
            </a:r>
            <a:r>
              <a:rPr lang="ru-RU" sz="2400" dirty="0" smtClean="0">
                <a:latin typeface="Bookman Old Style" pitchFamily="18" charset="0"/>
              </a:rPr>
              <a:t> (</a:t>
            </a:r>
            <a:r>
              <a:rPr lang="ru-RU" sz="2400" dirty="0" err="1" smtClean="0">
                <a:latin typeface="Bookman Old Style" pitchFamily="18" charset="0"/>
              </a:rPr>
              <a:t>чинне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законодавство</a:t>
            </a:r>
            <a:r>
              <a:rPr lang="ru-RU" sz="2400" dirty="0" smtClean="0">
                <a:latin typeface="Bookman Old Style" pitchFamily="18" charset="0"/>
              </a:rPr>
              <a:t>), </a:t>
            </a:r>
            <a:r>
              <a:rPr lang="ru-RU" sz="2400" dirty="0" err="1" smtClean="0">
                <a:latin typeface="Bookman Old Style" pitchFamily="18" charset="0"/>
              </a:rPr>
              <a:t>галузевий</a:t>
            </a:r>
            <a:r>
              <a:rPr lang="ru-RU" sz="2400" dirty="0" smtClean="0">
                <a:latin typeface="Bookman Old Style" pitchFamily="18" charset="0"/>
              </a:rPr>
              <a:t> (</a:t>
            </a:r>
            <a:r>
              <a:rPr lang="ru-RU" sz="2400" dirty="0" err="1" smtClean="0">
                <a:latin typeface="Bookman Old Style" pitchFamily="18" charset="0"/>
              </a:rPr>
              <a:t>належні</a:t>
            </a:r>
            <a:r>
              <a:rPr lang="ru-RU" sz="2400" dirty="0" smtClean="0">
                <a:latin typeface="Bookman Old Style" pitchFamily="18" charset="0"/>
              </a:rPr>
              <a:t> практики </a:t>
            </a:r>
            <a:r>
              <a:rPr lang="en-US" sz="2400" dirty="0" err="1" smtClean="0">
                <a:latin typeface="Bookman Old Style" pitchFamily="18" charset="0"/>
              </a:rPr>
              <a:t>GxP</a:t>
            </a:r>
            <a:r>
              <a:rPr lang="en-US" sz="2400" dirty="0" smtClean="0">
                <a:latin typeface="Bookman Old Style" pitchFamily="18" charset="0"/>
              </a:rPr>
              <a:t>)</a:t>
            </a:r>
            <a:r>
              <a:rPr lang="uk-UA" sz="2400" dirty="0" smtClean="0">
                <a:latin typeface="Bookman Old Style" pitchFamily="18" charset="0"/>
              </a:rPr>
              <a:t>,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smtClean="0">
                <a:latin typeface="Bookman Old Style" pitchFamily="18" charset="0"/>
              </a:rPr>
              <a:t>та </a:t>
            </a:r>
            <a:r>
              <a:rPr lang="ru-RU" sz="2400" dirty="0" err="1" smtClean="0">
                <a:latin typeface="Bookman Old Style" pitchFamily="18" charset="0"/>
              </a:rPr>
              <a:t>ринковий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рівень</a:t>
            </a:r>
            <a:r>
              <a:rPr lang="ru-RU" sz="2400" dirty="0" smtClean="0">
                <a:latin typeface="Bookman Old Style" pitchFamily="18" charset="0"/>
              </a:rPr>
              <a:t> (</a:t>
            </a:r>
            <a:r>
              <a:rPr lang="ru-RU" sz="2400" dirty="0" err="1" smtClean="0">
                <a:latin typeface="Bookman Old Style" pitchFamily="18" charset="0"/>
              </a:rPr>
              <a:t>зміною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кон’юнктури</a:t>
            </a:r>
            <a:r>
              <a:rPr lang="ru-RU" sz="2400" dirty="0" smtClean="0">
                <a:latin typeface="Bookman Old Style" pitchFamily="18" charset="0"/>
              </a:rPr>
              <a:t>, </a:t>
            </a:r>
            <a:r>
              <a:rPr lang="ru-RU" sz="2400" dirty="0" err="1" smtClean="0">
                <a:latin typeface="Bookman Old Style" pitchFamily="18" charset="0"/>
              </a:rPr>
              <a:t>зрушеннями</a:t>
            </a:r>
            <a:r>
              <a:rPr lang="ru-RU" sz="2400" dirty="0" smtClean="0">
                <a:latin typeface="Bookman Old Style" pitchFamily="18" charset="0"/>
              </a:rPr>
              <a:t> у </a:t>
            </a:r>
            <a:r>
              <a:rPr lang="ru-RU" sz="2400" dirty="0" err="1" smtClean="0">
                <a:latin typeface="Bookman Old Style" pitchFamily="18" charset="0"/>
              </a:rPr>
              <a:t>нозологіях</a:t>
            </a:r>
            <a:r>
              <a:rPr lang="ru-RU" sz="2400" dirty="0" smtClean="0">
                <a:latin typeface="Bookman Old Style" pitchFamily="18" charset="0"/>
              </a:rPr>
              <a:t>, </a:t>
            </a:r>
            <a:r>
              <a:rPr lang="ru-RU" sz="2400" dirty="0" err="1" smtClean="0">
                <a:latin typeface="Bookman Old Style" pitchFamily="18" charset="0"/>
              </a:rPr>
              <a:t>появою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нових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захворювань</a:t>
            </a:r>
            <a:r>
              <a:rPr lang="ru-RU" sz="2400" dirty="0" smtClean="0">
                <a:latin typeface="Bookman Old Style" pitchFamily="18" charset="0"/>
              </a:rPr>
              <a:t>, </a:t>
            </a:r>
            <a:r>
              <a:rPr lang="ru-RU" sz="2400" dirty="0" err="1" smtClean="0">
                <a:latin typeface="Bookman Old Style" pitchFamily="18" charset="0"/>
              </a:rPr>
              <a:t>зміною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платоспроможності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населення</a:t>
            </a:r>
            <a:r>
              <a:rPr lang="ru-RU" sz="2400" dirty="0" smtClean="0">
                <a:latin typeface="Bookman Old Style" pitchFamily="18" charset="0"/>
              </a:rPr>
              <a:t> та </a:t>
            </a:r>
            <a:r>
              <a:rPr lang="ru-RU" sz="2400" dirty="0" err="1" smtClean="0">
                <a:latin typeface="Bookman Old Style" pitchFamily="18" charset="0"/>
              </a:rPr>
              <a:t>ін</a:t>
            </a:r>
            <a:r>
              <a:rPr lang="ru-RU" sz="2400" dirty="0" smtClean="0">
                <a:latin typeface="Bookman Old Style" pitchFamily="18" charset="0"/>
              </a:rPr>
              <a:t>.)</a:t>
            </a:r>
          </a:p>
          <a:p>
            <a:pPr marL="0" indent="0" algn="just">
              <a:buNone/>
            </a:pPr>
            <a:r>
              <a:rPr lang="ru-RU" sz="2400" i="1" dirty="0" smtClean="0">
                <a:latin typeface="Bookman Old Style" pitchFamily="18" charset="0"/>
              </a:rPr>
              <a:t>ІІ </a:t>
            </a:r>
            <a:r>
              <a:rPr lang="ru-RU" sz="2400" i="1" dirty="0" err="1" smtClean="0">
                <a:latin typeface="Bookman Old Style" pitchFamily="18" charset="0"/>
              </a:rPr>
              <a:t>етап</a:t>
            </a:r>
            <a:r>
              <a:rPr lang="ru-RU" sz="2400" i="1" dirty="0" smtClean="0">
                <a:latin typeface="Bookman Old Style" pitchFamily="18" charset="0"/>
              </a:rPr>
              <a:t> </a:t>
            </a:r>
            <a:r>
              <a:rPr lang="ru-RU" sz="2400" dirty="0" smtClean="0">
                <a:latin typeface="Bookman Old Style" pitchFamily="18" charset="0"/>
              </a:rPr>
              <a:t>- </a:t>
            </a:r>
            <a:r>
              <a:rPr lang="uk-UA" sz="2400" dirty="0" smtClean="0">
                <a:latin typeface="Bookman Old Style" pitchFamily="18" charset="0"/>
              </a:rPr>
              <a:t>створення комплексу із забезпечення соціально-відповідальної діяльності, що включає ресурсну, нормативну, інформаційну та організаційно-методичну </a:t>
            </a:r>
            <a:r>
              <a:rPr lang="uk-UA" sz="2400" dirty="0" smtClean="0">
                <a:latin typeface="Bookman Old Style" pitchFamily="18" charset="0"/>
              </a:rPr>
              <a:t>складові (забезпечення </a:t>
            </a:r>
            <a:r>
              <a:rPr lang="ru-RU" sz="2400" dirty="0" err="1" smtClean="0">
                <a:latin typeface="Bookman Old Style" pitchFamily="18" charset="0"/>
              </a:rPr>
              <a:t>наявним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фінансовим</a:t>
            </a:r>
            <a:r>
              <a:rPr lang="ru-RU" sz="2400" dirty="0" smtClean="0">
                <a:latin typeface="Bookman Old Style" pitchFamily="18" charset="0"/>
              </a:rPr>
              <a:t>, </a:t>
            </a:r>
            <a:r>
              <a:rPr lang="ru-RU" sz="2400" dirty="0" err="1" smtClean="0">
                <a:latin typeface="Bookman Old Style" pitchFamily="18" charset="0"/>
              </a:rPr>
              <a:t>трудовим</a:t>
            </a:r>
            <a:r>
              <a:rPr lang="ru-RU" sz="2400" dirty="0" smtClean="0">
                <a:latin typeface="Bookman Old Style" pitchFamily="18" charset="0"/>
              </a:rPr>
              <a:t>, </a:t>
            </a:r>
            <a:r>
              <a:rPr lang="ru-RU" sz="2400" dirty="0" err="1" smtClean="0">
                <a:latin typeface="Bookman Old Style" pitchFamily="18" charset="0"/>
              </a:rPr>
              <a:t>інноваційним</a:t>
            </a:r>
            <a:r>
              <a:rPr lang="ru-RU" sz="2400" dirty="0" smtClean="0">
                <a:latin typeface="Bookman Old Style" pitchFamily="18" charset="0"/>
              </a:rPr>
              <a:t>, </a:t>
            </a:r>
            <a:r>
              <a:rPr lang="ru-RU" sz="2400" dirty="0" err="1" smtClean="0">
                <a:latin typeface="Bookman Old Style" pitchFamily="18" charset="0"/>
              </a:rPr>
              <a:t>інвестиційним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smtClean="0">
                <a:latin typeface="Bookman Old Style" pitchFamily="18" charset="0"/>
              </a:rPr>
              <a:t>та </a:t>
            </a:r>
            <a:r>
              <a:rPr lang="ru-RU" sz="2400" dirty="0" err="1" smtClean="0">
                <a:latin typeface="Bookman Old Style" pitchFamily="18" charset="0"/>
              </a:rPr>
              <a:t>іншими</a:t>
            </a:r>
            <a:r>
              <a:rPr lang="ru-RU" sz="2400" dirty="0" smtClean="0">
                <a:latin typeface="Bookman Old Style" pitchFamily="18" charset="0"/>
              </a:rPr>
              <a:t> видами </a:t>
            </a:r>
            <a:r>
              <a:rPr lang="ru-RU" sz="2400" dirty="0" err="1" smtClean="0">
                <a:latin typeface="Bookman Old Style" pitchFamily="18" charset="0"/>
              </a:rPr>
              <a:t>потенціалу</a:t>
            </a:r>
            <a:r>
              <a:rPr lang="ru-RU" sz="2400" dirty="0" smtClean="0">
                <a:latin typeface="Bookman Old Style" pitchFamily="18" charset="0"/>
              </a:rPr>
              <a:t>)</a:t>
            </a:r>
            <a:r>
              <a:rPr lang="ru-RU" sz="2400" i="1" dirty="0" smtClean="0">
                <a:latin typeface="Bookman Old Style" pitchFamily="18" charset="0"/>
              </a:rPr>
              <a:t> </a:t>
            </a:r>
            <a:endParaRPr lang="ru-RU" sz="2400" i="1" dirty="0" smtClean="0">
              <a:latin typeface="Bookman Old Style" pitchFamily="18" charset="0"/>
            </a:endParaRPr>
          </a:p>
          <a:p>
            <a:pPr marL="0" indent="0" algn="just">
              <a:buNone/>
            </a:pPr>
            <a:r>
              <a:rPr lang="ru-RU" sz="2400" i="1" dirty="0" smtClean="0">
                <a:latin typeface="Bookman Old Style" pitchFamily="18" charset="0"/>
              </a:rPr>
              <a:t>І</a:t>
            </a:r>
            <a:r>
              <a:rPr lang="ru-RU" sz="2400" i="1" dirty="0" smtClean="0">
                <a:latin typeface="Bookman Old Style" pitchFamily="18" charset="0"/>
              </a:rPr>
              <a:t>ІІ </a:t>
            </a:r>
            <a:r>
              <a:rPr lang="ru-RU" sz="2400" i="1" dirty="0" err="1" smtClean="0">
                <a:latin typeface="Bookman Old Style" pitchFamily="18" charset="0"/>
              </a:rPr>
              <a:t>етап</a:t>
            </a:r>
            <a:r>
              <a:rPr lang="ru-RU" sz="2400" i="1" dirty="0" smtClean="0">
                <a:latin typeface="Bookman Old Style" pitchFamily="18" charset="0"/>
              </a:rPr>
              <a:t> </a:t>
            </a:r>
            <a:r>
              <a:rPr lang="ru-RU" sz="2400" dirty="0" smtClean="0">
                <a:latin typeface="Bookman Old Style" pitchFamily="18" charset="0"/>
              </a:rPr>
              <a:t>- </a:t>
            </a:r>
            <a:r>
              <a:rPr lang="uk-UA" sz="2400" dirty="0" smtClean="0">
                <a:latin typeface="Bookman Old Style" pitchFamily="18" charset="0"/>
              </a:rPr>
              <a:t>створення </a:t>
            </a:r>
            <a:r>
              <a:rPr lang="uk-UA" sz="2400" dirty="0" smtClean="0">
                <a:latin typeface="Bookman Old Style" pitchFamily="18" charset="0"/>
              </a:rPr>
              <a:t>системи партнерських </a:t>
            </a:r>
            <a:r>
              <a:rPr lang="uk-UA" sz="2400" dirty="0" smtClean="0">
                <a:latin typeface="Bookman Old Style" pitchFamily="18" charset="0"/>
              </a:rPr>
              <a:t>відносин </a:t>
            </a:r>
            <a:r>
              <a:rPr lang="uk-UA" sz="2400" dirty="0" smtClean="0">
                <a:latin typeface="Bookman Old Style" pitchFamily="18" charset="0"/>
              </a:rPr>
              <a:t>(</a:t>
            </a:r>
            <a:r>
              <a:rPr lang="ru-RU" sz="2400" dirty="0" err="1" smtClean="0">
                <a:latin typeface="Bookman Old Style" pitchFamily="18" charset="0"/>
              </a:rPr>
              <a:t>визначаються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партнери</a:t>
            </a:r>
            <a:r>
              <a:rPr lang="ru-RU" sz="2400" dirty="0" smtClean="0">
                <a:latin typeface="Bookman Old Style" pitchFamily="18" charset="0"/>
              </a:rPr>
              <a:t>, </a:t>
            </a:r>
            <a:r>
              <a:rPr lang="ru-RU" sz="2400" dirty="0" err="1" smtClean="0">
                <a:latin typeface="Bookman Old Style" pitchFamily="18" charset="0"/>
              </a:rPr>
              <a:t>сфери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їх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інтересів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стосовно</a:t>
            </a:r>
            <a:r>
              <a:rPr lang="ru-RU" sz="2400" dirty="0" smtClean="0">
                <a:latin typeface="Bookman Old Style" pitchFamily="18" charset="0"/>
              </a:rPr>
              <a:t> ФП)</a:t>
            </a:r>
            <a:endParaRPr lang="uk-UA" sz="2400" dirty="0" smtClean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 smtClean="0">
                <a:latin typeface="Bookman Old Style" pitchFamily="18" charset="0"/>
              </a:rPr>
              <a:t>Алгоритм формування системи СВФБ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257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i="1" dirty="0" smtClean="0">
                <a:latin typeface="Bookman Old Style" pitchFamily="18" charset="0"/>
              </a:rPr>
              <a:t>IV</a:t>
            </a:r>
            <a:r>
              <a:rPr lang="uk-UA" sz="2400" i="1" dirty="0" smtClean="0">
                <a:latin typeface="Bookman Old Style" pitchFamily="18" charset="0"/>
              </a:rPr>
              <a:t> етап </a:t>
            </a:r>
            <a:r>
              <a:rPr lang="uk-UA" sz="2400" dirty="0" smtClean="0">
                <a:latin typeface="Bookman Old Style" pitchFamily="18" charset="0"/>
              </a:rPr>
              <a:t>– визначаються </a:t>
            </a:r>
            <a:r>
              <a:rPr lang="ru-RU" sz="2400" dirty="0" smtClean="0">
                <a:latin typeface="Bookman Old Style" pitchFamily="18" charset="0"/>
              </a:rPr>
              <a:t>складові </a:t>
            </a:r>
            <a:r>
              <a:rPr lang="ru-RU" sz="2400" dirty="0" smtClean="0">
                <a:latin typeface="Bookman Old Style" pitchFamily="18" charset="0"/>
              </a:rPr>
              <a:t>соціальної </a:t>
            </a:r>
            <a:r>
              <a:rPr lang="ru-RU" sz="2400" dirty="0" smtClean="0">
                <a:latin typeface="Bookman Old Style" pitchFamily="18" charset="0"/>
              </a:rPr>
              <a:t>відповідальності (</a:t>
            </a:r>
            <a:r>
              <a:rPr lang="uk-UA" sz="2400" dirty="0" smtClean="0">
                <a:latin typeface="Bookman Old Style" pitchFamily="18" charset="0"/>
              </a:rPr>
              <a:t>складові </a:t>
            </a:r>
            <a:r>
              <a:rPr lang="uk-UA" sz="2400" dirty="0" smtClean="0">
                <a:latin typeface="Bookman Old Style" pitchFamily="18" charset="0"/>
              </a:rPr>
              <a:t>якості, соціальну, екологічну, управлінську, правову та складову розвитку, які реалізуються як у вигляді внутрішньої, так і зовнішній </a:t>
            </a:r>
            <a:r>
              <a:rPr lang="uk-UA" sz="2400" dirty="0" smtClean="0">
                <a:latin typeface="Bookman Old Style" pitchFamily="18" charset="0"/>
              </a:rPr>
              <a:t>відповідальності)</a:t>
            </a:r>
          </a:p>
          <a:p>
            <a:pPr marL="0" indent="0" algn="just">
              <a:buNone/>
            </a:pPr>
            <a:r>
              <a:rPr lang="en-US" sz="2400" i="1" dirty="0" smtClean="0">
                <a:latin typeface="Bookman Old Style" pitchFamily="18" charset="0"/>
              </a:rPr>
              <a:t>V</a:t>
            </a:r>
            <a:r>
              <a:rPr lang="uk-UA" sz="2400" i="1" dirty="0" smtClean="0">
                <a:latin typeface="Bookman Old Style" pitchFamily="18" charset="0"/>
              </a:rPr>
              <a:t> </a:t>
            </a:r>
            <a:r>
              <a:rPr lang="uk-UA" sz="2400" i="1" dirty="0" smtClean="0">
                <a:latin typeface="Bookman Old Style" pitchFamily="18" charset="0"/>
              </a:rPr>
              <a:t>етап </a:t>
            </a:r>
            <a:r>
              <a:rPr lang="uk-UA" sz="2400" dirty="0" smtClean="0">
                <a:latin typeface="Bookman Old Style" pitchFamily="18" charset="0"/>
              </a:rPr>
              <a:t>– </a:t>
            </a:r>
            <a:r>
              <a:rPr lang="ru-RU" sz="2400" dirty="0" err="1" smtClean="0">
                <a:latin typeface="Bookman Old Style" pitchFamily="18" charset="0"/>
              </a:rPr>
              <a:t>визначаються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підходи</a:t>
            </a:r>
            <a:r>
              <a:rPr lang="ru-RU" sz="2400" dirty="0" smtClean="0">
                <a:latin typeface="Bookman Old Style" pitchFamily="18" charset="0"/>
              </a:rPr>
              <a:t>, </a:t>
            </a:r>
            <a:r>
              <a:rPr lang="ru-RU" sz="2400" dirty="0" err="1" smtClean="0">
                <a:latin typeface="Bookman Old Style" pitchFamily="18" charset="0"/>
              </a:rPr>
              <a:t>принципи</a:t>
            </a:r>
            <a:r>
              <a:rPr lang="ru-RU" sz="2400" dirty="0" smtClean="0">
                <a:latin typeface="Bookman Old Style" pitchFamily="18" charset="0"/>
              </a:rPr>
              <a:t>, </a:t>
            </a:r>
            <a:r>
              <a:rPr lang="ru-RU" sz="2400" dirty="0" err="1" smtClean="0">
                <a:latin typeface="Bookman Old Style" pitchFamily="18" charset="0"/>
              </a:rPr>
              <a:t>методи</a:t>
            </a:r>
            <a:r>
              <a:rPr lang="ru-RU" sz="2400" dirty="0" smtClean="0">
                <a:latin typeface="Bookman Old Style" pitchFamily="18" charset="0"/>
              </a:rPr>
              <a:t> та </a:t>
            </a:r>
            <a:r>
              <a:rPr lang="ru-RU" sz="2400" dirty="0" err="1" smtClean="0">
                <a:latin typeface="Bookman Old Style" pitchFamily="18" charset="0"/>
              </a:rPr>
              <a:t>інструменти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формування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системи</a:t>
            </a:r>
            <a:r>
              <a:rPr lang="ru-RU" sz="2400" dirty="0" smtClean="0">
                <a:latin typeface="Bookman Old Style" pitchFamily="18" charset="0"/>
              </a:rPr>
              <a:t> СВФБ </a:t>
            </a:r>
            <a:r>
              <a:rPr lang="ru-RU" sz="2400" dirty="0" smtClean="0">
                <a:latin typeface="Bookman Old Style" pitchFamily="18" charset="0"/>
              </a:rPr>
              <a:t>(методами </a:t>
            </a:r>
            <a:r>
              <a:rPr lang="ru-RU" sz="2400" dirty="0" smtClean="0">
                <a:latin typeface="Bookman Old Style" pitchFamily="18" charset="0"/>
              </a:rPr>
              <a:t>та формами </a:t>
            </a:r>
            <a:r>
              <a:rPr lang="ru-RU" sz="2400" dirty="0" err="1" smtClean="0">
                <a:latin typeface="Bookman Old Style" pitchFamily="18" charset="0"/>
              </a:rPr>
              <a:t>реалізації</a:t>
            </a:r>
            <a:r>
              <a:rPr lang="ru-RU" sz="2400" dirty="0" smtClean="0">
                <a:latin typeface="Bookman Old Style" pitchFamily="18" charset="0"/>
              </a:rPr>
              <a:t> СВФБ </a:t>
            </a:r>
            <a:r>
              <a:rPr lang="ru-RU" sz="2400" dirty="0" err="1" smtClean="0">
                <a:latin typeface="Bookman Old Style" pitchFamily="18" charset="0"/>
              </a:rPr>
              <a:t>є</a:t>
            </a:r>
            <a:r>
              <a:rPr lang="ru-RU" sz="2400" dirty="0" smtClean="0">
                <a:latin typeface="Bookman Old Style" pitchFamily="18" charset="0"/>
              </a:rPr>
              <a:t> участь у </a:t>
            </a:r>
            <a:r>
              <a:rPr lang="ru-RU" sz="2400" dirty="0" err="1" smtClean="0">
                <a:latin typeface="Bookman Old Style" pitchFamily="18" charset="0"/>
              </a:rPr>
              <a:t>державних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соціальних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програмах</a:t>
            </a:r>
            <a:r>
              <a:rPr lang="ru-RU" sz="2400" dirty="0" smtClean="0">
                <a:latin typeface="Bookman Old Style" pitchFamily="18" charset="0"/>
              </a:rPr>
              <a:t>, </a:t>
            </a:r>
            <a:r>
              <a:rPr lang="ru-RU" sz="2400" dirty="0" err="1" smtClean="0">
                <a:latin typeface="Bookman Old Style" pitchFamily="18" charset="0"/>
              </a:rPr>
              <a:t>реалізація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соціальних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проектів</a:t>
            </a:r>
            <a:r>
              <a:rPr lang="ru-RU" sz="2400" dirty="0" smtClean="0">
                <a:latin typeface="Bookman Old Style" pitchFamily="18" charset="0"/>
              </a:rPr>
              <a:t> та </a:t>
            </a:r>
            <a:r>
              <a:rPr lang="ru-RU" sz="2400" dirty="0" err="1" smtClean="0">
                <a:latin typeface="Bookman Old Style" pitchFamily="18" charset="0"/>
              </a:rPr>
              <a:t>соціальних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програм</a:t>
            </a:r>
            <a:r>
              <a:rPr lang="ru-RU" sz="2400" dirty="0" smtClean="0">
                <a:latin typeface="Bookman Old Style" pitchFamily="18" charset="0"/>
              </a:rPr>
              <a:t> для персоналу та </a:t>
            </a:r>
            <a:r>
              <a:rPr lang="ru-RU" sz="2400" dirty="0" err="1" smtClean="0">
                <a:latin typeface="Bookman Old Style" pitchFamily="18" charset="0"/>
              </a:rPr>
              <a:t>населення</a:t>
            </a:r>
            <a:r>
              <a:rPr lang="ru-RU" sz="2400" dirty="0" smtClean="0">
                <a:latin typeface="Bookman Old Style" pitchFamily="18" charset="0"/>
              </a:rPr>
              <a:t>, </a:t>
            </a:r>
            <a:r>
              <a:rPr lang="ru-RU" sz="2400" dirty="0" err="1" smtClean="0">
                <a:latin typeface="Bookman Old Style" pitchFamily="18" charset="0"/>
              </a:rPr>
              <a:t>розробка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та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удосконалення</a:t>
            </a:r>
            <a:r>
              <a:rPr lang="ru-RU" sz="2400" dirty="0" smtClean="0">
                <a:latin typeface="Bookman Old Style" pitchFamily="18" charset="0"/>
              </a:rPr>
              <a:t> соціальної </a:t>
            </a:r>
            <a:r>
              <a:rPr lang="ru-RU" sz="2400" dirty="0" err="1" smtClean="0">
                <a:latin typeface="Bookman Old Style" pitchFamily="18" charset="0"/>
              </a:rPr>
              <a:t>політики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підприємства</a:t>
            </a:r>
            <a:r>
              <a:rPr lang="ru-RU" sz="2400" dirty="0" smtClean="0">
                <a:latin typeface="Bookman Old Style" pitchFamily="18" charset="0"/>
              </a:rPr>
              <a:t>, </a:t>
            </a:r>
            <a:r>
              <a:rPr lang="ru-RU" sz="2400" dirty="0" err="1" smtClean="0">
                <a:latin typeface="Bookman Old Style" pitchFamily="18" charset="0"/>
              </a:rPr>
              <a:t>створення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екологічних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проектів</a:t>
            </a:r>
            <a:r>
              <a:rPr lang="ru-RU" sz="2400" dirty="0" smtClean="0">
                <a:latin typeface="Bookman Old Style" pitchFamily="18" charset="0"/>
              </a:rPr>
              <a:t>, </a:t>
            </a:r>
            <a:r>
              <a:rPr lang="ru-RU" sz="2400" dirty="0" err="1" smtClean="0">
                <a:latin typeface="Bookman Old Style" pitchFamily="18" charset="0"/>
              </a:rPr>
              <a:t>благодійність</a:t>
            </a:r>
            <a:r>
              <a:rPr lang="ru-RU" sz="2400" dirty="0" smtClean="0">
                <a:latin typeface="Bookman Old Style" pitchFamily="18" charset="0"/>
              </a:rPr>
              <a:t>, меценатство, спонсорство та </a:t>
            </a:r>
            <a:r>
              <a:rPr lang="ru-RU" sz="2400" dirty="0" err="1" smtClean="0">
                <a:latin typeface="Bookman Old Style" pitchFamily="18" charset="0"/>
              </a:rPr>
              <a:t>ін</a:t>
            </a:r>
            <a:r>
              <a:rPr lang="ru-RU" sz="2400" dirty="0" smtClean="0">
                <a:latin typeface="Bookman Old Style" pitchFamily="18" charset="0"/>
              </a:rPr>
              <a:t>). </a:t>
            </a:r>
            <a:endParaRPr lang="uk-UA" sz="24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400" b="1" dirty="0" smtClean="0">
                <a:latin typeface="Bookman Old Style" pitchFamily="18" charset="0"/>
              </a:rPr>
              <a:t>Алгоритм формування системи СВФБ</a:t>
            </a:r>
            <a:endParaRPr lang="uk-UA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i="1" dirty="0" smtClean="0">
                <a:latin typeface="Bookman Old Style" pitchFamily="18" charset="0"/>
              </a:rPr>
              <a:t>VI </a:t>
            </a:r>
            <a:r>
              <a:rPr lang="uk-UA" sz="2800" i="1" dirty="0" smtClean="0">
                <a:latin typeface="Bookman Old Style" pitchFamily="18" charset="0"/>
              </a:rPr>
              <a:t>етап </a:t>
            </a:r>
            <a:r>
              <a:rPr lang="uk-UA" sz="2800" dirty="0" smtClean="0">
                <a:latin typeface="Bookman Old Style" pitchFamily="18" charset="0"/>
              </a:rPr>
              <a:t>- передбачає </a:t>
            </a:r>
            <a:r>
              <a:rPr lang="uk-UA" sz="2800" dirty="0" smtClean="0">
                <a:latin typeface="Bookman Old Style" pitchFamily="18" charset="0"/>
              </a:rPr>
              <a:t>пошук і розробку альтернатив управлінських рішень, які відповідають основним принципам формування системи СВФБ, та визначають її зв’язок із системою менеджменту якості й системою загального управління </a:t>
            </a:r>
            <a:r>
              <a:rPr lang="uk-UA" sz="2800" dirty="0" smtClean="0">
                <a:latin typeface="Bookman Old Style" pitchFamily="18" charset="0"/>
              </a:rPr>
              <a:t>ФП </a:t>
            </a:r>
            <a:endParaRPr lang="en-US" sz="2800" dirty="0" smtClean="0">
              <a:latin typeface="Bookman Old Style" pitchFamily="18" charset="0"/>
            </a:endParaRPr>
          </a:p>
          <a:p>
            <a:pPr marL="0" indent="0" algn="just">
              <a:buNone/>
            </a:pPr>
            <a:r>
              <a:rPr lang="en-US" sz="2800" i="1" dirty="0" smtClean="0">
                <a:latin typeface="Bookman Old Style" pitchFamily="18" charset="0"/>
              </a:rPr>
              <a:t>VII </a:t>
            </a:r>
            <a:r>
              <a:rPr lang="uk-UA" sz="2800" i="1" dirty="0" smtClean="0">
                <a:latin typeface="Bookman Old Style" pitchFamily="18" charset="0"/>
              </a:rPr>
              <a:t>етап </a:t>
            </a:r>
            <a:r>
              <a:rPr lang="uk-UA" sz="2800" dirty="0" smtClean="0">
                <a:latin typeface="Bookman Old Style" pitchFamily="18" charset="0"/>
              </a:rPr>
              <a:t>– процедура </a:t>
            </a:r>
            <a:r>
              <a:rPr lang="uk-UA" sz="2800" dirty="0" smtClean="0">
                <a:latin typeface="Bookman Old Style" pitchFamily="18" charset="0"/>
              </a:rPr>
              <a:t>відбору ефективних управлінських </a:t>
            </a:r>
            <a:r>
              <a:rPr lang="uk-UA" sz="2800" dirty="0" smtClean="0">
                <a:latin typeface="Bookman Old Style" pitchFamily="18" charset="0"/>
              </a:rPr>
              <a:t>рішень</a:t>
            </a:r>
            <a:endParaRPr lang="en-US" sz="2800" dirty="0" smtClean="0">
              <a:latin typeface="Bookman Old Style" pitchFamily="18" charset="0"/>
            </a:endParaRPr>
          </a:p>
          <a:p>
            <a:pPr marL="0" indent="0" algn="just">
              <a:buNone/>
            </a:pPr>
            <a:r>
              <a:rPr lang="en-US" sz="2800" i="1" dirty="0" smtClean="0">
                <a:latin typeface="Bookman Old Style" pitchFamily="18" charset="0"/>
              </a:rPr>
              <a:t>VIII</a:t>
            </a:r>
            <a:r>
              <a:rPr lang="uk-UA" sz="2800" i="1" dirty="0" smtClean="0">
                <a:latin typeface="Bookman Old Style" pitchFamily="18" charset="0"/>
              </a:rPr>
              <a:t> </a:t>
            </a:r>
            <a:r>
              <a:rPr lang="uk-UA" sz="2800" i="1" dirty="0" smtClean="0">
                <a:latin typeface="Bookman Old Style" pitchFamily="18" charset="0"/>
              </a:rPr>
              <a:t>етап </a:t>
            </a:r>
            <a:r>
              <a:rPr lang="uk-UA" sz="2800" dirty="0" smtClean="0">
                <a:latin typeface="Bookman Old Style" pitchFamily="18" charset="0"/>
              </a:rPr>
              <a:t>-</a:t>
            </a:r>
            <a:r>
              <a:rPr lang="uk-UA" sz="2800" dirty="0" smtClean="0">
                <a:latin typeface="Bookman Old Style" pitchFamily="18" charset="0"/>
              </a:rPr>
              <a:t> прийняття </a:t>
            </a:r>
            <a:r>
              <a:rPr lang="uk-UA" sz="2800" dirty="0" smtClean="0">
                <a:latin typeface="Bookman Old Style" pitchFamily="18" charset="0"/>
              </a:rPr>
              <a:t>рішень щодо формування системи СВФБ для конкретного ФП та забезпечення її </a:t>
            </a:r>
            <a:r>
              <a:rPr lang="uk-UA" sz="2800" dirty="0" smtClean="0">
                <a:latin typeface="Bookman Old Style" pitchFamily="18" charset="0"/>
              </a:rPr>
              <a:t>ефективності</a:t>
            </a:r>
            <a:endParaRPr lang="en-US" sz="2800" dirty="0" smtClean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en-US" sz="2800" i="1" dirty="0" smtClean="0">
                <a:latin typeface="Bookman Old Style" pitchFamily="18" charset="0"/>
              </a:rPr>
              <a:t>IX</a:t>
            </a:r>
            <a:r>
              <a:rPr lang="uk-UA" sz="2800" i="1" dirty="0" smtClean="0">
                <a:latin typeface="Bookman Old Style" pitchFamily="18" charset="0"/>
              </a:rPr>
              <a:t> етап </a:t>
            </a:r>
            <a:r>
              <a:rPr lang="uk-UA" sz="2800" dirty="0" smtClean="0">
                <a:latin typeface="Bookman Old Style" pitchFamily="18" charset="0"/>
              </a:rPr>
              <a:t>- оцінка </a:t>
            </a:r>
            <a:r>
              <a:rPr lang="uk-UA" sz="2800" dirty="0" smtClean="0">
                <a:latin typeface="Bookman Old Style" pitchFamily="18" charset="0"/>
              </a:rPr>
              <a:t>результатів та контроль ефективності системи </a:t>
            </a:r>
            <a:r>
              <a:rPr lang="uk-UA" sz="2800" dirty="0" smtClean="0">
                <a:latin typeface="Bookman Old Style" pitchFamily="18" charset="0"/>
              </a:rPr>
              <a:t>СВФБ</a:t>
            </a:r>
            <a:endParaRPr lang="uk-UA" sz="28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Bookman Old Style" pitchFamily="18" charset="0"/>
              </a:rPr>
              <a:t>Показники оцінки соціальної відповідальності фармацевтичного бізнесу</a:t>
            </a:r>
            <a:endParaRPr lang="uk-UA" sz="2400" b="1" dirty="0">
              <a:latin typeface="Bookman Old Style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8568951" cy="5001419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 smtClean="0">
                <a:latin typeface="Bookman Old Style" pitchFamily="18" charset="0"/>
              </a:rPr>
              <a:t>Значення СВФБ </a:t>
            </a:r>
            <a:endParaRPr lang="uk-UA" sz="2800" b="1" dirty="0" smtClean="0"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256584"/>
          </a:xfrm>
          <a:solidFill>
            <a:schemeClr val="bg2"/>
          </a:solidFill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Wingdings" pitchFamily="2" charset="2"/>
              <a:buChar char="Ø"/>
            </a:pPr>
            <a:r>
              <a:rPr lang="uk-UA" sz="1600" dirty="0" smtClean="0">
                <a:latin typeface="Bookman Old Style" pitchFamily="18" charset="0"/>
              </a:rPr>
              <a:t>систематична </a:t>
            </a:r>
            <a:r>
              <a:rPr lang="uk-UA" sz="1600" dirty="0" smtClean="0">
                <a:latin typeface="Bookman Old Style" pitchFamily="18" charset="0"/>
              </a:rPr>
              <a:t>реалізація соціальних заходів збільшує чистий прибуток ФП, підвищує темпи економічного </a:t>
            </a:r>
            <a:r>
              <a:rPr lang="uk-UA" sz="1600" dirty="0" smtClean="0">
                <a:latin typeface="Bookman Old Style" pitchFamily="18" charset="0"/>
              </a:rPr>
              <a:t>зростання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Ø"/>
            </a:pPr>
            <a:r>
              <a:rPr lang="uk-UA" sz="1600" dirty="0" smtClean="0">
                <a:latin typeface="Bookman Old Style" pitchFamily="18" charset="0"/>
              </a:rPr>
              <a:t>    компанії </a:t>
            </a:r>
            <a:r>
              <a:rPr lang="uk-UA" sz="1600" dirty="0" smtClean="0">
                <a:latin typeface="Bookman Old Style" pitchFamily="18" charset="0"/>
              </a:rPr>
              <a:t>отримують доступ до соціально-відповідальних інвестицій, при розподілі яких інвестори беруть до уваги показники, що характеризують діяльність компанії в соціальній та етичній сферах, в галузі захисту навколишнього </a:t>
            </a:r>
            <a:r>
              <a:rPr lang="uk-UA" sz="1600" dirty="0" smtClean="0">
                <a:latin typeface="Bookman Old Style" pitchFamily="18" charset="0"/>
              </a:rPr>
              <a:t>середовища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Ø"/>
            </a:pPr>
            <a:r>
              <a:rPr lang="uk-UA" sz="1600" dirty="0" smtClean="0">
                <a:latin typeface="Bookman Old Style" pitchFamily="18" charset="0"/>
              </a:rPr>
              <a:t>   скорочуються </a:t>
            </a:r>
            <a:r>
              <a:rPr lang="uk-UA" sz="1600" dirty="0" smtClean="0">
                <a:latin typeface="Bookman Old Style" pitchFamily="18" charset="0"/>
              </a:rPr>
              <a:t>витрати, наприклад, за рахунок скорочення відходів виробництва або їх переробки, збільшується ефективність використання енергоресурсів; підвищується рівень репутації підприємств, що допомагає розвивати і відкривати нові ринки і напрямки </a:t>
            </a:r>
            <a:r>
              <a:rPr lang="uk-UA" sz="1600" dirty="0" smtClean="0">
                <a:latin typeface="Bookman Old Style" pitchFamily="18" charset="0"/>
              </a:rPr>
              <a:t>бізнесу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Ø"/>
            </a:pPr>
            <a:r>
              <a:rPr lang="uk-UA" sz="1600" dirty="0" smtClean="0">
                <a:latin typeface="Bookman Old Style" pitchFamily="18" charset="0"/>
              </a:rPr>
              <a:t>   зростають </a:t>
            </a:r>
            <a:r>
              <a:rPr lang="uk-UA" sz="1600" dirty="0" smtClean="0">
                <a:latin typeface="Bookman Old Style" pitchFamily="18" charset="0"/>
              </a:rPr>
              <a:t>обсяги </a:t>
            </a:r>
            <a:r>
              <a:rPr lang="uk-UA" sz="1600" dirty="0" smtClean="0">
                <a:latin typeface="Bookman Old Style" pitchFamily="18" charset="0"/>
              </a:rPr>
              <a:t>продаж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Ø"/>
            </a:pPr>
            <a:r>
              <a:rPr lang="uk-UA" sz="1600" dirty="0" smtClean="0">
                <a:latin typeface="Bookman Old Style" pitchFamily="18" charset="0"/>
              </a:rPr>
              <a:t>  підвищується </a:t>
            </a:r>
            <a:r>
              <a:rPr lang="uk-UA" sz="1600" dirty="0" smtClean="0">
                <a:latin typeface="Bookman Old Style" pitchFamily="18" charset="0"/>
              </a:rPr>
              <a:t>лояльність клієнтів (споживачі хочуть знати, що продукція, яку вони споживають, вироблена з розумінням відповідальності за ставлення до навколишнього середовища, а також інших соціальних аспектів</a:t>
            </a:r>
            <a:r>
              <a:rPr lang="uk-UA" sz="1600" dirty="0" smtClean="0">
                <a:latin typeface="Bookman Old Style" pitchFamily="18" charset="0"/>
              </a:rPr>
              <a:t>)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Ø"/>
            </a:pPr>
            <a:r>
              <a:rPr lang="uk-UA" sz="1600" dirty="0" smtClean="0">
                <a:latin typeface="Bookman Old Style" pitchFamily="18" charset="0"/>
              </a:rPr>
              <a:t>  підвищуються </a:t>
            </a:r>
            <a:r>
              <a:rPr lang="uk-UA" sz="1600" dirty="0" smtClean="0">
                <a:latin typeface="Bookman Old Style" pitchFamily="18" charset="0"/>
              </a:rPr>
              <a:t>продуктивність праці та якість </a:t>
            </a:r>
            <a:r>
              <a:rPr lang="uk-UA" sz="1600" dirty="0" smtClean="0">
                <a:latin typeface="Bookman Old Style" pitchFamily="18" charset="0"/>
              </a:rPr>
              <a:t>продукції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Ø"/>
            </a:pPr>
            <a:r>
              <a:rPr lang="uk-UA" sz="1600" dirty="0" smtClean="0">
                <a:latin typeface="Bookman Old Style" pitchFamily="18" charset="0"/>
              </a:rPr>
              <a:t>  знижується </a:t>
            </a:r>
            <a:r>
              <a:rPr lang="uk-UA" sz="1600" dirty="0" smtClean="0">
                <a:latin typeface="Bookman Old Style" pitchFamily="18" charset="0"/>
              </a:rPr>
              <a:t>плинність </a:t>
            </a:r>
            <a:r>
              <a:rPr lang="uk-UA" sz="1600" dirty="0" smtClean="0">
                <a:latin typeface="Bookman Old Style" pitchFamily="18" charset="0"/>
              </a:rPr>
              <a:t>кадрів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Ø"/>
            </a:pPr>
            <a:r>
              <a:rPr lang="uk-UA" sz="1600" dirty="0" smtClean="0">
                <a:latin typeface="Bookman Old Style" pitchFamily="18" charset="0"/>
              </a:rPr>
              <a:t>  скорочуються </a:t>
            </a:r>
            <a:r>
              <a:rPr lang="uk-UA" sz="1600" dirty="0" smtClean="0">
                <a:latin typeface="Bookman Old Style" pitchFamily="18" charset="0"/>
              </a:rPr>
              <a:t>претензії з боку регулюючих </a:t>
            </a:r>
            <a:r>
              <a:rPr lang="uk-UA" sz="1600" dirty="0" smtClean="0">
                <a:latin typeface="Bookman Old Style" pitchFamily="18" charset="0"/>
              </a:rPr>
              <a:t>органів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Ø"/>
            </a:pPr>
            <a:r>
              <a:rPr lang="uk-UA" sz="1600" dirty="0" smtClean="0">
                <a:latin typeface="Bookman Old Style" pitchFamily="18" charset="0"/>
              </a:rPr>
              <a:t>  підвищується </a:t>
            </a:r>
            <a:r>
              <a:rPr lang="uk-UA" sz="1600" dirty="0" smtClean="0">
                <a:latin typeface="Bookman Old Style" pitchFamily="18" charset="0"/>
              </a:rPr>
              <a:t>ефективність управління </a:t>
            </a:r>
            <a:r>
              <a:rPr lang="uk-UA" sz="1600" dirty="0" smtClean="0">
                <a:latin typeface="Bookman Old Style" pitchFamily="18" charset="0"/>
              </a:rPr>
              <a:t>ризиками</a:t>
            </a:r>
          </a:p>
          <a:p>
            <a:pPr>
              <a:buNone/>
            </a:pPr>
            <a:r>
              <a:rPr lang="uk-UA" sz="1600" dirty="0" smtClean="0">
                <a:latin typeface="Bookman Old Style" pitchFamily="18" charset="0"/>
              </a:rPr>
              <a:t> </a:t>
            </a:r>
            <a:endParaRPr lang="uk-UA" sz="16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 algn="ctr">
              <a:buNone/>
            </a:pPr>
            <a:r>
              <a:rPr lang="uk-UA" sz="5400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Дякую за увагу!</a:t>
            </a:r>
            <a:endParaRPr lang="uk-UA" sz="5400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</TotalTime>
  <Words>689</Words>
  <Application>Microsoft Office PowerPoint</Application>
  <PresentationFormat>Экран (4:3)</PresentationFormat>
  <Paragraphs>91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Одеський національний медичний університет  Фармацевтичний факультет  Кафедра організації та економіки фармації</vt:lpstr>
      <vt:lpstr>Зміст лекції</vt:lpstr>
      <vt:lpstr>Соціальна відповідальність бізнесу</vt:lpstr>
      <vt:lpstr> Категорії, які характеризують соціальну відповідальність </vt:lpstr>
      <vt:lpstr>Переваги впровадження корпоративної соціальної відповідальності</vt:lpstr>
      <vt:lpstr>Найкращі соціально відповідальні компанії світу (Forbes, 2018)</vt:lpstr>
      <vt:lpstr>КОНЦЕПЦІЯ СОЦІАЛЬНОЇ ВІДПОВІДАЛЬНОСТІ ФАРМАЦЕВТИЧНОГО БІЗНЕСУ (СВФБ)</vt:lpstr>
      <vt:lpstr>Соціальна відповідальність  фармацевтичного бізнесу </vt:lpstr>
      <vt:lpstr>Соціальна відповідальність  фармацевтичного бізнесу </vt:lpstr>
      <vt:lpstr>Суб'єкти та об'єкти СВФБ</vt:lpstr>
      <vt:lpstr>Алгоритм формування системи СВФБ</vt:lpstr>
      <vt:lpstr>Алгоритм формування системи СВФБ</vt:lpstr>
      <vt:lpstr>Алгоритм формування системи СВФБ</vt:lpstr>
      <vt:lpstr>Показники оцінки соціальної відповідальності фармацевтичного бізнесу</vt:lpstr>
      <vt:lpstr>Значення СВФБ 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e210275boi</dc:creator>
  <cp:lastModifiedBy>e210275boi</cp:lastModifiedBy>
  <cp:revision>36</cp:revision>
  <dcterms:created xsi:type="dcterms:W3CDTF">2020-11-13T06:58:32Z</dcterms:created>
  <dcterms:modified xsi:type="dcterms:W3CDTF">2020-12-03T20:49:04Z</dcterms:modified>
</cp:coreProperties>
</file>