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5" r:id="rId5"/>
    <p:sldId id="260" r:id="rId6"/>
    <p:sldId id="261" r:id="rId7"/>
    <p:sldId id="262" r:id="rId8"/>
    <p:sldId id="264" r:id="rId9"/>
    <p:sldId id="263" r:id="rId10"/>
    <p:sldId id="266" r:id="rId11"/>
    <p:sldId id="267" r:id="rId12"/>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79" autoAdjust="0"/>
  </p:normalViewPr>
  <p:slideViewPr>
    <p:cSldViewPr>
      <p:cViewPr>
        <p:scale>
          <a:sx n="70" d="100"/>
          <a:sy n="70" d="100"/>
        </p:scale>
        <p:origin x="-1302"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8A501A-0C92-472C-953A-24BD9F1B2751}" type="datetimeFigureOut">
              <a:rPr lang="ru-RU" smtClean="0"/>
              <a:pPr/>
              <a:t>16.12.2020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16.12.2020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a:p>
        </p:txBody>
      </p:sp>
    </p:spTree>
    <p:extLst>
      <p:ext uri="{BB962C8B-B14F-4D97-AF65-F5344CB8AC3E}">
        <p14:creationId xmlns=""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96752"/>
          </a:xfrm>
          <a:solidFill>
            <a:schemeClr val="accent1">
              <a:lumMod val="20000"/>
              <a:lumOff val="80000"/>
            </a:schemeClr>
          </a:solidFill>
        </p:spPr>
        <p:txBody>
          <a:bodyPr vert="horz" lIns="91440" tIns="45720" rIns="91440" bIns="45720" rtlCol="0" anchor="ctr">
            <a:normAutofit fontScale="90000"/>
          </a:bodyPr>
          <a:lstStyle/>
          <a:p>
            <a:r>
              <a:rPr lang="uk-UA" altLang="ru-RU" sz="3600" b="1" i="1" dirty="0" smtClean="0">
                <a:solidFill>
                  <a:srgbClr val="002060"/>
                </a:solidFill>
                <a:latin typeface="Times New Roman" panose="02020603050405020304" pitchFamily="18" charset="0"/>
                <a:cs typeface="Times New Roman" panose="02020603050405020304" pitchFamily="18" charset="0"/>
              </a:rPr>
              <a:t/>
            </a:r>
            <a:br>
              <a:rPr lang="uk-UA" altLang="ru-RU" sz="3600" b="1" i="1" dirty="0" smtClean="0">
                <a:solidFill>
                  <a:srgbClr val="002060"/>
                </a:solidFill>
                <a:latin typeface="Times New Roman" panose="02020603050405020304" pitchFamily="18" charset="0"/>
                <a:cs typeface="Times New Roman" panose="02020603050405020304" pitchFamily="18" charset="0"/>
              </a:rPr>
            </a:br>
            <a:r>
              <a:rPr lang="uk-UA" altLang="ru-RU" sz="3600" b="1" i="1" dirty="0" smtClean="0">
                <a:solidFill>
                  <a:srgbClr val="002060"/>
                </a:solidFill>
                <a:latin typeface="Times New Roman" panose="02020603050405020304" pitchFamily="18" charset="0"/>
                <a:cs typeface="Times New Roman" panose="02020603050405020304" pitchFamily="18" charset="0"/>
              </a:rPr>
              <a:t/>
            </a:r>
            <a:br>
              <a:rPr lang="uk-UA" altLang="ru-RU" sz="3600" b="1" i="1" dirty="0" smtClean="0">
                <a:solidFill>
                  <a:srgbClr val="002060"/>
                </a:solidFill>
                <a:latin typeface="Times New Roman" panose="02020603050405020304" pitchFamily="18" charset="0"/>
                <a:cs typeface="Times New Roman" panose="02020603050405020304" pitchFamily="18" charset="0"/>
              </a:rPr>
            </a:br>
            <a:r>
              <a:rPr lang="en-US" sz="2400" dirty="0" smtClean="0">
                <a:latin typeface="Bookman Old Style" pitchFamily="18" charset="0"/>
              </a:rPr>
              <a:t>Odessa National Medical University</a:t>
            </a:r>
            <a:r>
              <a:rPr lang="uk-UA" sz="2400" dirty="0" smtClean="0">
                <a:latin typeface="Bookman Old Style" pitchFamily="18" charset="0"/>
              </a:rPr>
              <a:t/>
            </a:r>
            <a:br>
              <a:rPr lang="uk-UA" sz="2400" dirty="0" smtClean="0">
                <a:latin typeface="Bookman Old Style" pitchFamily="18" charset="0"/>
              </a:rPr>
            </a:br>
            <a:r>
              <a:rPr lang="en-US" sz="2400" dirty="0" smtClean="0">
                <a:latin typeface="Bookman Old Style" pitchFamily="18" charset="0"/>
              </a:rPr>
              <a:t>Faculty of Pharmacy</a:t>
            </a:r>
            <a:r>
              <a:rPr lang="uk-UA" sz="2400" dirty="0" smtClean="0">
                <a:latin typeface="Bookman Old Style" pitchFamily="18" charset="0"/>
              </a:rPr>
              <a:t/>
            </a:r>
            <a:br>
              <a:rPr lang="uk-UA" sz="2400" dirty="0" smtClean="0">
                <a:latin typeface="Bookman Old Style" pitchFamily="18" charset="0"/>
              </a:rPr>
            </a:br>
            <a:r>
              <a:rPr lang="en-US" sz="2400" dirty="0" smtClean="0">
                <a:latin typeface="Bookman Old Style" pitchFamily="18" charset="0"/>
              </a:rPr>
              <a:t>Department of Organization and Economics of Pharmacy</a:t>
            </a:r>
            <a:r>
              <a:rPr lang="uk-UA" altLang="ru-RU" sz="3600" b="1" i="1" dirty="0" smtClean="0">
                <a:solidFill>
                  <a:srgbClr val="002060"/>
                </a:solidFill>
                <a:latin typeface="Times New Roman" panose="02020603050405020304" pitchFamily="18" charset="0"/>
                <a:cs typeface="Times New Roman" panose="02020603050405020304" pitchFamily="18" charset="0"/>
              </a:rPr>
              <a:t/>
            </a:r>
            <a:br>
              <a:rPr lang="uk-UA" altLang="ru-RU" sz="3600" b="1" i="1" dirty="0" smtClean="0">
                <a:solidFill>
                  <a:srgbClr val="002060"/>
                </a:solidFill>
                <a:latin typeface="Times New Roman" panose="02020603050405020304" pitchFamily="18" charset="0"/>
                <a:cs typeface="Times New Roman" panose="02020603050405020304" pitchFamily="18" charset="0"/>
              </a:rPr>
            </a:br>
            <a:r>
              <a:rPr lang="uk-UA" sz="2400" dirty="0" smtClean="0"/>
              <a:t/>
            </a:r>
            <a:br>
              <a:rPr lang="uk-UA" sz="2400" dirty="0" smtClean="0"/>
            </a:b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565104"/>
          </a:xfrm>
          <a:solidFill>
            <a:schemeClr val="accent5">
              <a:lumMod val="20000"/>
              <a:lumOff val="80000"/>
            </a:schemeClr>
          </a:solidFill>
        </p:spPr>
        <p:txBody>
          <a:bodyPr>
            <a:normAutofit/>
          </a:bodyPr>
          <a:lstStyle/>
          <a:p>
            <a:pPr marL="0" indent="0" algn="ctr">
              <a:buNone/>
            </a:pPr>
            <a:endParaRPr lang="en-US" b="1" i="1" dirty="0" smtClean="0">
              <a:solidFill>
                <a:srgbClr val="002060"/>
              </a:solidFill>
              <a:latin typeface="Times New Roman" panose="02020603050405020304" pitchFamily="18" charset="0"/>
              <a:cs typeface="Times New Roman" panose="02020603050405020304" pitchFamily="18" charset="0"/>
            </a:endParaRPr>
          </a:p>
          <a:p>
            <a:pPr marL="0" indent="0" algn="ctr">
              <a:buNone/>
            </a:pPr>
            <a:r>
              <a:rPr lang="en-US" b="1" i="1" dirty="0" smtClean="0">
                <a:solidFill>
                  <a:srgbClr val="002060"/>
                </a:solidFill>
                <a:latin typeface="Times New Roman" panose="02020603050405020304" pitchFamily="18" charset="0"/>
                <a:cs typeface="Times New Roman" panose="02020603050405020304" pitchFamily="18" charset="0"/>
              </a:rPr>
              <a:t>Lecture</a:t>
            </a:r>
            <a:endParaRPr lang="en-US" b="1" i="1" dirty="0" smtClean="0">
              <a:solidFill>
                <a:srgbClr val="002060"/>
              </a:solidFill>
              <a:latin typeface="Times New Roman" panose="02020603050405020304" pitchFamily="18" charset="0"/>
              <a:cs typeface="Times New Roman" panose="02020603050405020304" pitchFamily="18" charset="0"/>
            </a:endParaRPr>
          </a:p>
          <a:p>
            <a:pPr marL="0" indent="0" algn="ctr">
              <a:buNone/>
            </a:pPr>
            <a:r>
              <a:rPr lang="en-US" b="1" i="1" dirty="0" smtClean="0">
                <a:solidFill>
                  <a:srgbClr val="002060"/>
                </a:solidFill>
                <a:latin typeface="Times New Roman" panose="02020603050405020304" pitchFamily="18" charset="0"/>
                <a:cs typeface="Times New Roman" panose="02020603050405020304" pitchFamily="18" charset="0"/>
              </a:rPr>
              <a:t>Organization of  Dispensing Narcotic Drugs, Psychotropic Substances and Precursors</a:t>
            </a:r>
          </a:p>
          <a:p>
            <a:pPr marL="0" indent="0" algn="ctr">
              <a:buNone/>
            </a:pPr>
            <a:endParaRPr lang="en-US" b="1" i="1" dirty="0" smtClean="0">
              <a:solidFill>
                <a:srgbClr val="002060"/>
              </a:solidFill>
              <a:latin typeface="Times New Roman" panose="02020603050405020304" pitchFamily="18" charset="0"/>
              <a:cs typeface="Times New Roman" panose="02020603050405020304" pitchFamily="18" charset="0"/>
            </a:endParaRPr>
          </a:p>
          <a:p>
            <a:pPr marL="0" indent="0" algn="ctr">
              <a:buNone/>
            </a:pPr>
            <a:endParaRPr lang="en-US" b="1" i="1" dirty="0" smtClean="0">
              <a:solidFill>
                <a:srgbClr val="002060"/>
              </a:solidFill>
              <a:latin typeface="Times New Roman" panose="02020603050405020304" pitchFamily="18" charset="0"/>
              <a:cs typeface="Times New Roman" panose="02020603050405020304" pitchFamily="18" charset="0"/>
            </a:endParaRPr>
          </a:p>
          <a:p>
            <a:pPr marL="0" indent="0" algn="ctr">
              <a:buNone/>
            </a:pPr>
            <a:r>
              <a:rPr lang="en-US" sz="2200" dirty="0" smtClean="0">
                <a:latin typeface="Bookman Old Style" pitchFamily="18" charset="0"/>
                <a:ea typeface="+mj-ea"/>
                <a:cs typeface="+mj-cs"/>
              </a:rPr>
              <a:t>Lecturer</a:t>
            </a:r>
          </a:p>
          <a:p>
            <a:pPr marL="0" indent="0" algn="ctr">
              <a:buNone/>
            </a:pPr>
            <a:r>
              <a:rPr lang="en-US" sz="2200" dirty="0" smtClean="0">
                <a:latin typeface="Bookman Old Style" pitchFamily="18" charset="0"/>
                <a:ea typeface="+mj-ea"/>
                <a:cs typeface="+mj-cs"/>
              </a:rPr>
              <a:t>Ass</a:t>
            </a:r>
            <a:r>
              <a:rPr lang="ru-RU" sz="2200" dirty="0" smtClean="0">
                <a:latin typeface="Bookman Old Style" pitchFamily="18" charset="0"/>
                <a:ea typeface="+mj-ea"/>
                <a:cs typeface="+mj-cs"/>
              </a:rPr>
              <a:t>.</a:t>
            </a:r>
            <a:r>
              <a:rPr lang="en-US" sz="2200" dirty="0" err="1" smtClean="0">
                <a:latin typeface="Bookman Old Style" pitchFamily="18" charset="0"/>
                <a:ea typeface="+mj-ea"/>
                <a:cs typeface="+mj-cs"/>
              </a:rPr>
              <a:t>prof</a:t>
            </a:r>
            <a:r>
              <a:rPr lang="en-US" sz="2200" dirty="0" smtClean="0">
                <a:latin typeface="Bookman Old Style" pitchFamily="18" charset="0"/>
                <a:ea typeface="+mj-ea"/>
                <a:cs typeface="+mj-cs"/>
              </a:rPr>
              <a:t>., PhD in Pharmacy </a:t>
            </a:r>
            <a:r>
              <a:rPr lang="en-US" sz="2200" dirty="0" err="1" smtClean="0">
                <a:latin typeface="Bookman Old Style" pitchFamily="18" charset="0"/>
                <a:ea typeface="+mj-ea"/>
                <a:cs typeface="+mj-cs"/>
              </a:rPr>
              <a:t>Oksana</a:t>
            </a:r>
            <a:r>
              <a:rPr lang="ru-RU" sz="2200" dirty="0" smtClean="0">
                <a:latin typeface="Bookman Old Style" pitchFamily="18" charset="0"/>
                <a:ea typeface="+mj-ea"/>
                <a:cs typeface="+mj-cs"/>
              </a:rPr>
              <a:t> </a:t>
            </a:r>
            <a:r>
              <a:rPr lang="en-US" sz="2200" dirty="0" err="1" smtClean="0">
                <a:latin typeface="Bookman Old Style" pitchFamily="18" charset="0"/>
                <a:ea typeface="+mj-ea"/>
                <a:cs typeface="+mj-cs"/>
              </a:rPr>
              <a:t>Bieliaieva</a:t>
            </a:r>
            <a:endParaRPr lang="ru-RU" sz="2200" dirty="0">
              <a:latin typeface="Bookman Old Style" pitchFamily="18" charset="0"/>
              <a:ea typeface="+mj-ea"/>
              <a:cs typeface="+mj-cs"/>
            </a:endParaRPr>
          </a:p>
        </p:txBody>
      </p:sp>
    </p:spTree>
    <p:extLst>
      <p:ext uri="{BB962C8B-B14F-4D97-AF65-F5344CB8AC3E}">
        <p14:creationId xmlns="" xmlns:p14="http://schemas.microsoft.com/office/powerpoint/2010/main" val="1262343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784976" cy="778098"/>
          </a:xfrm>
          <a:solidFill>
            <a:schemeClr val="accent1">
              <a:lumMod val="20000"/>
              <a:lumOff val="80000"/>
            </a:schemeClr>
          </a:solidFill>
        </p:spPr>
        <p:txBody>
          <a:bodyPr>
            <a:normAutofit/>
          </a:bodyPr>
          <a:lstStyle/>
          <a:p>
            <a:r>
              <a:rPr lang="en-US" sz="2400" b="1" i="1" dirty="0" smtClean="0">
                <a:solidFill>
                  <a:schemeClr val="tx2"/>
                </a:solidFill>
                <a:latin typeface="Bookman Old Style" pitchFamily="18" charset="0"/>
              </a:rPr>
              <a:t>Legislative documents</a:t>
            </a:r>
            <a:endParaRPr lang="ru-RU" sz="2400" b="1" i="1" dirty="0">
              <a:solidFill>
                <a:schemeClr val="tx2"/>
              </a:solidFill>
              <a:latin typeface="Bookman Old Style" pitchFamily="18" charset="0"/>
            </a:endParaRPr>
          </a:p>
        </p:txBody>
      </p:sp>
      <p:sp>
        <p:nvSpPr>
          <p:cNvPr id="3" name="Объект 2"/>
          <p:cNvSpPr>
            <a:spLocks noGrp="1"/>
          </p:cNvSpPr>
          <p:nvPr>
            <p:ph idx="1"/>
          </p:nvPr>
        </p:nvSpPr>
        <p:spPr>
          <a:xfrm>
            <a:off x="457200" y="1340768"/>
            <a:ext cx="8229600" cy="4785395"/>
          </a:xfrm>
          <a:solidFill>
            <a:schemeClr val="accent5">
              <a:lumMod val="20000"/>
              <a:lumOff val="80000"/>
            </a:schemeClr>
          </a:solidFill>
        </p:spPr>
        <p:txBody>
          <a:bodyPr>
            <a:normAutofit/>
          </a:bodyPr>
          <a:lstStyle/>
          <a:p>
            <a:pPr marL="0" indent="0" algn="just">
              <a:buNone/>
            </a:pPr>
            <a:r>
              <a:rPr lang="ru-RU" sz="3800" i="1" dirty="0" smtClean="0">
                <a:solidFill>
                  <a:srgbClr val="002060"/>
                </a:solidFill>
              </a:rPr>
              <a:t> </a:t>
            </a:r>
            <a:r>
              <a:rPr lang="en-US" dirty="0" smtClean="0"/>
              <a:t>1) The Law of Ukraine “On narcotic drugs, psychotropic substances and precursors” of 15.02.1995 No. 60/95 VR</a:t>
            </a:r>
          </a:p>
          <a:p>
            <a:pPr marL="0" indent="0" algn="just">
              <a:buNone/>
            </a:pPr>
            <a:endParaRPr lang="en-US" dirty="0" smtClean="0"/>
          </a:p>
          <a:p>
            <a:pPr marL="0" indent="0" algn="just">
              <a:buNone/>
            </a:pPr>
            <a:r>
              <a:rPr lang="en-US" dirty="0" smtClean="0"/>
              <a:t>2) The Law of Ukraine “On Medicines” of 04.04.96 No. 22/96 VR</a:t>
            </a:r>
            <a:endParaRPr lang="uk-UA" dirty="0" smtClean="0"/>
          </a:p>
          <a:p>
            <a:pPr marL="0" indent="0" algn="just">
              <a:buNone/>
            </a:pPr>
            <a:endParaRPr lang="ru-RU" dirty="0"/>
          </a:p>
        </p:txBody>
      </p:sp>
    </p:spTree>
    <p:extLst>
      <p:ext uri="{BB962C8B-B14F-4D97-AF65-F5344CB8AC3E}">
        <p14:creationId xmlns="" xmlns:p14="http://schemas.microsoft.com/office/powerpoint/2010/main" val="665944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0" indent="0"/>
            <a:r>
              <a:rPr lang="ru-RU" sz="3600" b="1" i="1" dirty="0" smtClean="0">
                <a:solidFill>
                  <a:srgbClr val="002060"/>
                </a:solidFill>
              </a:rPr>
              <a:t> </a:t>
            </a:r>
            <a:endParaRPr lang="ru-RU" sz="3600" b="1" i="1" dirty="0">
              <a:solidFill>
                <a:srgbClr val="002060"/>
              </a:solidFill>
            </a:endParaRPr>
          </a:p>
        </p:txBody>
      </p:sp>
      <p:sp>
        <p:nvSpPr>
          <p:cNvPr id="3" name="Объект 2"/>
          <p:cNvSpPr>
            <a:spLocks noGrp="1"/>
          </p:cNvSpPr>
          <p:nvPr>
            <p:ph idx="1"/>
          </p:nvPr>
        </p:nvSpPr>
        <p:spPr>
          <a:xfrm>
            <a:off x="457200" y="836712"/>
            <a:ext cx="8229600" cy="5760640"/>
          </a:xfrm>
          <a:solidFill>
            <a:schemeClr val="bg2"/>
          </a:solidFill>
        </p:spPr>
        <p:txBody>
          <a:bodyPr>
            <a:normAutofit fontScale="92500" lnSpcReduction="10000"/>
          </a:bodyPr>
          <a:lstStyle/>
          <a:p>
            <a:pPr marL="0" indent="0" algn="just">
              <a:buNone/>
            </a:pPr>
            <a:r>
              <a:rPr lang="ru-RU" u="sng" dirty="0" err="1" smtClean="0"/>
              <a:t>narcotics</a:t>
            </a:r>
            <a:r>
              <a:rPr lang="ru-RU" dirty="0" smtClean="0"/>
              <a:t> – </a:t>
            </a:r>
            <a:r>
              <a:rPr lang="ru-RU" dirty="0" err="1" smtClean="0"/>
              <a:t>plants</a:t>
            </a:r>
            <a:r>
              <a:rPr lang="ru-RU" dirty="0" smtClean="0"/>
              <a:t>, </a:t>
            </a:r>
            <a:r>
              <a:rPr lang="ru-RU" dirty="0" err="1" smtClean="0"/>
              <a:t>substances</a:t>
            </a:r>
            <a:r>
              <a:rPr lang="ru-RU" dirty="0" smtClean="0"/>
              <a:t> </a:t>
            </a:r>
            <a:r>
              <a:rPr lang="ru-RU" dirty="0" err="1" smtClean="0"/>
              <a:t>or</a:t>
            </a:r>
            <a:r>
              <a:rPr lang="ru-RU" dirty="0" smtClean="0"/>
              <a:t> </a:t>
            </a:r>
            <a:r>
              <a:rPr lang="ru-RU" dirty="0" err="1" smtClean="0"/>
              <a:t>preparations</a:t>
            </a:r>
            <a:r>
              <a:rPr lang="ru-RU" dirty="0" smtClean="0"/>
              <a:t> </a:t>
            </a:r>
            <a:r>
              <a:rPr lang="ru-RU" dirty="0" err="1" smtClean="0"/>
              <a:t>classified</a:t>
            </a:r>
            <a:r>
              <a:rPr lang="ru-RU" dirty="0" smtClean="0"/>
              <a:t> </a:t>
            </a:r>
            <a:r>
              <a:rPr lang="ru-RU" dirty="0" err="1" smtClean="0"/>
              <a:t>as</a:t>
            </a:r>
            <a:r>
              <a:rPr lang="ru-RU" dirty="0" smtClean="0"/>
              <a:t> </a:t>
            </a:r>
            <a:r>
              <a:rPr lang="ru-RU" dirty="0" err="1" smtClean="0"/>
              <a:t>narcotic</a:t>
            </a:r>
            <a:r>
              <a:rPr lang="ru-RU" dirty="0" smtClean="0"/>
              <a:t> </a:t>
            </a:r>
            <a:r>
              <a:rPr lang="ru-RU" dirty="0" err="1" smtClean="0"/>
              <a:t>drugs</a:t>
            </a:r>
            <a:r>
              <a:rPr lang="ru-RU" dirty="0" smtClean="0"/>
              <a:t>, </a:t>
            </a:r>
            <a:r>
              <a:rPr lang="ru-RU" dirty="0" err="1" smtClean="0"/>
              <a:t>psychotropic</a:t>
            </a:r>
            <a:r>
              <a:rPr lang="ru-RU" dirty="0" smtClean="0"/>
              <a:t> </a:t>
            </a:r>
            <a:r>
              <a:rPr lang="ru-RU" dirty="0" err="1" smtClean="0"/>
              <a:t>substances</a:t>
            </a:r>
            <a:r>
              <a:rPr lang="ru-RU" dirty="0" smtClean="0"/>
              <a:t>, </a:t>
            </a:r>
            <a:r>
              <a:rPr lang="ru-RU" dirty="0" err="1" smtClean="0"/>
              <a:t>their</a:t>
            </a:r>
            <a:r>
              <a:rPr lang="ru-RU" dirty="0" smtClean="0"/>
              <a:t> </a:t>
            </a:r>
            <a:r>
              <a:rPr lang="ru-RU" dirty="0" err="1" smtClean="0"/>
              <a:t>analogues</a:t>
            </a:r>
            <a:r>
              <a:rPr lang="ru-RU" dirty="0" smtClean="0"/>
              <a:t> </a:t>
            </a:r>
            <a:r>
              <a:rPr lang="ru-RU" dirty="0" err="1" smtClean="0"/>
              <a:t>representing</a:t>
            </a:r>
            <a:r>
              <a:rPr lang="ru-RU" dirty="0" smtClean="0"/>
              <a:t> </a:t>
            </a:r>
            <a:r>
              <a:rPr lang="ru-RU" dirty="0" err="1" smtClean="0"/>
              <a:t>potential</a:t>
            </a:r>
            <a:r>
              <a:rPr lang="ru-RU" dirty="0" smtClean="0"/>
              <a:t> </a:t>
            </a:r>
            <a:r>
              <a:rPr lang="ru-RU" dirty="0" err="1" smtClean="0"/>
              <a:t>danger</a:t>
            </a:r>
            <a:r>
              <a:rPr lang="ru-RU" dirty="0" smtClean="0"/>
              <a:t> </a:t>
            </a:r>
            <a:r>
              <a:rPr lang="ru-RU" dirty="0" err="1" smtClean="0"/>
              <a:t>to</a:t>
            </a:r>
            <a:r>
              <a:rPr lang="ru-RU" dirty="0" smtClean="0"/>
              <a:t> </a:t>
            </a:r>
            <a:r>
              <a:rPr lang="ru-RU" dirty="0" err="1" smtClean="0"/>
              <a:t>health</a:t>
            </a:r>
            <a:r>
              <a:rPr lang="ru-RU" dirty="0" smtClean="0"/>
              <a:t> </a:t>
            </a:r>
            <a:r>
              <a:rPr lang="ru-RU" dirty="0" err="1" smtClean="0"/>
              <a:t>of</a:t>
            </a:r>
            <a:r>
              <a:rPr lang="ru-RU" dirty="0" smtClean="0"/>
              <a:t> </a:t>
            </a:r>
            <a:r>
              <a:rPr lang="ru-RU" dirty="0" err="1" smtClean="0"/>
              <a:t>population</a:t>
            </a:r>
            <a:r>
              <a:rPr lang="ru-RU" dirty="0" smtClean="0"/>
              <a:t> </a:t>
            </a:r>
            <a:r>
              <a:rPr lang="ru-RU" dirty="0" err="1" smtClean="0"/>
              <a:t>due</a:t>
            </a:r>
            <a:r>
              <a:rPr lang="ru-RU" dirty="0" smtClean="0"/>
              <a:t> </a:t>
            </a:r>
            <a:r>
              <a:rPr lang="ru-RU" dirty="0" err="1" smtClean="0"/>
              <a:t>to</a:t>
            </a:r>
            <a:r>
              <a:rPr lang="ru-RU" dirty="0" smtClean="0"/>
              <a:t> </a:t>
            </a:r>
            <a:r>
              <a:rPr lang="ru-RU" dirty="0" err="1" smtClean="0"/>
              <a:t>consequences</a:t>
            </a:r>
            <a:r>
              <a:rPr lang="ru-RU" dirty="0" smtClean="0"/>
              <a:t> </a:t>
            </a:r>
            <a:r>
              <a:rPr lang="ru-RU" dirty="0" err="1" smtClean="0"/>
              <a:t>that</a:t>
            </a:r>
            <a:r>
              <a:rPr lang="ru-RU" dirty="0" smtClean="0"/>
              <a:t> </a:t>
            </a:r>
            <a:r>
              <a:rPr lang="ru-RU" dirty="0" err="1" smtClean="0"/>
              <a:t>may</a:t>
            </a:r>
            <a:r>
              <a:rPr lang="ru-RU" dirty="0" smtClean="0"/>
              <a:t> </a:t>
            </a:r>
            <a:r>
              <a:rPr lang="ru-RU" dirty="0" err="1" smtClean="0"/>
              <a:t>be</a:t>
            </a:r>
            <a:r>
              <a:rPr lang="ru-RU" dirty="0" smtClean="0"/>
              <a:t> </a:t>
            </a:r>
            <a:r>
              <a:rPr lang="ru-RU" dirty="0" err="1" smtClean="0"/>
              <a:t>caused</a:t>
            </a:r>
            <a:r>
              <a:rPr lang="ru-RU" dirty="0" smtClean="0"/>
              <a:t> </a:t>
            </a:r>
            <a:r>
              <a:rPr lang="ru-RU" dirty="0" err="1" smtClean="0"/>
              <a:t>by</a:t>
            </a:r>
            <a:r>
              <a:rPr lang="ru-RU" dirty="0" smtClean="0"/>
              <a:t> </a:t>
            </a:r>
            <a:r>
              <a:rPr lang="ru-RU" dirty="0" err="1" smtClean="0"/>
              <a:t>their</a:t>
            </a:r>
            <a:r>
              <a:rPr lang="ru-RU" dirty="0" smtClean="0"/>
              <a:t> </a:t>
            </a:r>
            <a:r>
              <a:rPr lang="ru-RU" dirty="0" err="1" smtClean="0"/>
              <a:t>abuse</a:t>
            </a:r>
            <a:r>
              <a:rPr lang="ru-RU" dirty="0" smtClean="0"/>
              <a:t> </a:t>
            </a:r>
            <a:r>
              <a:rPr lang="ru-RU" dirty="0" err="1" smtClean="0"/>
              <a:t>included</a:t>
            </a:r>
            <a:r>
              <a:rPr lang="ru-RU" dirty="0" smtClean="0"/>
              <a:t> </a:t>
            </a:r>
            <a:r>
              <a:rPr lang="ru-RU" dirty="0" err="1" smtClean="0"/>
              <a:t>into</a:t>
            </a:r>
            <a:r>
              <a:rPr lang="ru-RU" dirty="0" smtClean="0"/>
              <a:t> </a:t>
            </a:r>
            <a:r>
              <a:rPr lang="ru-RU" dirty="0" err="1" smtClean="0"/>
              <a:t>the</a:t>
            </a:r>
            <a:r>
              <a:rPr lang="ru-RU" dirty="0" smtClean="0"/>
              <a:t> </a:t>
            </a:r>
            <a:r>
              <a:rPr lang="ru-RU" dirty="0" err="1" smtClean="0"/>
              <a:t>List</a:t>
            </a:r>
            <a:r>
              <a:rPr lang="ru-RU" dirty="0" smtClean="0"/>
              <a:t> </a:t>
            </a:r>
            <a:r>
              <a:rPr lang="ru-RU" dirty="0" err="1" smtClean="0"/>
              <a:t>of</a:t>
            </a:r>
            <a:r>
              <a:rPr lang="ru-RU" dirty="0" smtClean="0"/>
              <a:t> </a:t>
            </a:r>
            <a:r>
              <a:rPr lang="ru-RU" dirty="0" err="1" smtClean="0"/>
              <a:t>narcotic</a:t>
            </a:r>
            <a:r>
              <a:rPr lang="ru-RU" dirty="0" smtClean="0"/>
              <a:t> </a:t>
            </a:r>
            <a:r>
              <a:rPr lang="ru-RU" dirty="0" err="1" smtClean="0"/>
              <a:t>drugs</a:t>
            </a:r>
            <a:r>
              <a:rPr lang="ru-RU" dirty="0" smtClean="0"/>
              <a:t>, </a:t>
            </a:r>
            <a:r>
              <a:rPr lang="ru-RU" dirty="0" err="1" smtClean="0"/>
              <a:t>psychotropic</a:t>
            </a:r>
            <a:r>
              <a:rPr lang="ru-RU" dirty="0" smtClean="0"/>
              <a:t> </a:t>
            </a:r>
            <a:r>
              <a:rPr lang="ru-RU" dirty="0" err="1" smtClean="0"/>
              <a:t>substances</a:t>
            </a:r>
            <a:r>
              <a:rPr lang="ru-RU" dirty="0" smtClean="0"/>
              <a:t> </a:t>
            </a:r>
            <a:r>
              <a:rPr lang="ru-RU" dirty="0" err="1" smtClean="0"/>
              <a:t>and</a:t>
            </a:r>
            <a:r>
              <a:rPr lang="ru-RU" dirty="0" smtClean="0"/>
              <a:t> </a:t>
            </a:r>
            <a:r>
              <a:rPr lang="ru-RU" dirty="0" err="1" smtClean="0"/>
              <a:t>precursors</a:t>
            </a:r>
            <a:r>
              <a:rPr lang="ru-RU" dirty="0" smtClean="0"/>
              <a:t> </a:t>
            </a:r>
            <a:r>
              <a:rPr lang="ru-RU" dirty="0" err="1" smtClean="0"/>
              <a:t>subjected</a:t>
            </a:r>
            <a:r>
              <a:rPr lang="ru-RU" dirty="0" smtClean="0"/>
              <a:t> </a:t>
            </a:r>
            <a:r>
              <a:rPr lang="ru-RU" dirty="0" err="1" smtClean="0"/>
              <a:t>to</a:t>
            </a:r>
            <a:r>
              <a:rPr lang="ru-RU" dirty="0" smtClean="0"/>
              <a:t> </a:t>
            </a:r>
            <a:r>
              <a:rPr lang="ru-RU" dirty="0" err="1" smtClean="0"/>
              <a:t>control</a:t>
            </a:r>
            <a:r>
              <a:rPr lang="ru-RU" dirty="0" smtClean="0"/>
              <a:t> </a:t>
            </a:r>
            <a:r>
              <a:rPr lang="ru-RU" dirty="0" err="1" smtClean="0"/>
              <a:t>in</a:t>
            </a:r>
            <a:r>
              <a:rPr lang="ru-RU" dirty="0" smtClean="0"/>
              <a:t> </a:t>
            </a:r>
            <a:r>
              <a:rPr lang="en-US" dirty="0" smtClean="0"/>
              <a:t>Ukraine</a:t>
            </a:r>
            <a:endParaRPr lang="ru-RU" dirty="0" smtClean="0"/>
          </a:p>
          <a:p>
            <a:pPr marL="0" indent="0" algn="just">
              <a:buNone/>
            </a:pPr>
            <a:r>
              <a:rPr lang="uk-UA" u="sng" dirty="0" err="1" smtClean="0"/>
              <a:t>narcotic</a:t>
            </a:r>
            <a:r>
              <a:rPr lang="uk-UA" u="sng" dirty="0" smtClean="0"/>
              <a:t> </a:t>
            </a:r>
            <a:r>
              <a:rPr lang="uk-UA" u="sng" dirty="0" err="1" smtClean="0"/>
              <a:t>drugs</a:t>
            </a:r>
            <a:r>
              <a:rPr lang="uk-UA" dirty="0" smtClean="0"/>
              <a:t> – </a:t>
            </a:r>
            <a:r>
              <a:rPr lang="uk-UA" dirty="0" err="1" smtClean="0"/>
              <a:t>substances</a:t>
            </a:r>
            <a:r>
              <a:rPr lang="uk-UA" dirty="0" smtClean="0"/>
              <a:t> </a:t>
            </a:r>
            <a:r>
              <a:rPr lang="uk-UA" dirty="0" err="1" smtClean="0"/>
              <a:t>of</a:t>
            </a:r>
            <a:r>
              <a:rPr lang="uk-UA" dirty="0" smtClean="0"/>
              <a:t> </a:t>
            </a:r>
            <a:r>
              <a:rPr lang="uk-UA" dirty="0" err="1" smtClean="0"/>
              <a:t>synthetical</a:t>
            </a:r>
            <a:r>
              <a:rPr lang="uk-UA" dirty="0" smtClean="0"/>
              <a:t> </a:t>
            </a:r>
            <a:r>
              <a:rPr lang="uk-UA" dirty="0" err="1" smtClean="0"/>
              <a:t>or</a:t>
            </a:r>
            <a:r>
              <a:rPr lang="uk-UA" dirty="0" smtClean="0"/>
              <a:t> </a:t>
            </a:r>
            <a:r>
              <a:rPr lang="uk-UA" dirty="0" err="1" smtClean="0"/>
              <a:t>natural</a:t>
            </a:r>
            <a:r>
              <a:rPr lang="uk-UA" dirty="0" smtClean="0"/>
              <a:t> </a:t>
            </a:r>
            <a:r>
              <a:rPr lang="uk-UA" dirty="0" err="1" smtClean="0"/>
              <a:t>origin</a:t>
            </a:r>
            <a:r>
              <a:rPr lang="uk-UA" dirty="0" smtClean="0"/>
              <a:t> </a:t>
            </a:r>
            <a:r>
              <a:rPr lang="uk-UA" dirty="0" err="1" smtClean="0"/>
              <a:t>included</a:t>
            </a:r>
            <a:r>
              <a:rPr lang="uk-UA" dirty="0" smtClean="0"/>
              <a:t> </a:t>
            </a:r>
            <a:r>
              <a:rPr lang="uk-UA" dirty="0" err="1" smtClean="0"/>
              <a:t>into</a:t>
            </a:r>
            <a:r>
              <a:rPr lang="uk-UA" dirty="0" smtClean="0"/>
              <a:t> </a:t>
            </a:r>
            <a:r>
              <a:rPr lang="uk-UA" dirty="0" err="1" smtClean="0"/>
              <a:t>the</a:t>
            </a:r>
            <a:r>
              <a:rPr lang="uk-UA" dirty="0" smtClean="0"/>
              <a:t> </a:t>
            </a:r>
            <a:r>
              <a:rPr lang="uk-UA" dirty="0" err="1" smtClean="0"/>
              <a:t>List</a:t>
            </a:r>
            <a:r>
              <a:rPr lang="uk-UA" dirty="0" smtClean="0"/>
              <a:t> </a:t>
            </a:r>
            <a:r>
              <a:rPr lang="uk-UA" dirty="0" err="1" smtClean="0"/>
              <a:t>of</a:t>
            </a:r>
            <a:r>
              <a:rPr lang="uk-UA" dirty="0" smtClean="0"/>
              <a:t> </a:t>
            </a:r>
            <a:r>
              <a:rPr lang="uk-UA" dirty="0" err="1" smtClean="0"/>
              <a:t>narcotic</a:t>
            </a:r>
            <a:r>
              <a:rPr lang="uk-UA" dirty="0" smtClean="0"/>
              <a:t> </a:t>
            </a:r>
            <a:r>
              <a:rPr lang="uk-UA" dirty="0" err="1" smtClean="0"/>
              <a:t>drugs</a:t>
            </a:r>
            <a:r>
              <a:rPr lang="uk-UA" dirty="0" smtClean="0"/>
              <a:t>, </a:t>
            </a:r>
            <a:r>
              <a:rPr lang="uk-UA" dirty="0" err="1" smtClean="0"/>
              <a:t>psychotropic</a:t>
            </a:r>
            <a:r>
              <a:rPr lang="uk-UA" dirty="0" smtClean="0"/>
              <a:t> </a:t>
            </a:r>
            <a:r>
              <a:rPr lang="uk-UA" dirty="0" err="1" smtClean="0"/>
              <a:t>substances</a:t>
            </a:r>
            <a:r>
              <a:rPr lang="uk-UA" dirty="0" smtClean="0"/>
              <a:t> </a:t>
            </a:r>
            <a:r>
              <a:rPr lang="uk-UA" dirty="0" err="1" smtClean="0"/>
              <a:t>and</a:t>
            </a:r>
            <a:r>
              <a:rPr lang="uk-UA" dirty="0" smtClean="0"/>
              <a:t> </a:t>
            </a:r>
            <a:r>
              <a:rPr lang="uk-UA" dirty="0" err="1" smtClean="0"/>
              <a:t>precursors</a:t>
            </a:r>
            <a:r>
              <a:rPr lang="uk-UA" dirty="0" smtClean="0"/>
              <a:t> </a:t>
            </a:r>
            <a:r>
              <a:rPr lang="uk-UA" dirty="0" err="1" smtClean="0"/>
              <a:t>subjected</a:t>
            </a:r>
            <a:r>
              <a:rPr lang="uk-UA" dirty="0" smtClean="0"/>
              <a:t> </a:t>
            </a:r>
            <a:r>
              <a:rPr lang="uk-UA" dirty="0" err="1" smtClean="0"/>
              <a:t>to</a:t>
            </a:r>
            <a:r>
              <a:rPr lang="uk-UA" dirty="0" smtClean="0"/>
              <a:t> </a:t>
            </a:r>
            <a:r>
              <a:rPr lang="uk-UA" dirty="0" err="1" smtClean="0"/>
              <a:t>control</a:t>
            </a:r>
            <a:r>
              <a:rPr lang="uk-UA" dirty="0" smtClean="0"/>
              <a:t> </a:t>
            </a:r>
            <a:r>
              <a:rPr lang="uk-UA" dirty="0" err="1" smtClean="0"/>
              <a:t>in</a:t>
            </a:r>
            <a:r>
              <a:rPr lang="uk-UA" dirty="0" smtClean="0"/>
              <a:t> </a:t>
            </a:r>
            <a:r>
              <a:rPr lang="uk-UA" dirty="0" err="1" smtClean="0"/>
              <a:t>accordance</a:t>
            </a:r>
            <a:r>
              <a:rPr lang="uk-UA" dirty="0" smtClean="0"/>
              <a:t> </a:t>
            </a:r>
            <a:r>
              <a:rPr lang="uk-UA" dirty="0" err="1" smtClean="0"/>
              <a:t>with</a:t>
            </a:r>
            <a:r>
              <a:rPr lang="uk-UA" dirty="0" smtClean="0"/>
              <a:t> </a:t>
            </a:r>
            <a:r>
              <a:rPr lang="uk-UA" dirty="0" err="1" smtClean="0"/>
              <a:t>the</a:t>
            </a:r>
            <a:r>
              <a:rPr lang="uk-UA" dirty="0" smtClean="0"/>
              <a:t> </a:t>
            </a:r>
            <a:r>
              <a:rPr lang="uk-UA" dirty="0" err="1" smtClean="0"/>
              <a:t>legislation</a:t>
            </a:r>
            <a:r>
              <a:rPr lang="uk-UA" dirty="0" smtClean="0"/>
              <a:t> </a:t>
            </a:r>
            <a:r>
              <a:rPr lang="uk-UA" dirty="0" err="1" smtClean="0"/>
              <a:t>of</a:t>
            </a:r>
            <a:r>
              <a:rPr lang="uk-UA" dirty="0" smtClean="0"/>
              <a:t> </a:t>
            </a:r>
            <a:r>
              <a:rPr lang="en-US" dirty="0" smtClean="0"/>
              <a:t>Ukraine</a:t>
            </a:r>
            <a:endParaRPr lang="uk-UA" dirty="0" smtClean="0"/>
          </a:p>
          <a:p>
            <a:pPr marL="0" indent="0" algn="just">
              <a:buNone/>
            </a:pPr>
            <a:endParaRPr lang="ru-RU" dirty="0"/>
          </a:p>
        </p:txBody>
      </p:sp>
      <p:sp>
        <p:nvSpPr>
          <p:cNvPr id="4" name="Заголовок 1"/>
          <p:cNvSpPr txBox="1">
            <a:spLocks/>
          </p:cNvSpPr>
          <p:nvPr/>
        </p:nvSpPr>
        <p:spPr>
          <a:xfrm>
            <a:off x="179512" y="0"/>
            <a:ext cx="8784976" cy="778098"/>
          </a:xfrm>
          <a:prstGeom prst="rect">
            <a:avLst/>
          </a:prstGeom>
          <a:solidFill>
            <a:schemeClr val="accent1">
              <a:lumMod val="20000"/>
              <a:lumOff val="8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1" u="none" strike="noStrike" kern="1200" cap="none" spc="0" normalizeH="0" baseline="0" noProof="0" dirty="0" smtClean="0">
                <a:ln>
                  <a:noFill/>
                </a:ln>
                <a:solidFill>
                  <a:schemeClr val="tx2"/>
                </a:solidFill>
                <a:effectLst/>
                <a:uLnTx/>
                <a:uFillTx/>
                <a:latin typeface="Bookman Old Style" pitchFamily="18" charset="0"/>
                <a:ea typeface="+mj-ea"/>
                <a:cs typeface="+mj-cs"/>
              </a:rPr>
              <a:t>Basic terms</a:t>
            </a:r>
            <a:endParaRPr kumimoji="0" lang="ru-RU" sz="2400" b="1" i="1" u="none" strike="noStrike" kern="1200" cap="none" spc="0" normalizeH="0" baseline="0" noProof="0" dirty="0">
              <a:ln>
                <a:noFill/>
              </a:ln>
              <a:solidFill>
                <a:schemeClr val="tx2"/>
              </a:solidFill>
              <a:effectLst/>
              <a:uLnTx/>
              <a:uFillTx/>
              <a:latin typeface="Bookman Old Style" pitchFamily="18" charset="0"/>
              <a:ea typeface="+mj-ea"/>
              <a:cs typeface="+mj-cs"/>
            </a:endParaRPr>
          </a:p>
        </p:txBody>
      </p:sp>
    </p:spTree>
    <p:extLst>
      <p:ext uri="{BB962C8B-B14F-4D97-AF65-F5344CB8AC3E}">
        <p14:creationId xmlns="" xmlns:p14="http://schemas.microsoft.com/office/powerpoint/2010/main" val="20592795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78098"/>
          </a:xfrm>
          <a:solidFill>
            <a:schemeClr val="tx2">
              <a:lumMod val="20000"/>
              <a:lumOff val="80000"/>
            </a:schemeClr>
          </a:solidFill>
        </p:spPr>
        <p:txBody>
          <a:bodyPr>
            <a:normAutofit fontScale="90000"/>
          </a:bodyPr>
          <a:lstStyle/>
          <a:p>
            <a:pPr lvl="0"/>
            <a:r>
              <a:rPr lang="ru-RU" sz="3100" b="1" i="1" dirty="0" smtClean="0">
                <a:solidFill>
                  <a:schemeClr val="tx2"/>
                </a:solidFill>
                <a:latin typeface="Bookman Old Style" pitchFamily="18" charset="0"/>
              </a:rPr>
              <a:t/>
            </a:r>
            <a:br>
              <a:rPr lang="ru-RU" sz="3100" b="1" i="1" dirty="0" smtClean="0">
                <a:solidFill>
                  <a:schemeClr val="tx2"/>
                </a:solidFill>
                <a:latin typeface="Bookman Old Style" pitchFamily="18" charset="0"/>
              </a:rPr>
            </a:br>
            <a:r>
              <a:rPr lang="en-US" sz="3100" b="1" i="1" dirty="0" smtClean="0">
                <a:solidFill>
                  <a:schemeClr val="tx2"/>
                </a:solidFill>
                <a:latin typeface="Bookman Old Style" pitchFamily="18" charset="0"/>
              </a:rPr>
              <a:t>Basic terms</a:t>
            </a:r>
            <a:r>
              <a:rPr lang="ru-RU" b="1" i="1" dirty="0" smtClean="0">
                <a:solidFill>
                  <a:schemeClr val="tx2"/>
                </a:solidFill>
                <a:latin typeface="Bookman Old Style" pitchFamily="18" charset="0"/>
              </a:rPr>
              <a:t/>
            </a:r>
            <a:br>
              <a:rPr lang="ru-RU" b="1" i="1" dirty="0" smtClean="0">
                <a:solidFill>
                  <a:schemeClr val="tx2"/>
                </a:solidFill>
                <a:latin typeface="Bookman Old Style" pitchFamily="18" charset="0"/>
              </a:rPr>
            </a:br>
            <a:endParaRPr lang="uk-UA" dirty="0"/>
          </a:p>
        </p:txBody>
      </p:sp>
      <p:sp>
        <p:nvSpPr>
          <p:cNvPr id="3" name="Содержимое 2"/>
          <p:cNvSpPr>
            <a:spLocks noGrp="1"/>
          </p:cNvSpPr>
          <p:nvPr>
            <p:ph idx="1"/>
          </p:nvPr>
        </p:nvSpPr>
        <p:spPr>
          <a:xfrm>
            <a:off x="179512" y="1052736"/>
            <a:ext cx="8712968" cy="4525963"/>
          </a:xfrm>
          <a:solidFill>
            <a:schemeClr val="bg2"/>
          </a:solidFill>
        </p:spPr>
        <p:txBody>
          <a:bodyPr>
            <a:normAutofit fontScale="92500" lnSpcReduction="10000"/>
          </a:bodyPr>
          <a:lstStyle/>
          <a:p>
            <a:pPr fontAlgn="base"/>
            <a:r>
              <a:rPr lang="uk-UA" u="sng" dirty="0" err="1" smtClean="0"/>
              <a:t>psychotropic</a:t>
            </a:r>
            <a:r>
              <a:rPr lang="uk-UA" u="sng" dirty="0" smtClean="0"/>
              <a:t> </a:t>
            </a:r>
            <a:r>
              <a:rPr lang="uk-UA" u="sng" dirty="0" err="1" smtClean="0"/>
              <a:t>substances</a:t>
            </a:r>
            <a:r>
              <a:rPr lang="uk-UA" dirty="0" smtClean="0"/>
              <a:t> – </a:t>
            </a:r>
            <a:r>
              <a:rPr lang="uk-UA" dirty="0" err="1" smtClean="0"/>
              <a:t>substances</a:t>
            </a:r>
            <a:r>
              <a:rPr lang="uk-UA" dirty="0" smtClean="0"/>
              <a:t> </a:t>
            </a:r>
            <a:r>
              <a:rPr lang="uk-UA" dirty="0" err="1" smtClean="0"/>
              <a:t>of</a:t>
            </a:r>
            <a:r>
              <a:rPr lang="uk-UA" dirty="0" smtClean="0"/>
              <a:t> </a:t>
            </a:r>
            <a:r>
              <a:rPr lang="uk-UA" dirty="0" err="1" smtClean="0"/>
              <a:t>synthetical</a:t>
            </a:r>
            <a:r>
              <a:rPr lang="uk-UA" dirty="0" smtClean="0"/>
              <a:t> </a:t>
            </a:r>
            <a:r>
              <a:rPr lang="uk-UA" dirty="0" err="1" smtClean="0"/>
              <a:t>or</a:t>
            </a:r>
            <a:r>
              <a:rPr lang="uk-UA" dirty="0" smtClean="0"/>
              <a:t> </a:t>
            </a:r>
            <a:r>
              <a:rPr lang="uk-UA" dirty="0" err="1" smtClean="0"/>
              <a:t>natural</a:t>
            </a:r>
            <a:r>
              <a:rPr lang="uk-UA" dirty="0" smtClean="0"/>
              <a:t> </a:t>
            </a:r>
            <a:r>
              <a:rPr lang="uk-UA" dirty="0" err="1" smtClean="0"/>
              <a:t>origin</a:t>
            </a:r>
            <a:r>
              <a:rPr lang="uk-UA" dirty="0" smtClean="0"/>
              <a:t> </a:t>
            </a:r>
            <a:r>
              <a:rPr lang="uk-UA" dirty="0" err="1" smtClean="0"/>
              <a:t>included</a:t>
            </a:r>
            <a:r>
              <a:rPr lang="uk-UA" dirty="0" smtClean="0"/>
              <a:t> </a:t>
            </a:r>
            <a:r>
              <a:rPr lang="uk-UA" dirty="0" err="1" smtClean="0"/>
              <a:t>into</a:t>
            </a:r>
            <a:r>
              <a:rPr lang="uk-UA" dirty="0" smtClean="0"/>
              <a:t> </a:t>
            </a:r>
            <a:r>
              <a:rPr lang="uk-UA" dirty="0" err="1" smtClean="0"/>
              <a:t>the</a:t>
            </a:r>
            <a:r>
              <a:rPr lang="uk-UA" dirty="0" smtClean="0"/>
              <a:t> </a:t>
            </a:r>
            <a:r>
              <a:rPr lang="uk-UA" dirty="0" err="1" smtClean="0"/>
              <a:t>List</a:t>
            </a:r>
            <a:r>
              <a:rPr lang="uk-UA" dirty="0" smtClean="0"/>
              <a:t> </a:t>
            </a:r>
            <a:r>
              <a:rPr lang="uk-UA" dirty="0" err="1" smtClean="0"/>
              <a:t>of</a:t>
            </a:r>
            <a:r>
              <a:rPr lang="uk-UA" dirty="0" smtClean="0"/>
              <a:t> </a:t>
            </a:r>
            <a:r>
              <a:rPr lang="uk-UA" dirty="0" err="1" smtClean="0"/>
              <a:t>narcotic</a:t>
            </a:r>
            <a:r>
              <a:rPr lang="uk-UA" dirty="0" smtClean="0"/>
              <a:t> </a:t>
            </a:r>
            <a:r>
              <a:rPr lang="uk-UA" dirty="0" err="1" smtClean="0"/>
              <a:t>drugs</a:t>
            </a:r>
            <a:r>
              <a:rPr lang="uk-UA" dirty="0" smtClean="0"/>
              <a:t>, </a:t>
            </a:r>
            <a:r>
              <a:rPr lang="uk-UA" dirty="0" err="1" smtClean="0"/>
              <a:t>psychotropic</a:t>
            </a:r>
            <a:r>
              <a:rPr lang="uk-UA" dirty="0" smtClean="0"/>
              <a:t> </a:t>
            </a:r>
            <a:r>
              <a:rPr lang="uk-UA" dirty="0" err="1" smtClean="0"/>
              <a:t>substances</a:t>
            </a:r>
            <a:r>
              <a:rPr lang="uk-UA" dirty="0" smtClean="0"/>
              <a:t> </a:t>
            </a:r>
            <a:r>
              <a:rPr lang="uk-UA" dirty="0" err="1" smtClean="0"/>
              <a:t>and</a:t>
            </a:r>
            <a:r>
              <a:rPr lang="uk-UA" dirty="0" smtClean="0"/>
              <a:t> </a:t>
            </a:r>
            <a:r>
              <a:rPr lang="uk-UA" dirty="0" err="1" smtClean="0"/>
              <a:t>precursors</a:t>
            </a:r>
            <a:r>
              <a:rPr lang="uk-UA" dirty="0" smtClean="0"/>
              <a:t> </a:t>
            </a:r>
            <a:r>
              <a:rPr lang="uk-UA" dirty="0" err="1" smtClean="0"/>
              <a:t>subjected</a:t>
            </a:r>
            <a:r>
              <a:rPr lang="uk-UA" dirty="0" smtClean="0"/>
              <a:t> </a:t>
            </a:r>
            <a:r>
              <a:rPr lang="uk-UA" dirty="0" err="1" smtClean="0"/>
              <a:t>to</a:t>
            </a:r>
            <a:r>
              <a:rPr lang="uk-UA" dirty="0" smtClean="0"/>
              <a:t> </a:t>
            </a:r>
            <a:r>
              <a:rPr lang="uk-UA" dirty="0" err="1" smtClean="0"/>
              <a:t>control</a:t>
            </a:r>
            <a:r>
              <a:rPr lang="uk-UA" dirty="0" smtClean="0"/>
              <a:t> </a:t>
            </a:r>
            <a:r>
              <a:rPr lang="uk-UA" dirty="0" err="1" smtClean="0"/>
              <a:t>in</a:t>
            </a:r>
            <a:r>
              <a:rPr lang="uk-UA" dirty="0" smtClean="0"/>
              <a:t> </a:t>
            </a:r>
            <a:r>
              <a:rPr lang="en-US" dirty="0" smtClean="0"/>
              <a:t>Ukraine</a:t>
            </a:r>
            <a:endParaRPr lang="uk-UA" dirty="0" smtClean="0"/>
          </a:p>
          <a:p>
            <a:pPr fontAlgn="base"/>
            <a:r>
              <a:rPr lang="uk-UA" u="sng" dirty="0" err="1" smtClean="0"/>
              <a:t>precursors</a:t>
            </a:r>
            <a:r>
              <a:rPr lang="uk-UA" dirty="0" smtClean="0"/>
              <a:t> – </a:t>
            </a:r>
            <a:r>
              <a:rPr lang="uk-UA" dirty="0" err="1" smtClean="0"/>
              <a:t>substances</a:t>
            </a:r>
            <a:r>
              <a:rPr lang="uk-UA" dirty="0" smtClean="0"/>
              <a:t> </a:t>
            </a:r>
            <a:r>
              <a:rPr lang="uk-UA" dirty="0" err="1" smtClean="0"/>
              <a:t>used</a:t>
            </a:r>
            <a:r>
              <a:rPr lang="uk-UA" dirty="0" smtClean="0"/>
              <a:t> </a:t>
            </a:r>
            <a:r>
              <a:rPr lang="uk-UA" dirty="0" err="1" smtClean="0"/>
              <a:t>upon</a:t>
            </a:r>
            <a:r>
              <a:rPr lang="uk-UA" dirty="0" smtClean="0"/>
              <a:t> </a:t>
            </a:r>
            <a:r>
              <a:rPr lang="uk-UA" dirty="0" err="1" smtClean="0"/>
              <a:t>production</a:t>
            </a:r>
            <a:r>
              <a:rPr lang="uk-UA" dirty="0" smtClean="0"/>
              <a:t>, </a:t>
            </a:r>
            <a:r>
              <a:rPr lang="uk-UA" dirty="0" err="1" smtClean="0"/>
              <a:t>manufacturing</a:t>
            </a:r>
            <a:r>
              <a:rPr lang="uk-UA" dirty="0" smtClean="0"/>
              <a:t>, </a:t>
            </a:r>
            <a:r>
              <a:rPr lang="uk-UA" dirty="0" err="1" smtClean="0"/>
              <a:t>processing</a:t>
            </a:r>
            <a:r>
              <a:rPr lang="uk-UA" dirty="0" smtClean="0"/>
              <a:t> </a:t>
            </a:r>
            <a:r>
              <a:rPr lang="uk-UA" dirty="0" err="1" smtClean="0"/>
              <a:t>of</a:t>
            </a:r>
            <a:r>
              <a:rPr lang="uk-UA" dirty="0" smtClean="0"/>
              <a:t> </a:t>
            </a:r>
            <a:r>
              <a:rPr lang="uk-UA" dirty="0" err="1" smtClean="0"/>
              <a:t>narcotic</a:t>
            </a:r>
            <a:r>
              <a:rPr lang="uk-UA" dirty="0" smtClean="0"/>
              <a:t> </a:t>
            </a:r>
            <a:r>
              <a:rPr lang="uk-UA" dirty="0" err="1" smtClean="0"/>
              <a:t>drugs</a:t>
            </a:r>
            <a:r>
              <a:rPr lang="uk-UA" dirty="0" smtClean="0"/>
              <a:t>, </a:t>
            </a:r>
            <a:r>
              <a:rPr lang="uk-UA" dirty="0" err="1" smtClean="0"/>
              <a:t>psychotropic</a:t>
            </a:r>
            <a:r>
              <a:rPr lang="uk-UA" dirty="0" smtClean="0"/>
              <a:t> </a:t>
            </a:r>
            <a:r>
              <a:rPr lang="uk-UA" dirty="0" err="1" smtClean="0"/>
              <a:t>substances</a:t>
            </a:r>
            <a:r>
              <a:rPr lang="uk-UA" dirty="0" smtClean="0"/>
              <a:t>, </a:t>
            </a:r>
            <a:r>
              <a:rPr lang="uk-UA" dirty="0" err="1" smtClean="0"/>
              <a:t>their</a:t>
            </a:r>
            <a:r>
              <a:rPr lang="uk-UA" dirty="0" smtClean="0"/>
              <a:t> </a:t>
            </a:r>
            <a:r>
              <a:rPr lang="uk-UA" dirty="0" err="1" smtClean="0"/>
              <a:t>analogues</a:t>
            </a:r>
            <a:r>
              <a:rPr lang="uk-UA" dirty="0" smtClean="0"/>
              <a:t> </a:t>
            </a:r>
            <a:r>
              <a:rPr lang="uk-UA" dirty="0" err="1" smtClean="0"/>
              <a:t>included</a:t>
            </a:r>
            <a:r>
              <a:rPr lang="uk-UA" dirty="0" smtClean="0"/>
              <a:t> </a:t>
            </a:r>
            <a:r>
              <a:rPr lang="uk-UA" dirty="0" err="1" smtClean="0"/>
              <a:t>into</a:t>
            </a:r>
            <a:r>
              <a:rPr lang="uk-UA" dirty="0" smtClean="0"/>
              <a:t> </a:t>
            </a:r>
            <a:r>
              <a:rPr lang="uk-UA" dirty="0" err="1" smtClean="0"/>
              <a:t>the</a:t>
            </a:r>
            <a:r>
              <a:rPr lang="uk-UA" dirty="0" smtClean="0"/>
              <a:t> </a:t>
            </a:r>
            <a:r>
              <a:rPr lang="uk-UA" dirty="0" err="1" smtClean="0"/>
              <a:t>List</a:t>
            </a:r>
            <a:r>
              <a:rPr lang="uk-UA" dirty="0" smtClean="0"/>
              <a:t> </a:t>
            </a:r>
            <a:r>
              <a:rPr lang="uk-UA" dirty="0" err="1" smtClean="0"/>
              <a:t>of</a:t>
            </a:r>
            <a:r>
              <a:rPr lang="uk-UA" dirty="0" smtClean="0"/>
              <a:t> </a:t>
            </a:r>
            <a:r>
              <a:rPr lang="uk-UA" dirty="0" err="1" smtClean="0"/>
              <a:t>narcotic</a:t>
            </a:r>
            <a:r>
              <a:rPr lang="uk-UA" dirty="0" smtClean="0"/>
              <a:t> </a:t>
            </a:r>
            <a:r>
              <a:rPr lang="uk-UA" dirty="0" err="1" smtClean="0"/>
              <a:t>drugs</a:t>
            </a:r>
            <a:r>
              <a:rPr lang="uk-UA" dirty="0" smtClean="0"/>
              <a:t>, </a:t>
            </a:r>
            <a:r>
              <a:rPr lang="uk-UA" dirty="0" err="1" smtClean="0"/>
              <a:t>psychotropic</a:t>
            </a:r>
            <a:r>
              <a:rPr lang="uk-UA" dirty="0" smtClean="0"/>
              <a:t> </a:t>
            </a:r>
            <a:r>
              <a:rPr lang="uk-UA" dirty="0" err="1" smtClean="0"/>
              <a:t>substances</a:t>
            </a:r>
            <a:r>
              <a:rPr lang="uk-UA" dirty="0" smtClean="0"/>
              <a:t> </a:t>
            </a:r>
            <a:r>
              <a:rPr lang="uk-UA" dirty="0" err="1" smtClean="0"/>
              <a:t>and</a:t>
            </a:r>
            <a:r>
              <a:rPr lang="uk-UA" dirty="0" smtClean="0"/>
              <a:t> </a:t>
            </a:r>
            <a:r>
              <a:rPr lang="uk-UA" dirty="0" err="1" smtClean="0"/>
              <a:t>precursors</a:t>
            </a:r>
            <a:r>
              <a:rPr lang="uk-UA" dirty="0" smtClean="0"/>
              <a:t> </a:t>
            </a:r>
            <a:r>
              <a:rPr lang="uk-UA" dirty="0" err="1" smtClean="0"/>
              <a:t>subjected</a:t>
            </a:r>
            <a:r>
              <a:rPr lang="uk-UA" dirty="0" smtClean="0"/>
              <a:t> </a:t>
            </a:r>
            <a:r>
              <a:rPr lang="uk-UA" dirty="0" err="1" smtClean="0"/>
              <a:t>to</a:t>
            </a:r>
            <a:r>
              <a:rPr lang="uk-UA" dirty="0" smtClean="0"/>
              <a:t> </a:t>
            </a:r>
            <a:r>
              <a:rPr lang="uk-UA" dirty="0" err="1" smtClean="0"/>
              <a:t>control</a:t>
            </a:r>
            <a:r>
              <a:rPr lang="uk-UA" dirty="0" smtClean="0"/>
              <a:t> </a:t>
            </a:r>
            <a:r>
              <a:rPr lang="uk-UA" dirty="0" err="1" smtClean="0"/>
              <a:t>in</a:t>
            </a:r>
            <a:r>
              <a:rPr lang="uk-UA" dirty="0" smtClean="0"/>
              <a:t> </a:t>
            </a:r>
            <a:r>
              <a:rPr lang="en-US" dirty="0" smtClean="0"/>
              <a:t>Ukraine</a:t>
            </a:r>
            <a:endParaRPr lang="uk-UA" dirty="0" smtClean="0"/>
          </a:p>
          <a:p>
            <a:pPr>
              <a:buNone/>
            </a:pPr>
            <a:endParaRPr lang="uk-U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640960" cy="720080"/>
          </a:xfrm>
          <a:solidFill>
            <a:schemeClr val="tx2">
              <a:lumMod val="20000"/>
              <a:lumOff val="80000"/>
            </a:schemeClr>
          </a:solidFill>
        </p:spPr>
        <p:txBody>
          <a:bodyPr>
            <a:normAutofit/>
          </a:bodyPr>
          <a:lstStyle/>
          <a:p>
            <a:r>
              <a:rPr lang="en-US" sz="2400" b="1" i="1" dirty="0" smtClean="0">
                <a:latin typeface="Bookman Old Style" pitchFamily="18" charset="0"/>
              </a:rPr>
              <a:t>Drug Classifications Based On Legal Definitions</a:t>
            </a:r>
          </a:p>
        </p:txBody>
      </p:sp>
      <p:sp>
        <p:nvSpPr>
          <p:cNvPr id="5" name="Объект 4"/>
          <p:cNvSpPr>
            <a:spLocks noGrp="1"/>
          </p:cNvSpPr>
          <p:nvPr>
            <p:ph idx="1"/>
          </p:nvPr>
        </p:nvSpPr>
        <p:spPr>
          <a:xfrm>
            <a:off x="467544" y="1124744"/>
            <a:ext cx="8229600" cy="2232248"/>
          </a:xfrm>
          <a:solidFill>
            <a:schemeClr val="accent1">
              <a:lumMod val="20000"/>
              <a:lumOff val="80000"/>
            </a:schemeClr>
          </a:solidFill>
        </p:spPr>
        <p:txBody>
          <a:bodyPr>
            <a:normAutofit fontScale="92500" lnSpcReduction="10000"/>
          </a:bodyPr>
          <a:lstStyle/>
          <a:p>
            <a:pPr marL="0" indent="0" algn="just" fontAlgn="base">
              <a:buNone/>
            </a:pPr>
            <a:r>
              <a:rPr lang="uk-UA" sz="3600" dirty="0" smtClean="0"/>
              <a:t> </a:t>
            </a:r>
            <a:r>
              <a:rPr lang="uk-UA" sz="2600" i="1" dirty="0" err="1" smtClean="0">
                <a:latin typeface="Bookman Old Style" pitchFamily="18" charset="0"/>
              </a:rPr>
              <a:t>List</a:t>
            </a:r>
            <a:r>
              <a:rPr lang="uk-UA" sz="2600" i="1" dirty="0" smtClean="0">
                <a:latin typeface="Bookman Old Style" pitchFamily="18" charset="0"/>
              </a:rPr>
              <a:t> </a:t>
            </a:r>
            <a:r>
              <a:rPr lang="uk-UA" sz="2600" i="1" dirty="0" err="1" smtClean="0">
                <a:latin typeface="Bookman Old Style" pitchFamily="18" charset="0"/>
              </a:rPr>
              <a:t>of</a:t>
            </a:r>
            <a:r>
              <a:rPr lang="uk-UA" sz="2600" i="1" dirty="0" smtClean="0">
                <a:latin typeface="Bookman Old Style" pitchFamily="18" charset="0"/>
              </a:rPr>
              <a:t> </a:t>
            </a:r>
            <a:r>
              <a:rPr lang="uk-UA" sz="2600" i="1" dirty="0" err="1" smtClean="0">
                <a:latin typeface="Bookman Old Style" pitchFamily="18" charset="0"/>
              </a:rPr>
              <a:t>narcotic</a:t>
            </a:r>
            <a:r>
              <a:rPr lang="uk-UA" sz="2600" i="1" dirty="0" smtClean="0">
                <a:latin typeface="Bookman Old Style" pitchFamily="18" charset="0"/>
              </a:rPr>
              <a:t> </a:t>
            </a:r>
            <a:r>
              <a:rPr lang="uk-UA" sz="2600" i="1" dirty="0" err="1" smtClean="0">
                <a:latin typeface="Bookman Old Style" pitchFamily="18" charset="0"/>
              </a:rPr>
              <a:t>drugs</a:t>
            </a:r>
            <a:r>
              <a:rPr lang="uk-UA" sz="2600" i="1" dirty="0" smtClean="0">
                <a:latin typeface="Bookman Old Style" pitchFamily="18" charset="0"/>
              </a:rPr>
              <a:t>, </a:t>
            </a:r>
            <a:r>
              <a:rPr lang="uk-UA" sz="2600" i="1" dirty="0" err="1" smtClean="0">
                <a:latin typeface="Bookman Old Style" pitchFamily="18" charset="0"/>
              </a:rPr>
              <a:t>psychotropic</a:t>
            </a:r>
            <a:r>
              <a:rPr lang="uk-UA" sz="2600" i="1" dirty="0" smtClean="0">
                <a:latin typeface="Bookman Old Style" pitchFamily="18" charset="0"/>
              </a:rPr>
              <a:t> </a:t>
            </a:r>
            <a:r>
              <a:rPr lang="uk-UA" sz="2600" i="1" dirty="0" err="1" smtClean="0">
                <a:latin typeface="Bookman Old Style" pitchFamily="18" charset="0"/>
              </a:rPr>
              <a:t>substances</a:t>
            </a:r>
            <a:r>
              <a:rPr lang="uk-UA" sz="2600" i="1" dirty="0" smtClean="0">
                <a:latin typeface="Bookman Old Style" pitchFamily="18" charset="0"/>
              </a:rPr>
              <a:t> </a:t>
            </a:r>
            <a:r>
              <a:rPr lang="uk-UA" sz="2600" i="1" dirty="0" err="1" smtClean="0">
                <a:latin typeface="Bookman Old Style" pitchFamily="18" charset="0"/>
              </a:rPr>
              <a:t>and</a:t>
            </a:r>
            <a:r>
              <a:rPr lang="uk-UA" sz="2600" i="1" dirty="0" smtClean="0">
                <a:latin typeface="Bookman Old Style" pitchFamily="18" charset="0"/>
              </a:rPr>
              <a:t> </a:t>
            </a:r>
            <a:r>
              <a:rPr lang="uk-UA" sz="2600" i="1" dirty="0" err="1" smtClean="0">
                <a:latin typeface="Bookman Old Style" pitchFamily="18" charset="0"/>
              </a:rPr>
              <a:t>precursors</a:t>
            </a:r>
            <a:r>
              <a:rPr lang="en-US" sz="2600" i="1" dirty="0" smtClean="0">
                <a:latin typeface="Bookman Old Style" pitchFamily="18" charset="0"/>
              </a:rPr>
              <a:t> - </a:t>
            </a:r>
            <a:r>
              <a:rPr lang="uk-UA" sz="2600" dirty="0" err="1" smtClean="0">
                <a:latin typeface="Bookman Old Style" pitchFamily="18" charset="0"/>
              </a:rPr>
              <a:t>the</a:t>
            </a:r>
            <a:r>
              <a:rPr lang="uk-UA" sz="2600" dirty="0" smtClean="0">
                <a:latin typeface="Bookman Old Style" pitchFamily="18" charset="0"/>
              </a:rPr>
              <a:t> </a:t>
            </a:r>
            <a:r>
              <a:rPr lang="uk-UA" sz="2600" dirty="0" err="1" smtClean="0">
                <a:latin typeface="Bookman Old Style" pitchFamily="18" charset="0"/>
              </a:rPr>
              <a:t>list</a:t>
            </a:r>
            <a:r>
              <a:rPr lang="uk-UA" sz="2600" dirty="0" smtClean="0">
                <a:latin typeface="Bookman Old Style" pitchFamily="18" charset="0"/>
              </a:rPr>
              <a:t> </a:t>
            </a:r>
            <a:r>
              <a:rPr lang="uk-UA" sz="2600" dirty="0" err="1" smtClean="0">
                <a:latin typeface="Bookman Old Style" pitchFamily="18" charset="0"/>
              </a:rPr>
              <a:t>of</a:t>
            </a:r>
            <a:r>
              <a:rPr lang="uk-UA" sz="2600" dirty="0" smtClean="0">
                <a:latin typeface="Bookman Old Style" pitchFamily="18" charset="0"/>
              </a:rPr>
              <a:t> </a:t>
            </a:r>
            <a:r>
              <a:rPr lang="uk-UA" sz="2600" dirty="0" err="1" smtClean="0">
                <a:latin typeface="Bookman Old Style" pitchFamily="18" charset="0"/>
              </a:rPr>
              <a:t>narcotic</a:t>
            </a:r>
            <a:r>
              <a:rPr lang="uk-UA" sz="2600" dirty="0" smtClean="0">
                <a:latin typeface="Bookman Old Style" pitchFamily="18" charset="0"/>
              </a:rPr>
              <a:t> </a:t>
            </a:r>
            <a:r>
              <a:rPr lang="uk-UA" sz="2600" dirty="0" err="1" smtClean="0">
                <a:latin typeface="Bookman Old Style" pitchFamily="18" charset="0"/>
              </a:rPr>
              <a:t>drugs</a:t>
            </a:r>
            <a:r>
              <a:rPr lang="uk-UA" sz="2600" dirty="0" smtClean="0">
                <a:latin typeface="Bookman Old Style" pitchFamily="18" charset="0"/>
              </a:rPr>
              <a:t>, </a:t>
            </a:r>
            <a:r>
              <a:rPr lang="uk-UA" sz="2600" dirty="0" err="1" smtClean="0">
                <a:latin typeface="Bookman Old Style" pitchFamily="18" charset="0"/>
              </a:rPr>
              <a:t>psychotropic</a:t>
            </a:r>
            <a:r>
              <a:rPr lang="uk-UA" sz="2600" dirty="0" smtClean="0">
                <a:latin typeface="Bookman Old Style" pitchFamily="18" charset="0"/>
              </a:rPr>
              <a:t> </a:t>
            </a:r>
            <a:r>
              <a:rPr lang="uk-UA" sz="2600" dirty="0" err="1" smtClean="0">
                <a:latin typeface="Bookman Old Style" pitchFamily="18" charset="0"/>
              </a:rPr>
              <a:t>substances</a:t>
            </a:r>
            <a:r>
              <a:rPr lang="uk-UA" sz="2600" dirty="0" smtClean="0">
                <a:latin typeface="Bookman Old Style" pitchFamily="18" charset="0"/>
              </a:rPr>
              <a:t> </a:t>
            </a:r>
            <a:r>
              <a:rPr lang="uk-UA" sz="2600" dirty="0" err="1" smtClean="0">
                <a:latin typeface="Bookman Old Style" pitchFamily="18" charset="0"/>
              </a:rPr>
              <a:t>and</a:t>
            </a:r>
            <a:r>
              <a:rPr lang="uk-UA" sz="2600" dirty="0" smtClean="0">
                <a:latin typeface="Bookman Old Style" pitchFamily="18" charset="0"/>
              </a:rPr>
              <a:t> </a:t>
            </a:r>
            <a:r>
              <a:rPr lang="uk-UA" sz="2600" dirty="0" err="1" smtClean="0">
                <a:latin typeface="Bookman Old Style" pitchFamily="18" charset="0"/>
              </a:rPr>
              <a:t>precursors</a:t>
            </a:r>
            <a:r>
              <a:rPr lang="uk-UA" sz="2600" dirty="0" smtClean="0">
                <a:latin typeface="Bookman Old Style" pitchFamily="18" charset="0"/>
              </a:rPr>
              <a:t> </a:t>
            </a:r>
            <a:r>
              <a:rPr lang="uk-UA" sz="2600" dirty="0" err="1" smtClean="0">
                <a:latin typeface="Bookman Old Style" pitchFamily="18" charset="0"/>
              </a:rPr>
              <a:t>subjected</a:t>
            </a:r>
            <a:r>
              <a:rPr lang="uk-UA" sz="2600" dirty="0" smtClean="0">
                <a:latin typeface="Bookman Old Style" pitchFamily="18" charset="0"/>
              </a:rPr>
              <a:t> </a:t>
            </a:r>
            <a:r>
              <a:rPr lang="uk-UA" sz="2600" dirty="0" err="1" smtClean="0">
                <a:latin typeface="Bookman Old Style" pitchFamily="18" charset="0"/>
              </a:rPr>
              <a:t>to</a:t>
            </a:r>
            <a:r>
              <a:rPr lang="uk-UA" sz="2600" dirty="0" smtClean="0">
                <a:latin typeface="Bookman Old Style" pitchFamily="18" charset="0"/>
              </a:rPr>
              <a:t> </a:t>
            </a:r>
            <a:r>
              <a:rPr lang="uk-UA" sz="2600" dirty="0" err="1" smtClean="0">
                <a:latin typeface="Bookman Old Style" pitchFamily="18" charset="0"/>
              </a:rPr>
              <a:t>control</a:t>
            </a:r>
            <a:r>
              <a:rPr lang="uk-UA" sz="2600" dirty="0" smtClean="0">
                <a:latin typeface="Bookman Old Style" pitchFamily="18" charset="0"/>
              </a:rPr>
              <a:t> </a:t>
            </a:r>
            <a:r>
              <a:rPr lang="uk-UA" sz="2600" dirty="0" err="1" smtClean="0">
                <a:latin typeface="Bookman Old Style" pitchFamily="18" charset="0"/>
              </a:rPr>
              <a:t>in</a:t>
            </a:r>
            <a:r>
              <a:rPr lang="uk-UA" sz="2600" dirty="0" smtClean="0">
                <a:latin typeface="Bookman Old Style" pitchFamily="18" charset="0"/>
              </a:rPr>
              <a:t> </a:t>
            </a:r>
            <a:r>
              <a:rPr lang="en-US" sz="2600" dirty="0" smtClean="0">
                <a:latin typeface="Bookman Old Style" pitchFamily="18" charset="0"/>
              </a:rPr>
              <a:t>Ukraine</a:t>
            </a:r>
            <a:r>
              <a:rPr lang="uk-UA" sz="2600" dirty="0" smtClean="0">
                <a:latin typeface="Bookman Old Style" pitchFamily="18" charset="0"/>
              </a:rPr>
              <a:t> </a:t>
            </a:r>
            <a:r>
              <a:rPr lang="uk-UA" sz="2600" dirty="0" err="1" smtClean="0">
                <a:latin typeface="Bookman Old Style" pitchFamily="18" charset="0"/>
              </a:rPr>
              <a:t>being</a:t>
            </a:r>
            <a:r>
              <a:rPr lang="uk-UA" sz="2600" dirty="0" smtClean="0">
                <a:latin typeface="Bookman Old Style" pitchFamily="18" charset="0"/>
              </a:rPr>
              <a:t> </a:t>
            </a:r>
            <a:r>
              <a:rPr lang="uk-UA" sz="2600" dirty="0" err="1" smtClean="0">
                <a:latin typeface="Bookman Old Style" pitchFamily="18" charset="0"/>
              </a:rPr>
              <a:t>numbered</a:t>
            </a:r>
            <a:r>
              <a:rPr lang="uk-UA" sz="2600" dirty="0" smtClean="0">
                <a:latin typeface="Bookman Old Style" pitchFamily="18" charset="0"/>
              </a:rPr>
              <a:t> </a:t>
            </a:r>
            <a:r>
              <a:rPr lang="uk-UA" sz="2600" dirty="0" err="1" smtClean="0">
                <a:latin typeface="Bookman Old Style" pitchFamily="18" charset="0"/>
              </a:rPr>
              <a:t>and</a:t>
            </a:r>
            <a:r>
              <a:rPr lang="uk-UA" sz="2600" dirty="0" smtClean="0">
                <a:latin typeface="Bookman Old Style" pitchFamily="18" charset="0"/>
              </a:rPr>
              <a:t> </a:t>
            </a:r>
            <a:r>
              <a:rPr lang="uk-UA" sz="2600" dirty="0" err="1" smtClean="0">
                <a:latin typeface="Bookman Old Style" pitchFamily="18" charset="0"/>
              </a:rPr>
              <a:t>consolidated</a:t>
            </a:r>
            <a:r>
              <a:rPr lang="uk-UA" sz="2600" dirty="0" smtClean="0">
                <a:latin typeface="Bookman Old Style" pitchFamily="18" charset="0"/>
              </a:rPr>
              <a:t> </a:t>
            </a:r>
            <a:r>
              <a:rPr lang="uk-UA" sz="2600" dirty="0" err="1" smtClean="0">
                <a:latin typeface="Bookman Old Style" pitchFamily="18" charset="0"/>
              </a:rPr>
              <a:t>in</a:t>
            </a:r>
            <a:r>
              <a:rPr lang="uk-UA" sz="2600" dirty="0" smtClean="0">
                <a:latin typeface="Bookman Old Style" pitchFamily="18" charset="0"/>
              </a:rPr>
              <a:t> </a:t>
            </a:r>
            <a:r>
              <a:rPr lang="uk-UA" sz="2600" dirty="0" err="1" smtClean="0">
                <a:latin typeface="Bookman Old Style" pitchFamily="18" charset="0"/>
              </a:rPr>
              <a:t>the</a:t>
            </a:r>
            <a:r>
              <a:rPr lang="uk-UA" sz="2600" dirty="0" smtClean="0">
                <a:latin typeface="Bookman Old Style" pitchFamily="18" charset="0"/>
              </a:rPr>
              <a:t> </a:t>
            </a:r>
            <a:r>
              <a:rPr lang="uk-UA" sz="2600" dirty="0" err="1" smtClean="0">
                <a:latin typeface="Bookman Old Style" pitchFamily="18" charset="0"/>
              </a:rPr>
              <a:t>relevant</a:t>
            </a:r>
            <a:r>
              <a:rPr lang="uk-UA" sz="2600" dirty="0" smtClean="0">
                <a:latin typeface="Bookman Old Style" pitchFamily="18" charset="0"/>
              </a:rPr>
              <a:t> </a:t>
            </a:r>
            <a:r>
              <a:rPr lang="uk-UA" sz="2600" dirty="0" err="1" smtClean="0">
                <a:latin typeface="Bookman Old Style" pitchFamily="18" charset="0"/>
              </a:rPr>
              <a:t>schedules</a:t>
            </a:r>
            <a:r>
              <a:rPr lang="uk-UA" sz="2600" dirty="0" smtClean="0">
                <a:latin typeface="Bookman Old Style" pitchFamily="18" charset="0"/>
              </a:rPr>
              <a:t> </a:t>
            </a:r>
            <a:r>
              <a:rPr lang="uk-UA" sz="2600" dirty="0" err="1" smtClean="0">
                <a:latin typeface="Bookman Old Style" pitchFamily="18" charset="0"/>
              </a:rPr>
              <a:t>and</a:t>
            </a:r>
            <a:r>
              <a:rPr lang="uk-UA" sz="2600" dirty="0" smtClean="0">
                <a:latin typeface="Bookman Old Style" pitchFamily="18" charset="0"/>
              </a:rPr>
              <a:t> </a:t>
            </a:r>
            <a:r>
              <a:rPr lang="uk-UA" sz="2600" dirty="0" err="1" smtClean="0">
                <a:latin typeface="Bookman Old Style" pitchFamily="18" charset="0"/>
              </a:rPr>
              <a:t>list</a:t>
            </a:r>
            <a:r>
              <a:rPr lang="uk-UA" sz="2600" dirty="0" smtClean="0">
                <a:latin typeface="Bookman Old Style" pitchFamily="18" charset="0"/>
              </a:rPr>
              <a:t> </a:t>
            </a:r>
            <a:r>
              <a:rPr lang="uk-UA" sz="2600" dirty="0" err="1" smtClean="0">
                <a:latin typeface="Bookman Old Style" pitchFamily="18" charset="0"/>
              </a:rPr>
              <a:t>on</a:t>
            </a:r>
            <a:r>
              <a:rPr lang="uk-UA" sz="2600" dirty="0" smtClean="0">
                <a:latin typeface="Bookman Old Style" pitchFamily="18" charset="0"/>
              </a:rPr>
              <a:t> </a:t>
            </a:r>
            <a:r>
              <a:rPr lang="uk-UA" sz="2600" dirty="0" err="1" smtClean="0">
                <a:latin typeface="Bookman Old Style" pitchFamily="18" charset="0"/>
              </a:rPr>
              <a:t>the</a:t>
            </a:r>
            <a:r>
              <a:rPr lang="uk-UA" sz="2600" dirty="0" smtClean="0">
                <a:latin typeface="Bookman Old Style" pitchFamily="18" charset="0"/>
              </a:rPr>
              <a:t> </a:t>
            </a:r>
            <a:r>
              <a:rPr lang="uk-UA" sz="2600" dirty="0" err="1" smtClean="0">
                <a:latin typeface="Bookman Old Style" pitchFamily="18" charset="0"/>
              </a:rPr>
              <a:t>basis</a:t>
            </a:r>
            <a:r>
              <a:rPr lang="uk-UA" sz="2600" dirty="0" smtClean="0">
                <a:latin typeface="Bookman Old Style" pitchFamily="18" charset="0"/>
              </a:rPr>
              <a:t> </a:t>
            </a:r>
            <a:r>
              <a:rPr lang="uk-UA" sz="2600" dirty="0" err="1" smtClean="0">
                <a:latin typeface="Bookman Old Style" pitchFamily="18" charset="0"/>
              </a:rPr>
              <a:t>of</a:t>
            </a:r>
            <a:r>
              <a:rPr lang="uk-UA" sz="2600" dirty="0" smtClean="0">
                <a:latin typeface="Bookman Old Style" pitchFamily="18" charset="0"/>
              </a:rPr>
              <a:t> </a:t>
            </a:r>
            <a:r>
              <a:rPr lang="uk-UA" sz="2600" dirty="0" err="1" smtClean="0">
                <a:latin typeface="Bookman Old Style" pitchFamily="18" charset="0"/>
              </a:rPr>
              <a:t>international</a:t>
            </a:r>
            <a:r>
              <a:rPr lang="uk-UA" sz="2600" dirty="0" smtClean="0">
                <a:latin typeface="Bookman Old Style" pitchFamily="18" charset="0"/>
              </a:rPr>
              <a:t> </a:t>
            </a:r>
            <a:r>
              <a:rPr lang="uk-UA" sz="2600" dirty="0" err="1" smtClean="0">
                <a:latin typeface="Bookman Old Style" pitchFamily="18" charset="0"/>
              </a:rPr>
              <a:t>conventions</a:t>
            </a:r>
            <a:endParaRPr lang="uk-UA" sz="2600" dirty="0">
              <a:latin typeface="Bookman Old Style" pitchFamily="18" charset="0"/>
            </a:endParaRPr>
          </a:p>
        </p:txBody>
      </p:sp>
      <p:sp>
        <p:nvSpPr>
          <p:cNvPr id="4" name="Прямоугольник 3"/>
          <p:cNvSpPr/>
          <p:nvPr/>
        </p:nvSpPr>
        <p:spPr>
          <a:xfrm>
            <a:off x="1619672" y="4549676"/>
            <a:ext cx="6408712" cy="1754326"/>
          </a:xfrm>
          <a:prstGeom prst="rect">
            <a:avLst/>
          </a:prstGeom>
          <a:solidFill>
            <a:schemeClr val="accent2">
              <a:lumMod val="40000"/>
              <a:lumOff val="60000"/>
            </a:schemeClr>
          </a:solidFill>
          <a:ln w="9525">
            <a:solidFill>
              <a:schemeClr val="tx1"/>
            </a:solidFill>
          </a:ln>
        </p:spPr>
        <p:txBody>
          <a:bodyPr wrap="square">
            <a:spAutoFit/>
          </a:bodyPr>
          <a:lstStyle/>
          <a:p>
            <a:pPr algn="just"/>
            <a:r>
              <a:rPr lang="en-US" dirty="0" smtClean="0"/>
              <a:t> What schedule a drug is placed in is determined by the legitimacy and value of potential medical uses, along with the potential for abuse and the level of risk of addiction. Countries must classify certain drugs in certain schedules to comply with certain diplomatic agreements, such as the Single Convention on Narcotic Drugs.</a:t>
            </a:r>
            <a:endParaRPr lang="uk-UA" dirty="0"/>
          </a:p>
        </p:txBody>
      </p:sp>
      <p:sp>
        <p:nvSpPr>
          <p:cNvPr id="6" name="Прямоугольник 5"/>
          <p:cNvSpPr/>
          <p:nvPr/>
        </p:nvSpPr>
        <p:spPr>
          <a:xfrm>
            <a:off x="1619672" y="3501008"/>
            <a:ext cx="6408712" cy="923330"/>
          </a:xfrm>
          <a:prstGeom prst="rect">
            <a:avLst/>
          </a:prstGeom>
          <a:solidFill>
            <a:schemeClr val="accent2">
              <a:lumMod val="40000"/>
              <a:lumOff val="60000"/>
            </a:schemeClr>
          </a:solidFill>
          <a:ln w="9525">
            <a:solidFill>
              <a:schemeClr val="tx1"/>
            </a:solidFill>
          </a:ln>
        </p:spPr>
        <p:txBody>
          <a:bodyPr wrap="square">
            <a:spAutoFit/>
          </a:bodyPr>
          <a:lstStyle/>
          <a:p>
            <a:pPr algn="ctr"/>
            <a:r>
              <a:rPr lang="en-US" dirty="0" smtClean="0"/>
              <a:t>The Government passed the Controlled Substances Act  in response to the drug epidemic. This List established four drug classifications, or schedules.</a:t>
            </a:r>
            <a:endParaRPr lang="uk-UA" dirty="0"/>
          </a:p>
        </p:txBody>
      </p:sp>
    </p:spTree>
    <p:extLst>
      <p:ext uri="{BB962C8B-B14F-4D97-AF65-F5344CB8AC3E}">
        <p14:creationId xmlns="" xmlns:p14="http://schemas.microsoft.com/office/powerpoint/2010/main" val="2921081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accent1">
              <a:lumMod val="20000"/>
              <a:lumOff val="80000"/>
            </a:schemeClr>
          </a:solidFill>
        </p:spPr>
        <p:txBody>
          <a:bodyPr>
            <a:normAutofit/>
          </a:bodyPr>
          <a:lstStyle/>
          <a:p>
            <a:r>
              <a:rPr lang="ru-RU" sz="3600" b="1" i="1" dirty="0" smtClean="0">
                <a:solidFill>
                  <a:srgbClr val="002060"/>
                </a:solidFill>
              </a:rPr>
              <a:t> </a:t>
            </a:r>
            <a:r>
              <a:rPr lang="ru-RU" sz="2200" b="1" i="1" dirty="0" err="1" smtClean="0">
                <a:latin typeface="Bookman Old Style" pitchFamily="18" charset="0"/>
              </a:rPr>
              <a:t>List</a:t>
            </a:r>
            <a:r>
              <a:rPr lang="ru-RU" sz="2200" b="1" i="1" dirty="0" smtClean="0">
                <a:latin typeface="Bookman Old Style" pitchFamily="18" charset="0"/>
              </a:rPr>
              <a:t> </a:t>
            </a:r>
            <a:r>
              <a:rPr lang="ru-RU" sz="2200" b="1" i="1" dirty="0" err="1" smtClean="0">
                <a:latin typeface="Bookman Old Style" pitchFamily="18" charset="0"/>
              </a:rPr>
              <a:t>of</a:t>
            </a:r>
            <a:r>
              <a:rPr lang="ru-RU" sz="2200" b="1" i="1" dirty="0" smtClean="0">
                <a:latin typeface="Bookman Old Style" pitchFamily="18" charset="0"/>
              </a:rPr>
              <a:t> </a:t>
            </a:r>
            <a:r>
              <a:rPr lang="ru-RU" sz="2200" b="1" i="1" dirty="0" err="1" smtClean="0">
                <a:latin typeface="Bookman Old Style" pitchFamily="18" charset="0"/>
              </a:rPr>
              <a:t>narcotic</a:t>
            </a:r>
            <a:r>
              <a:rPr lang="ru-RU" sz="2200" b="1" i="1" dirty="0" smtClean="0">
                <a:latin typeface="Bookman Old Style" pitchFamily="18" charset="0"/>
              </a:rPr>
              <a:t> </a:t>
            </a:r>
            <a:r>
              <a:rPr lang="ru-RU" sz="2200" b="1" i="1" dirty="0" err="1" smtClean="0">
                <a:latin typeface="Bookman Old Style" pitchFamily="18" charset="0"/>
              </a:rPr>
              <a:t>drugs</a:t>
            </a:r>
            <a:r>
              <a:rPr lang="ru-RU" sz="2200" b="1" i="1" dirty="0" smtClean="0">
                <a:latin typeface="Bookman Old Style" pitchFamily="18" charset="0"/>
              </a:rPr>
              <a:t>, </a:t>
            </a:r>
            <a:r>
              <a:rPr lang="ru-RU" sz="2200" b="1" i="1" dirty="0" err="1" smtClean="0">
                <a:latin typeface="Bookman Old Style" pitchFamily="18" charset="0"/>
              </a:rPr>
              <a:t>psychotropic</a:t>
            </a:r>
            <a:r>
              <a:rPr lang="ru-RU" sz="2200" b="1" i="1" dirty="0" smtClean="0">
                <a:latin typeface="Bookman Old Style" pitchFamily="18" charset="0"/>
              </a:rPr>
              <a:t> </a:t>
            </a:r>
            <a:r>
              <a:rPr lang="ru-RU" sz="2200" b="1" i="1" dirty="0" err="1" smtClean="0">
                <a:latin typeface="Bookman Old Style" pitchFamily="18" charset="0"/>
              </a:rPr>
              <a:t>substances</a:t>
            </a:r>
            <a:r>
              <a:rPr lang="ru-RU" sz="2200" b="1" i="1" dirty="0" smtClean="0">
                <a:latin typeface="Bookman Old Style" pitchFamily="18" charset="0"/>
              </a:rPr>
              <a:t> </a:t>
            </a:r>
            <a:br>
              <a:rPr lang="ru-RU" sz="2200" b="1" i="1" dirty="0" smtClean="0">
                <a:latin typeface="Bookman Old Style" pitchFamily="18" charset="0"/>
              </a:rPr>
            </a:br>
            <a:r>
              <a:rPr lang="ru-RU" sz="2200" b="1" i="1" dirty="0" err="1" smtClean="0">
                <a:latin typeface="Bookman Old Style" pitchFamily="18" charset="0"/>
              </a:rPr>
              <a:t>and</a:t>
            </a:r>
            <a:r>
              <a:rPr lang="ru-RU" sz="2200" b="1" i="1" dirty="0" smtClean="0">
                <a:latin typeface="Bookman Old Style" pitchFamily="18" charset="0"/>
              </a:rPr>
              <a:t> </a:t>
            </a:r>
            <a:r>
              <a:rPr lang="ru-RU" sz="2200" b="1" i="1" dirty="0" err="1" smtClean="0">
                <a:latin typeface="Bookman Old Style" pitchFamily="18" charset="0"/>
              </a:rPr>
              <a:t>precursors</a:t>
            </a:r>
            <a:r>
              <a:rPr lang="ru-RU" sz="2200" b="1" i="1" dirty="0" smtClean="0">
                <a:latin typeface="Bookman Old Style" pitchFamily="18" charset="0"/>
              </a:rPr>
              <a:t> </a:t>
            </a:r>
            <a:endParaRPr lang="ru-RU" sz="2200" b="1" i="1" dirty="0">
              <a:solidFill>
                <a:srgbClr val="002060"/>
              </a:solidFill>
              <a:latin typeface="Bookman Old Style" pitchFamily="18" charset="0"/>
            </a:endParaRPr>
          </a:p>
        </p:txBody>
      </p:sp>
      <p:graphicFrame>
        <p:nvGraphicFramePr>
          <p:cNvPr id="4" name="Содержимое 3"/>
          <p:cNvGraphicFramePr>
            <a:graphicFrameLocks noGrp="1"/>
          </p:cNvGraphicFramePr>
          <p:nvPr>
            <p:ph idx="1"/>
          </p:nvPr>
        </p:nvGraphicFramePr>
        <p:xfrm>
          <a:off x="395536" y="1772816"/>
          <a:ext cx="8496944" cy="3144520"/>
        </p:xfrm>
        <a:graphic>
          <a:graphicData uri="http://schemas.openxmlformats.org/drawingml/2006/table">
            <a:tbl>
              <a:tblPr firstRow="1" bandRow="1">
                <a:tableStyleId>{5C22544A-7EE6-4342-B048-85BDC9FD1C3A}</a:tableStyleId>
              </a:tblPr>
              <a:tblGrid>
                <a:gridCol w="1008112"/>
                <a:gridCol w="1763404"/>
                <a:gridCol w="3895317"/>
                <a:gridCol w="1830111"/>
              </a:tblGrid>
              <a:tr h="370840">
                <a:tc>
                  <a:txBody>
                    <a:bodyPr/>
                    <a:lstStyle/>
                    <a:p>
                      <a:pPr algn="ctr"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ctr"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ctr"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ctr"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r>
              <a:tr h="370840">
                <a:tc rowSpan="3">
                  <a:txBody>
                    <a:bodyPr/>
                    <a:lstStyle/>
                    <a:p>
                      <a:pPr algn="ctr"/>
                      <a:r>
                        <a:rPr lang="en-US" sz="2000" b="0" i="0" dirty="0" smtClean="0">
                          <a:solidFill>
                            <a:schemeClr val="tx1"/>
                          </a:solidFill>
                          <a:latin typeface="Bookman Old Style" pitchFamily="18" charset="0"/>
                        </a:rPr>
                        <a:t>I</a:t>
                      </a:r>
                      <a:endParaRPr lang="ru-RU" sz="2000" b="0" i="0" dirty="0" smtClean="0">
                        <a:solidFill>
                          <a:schemeClr val="tx1"/>
                        </a:solidFill>
                        <a:latin typeface="Bookman Old Style" pitchFamily="18" charset="0"/>
                      </a:endParaRPr>
                    </a:p>
                  </a:txBody>
                  <a:tcPr>
                    <a:solidFill>
                      <a:schemeClr val="tx2">
                        <a:lumMod val="40000"/>
                        <a:lumOff val="60000"/>
                      </a:schemeClr>
                    </a:solidFill>
                  </a:tcPr>
                </a:tc>
                <a:tc>
                  <a:txBody>
                    <a:bodyPr/>
                    <a:lstStyle/>
                    <a:p>
                      <a:pPr algn="ctr"/>
                      <a:r>
                        <a:rPr lang="en-US" sz="2000" b="0" i="0" dirty="0" smtClean="0">
                          <a:solidFill>
                            <a:schemeClr val="tx1"/>
                          </a:solidFill>
                          <a:latin typeface="Bookman Old Style" pitchFamily="18" charset="0"/>
                        </a:rPr>
                        <a:t>1</a:t>
                      </a:r>
                      <a:endParaRPr lang="ru-RU" sz="2000" b="0" i="0" dirty="0" smtClean="0">
                        <a:solidFill>
                          <a:schemeClr val="tx1"/>
                        </a:solidFill>
                        <a:latin typeface="Bookman Old Style" pitchFamily="18" charset="0"/>
                      </a:endParaRPr>
                    </a:p>
                  </a:txBody>
                  <a:tcPr>
                    <a:solidFill>
                      <a:schemeClr val="tx2">
                        <a:lumMod val="40000"/>
                        <a:lumOff val="60000"/>
                      </a:schemeClr>
                    </a:solidFill>
                  </a:tcPr>
                </a:tc>
                <a:tc>
                  <a:txBody>
                    <a:bodyPr/>
                    <a:lstStyle/>
                    <a:p>
                      <a:pPr algn="just" fontAlgn="base" hangingPunct="0">
                        <a:spcAft>
                          <a:spcPts val="0"/>
                        </a:spcAft>
                      </a:pPr>
                      <a:r>
                        <a:rPr lang="en-US" sz="1400" b="0" dirty="0">
                          <a:latin typeface="Bookman Old Style" pitchFamily="18" charset="0"/>
                          <a:ea typeface="Times New Roman"/>
                          <a:cs typeface="Times New Roman"/>
                        </a:rPr>
                        <a:t>Especially dangerous narcotic drugs turnover of which is prohibited</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fontAlgn="base" hangingPunct="0">
                        <a:spcAft>
                          <a:spcPts val="0"/>
                        </a:spcAft>
                      </a:pPr>
                      <a:r>
                        <a:rPr lang="en-US" sz="1400" b="0">
                          <a:solidFill>
                            <a:srgbClr val="000000"/>
                          </a:solidFill>
                          <a:latin typeface="Bookman Old Style" pitchFamily="18" charset="0"/>
                          <a:ea typeface="Times New Roman"/>
                          <a:cs typeface="Times New Roman"/>
                        </a:rPr>
                        <a:t>Heroin, Cannabis</a:t>
                      </a:r>
                      <a:endParaRPr lang="uk-UA" sz="1400" b="0">
                        <a:latin typeface="Bookman Old Style" pitchFamily="18" charset="0"/>
                        <a:ea typeface="Times New Roman"/>
                        <a:cs typeface="Times New Roman"/>
                      </a:endParaRPr>
                    </a:p>
                    <a:p>
                      <a:pPr fontAlgn="base" hangingPunct="0">
                        <a:spcAft>
                          <a:spcPts val="0"/>
                        </a:spcAft>
                      </a:pPr>
                      <a:r>
                        <a:rPr lang="en-US" sz="1400" b="0">
                          <a:solidFill>
                            <a:srgbClr val="000000"/>
                          </a:solidFill>
                          <a:latin typeface="Bookman Old Style" pitchFamily="18" charset="0"/>
                          <a:ea typeface="Times New Roman"/>
                          <a:cs typeface="Times New Roman"/>
                        </a:rPr>
                        <a:t>Coca leafs</a:t>
                      </a:r>
                      <a:endParaRPr lang="uk-UA" sz="1400" b="0">
                        <a:latin typeface="Bookman Old Style" pitchFamily="18" charset="0"/>
                        <a:ea typeface="Times New Roman"/>
                        <a:cs typeface="Times New Roman"/>
                      </a:endParaRPr>
                    </a:p>
                    <a:p>
                      <a:pPr fontAlgn="base" hangingPunct="0">
                        <a:spcAft>
                          <a:spcPts val="0"/>
                        </a:spcAft>
                      </a:pPr>
                      <a:r>
                        <a:rPr lang="en-US" sz="1400" b="0">
                          <a:solidFill>
                            <a:srgbClr val="000000"/>
                          </a:solidFill>
                          <a:latin typeface="Bookman Old Style" pitchFamily="18" charset="0"/>
                          <a:ea typeface="Times New Roman"/>
                          <a:cs typeface="Times New Roman"/>
                        </a:rPr>
                        <a:t>Cocaine</a:t>
                      </a:r>
                      <a:endParaRPr lang="uk-UA" sz="1400" b="0">
                        <a:latin typeface="Bookman Old Style" pitchFamily="18" charset="0"/>
                        <a:ea typeface="Times New Roman"/>
                        <a:cs typeface="Times New Roman"/>
                      </a:endParaRPr>
                    </a:p>
                  </a:txBody>
                  <a:tcPr marL="68580" marR="68580" marT="0" marB="0">
                    <a:solidFill>
                      <a:schemeClr val="tx2">
                        <a:lumMod val="40000"/>
                        <a:lumOff val="60000"/>
                      </a:schemeClr>
                    </a:solidFill>
                  </a:tcPr>
                </a:tc>
              </a:tr>
              <a:tr h="370840">
                <a:tc vMerge="1">
                  <a:txBody>
                    <a:bodyPr/>
                    <a:lstStyle/>
                    <a:p>
                      <a:endParaRPr lang="ru-RU" sz="2800" dirty="0" smtClean="0">
                        <a:solidFill>
                          <a:schemeClr val="tx1"/>
                        </a:solidFill>
                      </a:endParaRPr>
                    </a:p>
                  </a:txBody>
                  <a:tcPr>
                    <a:solidFill>
                      <a:schemeClr val="tx2">
                        <a:lumMod val="40000"/>
                        <a:lumOff val="60000"/>
                      </a:schemeClr>
                    </a:solidFill>
                  </a:tcPr>
                </a:tc>
                <a:tc>
                  <a:txBody>
                    <a:bodyPr/>
                    <a:lstStyle/>
                    <a:p>
                      <a:pPr algn="ctr"/>
                      <a:r>
                        <a:rPr lang="en-US" sz="2000" b="0" i="0" dirty="0" smtClean="0">
                          <a:solidFill>
                            <a:schemeClr val="tx1"/>
                          </a:solidFill>
                          <a:latin typeface="Bookman Old Style" pitchFamily="18" charset="0"/>
                        </a:rPr>
                        <a:t>2</a:t>
                      </a:r>
                      <a:endParaRPr lang="ru-RU" sz="2000" b="0" i="0" dirty="0" smtClean="0">
                        <a:solidFill>
                          <a:schemeClr val="tx1"/>
                        </a:solidFill>
                        <a:latin typeface="Bookman Old Style" pitchFamily="18" charset="0"/>
                      </a:endParaRPr>
                    </a:p>
                  </a:txBody>
                  <a:tcPr>
                    <a:solidFill>
                      <a:schemeClr val="tx2">
                        <a:lumMod val="40000"/>
                        <a:lumOff val="60000"/>
                      </a:schemeClr>
                    </a:solidFill>
                  </a:tcPr>
                </a:tc>
                <a:tc>
                  <a:txBody>
                    <a:bodyPr/>
                    <a:lstStyle/>
                    <a:p>
                      <a:pPr algn="just" fontAlgn="base" hangingPunct="0">
                        <a:spcAft>
                          <a:spcPts val="0"/>
                        </a:spcAft>
                      </a:pPr>
                      <a:r>
                        <a:rPr lang="en-US" sz="1400" b="0" dirty="0">
                          <a:latin typeface="Bookman Old Style" pitchFamily="18" charset="0"/>
                          <a:ea typeface="Times New Roman"/>
                          <a:cs typeface="Times New Roman"/>
                        </a:rPr>
                        <a:t>Especially dangerous Psychotropic substances</a:t>
                      </a:r>
                      <a:r>
                        <a:rPr lang="en-US" sz="1400" b="0" dirty="0" smtClean="0">
                          <a:latin typeface="Bookman Old Style" pitchFamily="18" charset="0"/>
                          <a:ea typeface="Times New Roman"/>
                          <a:cs typeface="Times New Roman"/>
                        </a:rPr>
                        <a:t>,  </a:t>
                      </a:r>
                      <a:r>
                        <a:rPr lang="en-US" sz="1400" b="0" dirty="0">
                          <a:latin typeface="Bookman Old Style" pitchFamily="18" charset="0"/>
                          <a:ea typeface="Times New Roman"/>
                          <a:cs typeface="Times New Roman"/>
                        </a:rPr>
                        <a:t>turnover of which is prohibited</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fontAlgn="base" hangingPunct="0">
                        <a:spcAft>
                          <a:spcPts val="0"/>
                        </a:spcAft>
                      </a:pPr>
                      <a:r>
                        <a:rPr lang="ru-RU" sz="1400" b="0" dirty="0" err="1">
                          <a:solidFill>
                            <a:srgbClr val="000000"/>
                          </a:solidFill>
                          <a:latin typeface="Bookman Old Style" pitchFamily="18" charset="0"/>
                          <a:ea typeface="Times New Roman"/>
                          <a:cs typeface="Times New Roman"/>
                        </a:rPr>
                        <a:t>Brolamphetamine</a:t>
                      </a:r>
                      <a:endParaRPr lang="uk-UA" sz="1400" b="0" dirty="0">
                        <a:latin typeface="Bookman Old Style" pitchFamily="18" charset="0"/>
                        <a:ea typeface="Times New Roman"/>
                        <a:cs typeface="Times New Roman"/>
                      </a:endParaRPr>
                    </a:p>
                    <a:p>
                      <a:pPr fontAlgn="base" hangingPunct="0">
                        <a:spcAft>
                          <a:spcPts val="0"/>
                        </a:spcAft>
                      </a:pPr>
                      <a:r>
                        <a:rPr lang="ru-RU" sz="1400" b="0" dirty="0" err="1">
                          <a:solidFill>
                            <a:srgbClr val="000000"/>
                          </a:solidFill>
                          <a:latin typeface="Bookman Old Style" pitchFamily="18" charset="0"/>
                          <a:ea typeface="Times New Roman"/>
                          <a:cs typeface="Times New Roman"/>
                        </a:rPr>
                        <a:t>Meskalin</a:t>
                      </a:r>
                      <a:endParaRPr lang="uk-UA" sz="1400" b="0" dirty="0">
                        <a:latin typeface="Bookman Old Style" pitchFamily="18" charset="0"/>
                        <a:ea typeface="Times New Roman"/>
                        <a:cs typeface="Times New Roman"/>
                      </a:endParaRPr>
                    </a:p>
                    <a:p>
                      <a:pPr fontAlgn="base" hangingPunct="0">
                        <a:spcAft>
                          <a:spcPts val="0"/>
                        </a:spcAft>
                      </a:pPr>
                      <a:r>
                        <a:rPr lang="ru-RU" sz="1400" b="0" dirty="0" err="1">
                          <a:solidFill>
                            <a:srgbClr val="000000"/>
                          </a:solidFill>
                          <a:latin typeface="Bookman Old Style" pitchFamily="18" charset="0"/>
                          <a:ea typeface="Times New Roman"/>
                          <a:cs typeface="Times New Roman"/>
                        </a:rPr>
                        <a:t>Amphetamine</a:t>
                      </a:r>
                      <a:endParaRPr lang="uk-UA" sz="1400" b="0" dirty="0">
                        <a:latin typeface="Bookman Old Style" pitchFamily="18" charset="0"/>
                        <a:ea typeface="Times New Roman"/>
                        <a:cs typeface="Times New Roman"/>
                      </a:endParaRPr>
                    </a:p>
                    <a:p>
                      <a:pPr fontAlgn="base" hangingPunct="0">
                        <a:spcAft>
                          <a:spcPts val="0"/>
                        </a:spcAft>
                      </a:pPr>
                      <a:r>
                        <a:rPr lang="ru-RU" sz="1400" b="0" dirty="0" err="1">
                          <a:solidFill>
                            <a:srgbClr val="000000"/>
                          </a:solidFill>
                          <a:latin typeface="Bookman Old Style" pitchFamily="18" charset="0"/>
                          <a:ea typeface="Times New Roman"/>
                          <a:cs typeface="Times New Roman"/>
                        </a:rPr>
                        <a:t>Metakvalon</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r>
              <a:tr h="370840">
                <a:tc vMerge="1">
                  <a:txBody>
                    <a:bodyPr/>
                    <a:lstStyle/>
                    <a:p>
                      <a:endParaRPr lang="ru-RU" sz="2400" b="1" kern="1200" dirty="0" smtClean="0">
                        <a:solidFill>
                          <a:schemeClr val="tx1"/>
                        </a:solidFill>
                        <a:latin typeface="+mn-lt"/>
                        <a:ea typeface="+mn-ea"/>
                        <a:cs typeface="+mn-cs"/>
                      </a:endParaRPr>
                    </a:p>
                  </a:txBody>
                  <a:tcPr>
                    <a:solidFill>
                      <a:schemeClr val="tx2">
                        <a:lumMod val="40000"/>
                        <a:lumOff val="60000"/>
                      </a:schemeClr>
                    </a:solidFill>
                  </a:tcPr>
                </a:tc>
                <a:tc>
                  <a:txBody>
                    <a:bodyPr/>
                    <a:lstStyle/>
                    <a:p>
                      <a:pPr algn="ctr"/>
                      <a:r>
                        <a:rPr lang="en-US" sz="2000" b="0" i="0" kern="1200" dirty="0" smtClean="0">
                          <a:solidFill>
                            <a:schemeClr val="tx1"/>
                          </a:solidFill>
                          <a:latin typeface="Bookman Old Style" pitchFamily="18" charset="0"/>
                          <a:ea typeface="+mn-ea"/>
                          <a:cs typeface="+mn-cs"/>
                        </a:rPr>
                        <a:t>3</a:t>
                      </a:r>
                      <a:endParaRPr lang="ru-RU" sz="2000" b="0" i="0" kern="1200" dirty="0" smtClean="0">
                        <a:solidFill>
                          <a:schemeClr val="tx1"/>
                        </a:solidFill>
                        <a:latin typeface="Bookman Old Style" pitchFamily="18" charset="0"/>
                        <a:ea typeface="+mn-ea"/>
                        <a:cs typeface="+mn-cs"/>
                      </a:endParaRPr>
                    </a:p>
                  </a:txBody>
                  <a:tcPr>
                    <a:solidFill>
                      <a:schemeClr val="tx2">
                        <a:lumMod val="40000"/>
                        <a:lumOff val="60000"/>
                      </a:schemeClr>
                    </a:solidFill>
                  </a:tcPr>
                </a:tc>
                <a:tc>
                  <a:txBody>
                    <a:bodyPr/>
                    <a:lstStyle/>
                    <a:p>
                      <a:pPr algn="just" fontAlgn="base" hangingPunct="0">
                        <a:spcAft>
                          <a:spcPts val="0"/>
                        </a:spcAft>
                      </a:pPr>
                      <a:r>
                        <a:rPr lang="en-US" sz="1400" b="0" spc="10" dirty="0">
                          <a:solidFill>
                            <a:srgbClr val="000000"/>
                          </a:solidFill>
                          <a:latin typeface="Bookman Old Style" pitchFamily="18" charset="0"/>
                          <a:ea typeface="Times New Roman"/>
                          <a:cs typeface="Times New Roman"/>
                        </a:rPr>
                        <a:t>Plants containing narcotic drugs or  </a:t>
                      </a:r>
                      <a:r>
                        <a:rPr lang="en-US" sz="1400" b="0" dirty="0">
                          <a:latin typeface="Bookman Old Style" pitchFamily="18" charset="0"/>
                          <a:ea typeface="Times New Roman"/>
                          <a:cs typeface="Times New Roman"/>
                        </a:rPr>
                        <a:t>Psychotropic substances</a:t>
                      </a:r>
                      <a:r>
                        <a:rPr lang="en-US" sz="1400" b="0" dirty="0" smtClean="0">
                          <a:latin typeface="Bookman Old Style" pitchFamily="18" charset="0"/>
                          <a:ea typeface="Times New Roman"/>
                          <a:cs typeface="Times New Roman"/>
                        </a:rPr>
                        <a:t>, </a:t>
                      </a:r>
                      <a:r>
                        <a:rPr lang="en-US" sz="1400" b="0" spc="10" dirty="0" smtClean="0">
                          <a:solidFill>
                            <a:srgbClr val="000000"/>
                          </a:solidFill>
                          <a:latin typeface="Bookman Old Style" pitchFamily="18" charset="0"/>
                          <a:ea typeface="Times New Roman"/>
                          <a:cs typeface="Times New Roman"/>
                        </a:rPr>
                        <a:t>which  </a:t>
                      </a:r>
                      <a:r>
                        <a:rPr lang="en-US" sz="1400" b="0" spc="10" dirty="0">
                          <a:solidFill>
                            <a:srgbClr val="000000"/>
                          </a:solidFill>
                          <a:latin typeface="Bookman Old Style" pitchFamily="18" charset="0"/>
                          <a:ea typeface="Times New Roman"/>
                          <a:cs typeface="Times New Roman"/>
                        </a:rPr>
                        <a:t>cultivated for industrial purposes</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fontAlgn="base" hangingPunct="0">
                        <a:spcAft>
                          <a:spcPts val="0"/>
                        </a:spcAft>
                      </a:pPr>
                      <a:r>
                        <a:rPr lang="en-US" sz="1400" b="0" spc="10" dirty="0">
                          <a:solidFill>
                            <a:srgbClr val="000000"/>
                          </a:solidFill>
                          <a:latin typeface="Bookman Old Style" pitchFamily="18" charset="0"/>
                          <a:ea typeface="Times New Roman"/>
                          <a:cs typeface="Times New Roman"/>
                        </a:rPr>
                        <a:t>Opium Poppy </a:t>
                      </a:r>
                      <a:r>
                        <a:rPr lang="en-US" sz="1400" b="0" dirty="0">
                          <a:solidFill>
                            <a:srgbClr val="000000"/>
                          </a:solidFill>
                          <a:latin typeface="Bookman Old Style" pitchFamily="18" charset="0"/>
                          <a:ea typeface="Times New Roman"/>
                          <a:cs typeface="Times New Roman"/>
                        </a:rPr>
                        <a:t>(</a:t>
                      </a:r>
                      <a:r>
                        <a:rPr lang="en-US" sz="1400" b="0" dirty="0" err="1">
                          <a:solidFill>
                            <a:srgbClr val="000000"/>
                          </a:solidFill>
                          <a:latin typeface="Bookman Old Style" pitchFamily="18" charset="0"/>
                          <a:ea typeface="Times New Roman"/>
                          <a:cs typeface="Times New Roman"/>
                        </a:rPr>
                        <a:t>Papaver</a:t>
                      </a:r>
                      <a:r>
                        <a:rPr lang="en-US" sz="1400" b="0" dirty="0">
                          <a:solidFill>
                            <a:srgbClr val="000000"/>
                          </a:solidFill>
                          <a:latin typeface="Bookman Old Style" pitchFamily="18" charset="0"/>
                          <a:ea typeface="Times New Roman"/>
                          <a:cs typeface="Times New Roman"/>
                        </a:rPr>
                        <a:t> </a:t>
                      </a:r>
                      <a:r>
                        <a:rPr lang="en-US" sz="1400" b="0" dirty="0" err="1">
                          <a:solidFill>
                            <a:srgbClr val="000000"/>
                          </a:solidFill>
                          <a:latin typeface="Bookman Old Style" pitchFamily="18" charset="0"/>
                          <a:ea typeface="Times New Roman"/>
                          <a:cs typeface="Times New Roman"/>
                        </a:rPr>
                        <a:t>somniferum</a:t>
                      </a:r>
                      <a:r>
                        <a:rPr lang="en-US" sz="1400" b="0" dirty="0">
                          <a:solidFill>
                            <a:srgbClr val="000000"/>
                          </a:solidFill>
                          <a:latin typeface="Bookman Old Style" pitchFamily="18" charset="0"/>
                          <a:ea typeface="Times New Roman"/>
                          <a:cs typeface="Times New Roman"/>
                        </a:rPr>
                        <a:t> L)</a:t>
                      </a:r>
                      <a:r>
                        <a:rPr lang="en-US" sz="1400" b="0" spc="10" dirty="0">
                          <a:solidFill>
                            <a:srgbClr val="000000"/>
                          </a:solidFill>
                          <a:latin typeface="Bookman Old Style" pitchFamily="18" charset="0"/>
                          <a:ea typeface="Times New Roman"/>
                          <a:cs typeface="Times New Roman"/>
                        </a:rPr>
                        <a:t>,</a:t>
                      </a:r>
                      <a:endParaRPr lang="uk-UA" sz="1400" b="0" dirty="0">
                        <a:latin typeface="Bookman Old Style" pitchFamily="18" charset="0"/>
                        <a:ea typeface="Times New Roman"/>
                        <a:cs typeface="Times New Roman"/>
                      </a:endParaRPr>
                    </a:p>
                    <a:p>
                      <a:pPr fontAlgn="base" hangingPunct="0">
                        <a:spcAft>
                          <a:spcPts val="0"/>
                        </a:spcAft>
                      </a:pPr>
                      <a:r>
                        <a:rPr lang="en-US" sz="1400" b="0" dirty="0">
                          <a:latin typeface="Bookman Old Style" pitchFamily="18" charset="0"/>
                          <a:ea typeface="Times New Roman"/>
                          <a:cs typeface="Times New Roman"/>
                        </a:rPr>
                        <a:t>Plant of the Genus of Hemp</a:t>
                      </a:r>
                      <a:r>
                        <a:rPr lang="en-US" sz="1400" b="0" dirty="0">
                          <a:solidFill>
                            <a:srgbClr val="000000"/>
                          </a:solidFill>
                          <a:latin typeface="Bookman Old Style" pitchFamily="18" charset="0"/>
                          <a:ea typeface="Times New Roman"/>
                          <a:cs typeface="Times New Roman"/>
                        </a:rPr>
                        <a:t> (Cannabis)</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r>
            </a:tbl>
          </a:graphicData>
        </a:graphic>
      </p:graphicFrame>
      <p:sp>
        <p:nvSpPr>
          <p:cNvPr id="6" name="Прямоугольник 5"/>
          <p:cNvSpPr/>
          <p:nvPr/>
        </p:nvSpPr>
        <p:spPr>
          <a:xfrm>
            <a:off x="4480310" y="1282799"/>
            <a:ext cx="872355" cy="307777"/>
          </a:xfrm>
          <a:prstGeom prst="rect">
            <a:avLst/>
          </a:prstGeom>
        </p:spPr>
        <p:txBody>
          <a:bodyPr wrap="none">
            <a:spAutoFit/>
          </a:bodyPr>
          <a:lstStyle/>
          <a:p>
            <a:r>
              <a:rPr lang="en-US" sz="1400" b="1" dirty="0" smtClean="0">
                <a:solidFill>
                  <a:prstClr val="white"/>
                </a:solidFill>
                <a:latin typeface="Times New Roman"/>
                <a:ea typeface="Times New Roman"/>
                <a:cs typeface="Times New Roman"/>
              </a:rPr>
              <a:t>Schedule</a:t>
            </a:r>
            <a:endParaRPr lang="uk-UA" dirty="0"/>
          </a:p>
        </p:txBody>
      </p:sp>
      <p:sp>
        <p:nvSpPr>
          <p:cNvPr id="7" name="Прямоугольник 6"/>
          <p:cNvSpPr/>
          <p:nvPr/>
        </p:nvSpPr>
        <p:spPr>
          <a:xfrm>
            <a:off x="1475656" y="5085184"/>
            <a:ext cx="6408712" cy="923330"/>
          </a:xfrm>
          <a:prstGeom prst="rect">
            <a:avLst/>
          </a:prstGeom>
          <a:solidFill>
            <a:schemeClr val="accent2">
              <a:lumMod val="20000"/>
              <a:lumOff val="80000"/>
            </a:schemeClr>
          </a:solidFill>
          <a:ln w="12700">
            <a:solidFill>
              <a:schemeClr val="tx1"/>
            </a:solidFill>
          </a:ln>
        </p:spPr>
        <p:txBody>
          <a:bodyPr wrap="square">
            <a:spAutoFit/>
          </a:bodyPr>
          <a:lstStyle/>
          <a:p>
            <a:r>
              <a:rPr lang="en-US" dirty="0" smtClean="0"/>
              <a:t>Schedule I drugs have the most regulations and harshest penalties of any drugs. Schedule I drugs have no legitimate accepted medical use and a high potential for abuse</a:t>
            </a:r>
            <a:endParaRPr lang="uk-UA" dirty="0"/>
          </a:p>
        </p:txBody>
      </p:sp>
      <p:sp>
        <p:nvSpPr>
          <p:cNvPr id="8" name="Прямоугольник 7"/>
          <p:cNvSpPr/>
          <p:nvPr/>
        </p:nvSpPr>
        <p:spPr>
          <a:xfrm>
            <a:off x="3491880" y="1268760"/>
            <a:ext cx="2164375"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smtClean="0">
                <a:latin typeface="Bookman Old Style" pitchFamily="18" charset="0"/>
              </a:rPr>
              <a:t>Schedule I drugs </a:t>
            </a:r>
            <a:endParaRPr lang="uk-UA" dirty="0">
              <a:latin typeface="Bookman Old Style" pitchFamily="18" charset="0"/>
            </a:endParaRPr>
          </a:p>
        </p:txBody>
      </p:sp>
    </p:spTree>
    <p:extLst>
      <p:ext uri="{BB962C8B-B14F-4D97-AF65-F5344CB8AC3E}">
        <p14:creationId xmlns="" xmlns:p14="http://schemas.microsoft.com/office/powerpoint/2010/main" val="2757896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3"/>
          <p:cNvGraphicFramePr>
            <a:graphicFrameLocks/>
          </p:cNvGraphicFramePr>
          <p:nvPr/>
        </p:nvGraphicFramePr>
        <p:xfrm>
          <a:off x="467544" y="1556792"/>
          <a:ext cx="8208912" cy="3528392"/>
        </p:xfrm>
        <a:graphic>
          <a:graphicData uri="http://schemas.openxmlformats.org/drawingml/2006/table">
            <a:tbl>
              <a:tblPr firstRow="1" bandRow="1">
                <a:tableStyleId>{5C22544A-7EE6-4342-B048-85BDC9FD1C3A}</a:tableStyleId>
              </a:tblPr>
              <a:tblGrid>
                <a:gridCol w="973938"/>
                <a:gridCol w="610238"/>
                <a:gridCol w="3168352"/>
                <a:gridCol w="3456384"/>
              </a:tblGrid>
              <a:tr h="431445">
                <a:tc>
                  <a:txBody>
                    <a:bodyPr/>
                    <a:lstStyle/>
                    <a:p>
                      <a:pPr algn="just"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just"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just"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just"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r>
              <a:tr h="2234057">
                <a:tc rowSpan="2">
                  <a:txBody>
                    <a:bodyPr/>
                    <a:lstStyle/>
                    <a:p>
                      <a:pPr algn="just"/>
                      <a:r>
                        <a:rPr lang="en-US" sz="2000" b="0" i="0" dirty="0" smtClean="0">
                          <a:solidFill>
                            <a:schemeClr val="tx1"/>
                          </a:solidFill>
                          <a:latin typeface="Bookman Old Style" pitchFamily="18" charset="0"/>
                        </a:rPr>
                        <a:t>II</a:t>
                      </a:r>
                      <a:endParaRPr lang="ru-RU" sz="2000" b="0" i="0" dirty="0" smtClean="0">
                        <a:solidFill>
                          <a:schemeClr val="tx1"/>
                        </a:solidFill>
                        <a:latin typeface="Bookman Old Style" pitchFamily="18" charset="0"/>
                      </a:endParaRPr>
                    </a:p>
                  </a:txBody>
                  <a:tcPr>
                    <a:solidFill>
                      <a:schemeClr val="tx2">
                        <a:lumMod val="40000"/>
                        <a:lumOff val="60000"/>
                      </a:schemeClr>
                    </a:solidFill>
                  </a:tcPr>
                </a:tc>
                <a:tc>
                  <a:txBody>
                    <a:bodyPr/>
                    <a:lstStyle/>
                    <a:p>
                      <a:pPr algn="just"/>
                      <a:r>
                        <a:rPr lang="en-US" sz="2000" b="0" i="0" dirty="0" smtClean="0">
                          <a:solidFill>
                            <a:schemeClr val="tx1"/>
                          </a:solidFill>
                          <a:latin typeface="Bookman Old Style" pitchFamily="18" charset="0"/>
                        </a:rPr>
                        <a:t>1</a:t>
                      </a:r>
                      <a:endParaRPr lang="ru-RU" sz="2000" b="0" i="0" dirty="0" smtClean="0">
                        <a:solidFill>
                          <a:schemeClr val="tx1"/>
                        </a:solidFill>
                        <a:latin typeface="Bookman Old Style" pitchFamily="18" charset="0"/>
                      </a:endParaRPr>
                    </a:p>
                  </a:txBody>
                  <a:tcPr>
                    <a:solidFill>
                      <a:schemeClr val="tx2">
                        <a:lumMod val="40000"/>
                        <a:lumOff val="60000"/>
                      </a:schemeClr>
                    </a:solidFill>
                  </a:tcPr>
                </a:tc>
                <a:tc>
                  <a:txBody>
                    <a:bodyPr/>
                    <a:lstStyle/>
                    <a:p>
                      <a:pPr algn="just" fontAlgn="base" hangingPunct="0">
                        <a:spcAft>
                          <a:spcPts val="0"/>
                        </a:spcAft>
                      </a:pPr>
                      <a:r>
                        <a:rPr lang="en-US" sz="1800" kern="1200" dirty="0" smtClean="0">
                          <a:solidFill>
                            <a:schemeClr val="dk1"/>
                          </a:solidFill>
                          <a:latin typeface="Bookman Old Style" pitchFamily="18" charset="0"/>
                          <a:ea typeface="+mn-ea"/>
                          <a:cs typeface="+mn-cs"/>
                        </a:rPr>
                        <a:t>Narcotic drugs, turnover of which is limited </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algn="l" fontAlgn="base" hangingPunct="0">
                        <a:spcAft>
                          <a:spcPts val="0"/>
                        </a:spcAft>
                      </a:pPr>
                      <a:r>
                        <a:rPr lang="en-US" sz="1600" dirty="0" err="1">
                          <a:solidFill>
                            <a:srgbClr val="000000"/>
                          </a:solidFill>
                          <a:latin typeface="Times New Roman"/>
                          <a:ea typeface="Times New Roman"/>
                          <a:cs typeface="Times New Roman"/>
                        </a:rPr>
                        <a:t>Buprenorphine</a:t>
                      </a:r>
                      <a:r>
                        <a:rPr lang="en-US" sz="1600" dirty="0">
                          <a:solidFill>
                            <a:srgbClr val="000000"/>
                          </a:solidFill>
                          <a:latin typeface="Times New Roman"/>
                          <a:ea typeface="Times New Roman"/>
                          <a:cs typeface="Times New Roman"/>
                        </a:rPr>
                        <a:t/>
                      </a:r>
                      <a:br>
                        <a:rPr lang="en-US" sz="1600" dirty="0">
                          <a:solidFill>
                            <a:srgbClr val="000000"/>
                          </a:solidFill>
                          <a:latin typeface="Times New Roman"/>
                          <a:ea typeface="Times New Roman"/>
                          <a:cs typeface="Times New Roman"/>
                        </a:rPr>
                      </a:br>
                      <a:r>
                        <a:rPr lang="en-US" sz="1600" dirty="0" err="1">
                          <a:solidFill>
                            <a:srgbClr val="000000"/>
                          </a:solidFill>
                          <a:latin typeface="Times New Roman"/>
                          <a:ea typeface="Times New Roman"/>
                          <a:cs typeface="Times New Roman"/>
                        </a:rPr>
                        <a:t>Ethylmorphine</a:t>
                      </a:r>
                      <a:r>
                        <a:rPr lang="en-US" sz="1600" dirty="0">
                          <a:solidFill>
                            <a:srgbClr val="000000"/>
                          </a:solidFill>
                          <a:latin typeface="Times New Roman"/>
                          <a:ea typeface="Times New Roman"/>
                          <a:cs typeface="Times New Roman"/>
                        </a:rPr>
                        <a:t> hydrochloride (</a:t>
                      </a:r>
                      <a:r>
                        <a:rPr lang="en-US" sz="1600" dirty="0" err="1">
                          <a:solidFill>
                            <a:srgbClr val="000000"/>
                          </a:solidFill>
                          <a:latin typeface="Times New Roman"/>
                          <a:ea typeface="Times New Roman"/>
                          <a:cs typeface="Times New Roman"/>
                        </a:rPr>
                        <a:t>Dionine</a:t>
                      </a:r>
                      <a:r>
                        <a:rPr lang="en-US" sz="1600" dirty="0">
                          <a:solidFill>
                            <a:srgbClr val="000000"/>
                          </a:solidFill>
                          <a:latin typeface="Times New Roman"/>
                          <a:ea typeface="Times New Roman"/>
                          <a:cs typeface="Times New Roman"/>
                        </a:rPr>
                        <a:t>)</a:t>
                      </a:r>
                      <a:br>
                        <a:rPr lang="en-US" sz="1600" dirty="0">
                          <a:solidFill>
                            <a:srgbClr val="000000"/>
                          </a:solidFill>
                          <a:latin typeface="Times New Roman"/>
                          <a:ea typeface="Times New Roman"/>
                          <a:cs typeface="Times New Roman"/>
                        </a:rPr>
                      </a:br>
                      <a:r>
                        <a:rPr lang="en-US" sz="1600" dirty="0" err="1">
                          <a:solidFill>
                            <a:srgbClr val="000000"/>
                          </a:solidFill>
                          <a:latin typeface="Times New Roman"/>
                          <a:ea typeface="Times New Roman"/>
                          <a:cs typeface="Times New Roman"/>
                        </a:rPr>
                        <a:t>Fentanyl</a:t>
                      </a:r>
                      <a:r>
                        <a:rPr lang="en-US" sz="1600" dirty="0">
                          <a:solidFill>
                            <a:srgbClr val="000000"/>
                          </a:solidFill>
                          <a:latin typeface="Times New Roman"/>
                          <a:ea typeface="Times New Roman"/>
                          <a:cs typeface="Times New Roman"/>
                        </a:rPr>
                        <a:t/>
                      </a:r>
                      <a:br>
                        <a:rPr lang="en-US" sz="1600" dirty="0">
                          <a:solidFill>
                            <a:srgbClr val="000000"/>
                          </a:solidFill>
                          <a:latin typeface="Times New Roman"/>
                          <a:ea typeface="Times New Roman"/>
                          <a:cs typeface="Times New Roman"/>
                        </a:rPr>
                      </a:br>
                      <a:r>
                        <a:rPr lang="en-US" sz="1600" dirty="0" err="1">
                          <a:solidFill>
                            <a:srgbClr val="000000"/>
                          </a:solidFill>
                          <a:latin typeface="Times New Roman"/>
                          <a:ea typeface="Times New Roman"/>
                          <a:cs typeface="Times New Roman"/>
                        </a:rPr>
                        <a:t>Metadon</a:t>
                      </a:r>
                      <a:r>
                        <a:rPr lang="en-US" sz="1600" dirty="0">
                          <a:solidFill>
                            <a:srgbClr val="000000"/>
                          </a:solidFill>
                          <a:latin typeface="Times New Roman"/>
                          <a:ea typeface="Times New Roman"/>
                          <a:cs typeface="Times New Roman"/>
                        </a:rPr>
                        <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Morphine</a:t>
                      </a:r>
                      <a:endParaRPr lang="uk-UA" sz="1600" dirty="0">
                        <a:latin typeface="Times New Roman"/>
                        <a:ea typeface="Times New Roman"/>
                        <a:cs typeface="Times New Roman"/>
                      </a:endParaRPr>
                    </a:p>
                    <a:p>
                      <a:pPr algn="l" fontAlgn="base" hangingPunct="0">
                        <a:spcAft>
                          <a:spcPts val="0"/>
                        </a:spcAft>
                      </a:pPr>
                      <a:r>
                        <a:rPr lang="en-US" sz="1600" dirty="0" err="1">
                          <a:solidFill>
                            <a:srgbClr val="000000"/>
                          </a:solidFill>
                          <a:latin typeface="Times New Roman"/>
                          <a:ea typeface="Times New Roman"/>
                          <a:cs typeface="Times New Roman"/>
                        </a:rPr>
                        <a:t>Ethylmorphine</a:t>
                      </a:r>
                      <a:endParaRPr lang="uk-UA" sz="1600" dirty="0">
                        <a:latin typeface="Times New Roman"/>
                        <a:ea typeface="Times New Roman"/>
                        <a:cs typeface="Times New Roman"/>
                      </a:endParaRPr>
                    </a:p>
                    <a:p>
                      <a:pPr algn="l" fontAlgn="base" hangingPunct="0">
                        <a:spcAft>
                          <a:spcPts val="0"/>
                        </a:spcAft>
                      </a:pPr>
                      <a:r>
                        <a:rPr lang="en-US" sz="1600" dirty="0" err="1">
                          <a:solidFill>
                            <a:srgbClr val="000000"/>
                          </a:solidFill>
                          <a:latin typeface="Times New Roman"/>
                          <a:ea typeface="Times New Roman"/>
                          <a:cs typeface="Times New Roman"/>
                        </a:rPr>
                        <a:t>Codein</a:t>
                      </a:r>
                      <a:r>
                        <a:rPr lang="en-US" sz="1600" dirty="0">
                          <a:solidFill>
                            <a:srgbClr val="000000"/>
                          </a:solidFill>
                          <a:latin typeface="Times New Roman"/>
                          <a:ea typeface="Times New Roman"/>
                          <a:cs typeface="Times New Roman"/>
                        </a:rPr>
                        <a:t> </a:t>
                      </a:r>
                      <a:br>
                        <a:rPr lang="en-US" sz="1600" dirty="0">
                          <a:solidFill>
                            <a:srgbClr val="000000"/>
                          </a:solidFill>
                          <a:latin typeface="Times New Roman"/>
                          <a:ea typeface="Times New Roman"/>
                          <a:cs typeface="Times New Roman"/>
                        </a:rPr>
                      </a:br>
                      <a:r>
                        <a:rPr lang="en-US" sz="1600" dirty="0" err="1">
                          <a:solidFill>
                            <a:srgbClr val="000000"/>
                          </a:solidFill>
                          <a:latin typeface="Times New Roman"/>
                          <a:ea typeface="Times New Roman"/>
                          <a:cs typeface="Times New Roman"/>
                        </a:rPr>
                        <a:t>Tramadol</a:t>
                      </a:r>
                      <a:r>
                        <a:rPr lang="en-US" sz="1600" dirty="0">
                          <a:solidFill>
                            <a:srgbClr val="000000"/>
                          </a:solidFill>
                          <a:latin typeface="Times New Roman"/>
                          <a:ea typeface="Times New Roman"/>
                          <a:cs typeface="Times New Roman"/>
                        </a:rPr>
                        <a:t> </a:t>
                      </a:r>
                      <a:br>
                        <a:rPr lang="en-US" sz="1600" dirty="0">
                          <a:solidFill>
                            <a:srgbClr val="000000"/>
                          </a:solidFill>
                          <a:latin typeface="Times New Roman"/>
                          <a:ea typeface="Times New Roman"/>
                          <a:cs typeface="Times New Roman"/>
                        </a:rPr>
                      </a:br>
                      <a:r>
                        <a:rPr lang="en-US" sz="1600" dirty="0" err="1">
                          <a:solidFill>
                            <a:srgbClr val="000000"/>
                          </a:solidFill>
                          <a:latin typeface="Times New Roman"/>
                          <a:ea typeface="Times New Roman"/>
                          <a:cs typeface="Times New Roman"/>
                        </a:rPr>
                        <a:t>Trimeperidin</a:t>
                      </a:r>
                      <a:r>
                        <a:rPr lang="en-US" sz="1600" dirty="0">
                          <a:solidFill>
                            <a:srgbClr val="000000"/>
                          </a:solidFill>
                          <a:latin typeface="Times New Roman"/>
                          <a:ea typeface="Times New Roman"/>
                          <a:cs typeface="Times New Roman"/>
                        </a:rPr>
                        <a:t> </a:t>
                      </a:r>
                      <a:endParaRPr lang="uk-UA" sz="1600" dirty="0">
                        <a:latin typeface="Times New Roman"/>
                        <a:ea typeface="Times New Roman"/>
                        <a:cs typeface="Times New Roman"/>
                      </a:endParaRPr>
                    </a:p>
                  </a:txBody>
                  <a:tcPr marL="68580" marR="68580" marT="0" marB="0">
                    <a:solidFill>
                      <a:schemeClr val="tx2">
                        <a:lumMod val="40000"/>
                        <a:lumOff val="60000"/>
                      </a:schemeClr>
                    </a:solidFill>
                  </a:tcPr>
                </a:tc>
              </a:tr>
              <a:tr h="862890">
                <a:tc vMerge="1">
                  <a:txBody>
                    <a:bodyPr/>
                    <a:lstStyle/>
                    <a:p>
                      <a:endParaRPr lang="ru-RU" sz="2800" dirty="0" smtClean="0">
                        <a:solidFill>
                          <a:schemeClr val="tx1"/>
                        </a:solidFill>
                      </a:endParaRPr>
                    </a:p>
                  </a:txBody>
                  <a:tcPr>
                    <a:solidFill>
                      <a:schemeClr val="tx2">
                        <a:lumMod val="40000"/>
                        <a:lumOff val="60000"/>
                      </a:schemeClr>
                    </a:solidFill>
                  </a:tcPr>
                </a:tc>
                <a:tc>
                  <a:txBody>
                    <a:bodyPr/>
                    <a:lstStyle/>
                    <a:p>
                      <a:pPr algn="just"/>
                      <a:r>
                        <a:rPr lang="en-US" sz="2000" b="0" i="0" dirty="0" smtClean="0">
                          <a:solidFill>
                            <a:schemeClr val="tx1"/>
                          </a:solidFill>
                          <a:latin typeface="Bookman Old Style" pitchFamily="18" charset="0"/>
                        </a:rPr>
                        <a:t>2</a:t>
                      </a:r>
                      <a:endParaRPr lang="ru-RU" sz="2000" b="0" i="0" dirty="0" smtClean="0">
                        <a:solidFill>
                          <a:schemeClr val="tx1"/>
                        </a:solidFill>
                        <a:latin typeface="Bookman Old Style" pitchFamily="18" charset="0"/>
                      </a:endParaRPr>
                    </a:p>
                    <a:p>
                      <a:pPr algn="just"/>
                      <a:r>
                        <a:rPr lang="en-US" sz="2000" b="0" i="0" kern="1200" dirty="0" smtClean="0">
                          <a:solidFill>
                            <a:schemeClr val="tx1"/>
                          </a:solidFill>
                          <a:latin typeface="Bookman Old Style" pitchFamily="18" charset="0"/>
                          <a:ea typeface="+mn-ea"/>
                          <a:cs typeface="+mn-cs"/>
                        </a:rPr>
                        <a:t> </a:t>
                      </a:r>
                      <a:endParaRPr lang="ru-RU" sz="2000" b="0" i="0" kern="1200" dirty="0" smtClean="0">
                        <a:solidFill>
                          <a:schemeClr val="tx1"/>
                        </a:solidFill>
                        <a:latin typeface="Bookman Old Style" pitchFamily="18" charset="0"/>
                        <a:ea typeface="+mn-ea"/>
                        <a:cs typeface="+mn-cs"/>
                      </a:endParaRPr>
                    </a:p>
                  </a:txBody>
                  <a:tcPr>
                    <a:solidFill>
                      <a:schemeClr val="tx2">
                        <a:lumMod val="40000"/>
                        <a:lumOff val="60000"/>
                      </a:schemeClr>
                    </a:solidFill>
                  </a:tcPr>
                </a:tc>
                <a:tc>
                  <a:txBody>
                    <a:bodyPr/>
                    <a:lstStyle/>
                    <a:p>
                      <a:pPr algn="just" fontAlgn="base" hangingPunct="0"/>
                      <a:r>
                        <a:rPr lang="en-US" sz="1800" kern="1200" dirty="0" smtClean="0">
                          <a:solidFill>
                            <a:schemeClr val="dk1"/>
                          </a:solidFill>
                          <a:latin typeface="Bookman Old Style" pitchFamily="18" charset="0"/>
                          <a:ea typeface="+mn-ea"/>
                          <a:cs typeface="+mn-cs"/>
                        </a:rPr>
                        <a:t>Psychotropic substances,</a:t>
                      </a:r>
                      <a:endParaRPr lang="uk-UA" sz="1800" kern="1200" dirty="0" smtClean="0">
                        <a:solidFill>
                          <a:schemeClr val="dk1"/>
                        </a:solidFill>
                        <a:latin typeface="Bookman Old Style" pitchFamily="18" charset="0"/>
                        <a:ea typeface="+mn-ea"/>
                        <a:cs typeface="+mn-cs"/>
                      </a:endParaRPr>
                    </a:p>
                    <a:p>
                      <a:pPr algn="just" fontAlgn="base" hangingPunct="0"/>
                      <a:r>
                        <a:rPr lang="en-US" sz="1800" kern="1200" dirty="0" smtClean="0">
                          <a:solidFill>
                            <a:schemeClr val="dk1"/>
                          </a:solidFill>
                          <a:latin typeface="Bookman Old Style" pitchFamily="18" charset="0"/>
                          <a:ea typeface="+mn-ea"/>
                          <a:cs typeface="+mn-cs"/>
                        </a:rPr>
                        <a:t>turnover of which is limited </a:t>
                      </a:r>
                      <a:endParaRPr lang="uk-UA" sz="1800" kern="1200" dirty="0">
                        <a:solidFill>
                          <a:schemeClr val="dk1"/>
                        </a:solidFill>
                        <a:latin typeface="Bookman Old Style" pitchFamily="18" charset="0"/>
                        <a:ea typeface="+mn-ea"/>
                        <a:cs typeface="+mn-cs"/>
                      </a:endParaRPr>
                    </a:p>
                  </a:txBody>
                  <a:tcPr marL="68580" marR="68580" marT="0" marB="0">
                    <a:solidFill>
                      <a:schemeClr val="tx2">
                        <a:lumMod val="40000"/>
                        <a:lumOff val="60000"/>
                      </a:schemeClr>
                    </a:solidFill>
                  </a:tcPr>
                </a:tc>
                <a:tc>
                  <a:txBody>
                    <a:bodyPr/>
                    <a:lstStyle/>
                    <a:p>
                      <a:pPr algn="l" fontAlgn="base" hangingPunct="0">
                        <a:spcAft>
                          <a:spcPts val="0"/>
                        </a:spcAft>
                      </a:pPr>
                      <a:r>
                        <a:rPr lang="en-US" sz="1600" dirty="0" err="1">
                          <a:solidFill>
                            <a:srgbClr val="000000"/>
                          </a:solidFill>
                          <a:latin typeface="Times New Roman"/>
                          <a:ea typeface="Times New Roman"/>
                          <a:cs typeface="Times New Roman"/>
                        </a:rPr>
                        <a:t>Ketamine</a:t>
                      </a:r>
                      <a:r>
                        <a:rPr lang="en-US" sz="1600" dirty="0">
                          <a:solidFill>
                            <a:srgbClr val="000000"/>
                          </a:solidFill>
                          <a:latin typeface="Times New Roman"/>
                          <a:ea typeface="Times New Roman"/>
                          <a:cs typeface="Times New Roman"/>
                        </a:rPr>
                        <a:t/>
                      </a:r>
                      <a:br>
                        <a:rPr lang="en-US" sz="1600" dirty="0">
                          <a:solidFill>
                            <a:srgbClr val="000000"/>
                          </a:solidFill>
                          <a:latin typeface="Times New Roman"/>
                          <a:ea typeface="Times New Roman"/>
                          <a:cs typeface="Times New Roman"/>
                        </a:rPr>
                      </a:br>
                      <a:r>
                        <a:rPr lang="en-US" sz="1600" dirty="0" err="1">
                          <a:latin typeface="Times New Roman"/>
                          <a:ea typeface="Times New Roman"/>
                          <a:cs typeface="Times New Roman"/>
                        </a:rPr>
                        <a:t>Sibutramin</a:t>
                      </a:r>
                      <a:endParaRPr lang="uk-UA" sz="1600" dirty="0">
                        <a:latin typeface="Times New Roman"/>
                        <a:ea typeface="Times New Roman"/>
                        <a:cs typeface="Times New Roman"/>
                      </a:endParaRPr>
                    </a:p>
                    <a:p>
                      <a:pPr algn="l" fontAlgn="base" hangingPunct="0">
                        <a:spcAft>
                          <a:spcPts val="0"/>
                        </a:spcAft>
                      </a:pPr>
                      <a:r>
                        <a:rPr lang="en-US" sz="1600" dirty="0" err="1">
                          <a:latin typeface="Times New Roman"/>
                          <a:ea typeface="Times New Roman"/>
                          <a:cs typeface="Times New Roman"/>
                        </a:rPr>
                        <a:t>Metakvalon</a:t>
                      </a:r>
                      <a:endParaRPr lang="uk-UA" sz="1600" dirty="0">
                        <a:latin typeface="Times New Roman"/>
                        <a:ea typeface="Times New Roman"/>
                        <a:cs typeface="Times New Roman"/>
                      </a:endParaRPr>
                    </a:p>
                  </a:txBody>
                  <a:tcPr marL="68580" marR="68580" marT="0" marB="0">
                    <a:solidFill>
                      <a:schemeClr val="tx2">
                        <a:lumMod val="40000"/>
                        <a:lumOff val="60000"/>
                      </a:schemeClr>
                    </a:solidFill>
                  </a:tcPr>
                </a:tc>
              </a:tr>
            </a:tbl>
          </a:graphicData>
        </a:graphic>
      </p:graphicFrame>
      <p:sp>
        <p:nvSpPr>
          <p:cNvPr id="8" name="Заголовок 1"/>
          <p:cNvSpPr>
            <a:spLocks noGrp="1"/>
          </p:cNvSpPr>
          <p:nvPr>
            <p:ph type="title"/>
          </p:nvPr>
        </p:nvSpPr>
        <p:spPr>
          <a:xfrm>
            <a:off x="467544" y="0"/>
            <a:ext cx="8373616" cy="836712"/>
          </a:xfrm>
          <a:solidFill>
            <a:schemeClr val="accent1">
              <a:lumMod val="20000"/>
              <a:lumOff val="80000"/>
            </a:schemeClr>
          </a:solidFill>
        </p:spPr>
        <p:txBody>
          <a:bodyPr>
            <a:normAutofit fontScale="90000"/>
          </a:bodyPr>
          <a:lstStyle/>
          <a:p>
            <a:r>
              <a:rPr lang="ru-RU" sz="3600" b="1" i="1" dirty="0" smtClean="0">
                <a:solidFill>
                  <a:srgbClr val="002060"/>
                </a:solidFill>
              </a:rPr>
              <a:t> </a:t>
            </a:r>
            <a:r>
              <a:rPr lang="ru-RU" sz="2200" b="1" i="1" dirty="0" err="1" smtClean="0">
                <a:latin typeface="Bookman Old Style" pitchFamily="18" charset="0"/>
              </a:rPr>
              <a:t>List</a:t>
            </a:r>
            <a:r>
              <a:rPr lang="ru-RU" sz="2200" b="1" i="1" dirty="0" smtClean="0">
                <a:latin typeface="Bookman Old Style" pitchFamily="18" charset="0"/>
              </a:rPr>
              <a:t> </a:t>
            </a:r>
            <a:r>
              <a:rPr lang="ru-RU" sz="2200" b="1" i="1" dirty="0" err="1" smtClean="0">
                <a:latin typeface="Bookman Old Style" pitchFamily="18" charset="0"/>
              </a:rPr>
              <a:t>of</a:t>
            </a:r>
            <a:r>
              <a:rPr lang="ru-RU" sz="2200" b="1" i="1" dirty="0" smtClean="0">
                <a:latin typeface="Bookman Old Style" pitchFamily="18" charset="0"/>
              </a:rPr>
              <a:t> </a:t>
            </a:r>
            <a:r>
              <a:rPr lang="ru-RU" sz="2200" b="1" i="1" dirty="0" err="1" smtClean="0">
                <a:latin typeface="Bookman Old Style" pitchFamily="18" charset="0"/>
              </a:rPr>
              <a:t>narcotic</a:t>
            </a:r>
            <a:r>
              <a:rPr lang="ru-RU" sz="2200" b="1" i="1" dirty="0" smtClean="0">
                <a:latin typeface="Bookman Old Style" pitchFamily="18" charset="0"/>
              </a:rPr>
              <a:t> </a:t>
            </a:r>
            <a:r>
              <a:rPr lang="ru-RU" sz="2200" b="1" i="1" dirty="0" err="1" smtClean="0">
                <a:latin typeface="Bookman Old Style" pitchFamily="18" charset="0"/>
              </a:rPr>
              <a:t>drugs</a:t>
            </a:r>
            <a:r>
              <a:rPr lang="ru-RU" sz="2200" b="1" i="1" dirty="0" smtClean="0">
                <a:latin typeface="Bookman Old Style" pitchFamily="18" charset="0"/>
              </a:rPr>
              <a:t>, </a:t>
            </a:r>
            <a:r>
              <a:rPr lang="ru-RU" sz="2200" b="1" i="1" dirty="0" err="1" smtClean="0">
                <a:latin typeface="Bookman Old Style" pitchFamily="18" charset="0"/>
              </a:rPr>
              <a:t>psychotropic</a:t>
            </a:r>
            <a:r>
              <a:rPr lang="ru-RU" sz="2200" b="1" i="1" dirty="0" smtClean="0">
                <a:latin typeface="Bookman Old Style" pitchFamily="18" charset="0"/>
              </a:rPr>
              <a:t> </a:t>
            </a:r>
            <a:r>
              <a:rPr lang="ru-RU" sz="2200" b="1" i="1" dirty="0" err="1" smtClean="0">
                <a:latin typeface="Bookman Old Style" pitchFamily="18" charset="0"/>
              </a:rPr>
              <a:t>substances</a:t>
            </a:r>
            <a:r>
              <a:rPr lang="ru-RU" sz="2200" b="1" i="1" dirty="0" smtClean="0">
                <a:latin typeface="Bookman Old Style" pitchFamily="18" charset="0"/>
              </a:rPr>
              <a:t> </a:t>
            </a:r>
            <a:r>
              <a:rPr lang="ru-RU" sz="2200" b="1" i="1" dirty="0" err="1" smtClean="0">
                <a:latin typeface="Bookman Old Style" pitchFamily="18" charset="0"/>
              </a:rPr>
              <a:t>and</a:t>
            </a:r>
            <a:r>
              <a:rPr lang="ru-RU" sz="2200" b="1" i="1" dirty="0" smtClean="0">
                <a:latin typeface="Bookman Old Style" pitchFamily="18" charset="0"/>
              </a:rPr>
              <a:t> </a:t>
            </a:r>
            <a:r>
              <a:rPr lang="ru-RU" sz="2200" b="1" i="1" dirty="0" err="1" smtClean="0">
                <a:latin typeface="Bookman Old Style" pitchFamily="18" charset="0"/>
              </a:rPr>
              <a:t>precursors</a:t>
            </a:r>
            <a:r>
              <a:rPr lang="ru-RU" sz="2200" b="1" i="1" dirty="0" smtClean="0">
                <a:latin typeface="Bookman Old Style" pitchFamily="18" charset="0"/>
              </a:rPr>
              <a:t> </a:t>
            </a:r>
            <a:endParaRPr lang="ru-RU" sz="2200" b="1" i="1" dirty="0">
              <a:solidFill>
                <a:srgbClr val="002060"/>
              </a:solidFill>
              <a:latin typeface="Bookman Old Style" pitchFamily="18" charset="0"/>
            </a:endParaRPr>
          </a:p>
        </p:txBody>
      </p:sp>
      <p:sp>
        <p:nvSpPr>
          <p:cNvPr id="9" name="Прямоугольник 8"/>
          <p:cNvSpPr/>
          <p:nvPr/>
        </p:nvSpPr>
        <p:spPr>
          <a:xfrm>
            <a:off x="3419872" y="980728"/>
            <a:ext cx="2242922"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smtClean="0">
                <a:latin typeface="Bookman Old Style" pitchFamily="18" charset="0"/>
              </a:rPr>
              <a:t>Schedule II drugs </a:t>
            </a:r>
            <a:endParaRPr lang="uk-UA" dirty="0">
              <a:latin typeface="Bookman Old Style" pitchFamily="18" charset="0"/>
            </a:endParaRPr>
          </a:p>
        </p:txBody>
      </p:sp>
      <p:sp>
        <p:nvSpPr>
          <p:cNvPr id="11" name="Прямоугольник 10"/>
          <p:cNvSpPr/>
          <p:nvPr/>
        </p:nvSpPr>
        <p:spPr>
          <a:xfrm>
            <a:off x="1619672" y="5445224"/>
            <a:ext cx="6552728" cy="1200329"/>
          </a:xfrm>
          <a:prstGeom prst="rect">
            <a:avLst/>
          </a:prstGeom>
          <a:solidFill>
            <a:schemeClr val="accent2">
              <a:lumMod val="40000"/>
              <a:lumOff val="60000"/>
            </a:schemeClr>
          </a:solidFill>
          <a:ln w="12700">
            <a:solidFill>
              <a:schemeClr val="tx1"/>
            </a:solidFill>
          </a:ln>
        </p:spPr>
        <p:txBody>
          <a:bodyPr wrap="square">
            <a:spAutoFit/>
          </a:bodyPr>
          <a:lstStyle/>
          <a:p>
            <a:r>
              <a:rPr lang="en-US" dirty="0" smtClean="0"/>
              <a:t>Schedule II drugs have more regulations and harsher penalties than any drug classification other than Schedule I drugs. Schedule II drugs have a legitimate accepted medical use, a high potential for abuse, and a severe dependence risk</a:t>
            </a:r>
            <a:endParaRPr lang="uk-UA" dirty="0"/>
          </a:p>
        </p:txBody>
      </p:sp>
    </p:spTree>
    <p:extLst>
      <p:ext uri="{BB962C8B-B14F-4D97-AF65-F5344CB8AC3E}">
        <p14:creationId xmlns="" xmlns:p14="http://schemas.microsoft.com/office/powerpoint/2010/main" val="3885982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467544" y="1484784"/>
          <a:ext cx="8229600" cy="3840480"/>
        </p:xfrm>
        <a:graphic>
          <a:graphicData uri="http://schemas.openxmlformats.org/drawingml/2006/table">
            <a:tbl>
              <a:tblPr firstRow="1" bandRow="1">
                <a:tableStyleId>{5C22544A-7EE6-4342-B048-85BDC9FD1C3A}</a:tableStyleId>
              </a:tblPr>
              <a:tblGrid>
                <a:gridCol w="936104"/>
                <a:gridCol w="792088"/>
                <a:gridCol w="2952328"/>
                <a:gridCol w="3549080"/>
              </a:tblGrid>
              <a:tr h="370840">
                <a:tc>
                  <a:txBody>
                    <a:bodyPr/>
                    <a:lstStyle/>
                    <a:p>
                      <a:pPr algn="ctr"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tc>
              </a:tr>
              <a:tr h="370840">
                <a:tc rowSpan="2">
                  <a:txBody>
                    <a:bodyPr/>
                    <a:lstStyle/>
                    <a:p>
                      <a:pPr algn="ctr"/>
                      <a:r>
                        <a:rPr lang="en-US" dirty="0" smtClean="0"/>
                        <a:t>III</a:t>
                      </a:r>
                      <a:endParaRPr lang="uk-UA" dirty="0"/>
                    </a:p>
                  </a:txBody>
                  <a:tcPr/>
                </a:tc>
                <a:tc>
                  <a:txBody>
                    <a:bodyPr/>
                    <a:lstStyle/>
                    <a:p>
                      <a:pPr algn="ctr" fontAlgn="base" hangingPunct="0">
                        <a:spcAft>
                          <a:spcPts val="0"/>
                        </a:spcAft>
                      </a:pPr>
                      <a:r>
                        <a:rPr lang="en-US" sz="1400" dirty="0">
                          <a:latin typeface="Times New Roman"/>
                          <a:ea typeface="Times New Roman"/>
                          <a:cs typeface="Times New Roman"/>
                        </a:rPr>
                        <a:t>1</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latin typeface="Times New Roman"/>
                          <a:ea typeface="Times New Roman"/>
                          <a:cs typeface="Times New Roman"/>
                        </a:rPr>
                        <a:t>Narcotic drugs, turnover of which is limited, with permissible excluding of certain control measures</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latin typeface="Times New Roman"/>
                          <a:ea typeface="Times New Roman"/>
                          <a:cs typeface="Times New Roman"/>
                        </a:rPr>
                        <a:t>Medicines containing one or several ingredients in addition to: </a:t>
                      </a:r>
                      <a:r>
                        <a:rPr lang="en-US" sz="1400" dirty="0" err="1">
                          <a:latin typeface="Times New Roman"/>
                          <a:ea typeface="Times New Roman"/>
                          <a:cs typeface="Times New Roman"/>
                        </a:rPr>
                        <a:t>Acetyldihydrocodeine</a:t>
                      </a:r>
                      <a:r>
                        <a:rPr lang="en-US" sz="1400" dirty="0">
                          <a:latin typeface="Times New Roman"/>
                          <a:ea typeface="Times New Roman"/>
                          <a:cs typeface="Times New Roman"/>
                        </a:rPr>
                        <a:t>, </a:t>
                      </a:r>
                      <a:r>
                        <a:rPr lang="en-US" sz="1400" dirty="0" err="1">
                          <a:latin typeface="Times New Roman"/>
                          <a:ea typeface="Times New Roman"/>
                          <a:cs typeface="Times New Roman"/>
                        </a:rPr>
                        <a:t>Dihydrocodeine</a:t>
                      </a:r>
                      <a:r>
                        <a:rPr lang="en-US" sz="1400" dirty="0">
                          <a:latin typeface="Times New Roman"/>
                          <a:ea typeface="Times New Roman"/>
                          <a:cs typeface="Times New Roman"/>
                        </a:rPr>
                        <a:t>, </a:t>
                      </a:r>
                      <a:r>
                        <a:rPr lang="en-US" sz="1400" dirty="0" err="1">
                          <a:latin typeface="Times New Roman"/>
                          <a:ea typeface="Times New Roman"/>
                          <a:cs typeface="Times New Roman"/>
                        </a:rPr>
                        <a:t>Aethylmorphine</a:t>
                      </a:r>
                      <a:r>
                        <a:rPr lang="en-US" sz="1400" dirty="0">
                          <a:latin typeface="Times New Roman"/>
                          <a:ea typeface="Times New Roman"/>
                          <a:cs typeface="Times New Roman"/>
                        </a:rPr>
                        <a:t>, </a:t>
                      </a:r>
                      <a:r>
                        <a:rPr lang="en-US" sz="1400" dirty="0" err="1">
                          <a:latin typeface="Times New Roman"/>
                          <a:ea typeface="Times New Roman"/>
                          <a:cs typeface="Times New Roman"/>
                        </a:rPr>
                        <a:t>Pholcodine</a:t>
                      </a:r>
                      <a:r>
                        <a:rPr lang="en-US" sz="1400" dirty="0">
                          <a:latin typeface="Times New Roman"/>
                          <a:ea typeface="Times New Roman"/>
                          <a:cs typeface="Times New Roman"/>
                        </a:rPr>
                        <a:t>, Codeine, </a:t>
                      </a:r>
                      <a:r>
                        <a:rPr lang="en-US" sz="1400" dirty="0" err="1">
                          <a:latin typeface="Times New Roman"/>
                          <a:ea typeface="Times New Roman"/>
                          <a:cs typeface="Times New Roman"/>
                        </a:rPr>
                        <a:t>Nicodicodine</a:t>
                      </a:r>
                      <a:r>
                        <a:rPr lang="en-US" sz="1400" dirty="0">
                          <a:latin typeface="Times New Roman"/>
                          <a:ea typeface="Times New Roman"/>
                          <a:cs typeface="Times New Roman"/>
                        </a:rPr>
                        <a:t>, </a:t>
                      </a:r>
                      <a:r>
                        <a:rPr lang="en-US" sz="1400" dirty="0" err="1">
                          <a:latin typeface="Times New Roman"/>
                          <a:ea typeface="Times New Roman"/>
                          <a:cs typeface="Times New Roman"/>
                        </a:rPr>
                        <a:t>Nicocodine</a:t>
                      </a:r>
                      <a:r>
                        <a:rPr lang="en-US" sz="1400" dirty="0">
                          <a:latin typeface="Times New Roman"/>
                          <a:ea typeface="Times New Roman"/>
                          <a:cs typeface="Times New Roman"/>
                        </a:rPr>
                        <a:t> or </a:t>
                      </a:r>
                      <a:r>
                        <a:rPr lang="en-US" sz="1400" dirty="0" err="1">
                          <a:latin typeface="Times New Roman"/>
                          <a:ea typeface="Times New Roman"/>
                          <a:cs typeface="Times New Roman"/>
                        </a:rPr>
                        <a:t>Norcodeine</a:t>
                      </a:r>
                      <a:r>
                        <a:rPr lang="en-US" sz="1400" dirty="0">
                          <a:latin typeface="Times New Roman"/>
                          <a:ea typeface="Times New Roman"/>
                          <a:cs typeface="Times New Roman"/>
                        </a:rPr>
                        <a:t> on the condition that the content of such substances per one </a:t>
                      </a:r>
                      <a:r>
                        <a:rPr lang="en-US" sz="1400" dirty="0" smtClean="0">
                          <a:latin typeface="Times New Roman"/>
                          <a:ea typeface="Times New Roman"/>
                          <a:cs typeface="Times New Roman"/>
                        </a:rPr>
                        <a:t>dose </a:t>
                      </a:r>
                      <a:r>
                        <a:rPr lang="en-US" sz="1400" dirty="0">
                          <a:latin typeface="Times New Roman"/>
                          <a:ea typeface="Times New Roman"/>
                          <a:cs typeface="Times New Roman"/>
                        </a:rPr>
                        <a:t>does not exceed 100 mg; or that their content does not exceed </a:t>
                      </a:r>
                      <a:r>
                        <a:rPr lang="en-US" sz="1400" dirty="0" smtClean="0">
                          <a:latin typeface="Times New Roman"/>
                          <a:ea typeface="Times New Roman"/>
                          <a:cs typeface="Times New Roman"/>
                        </a:rPr>
                        <a:t>2</a:t>
                      </a:r>
                      <a:r>
                        <a:rPr lang="uk-UA" sz="1400" dirty="0" smtClean="0">
                          <a:latin typeface="Times New Roman"/>
                          <a:ea typeface="Times New Roman"/>
                          <a:cs typeface="Times New Roman"/>
                        </a:rPr>
                        <a:t>.</a:t>
                      </a:r>
                      <a:r>
                        <a:rPr lang="en-US" sz="1400" dirty="0" smtClean="0">
                          <a:latin typeface="Times New Roman"/>
                          <a:ea typeface="Times New Roman"/>
                          <a:cs typeface="Times New Roman"/>
                        </a:rPr>
                        <a:t>5</a:t>
                      </a:r>
                      <a:r>
                        <a:rPr lang="en-US" sz="1400" dirty="0">
                          <a:latin typeface="Times New Roman"/>
                          <a:ea typeface="Times New Roman"/>
                          <a:cs typeface="Times New Roman"/>
                        </a:rPr>
                        <a:t>%  of the total dose </a:t>
                      </a:r>
                      <a:endParaRPr lang="uk-UA" sz="1400" dirty="0">
                        <a:latin typeface="Times New Roman"/>
                        <a:ea typeface="Times New Roman"/>
                        <a:cs typeface="Times New Roman"/>
                      </a:endParaRPr>
                    </a:p>
                  </a:txBody>
                  <a:tcPr marL="68580" marR="68580" marT="0" marB="0"/>
                </a:tc>
              </a:tr>
              <a:tr h="370840">
                <a:tc vMerge="1">
                  <a:txBody>
                    <a:bodyPr/>
                    <a:lstStyle/>
                    <a:p>
                      <a:endParaRPr lang="uk-UA" dirty="0"/>
                    </a:p>
                  </a:txBody>
                  <a:tcPr/>
                </a:tc>
                <a:tc>
                  <a:txBody>
                    <a:bodyPr/>
                    <a:lstStyle/>
                    <a:p>
                      <a:pPr algn="ctr" fontAlgn="base" hangingPunct="0">
                        <a:spcAft>
                          <a:spcPts val="0"/>
                        </a:spcAft>
                      </a:pPr>
                      <a:endParaRPr lang="en-US" sz="1400" dirty="0">
                        <a:latin typeface="Times New Roman"/>
                        <a:ea typeface="Times New Roman"/>
                        <a:cs typeface="Times New Roman"/>
                      </a:endParaRPr>
                    </a:p>
                    <a:p>
                      <a:pPr algn="ctr" fontAlgn="base" hangingPunct="0">
                        <a:spcAft>
                          <a:spcPts val="0"/>
                        </a:spcAft>
                      </a:pPr>
                      <a:r>
                        <a:rPr lang="en-US" sz="1400" dirty="0">
                          <a:latin typeface="Times New Roman"/>
                          <a:ea typeface="Times New Roman"/>
                          <a:cs typeface="Times New Roman"/>
                        </a:rPr>
                        <a:t>2</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latin typeface="Times New Roman"/>
                          <a:ea typeface="Times New Roman"/>
                          <a:cs typeface="Times New Roman"/>
                        </a:rPr>
                        <a:t>Psychotropic substances, turnover of which is limited, with permissible excluding of certain control measures </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solidFill>
                            <a:srgbClr val="000000"/>
                          </a:solidFill>
                          <a:latin typeface="Times New Roman"/>
                          <a:ea typeface="Times New Roman"/>
                          <a:cs typeface="Times New Roman"/>
                        </a:rPr>
                        <a:t>Barbital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Diazepam </a:t>
                      </a:r>
                      <a:endParaRPr lang="uk-UA" sz="1400" dirty="0">
                        <a:latin typeface="Times New Roman"/>
                        <a:ea typeface="Times New Roman"/>
                        <a:cs typeface="Times New Roman"/>
                      </a:endParaRPr>
                    </a:p>
                    <a:p>
                      <a:pPr algn="just" fontAlgn="base" hangingPunct="0">
                        <a:spcAft>
                          <a:spcPts val="0"/>
                        </a:spcAft>
                      </a:pPr>
                      <a:r>
                        <a:rPr lang="en-US" sz="1400" dirty="0" err="1">
                          <a:solidFill>
                            <a:srgbClr val="000000"/>
                          </a:solidFill>
                          <a:latin typeface="Times New Roman"/>
                          <a:ea typeface="Times New Roman"/>
                          <a:cs typeface="Times New Roman"/>
                        </a:rPr>
                        <a:t>Meprobamat</a:t>
                      </a:r>
                      <a:r>
                        <a:rPr lang="en-US" sz="1400" dirty="0">
                          <a:solidFill>
                            <a:srgbClr val="000000"/>
                          </a:solidFill>
                          <a:latin typeface="Times New Roman"/>
                          <a:ea typeface="Times New Roman"/>
                          <a:cs typeface="Times New Roman"/>
                        </a:rPr>
                        <a:t> </a:t>
                      </a:r>
                      <a:endParaRPr lang="uk-UA" sz="1400" dirty="0">
                        <a:latin typeface="Times New Roman"/>
                        <a:ea typeface="Times New Roman"/>
                        <a:cs typeface="Times New Roman"/>
                      </a:endParaRPr>
                    </a:p>
                    <a:p>
                      <a:pPr algn="just" fontAlgn="base" hangingPunct="0">
                        <a:spcAft>
                          <a:spcPts val="0"/>
                        </a:spcAft>
                      </a:pPr>
                      <a:r>
                        <a:rPr lang="en-US" sz="1400" dirty="0" err="1">
                          <a:solidFill>
                            <a:srgbClr val="000000"/>
                          </a:solidFill>
                          <a:latin typeface="Times New Roman"/>
                          <a:ea typeface="Times New Roman"/>
                          <a:cs typeface="Times New Roman"/>
                        </a:rPr>
                        <a:t>Nitrazepam</a:t>
                      </a:r>
                      <a:r>
                        <a:rPr lang="en-US" sz="1400" dirty="0">
                          <a:solidFill>
                            <a:srgbClr val="000000"/>
                          </a:solidFill>
                          <a:latin typeface="Times New Roman"/>
                          <a:ea typeface="Times New Roman"/>
                          <a:cs typeface="Times New Roman"/>
                        </a:rPr>
                        <a:t> </a:t>
                      </a:r>
                      <a:endParaRPr lang="uk-UA" sz="1400" dirty="0">
                        <a:latin typeface="Times New Roman"/>
                        <a:ea typeface="Times New Roman"/>
                        <a:cs typeface="Times New Roman"/>
                      </a:endParaRPr>
                    </a:p>
                    <a:p>
                      <a:pPr algn="just" fontAlgn="base" hangingPunct="0">
                        <a:spcAft>
                          <a:spcPts val="0"/>
                        </a:spcAft>
                      </a:pPr>
                      <a:r>
                        <a:rPr lang="en-US" sz="1400" dirty="0" err="1">
                          <a:solidFill>
                            <a:srgbClr val="000000"/>
                          </a:solidFill>
                          <a:latin typeface="Times New Roman"/>
                          <a:ea typeface="Times New Roman"/>
                          <a:cs typeface="Times New Roman"/>
                        </a:rPr>
                        <a:t>Triazolam</a:t>
                      </a:r>
                      <a:r>
                        <a:rPr lang="en-US" sz="1400" dirty="0">
                          <a:solidFill>
                            <a:srgbClr val="000000"/>
                          </a:solidFill>
                          <a:latin typeface="Times New Roman"/>
                          <a:ea typeface="Times New Roman"/>
                          <a:cs typeface="Times New Roman"/>
                        </a:rPr>
                        <a:t>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Phenobarbital </a:t>
                      </a:r>
                      <a:endParaRPr lang="uk-UA" sz="1400" dirty="0">
                        <a:latin typeface="Times New Roman"/>
                        <a:ea typeface="Times New Roman"/>
                        <a:cs typeface="Times New Roman"/>
                      </a:endParaRPr>
                    </a:p>
                    <a:p>
                      <a:pPr algn="just" fontAlgn="base" hangingPunct="0">
                        <a:spcAft>
                          <a:spcPts val="0"/>
                        </a:spcAft>
                      </a:pPr>
                      <a:r>
                        <a:rPr lang="en-US" sz="1400" dirty="0" err="1">
                          <a:solidFill>
                            <a:srgbClr val="000000"/>
                          </a:solidFill>
                          <a:latin typeface="Times New Roman"/>
                          <a:ea typeface="Times New Roman"/>
                          <a:cs typeface="Times New Roman"/>
                        </a:rPr>
                        <a:t>Flunitrozepam</a:t>
                      </a:r>
                      <a:r>
                        <a:rPr lang="en-US" sz="1400" dirty="0">
                          <a:solidFill>
                            <a:srgbClr val="000000"/>
                          </a:solidFill>
                          <a:latin typeface="Times New Roman"/>
                          <a:ea typeface="Times New Roman"/>
                          <a:cs typeface="Times New Roman"/>
                        </a:rPr>
                        <a:t> </a:t>
                      </a:r>
                      <a:endParaRPr lang="uk-UA" sz="1400" dirty="0">
                        <a:latin typeface="Times New Roman"/>
                        <a:ea typeface="Times New Roman"/>
                        <a:cs typeface="Times New Roman"/>
                      </a:endParaRPr>
                    </a:p>
                  </a:txBody>
                  <a:tcPr marL="68580" marR="68580" marT="0" marB="0"/>
                </a:tc>
              </a:tr>
            </a:tbl>
          </a:graphicData>
        </a:graphic>
      </p:graphicFrame>
      <p:sp>
        <p:nvSpPr>
          <p:cNvPr id="7" name="Заголовок 1"/>
          <p:cNvSpPr>
            <a:spLocks noGrp="1"/>
          </p:cNvSpPr>
          <p:nvPr>
            <p:ph type="title"/>
          </p:nvPr>
        </p:nvSpPr>
        <p:spPr>
          <a:xfrm>
            <a:off x="0" y="0"/>
            <a:ext cx="9144000" cy="836712"/>
          </a:xfrm>
          <a:solidFill>
            <a:schemeClr val="accent1">
              <a:lumMod val="20000"/>
              <a:lumOff val="80000"/>
            </a:schemeClr>
          </a:solidFill>
        </p:spPr>
        <p:txBody>
          <a:bodyPr>
            <a:normAutofit fontScale="90000"/>
          </a:bodyPr>
          <a:lstStyle/>
          <a:p>
            <a:r>
              <a:rPr lang="ru-RU" sz="3600" b="1" i="1" dirty="0" smtClean="0">
                <a:solidFill>
                  <a:srgbClr val="002060"/>
                </a:solidFill>
              </a:rPr>
              <a:t> </a:t>
            </a:r>
            <a:r>
              <a:rPr lang="ru-RU" sz="2200" b="1" i="1" dirty="0" err="1" smtClean="0">
                <a:latin typeface="Bookman Old Style" pitchFamily="18" charset="0"/>
              </a:rPr>
              <a:t>List</a:t>
            </a:r>
            <a:r>
              <a:rPr lang="ru-RU" sz="2200" b="1" i="1" dirty="0" smtClean="0">
                <a:latin typeface="Bookman Old Style" pitchFamily="18" charset="0"/>
              </a:rPr>
              <a:t> </a:t>
            </a:r>
            <a:r>
              <a:rPr lang="ru-RU" sz="2200" b="1" i="1" dirty="0" err="1" smtClean="0">
                <a:latin typeface="Bookman Old Style" pitchFamily="18" charset="0"/>
              </a:rPr>
              <a:t>of</a:t>
            </a:r>
            <a:r>
              <a:rPr lang="ru-RU" sz="2200" b="1" i="1" dirty="0" smtClean="0">
                <a:latin typeface="Bookman Old Style" pitchFamily="18" charset="0"/>
              </a:rPr>
              <a:t> </a:t>
            </a:r>
            <a:r>
              <a:rPr lang="ru-RU" sz="2200" b="1" i="1" dirty="0" err="1" smtClean="0">
                <a:latin typeface="Bookman Old Style" pitchFamily="18" charset="0"/>
              </a:rPr>
              <a:t>narcotic</a:t>
            </a:r>
            <a:r>
              <a:rPr lang="ru-RU" sz="2200" b="1" i="1" dirty="0" smtClean="0">
                <a:latin typeface="Bookman Old Style" pitchFamily="18" charset="0"/>
              </a:rPr>
              <a:t> </a:t>
            </a:r>
            <a:r>
              <a:rPr lang="ru-RU" sz="2200" b="1" i="1" dirty="0" err="1" smtClean="0">
                <a:latin typeface="Bookman Old Style" pitchFamily="18" charset="0"/>
              </a:rPr>
              <a:t>drugs</a:t>
            </a:r>
            <a:r>
              <a:rPr lang="ru-RU" sz="2200" b="1" i="1" dirty="0" smtClean="0">
                <a:latin typeface="Bookman Old Style" pitchFamily="18" charset="0"/>
              </a:rPr>
              <a:t>, </a:t>
            </a:r>
            <a:r>
              <a:rPr lang="ru-RU" sz="2200" b="1" i="1" dirty="0" err="1" smtClean="0">
                <a:latin typeface="Bookman Old Style" pitchFamily="18" charset="0"/>
              </a:rPr>
              <a:t>psychotropic</a:t>
            </a:r>
            <a:r>
              <a:rPr lang="ru-RU" sz="2200" b="1" i="1" dirty="0" smtClean="0">
                <a:latin typeface="Bookman Old Style" pitchFamily="18" charset="0"/>
              </a:rPr>
              <a:t> </a:t>
            </a:r>
            <a:r>
              <a:rPr lang="ru-RU" sz="2200" b="1" i="1" dirty="0" err="1" smtClean="0">
                <a:latin typeface="Bookman Old Style" pitchFamily="18" charset="0"/>
              </a:rPr>
              <a:t>substances</a:t>
            </a:r>
            <a:r>
              <a:rPr lang="ru-RU" sz="2200" b="1" i="1" dirty="0" smtClean="0">
                <a:latin typeface="Bookman Old Style" pitchFamily="18" charset="0"/>
              </a:rPr>
              <a:t> </a:t>
            </a:r>
            <a:r>
              <a:rPr lang="ru-RU" sz="2200" b="1" i="1" dirty="0" err="1" smtClean="0">
                <a:latin typeface="Bookman Old Style" pitchFamily="18" charset="0"/>
              </a:rPr>
              <a:t>and</a:t>
            </a:r>
            <a:r>
              <a:rPr lang="ru-RU" sz="2200" b="1" i="1" dirty="0" smtClean="0">
                <a:latin typeface="Bookman Old Style" pitchFamily="18" charset="0"/>
              </a:rPr>
              <a:t> </a:t>
            </a:r>
            <a:r>
              <a:rPr lang="ru-RU" sz="2200" b="1" i="1" dirty="0" err="1" smtClean="0">
                <a:latin typeface="Bookman Old Style" pitchFamily="18" charset="0"/>
              </a:rPr>
              <a:t>precursors</a:t>
            </a:r>
            <a:r>
              <a:rPr lang="ru-RU" sz="2200" b="1" i="1" dirty="0" smtClean="0">
                <a:latin typeface="Bookman Old Style" pitchFamily="18" charset="0"/>
              </a:rPr>
              <a:t> </a:t>
            </a:r>
            <a:endParaRPr lang="ru-RU" sz="2200" b="1" i="1" dirty="0">
              <a:solidFill>
                <a:srgbClr val="002060"/>
              </a:solidFill>
              <a:latin typeface="Bookman Old Style" pitchFamily="18" charset="0"/>
            </a:endParaRPr>
          </a:p>
        </p:txBody>
      </p:sp>
      <p:sp>
        <p:nvSpPr>
          <p:cNvPr id="8" name="Прямоугольник 7"/>
          <p:cNvSpPr/>
          <p:nvPr/>
        </p:nvSpPr>
        <p:spPr>
          <a:xfrm>
            <a:off x="3380599" y="980728"/>
            <a:ext cx="2321469"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smtClean="0">
                <a:latin typeface="Bookman Old Style" pitchFamily="18" charset="0"/>
              </a:rPr>
              <a:t>Schedule III drugs </a:t>
            </a:r>
            <a:endParaRPr lang="uk-UA" dirty="0">
              <a:latin typeface="Bookman Old Style" pitchFamily="18" charset="0"/>
            </a:endParaRPr>
          </a:p>
        </p:txBody>
      </p:sp>
      <p:sp>
        <p:nvSpPr>
          <p:cNvPr id="9" name="Прямоугольник 8"/>
          <p:cNvSpPr/>
          <p:nvPr/>
        </p:nvSpPr>
        <p:spPr>
          <a:xfrm>
            <a:off x="1619672" y="5445224"/>
            <a:ext cx="6552728" cy="1200329"/>
          </a:xfrm>
          <a:prstGeom prst="rect">
            <a:avLst/>
          </a:prstGeom>
          <a:solidFill>
            <a:schemeClr val="accent2">
              <a:lumMod val="40000"/>
              <a:lumOff val="60000"/>
            </a:schemeClr>
          </a:solidFill>
          <a:ln w="12700">
            <a:solidFill>
              <a:schemeClr val="tx1"/>
            </a:solidFill>
          </a:ln>
        </p:spPr>
        <p:txBody>
          <a:bodyPr wrap="square">
            <a:spAutoFit/>
          </a:bodyPr>
          <a:lstStyle/>
          <a:p>
            <a:r>
              <a:rPr lang="en-US" dirty="0" smtClean="0"/>
              <a:t>Schedule III drugs have less severe penalties than Schedule II drugs. Schedule III drugs have a legitimate acceptable medical purpose, have a lower abuse potential than Schedule I and II drugs, and have a moderate or low potential for addiction. </a:t>
            </a:r>
            <a:endParaRPr lang="uk-UA" dirty="0"/>
          </a:p>
        </p:txBody>
      </p:sp>
    </p:spTree>
    <p:extLst>
      <p:ext uri="{BB962C8B-B14F-4D97-AF65-F5344CB8AC3E}">
        <p14:creationId xmlns="" xmlns:p14="http://schemas.microsoft.com/office/powerpoint/2010/main" val="29019133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611560" y="1484784"/>
          <a:ext cx="7920881" cy="3333884"/>
        </p:xfrm>
        <a:graphic>
          <a:graphicData uri="http://schemas.openxmlformats.org/drawingml/2006/table">
            <a:tbl>
              <a:tblPr firstRow="1" bandRow="1">
                <a:tableStyleId>{5C22544A-7EE6-4342-B048-85BDC9FD1C3A}</a:tableStyleId>
              </a:tblPr>
              <a:tblGrid>
                <a:gridCol w="1340646"/>
                <a:gridCol w="1122112"/>
                <a:gridCol w="3477903"/>
                <a:gridCol w="1980220"/>
              </a:tblGrid>
              <a:tr h="529759">
                <a:tc>
                  <a:txBody>
                    <a:bodyPr/>
                    <a:lstStyle/>
                    <a:p>
                      <a:pPr algn="ctr"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tc>
              </a:tr>
              <a:tr h="1523965">
                <a:tc rowSpan="2">
                  <a:txBody>
                    <a:bodyPr/>
                    <a:lstStyle/>
                    <a:p>
                      <a:pPr algn="ctr"/>
                      <a:r>
                        <a:rPr lang="en-US" dirty="0" smtClean="0">
                          <a:latin typeface="Bookman Old Style" pitchFamily="18" charset="0"/>
                        </a:rPr>
                        <a:t>IV</a:t>
                      </a:r>
                      <a:endParaRPr lang="uk-UA" dirty="0">
                        <a:latin typeface="Bookman Old Style" pitchFamily="18" charset="0"/>
                      </a:endParaRPr>
                    </a:p>
                  </a:txBody>
                  <a:tcPr/>
                </a:tc>
                <a:tc>
                  <a:txBody>
                    <a:bodyPr/>
                    <a:lstStyle/>
                    <a:p>
                      <a:pPr algn="ctr"/>
                      <a:r>
                        <a:rPr lang="en-US" dirty="0" smtClean="0">
                          <a:latin typeface="Bookman Old Style" pitchFamily="18" charset="0"/>
                        </a:rPr>
                        <a:t>1</a:t>
                      </a:r>
                      <a:endParaRPr lang="uk-UA" dirty="0">
                        <a:latin typeface="Bookman Old Style" pitchFamily="18" charset="0"/>
                      </a:endParaRPr>
                    </a:p>
                  </a:txBody>
                  <a:tcPr/>
                </a:tc>
                <a:tc>
                  <a:txBody>
                    <a:bodyPr/>
                    <a:lstStyle/>
                    <a:p>
                      <a:pPr fontAlgn="base" hangingPunct="0">
                        <a:spcAft>
                          <a:spcPts val="0"/>
                        </a:spcAft>
                      </a:pPr>
                      <a:r>
                        <a:rPr lang="en-US" sz="1400" dirty="0">
                          <a:latin typeface="Times New Roman"/>
                          <a:ea typeface="Times New Roman"/>
                          <a:cs typeface="Times New Roman"/>
                        </a:rPr>
                        <a:t>Precursors turnover of which is limited  and with established control measures </a:t>
                      </a:r>
                      <a:endParaRPr lang="uk-UA" sz="1400" dirty="0">
                        <a:latin typeface="Times New Roman"/>
                        <a:ea typeface="Times New Roman"/>
                        <a:cs typeface="Times New Roman"/>
                      </a:endParaRPr>
                    </a:p>
                  </a:txBody>
                  <a:tcPr marL="68580" marR="68580" marT="0" marB="0"/>
                </a:tc>
                <a:tc>
                  <a:txBody>
                    <a:bodyPr/>
                    <a:lstStyle/>
                    <a:p>
                      <a:pPr fontAlgn="base" hangingPunct="0">
                        <a:spcAft>
                          <a:spcPts val="0"/>
                        </a:spcAft>
                      </a:pPr>
                      <a:r>
                        <a:rPr lang="en-US" sz="1400" dirty="0" err="1">
                          <a:solidFill>
                            <a:srgbClr val="000000"/>
                          </a:solidFill>
                          <a:latin typeface="Times New Roman"/>
                          <a:ea typeface="Times New Roman"/>
                          <a:cs typeface="Times New Roman"/>
                        </a:rPr>
                        <a:t>Erqometrin</a:t>
                      </a:r>
                      <a:r>
                        <a:rPr lang="en-US" sz="1400" dirty="0">
                          <a:solidFill>
                            <a:srgbClr val="000000"/>
                          </a:solidFill>
                          <a:latin typeface="Times New Roman"/>
                          <a:ea typeface="Times New Roman"/>
                          <a:cs typeface="Times New Roman"/>
                        </a:rPr>
                        <a:t> </a:t>
                      </a:r>
                      <a:br>
                        <a:rPr lang="en-US" sz="1400" dirty="0">
                          <a:solidFill>
                            <a:srgbClr val="000000"/>
                          </a:solidFill>
                          <a:latin typeface="Times New Roman"/>
                          <a:ea typeface="Times New Roman"/>
                          <a:cs typeface="Times New Roman"/>
                        </a:rPr>
                      </a:br>
                      <a:r>
                        <a:rPr lang="en-US" sz="1400" dirty="0" err="1">
                          <a:solidFill>
                            <a:srgbClr val="000000"/>
                          </a:solidFill>
                          <a:latin typeface="Times New Roman"/>
                          <a:ea typeface="Times New Roman"/>
                          <a:cs typeface="Times New Roman"/>
                        </a:rPr>
                        <a:t>Erqotamin</a:t>
                      </a:r>
                      <a:r>
                        <a:rPr lang="en-US" sz="1400" dirty="0">
                          <a:solidFill>
                            <a:srgbClr val="000000"/>
                          </a:solidFill>
                          <a:latin typeface="Times New Roman"/>
                          <a:ea typeface="Times New Roman"/>
                          <a:cs typeface="Times New Roman"/>
                        </a:rPr>
                        <a:t> </a:t>
                      </a:r>
                      <a:endParaRPr lang="uk-UA" sz="1400" dirty="0">
                        <a:latin typeface="Times New Roman"/>
                        <a:ea typeface="Times New Roman"/>
                        <a:cs typeface="Times New Roman"/>
                      </a:endParaRPr>
                    </a:p>
                    <a:p>
                      <a:pPr fontAlgn="base" hangingPunct="0">
                        <a:spcAft>
                          <a:spcPts val="0"/>
                        </a:spcAft>
                      </a:pPr>
                      <a:r>
                        <a:rPr lang="en-US" sz="1400" dirty="0" err="1">
                          <a:solidFill>
                            <a:srgbClr val="000000"/>
                          </a:solidFill>
                          <a:latin typeface="Times New Roman"/>
                          <a:ea typeface="Times New Roman"/>
                          <a:cs typeface="Times New Roman"/>
                        </a:rPr>
                        <a:t>Efedrin</a:t>
                      </a:r>
                      <a:r>
                        <a:rPr lang="en-US" sz="1400" dirty="0">
                          <a:solidFill>
                            <a:srgbClr val="000000"/>
                          </a:solidFill>
                          <a:latin typeface="Times New Roman"/>
                          <a:ea typeface="Times New Roman"/>
                          <a:cs typeface="Times New Roman"/>
                        </a:rPr>
                        <a:t/>
                      </a:r>
                      <a:br>
                        <a:rPr lang="en-US" sz="1400" dirty="0">
                          <a:solidFill>
                            <a:srgbClr val="000000"/>
                          </a:solidFill>
                          <a:latin typeface="Times New Roman"/>
                          <a:ea typeface="Times New Roman"/>
                          <a:cs typeface="Times New Roman"/>
                        </a:rPr>
                      </a:br>
                      <a:r>
                        <a:rPr lang="en-US" sz="1400" dirty="0">
                          <a:solidFill>
                            <a:srgbClr val="000000"/>
                          </a:solidFill>
                          <a:latin typeface="Times New Roman"/>
                          <a:ea typeface="Times New Roman"/>
                          <a:cs typeface="Times New Roman"/>
                        </a:rPr>
                        <a:t>Pseudoephedrine</a:t>
                      </a:r>
                      <a:br>
                        <a:rPr lang="en-US" sz="1400" dirty="0">
                          <a:solidFill>
                            <a:srgbClr val="000000"/>
                          </a:solidFill>
                          <a:latin typeface="Times New Roman"/>
                          <a:ea typeface="Times New Roman"/>
                          <a:cs typeface="Times New Roman"/>
                        </a:rPr>
                      </a:br>
                      <a:r>
                        <a:rPr lang="en-US" sz="1400" dirty="0">
                          <a:solidFill>
                            <a:srgbClr val="000000"/>
                          </a:solidFill>
                          <a:latin typeface="Times New Roman"/>
                          <a:ea typeface="Times New Roman"/>
                          <a:cs typeface="Times New Roman"/>
                        </a:rPr>
                        <a:t>Acetic Acid Anhydride</a:t>
                      </a:r>
                      <a:endParaRPr lang="uk-UA" sz="1400" dirty="0">
                        <a:latin typeface="Times New Roman"/>
                        <a:ea typeface="Times New Roman"/>
                        <a:cs typeface="Times New Roman"/>
                      </a:endParaRPr>
                    </a:p>
                  </a:txBody>
                  <a:tcPr marL="68580" marR="68580" marT="0" marB="0"/>
                </a:tc>
              </a:tr>
              <a:tr h="914379">
                <a:tc vMerge="1">
                  <a:txBody>
                    <a:bodyPr/>
                    <a:lstStyle/>
                    <a:p>
                      <a:endParaRPr lang="uk-UA" dirty="0"/>
                    </a:p>
                  </a:txBody>
                  <a:tcPr/>
                </a:tc>
                <a:tc>
                  <a:txBody>
                    <a:bodyPr/>
                    <a:lstStyle/>
                    <a:p>
                      <a:pPr algn="ctr"/>
                      <a:r>
                        <a:rPr lang="en-US" dirty="0" smtClean="0">
                          <a:latin typeface="Bookman Old Style" pitchFamily="18" charset="0"/>
                        </a:rPr>
                        <a:t>2</a:t>
                      </a:r>
                      <a:endParaRPr lang="uk-UA" dirty="0">
                        <a:latin typeface="Bookman Old Style" pitchFamily="18" charset="0"/>
                      </a:endParaRPr>
                    </a:p>
                  </a:txBody>
                  <a:tcPr/>
                </a:tc>
                <a:tc>
                  <a:txBody>
                    <a:bodyPr/>
                    <a:lstStyle/>
                    <a:p>
                      <a:pPr fontAlgn="base" hangingPunct="0">
                        <a:spcAft>
                          <a:spcPts val="0"/>
                        </a:spcAft>
                      </a:pPr>
                      <a:r>
                        <a:rPr lang="en-US" sz="1400" dirty="0">
                          <a:latin typeface="Times New Roman"/>
                          <a:ea typeface="Times New Roman"/>
                          <a:cs typeface="Times New Roman"/>
                        </a:rPr>
                        <a:t>Precursors with established control measures </a:t>
                      </a:r>
                      <a:endParaRPr lang="uk-UA" sz="1400" dirty="0">
                        <a:latin typeface="Times New Roman"/>
                        <a:ea typeface="Times New Roman"/>
                        <a:cs typeface="Times New Roman"/>
                      </a:endParaRPr>
                    </a:p>
                  </a:txBody>
                  <a:tcPr marL="68580" marR="68580" marT="0" marB="0"/>
                </a:tc>
                <a:tc>
                  <a:txBody>
                    <a:bodyPr/>
                    <a:lstStyle/>
                    <a:p>
                      <a:pPr fontAlgn="base" hangingPunct="0">
                        <a:spcAft>
                          <a:spcPts val="0"/>
                        </a:spcAft>
                      </a:pPr>
                      <a:r>
                        <a:rPr lang="en-US" sz="1400" dirty="0">
                          <a:solidFill>
                            <a:srgbClr val="000000"/>
                          </a:solidFill>
                          <a:latin typeface="Times New Roman"/>
                          <a:ea typeface="Times New Roman"/>
                          <a:cs typeface="Times New Roman"/>
                        </a:rPr>
                        <a:t>Acetone</a:t>
                      </a:r>
                      <a:endParaRPr lang="uk-UA" sz="1400" dirty="0">
                        <a:latin typeface="Times New Roman"/>
                        <a:ea typeface="Times New Roman"/>
                        <a:cs typeface="Times New Roman"/>
                      </a:endParaRPr>
                    </a:p>
                    <a:p>
                      <a:pPr fontAlgn="base" hangingPunct="0">
                        <a:spcAft>
                          <a:spcPts val="0"/>
                        </a:spcAft>
                      </a:pPr>
                      <a:r>
                        <a:rPr lang="en-US" sz="1400" dirty="0">
                          <a:solidFill>
                            <a:srgbClr val="000000"/>
                          </a:solidFill>
                          <a:latin typeface="Times New Roman"/>
                          <a:ea typeface="Times New Roman"/>
                          <a:cs typeface="Times New Roman"/>
                        </a:rPr>
                        <a:t>Hydrochloric Acid</a:t>
                      </a:r>
                      <a:endParaRPr lang="uk-UA" sz="1400" dirty="0">
                        <a:latin typeface="Times New Roman"/>
                        <a:ea typeface="Times New Roman"/>
                        <a:cs typeface="Times New Roman"/>
                      </a:endParaRPr>
                    </a:p>
                    <a:p>
                      <a:pPr fontAlgn="base" hangingPunct="0">
                        <a:spcAft>
                          <a:spcPts val="0"/>
                        </a:spcAft>
                      </a:pPr>
                      <a:r>
                        <a:rPr lang="en-US" sz="1400" dirty="0" err="1">
                          <a:solidFill>
                            <a:srgbClr val="000000"/>
                          </a:solidFill>
                          <a:latin typeface="Times New Roman"/>
                          <a:ea typeface="Times New Roman"/>
                          <a:cs typeface="Times New Roman"/>
                        </a:rPr>
                        <a:t>Kalii</a:t>
                      </a:r>
                      <a:r>
                        <a:rPr lang="en-US" sz="1400" dirty="0">
                          <a:solidFill>
                            <a:srgbClr val="000000"/>
                          </a:solidFill>
                          <a:latin typeface="Times New Roman"/>
                          <a:ea typeface="Times New Roman"/>
                          <a:cs typeface="Times New Roman"/>
                        </a:rPr>
                        <a:t> </a:t>
                      </a:r>
                      <a:r>
                        <a:rPr lang="en-US" sz="1400" dirty="0" err="1">
                          <a:solidFill>
                            <a:srgbClr val="000000"/>
                          </a:solidFill>
                          <a:latin typeface="Times New Roman"/>
                          <a:ea typeface="Times New Roman"/>
                          <a:cs typeface="Times New Roman"/>
                        </a:rPr>
                        <a:t>Permanganat</a:t>
                      </a:r>
                      <a:endParaRPr lang="uk-UA" sz="1400" dirty="0">
                        <a:latin typeface="Times New Roman"/>
                        <a:ea typeface="Times New Roman"/>
                        <a:cs typeface="Times New Roman"/>
                      </a:endParaRPr>
                    </a:p>
                    <a:p>
                      <a:pPr fontAlgn="base" hangingPunct="0">
                        <a:spcAft>
                          <a:spcPts val="0"/>
                        </a:spcAft>
                      </a:pPr>
                      <a:r>
                        <a:rPr lang="en-US" sz="1400" dirty="0" err="1">
                          <a:solidFill>
                            <a:srgbClr val="000000"/>
                          </a:solidFill>
                          <a:latin typeface="Times New Roman"/>
                          <a:ea typeface="Times New Roman"/>
                          <a:cs typeface="Times New Roman"/>
                        </a:rPr>
                        <a:t>Sulfat</a:t>
                      </a:r>
                      <a:r>
                        <a:rPr lang="en-US" sz="1400" dirty="0">
                          <a:solidFill>
                            <a:srgbClr val="000000"/>
                          </a:solidFill>
                          <a:latin typeface="Times New Roman"/>
                          <a:ea typeface="Times New Roman"/>
                          <a:cs typeface="Times New Roman"/>
                        </a:rPr>
                        <a:t> Acid</a:t>
                      </a:r>
                      <a:endParaRPr lang="uk-UA" sz="1400" dirty="0">
                        <a:latin typeface="Times New Roman"/>
                        <a:ea typeface="Times New Roman"/>
                        <a:cs typeface="Times New Roman"/>
                      </a:endParaRPr>
                    </a:p>
                    <a:p>
                      <a:pPr fontAlgn="base" hangingPunct="0">
                        <a:spcAft>
                          <a:spcPts val="0"/>
                        </a:spcAft>
                      </a:pPr>
                      <a:r>
                        <a:rPr lang="en-US" sz="1400" dirty="0" err="1">
                          <a:solidFill>
                            <a:srgbClr val="000000"/>
                          </a:solidFill>
                          <a:latin typeface="Times New Roman"/>
                          <a:ea typeface="Times New Roman"/>
                          <a:cs typeface="Times New Roman"/>
                        </a:rPr>
                        <a:t>Toluol</a:t>
                      </a:r>
                      <a:endParaRPr lang="uk-UA" sz="1400" dirty="0">
                        <a:latin typeface="Times New Roman"/>
                        <a:ea typeface="Times New Roman"/>
                        <a:cs typeface="Times New Roman"/>
                      </a:endParaRPr>
                    </a:p>
                    <a:p>
                      <a:pPr fontAlgn="base" hangingPunct="0">
                        <a:spcAft>
                          <a:spcPts val="0"/>
                        </a:spcAft>
                      </a:pPr>
                      <a:r>
                        <a:rPr lang="ru-RU" sz="1400" dirty="0" err="1">
                          <a:solidFill>
                            <a:srgbClr val="000000"/>
                          </a:solidFill>
                          <a:latin typeface="Times New Roman"/>
                          <a:ea typeface="Times New Roman"/>
                          <a:cs typeface="Times New Roman"/>
                        </a:rPr>
                        <a:t>Ethyl</a:t>
                      </a:r>
                      <a:r>
                        <a:rPr lang="ru-RU" sz="1400" dirty="0">
                          <a:solidFill>
                            <a:srgbClr val="000000"/>
                          </a:solidFill>
                          <a:latin typeface="Times New Roman"/>
                          <a:ea typeface="Times New Roman"/>
                          <a:cs typeface="Times New Roman"/>
                        </a:rPr>
                        <a:t> </a:t>
                      </a:r>
                      <a:r>
                        <a:rPr lang="en-US" sz="1400" dirty="0">
                          <a:solidFill>
                            <a:srgbClr val="000000"/>
                          </a:solidFill>
                          <a:latin typeface="Times New Roman"/>
                          <a:ea typeface="Times New Roman"/>
                          <a:cs typeface="Times New Roman"/>
                        </a:rPr>
                        <a:t>E</a:t>
                      </a:r>
                      <a:r>
                        <a:rPr lang="ru-RU" sz="1400" dirty="0" err="1">
                          <a:solidFill>
                            <a:srgbClr val="000000"/>
                          </a:solidFill>
                          <a:latin typeface="Times New Roman"/>
                          <a:ea typeface="Times New Roman"/>
                          <a:cs typeface="Times New Roman"/>
                        </a:rPr>
                        <a:t>ther</a:t>
                      </a:r>
                      <a:endParaRPr lang="uk-UA" sz="1400" dirty="0">
                        <a:latin typeface="Times New Roman"/>
                        <a:ea typeface="Times New Roman"/>
                        <a:cs typeface="Times New Roman"/>
                      </a:endParaRPr>
                    </a:p>
                  </a:txBody>
                  <a:tcPr marL="68580" marR="68580" marT="0" marB="0"/>
                </a:tc>
              </a:tr>
            </a:tbl>
          </a:graphicData>
        </a:graphic>
      </p:graphicFrame>
      <p:sp>
        <p:nvSpPr>
          <p:cNvPr id="6" name="Заголовок 1"/>
          <p:cNvSpPr>
            <a:spLocks noGrp="1"/>
          </p:cNvSpPr>
          <p:nvPr>
            <p:ph type="title"/>
          </p:nvPr>
        </p:nvSpPr>
        <p:spPr>
          <a:xfrm>
            <a:off x="0" y="0"/>
            <a:ext cx="9144000" cy="692696"/>
          </a:xfrm>
          <a:solidFill>
            <a:schemeClr val="accent1">
              <a:lumMod val="20000"/>
              <a:lumOff val="80000"/>
            </a:schemeClr>
          </a:solidFill>
        </p:spPr>
        <p:txBody>
          <a:bodyPr>
            <a:normAutofit fontScale="90000"/>
          </a:bodyPr>
          <a:lstStyle/>
          <a:p>
            <a:r>
              <a:rPr lang="ru-RU" sz="3600" b="1" i="1" dirty="0" smtClean="0">
                <a:solidFill>
                  <a:srgbClr val="002060"/>
                </a:solidFill>
              </a:rPr>
              <a:t> </a:t>
            </a:r>
            <a:r>
              <a:rPr lang="ru-RU" sz="2000" b="1" i="1" dirty="0" err="1" smtClean="0">
                <a:latin typeface="Bookman Old Style" pitchFamily="18" charset="0"/>
              </a:rPr>
              <a:t>List</a:t>
            </a:r>
            <a:r>
              <a:rPr lang="ru-RU" sz="2000" b="1" i="1" dirty="0" smtClean="0">
                <a:latin typeface="Bookman Old Style" pitchFamily="18" charset="0"/>
              </a:rPr>
              <a:t> </a:t>
            </a:r>
            <a:r>
              <a:rPr lang="ru-RU" sz="2000" b="1" i="1" dirty="0" err="1" smtClean="0">
                <a:latin typeface="Bookman Old Style" pitchFamily="18" charset="0"/>
              </a:rPr>
              <a:t>of</a:t>
            </a:r>
            <a:r>
              <a:rPr lang="ru-RU" sz="2000" b="1" i="1" dirty="0" smtClean="0">
                <a:latin typeface="Bookman Old Style" pitchFamily="18" charset="0"/>
              </a:rPr>
              <a:t> </a:t>
            </a:r>
            <a:r>
              <a:rPr lang="ru-RU" sz="2000" b="1" i="1" dirty="0" err="1" smtClean="0">
                <a:latin typeface="Bookman Old Style" pitchFamily="18" charset="0"/>
              </a:rPr>
              <a:t>narcotic</a:t>
            </a:r>
            <a:r>
              <a:rPr lang="ru-RU" sz="2000" b="1" i="1" dirty="0" smtClean="0">
                <a:latin typeface="Bookman Old Style" pitchFamily="18" charset="0"/>
              </a:rPr>
              <a:t> </a:t>
            </a:r>
            <a:r>
              <a:rPr lang="ru-RU" sz="2000" b="1" i="1" dirty="0" err="1" smtClean="0">
                <a:latin typeface="Bookman Old Style" pitchFamily="18" charset="0"/>
              </a:rPr>
              <a:t>drugs</a:t>
            </a:r>
            <a:r>
              <a:rPr lang="ru-RU" sz="2000" b="1" i="1" dirty="0" smtClean="0">
                <a:latin typeface="Bookman Old Style" pitchFamily="18" charset="0"/>
              </a:rPr>
              <a:t>, </a:t>
            </a:r>
            <a:r>
              <a:rPr lang="ru-RU" sz="2000" b="1" i="1" dirty="0" err="1" smtClean="0">
                <a:latin typeface="Bookman Old Style" pitchFamily="18" charset="0"/>
              </a:rPr>
              <a:t>psychotropic</a:t>
            </a:r>
            <a:r>
              <a:rPr lang="ru-RU" sz="2000" b="1" i="1" dirty="0" smtClean="0">
                <a:latin typeface="Bookman Old Style" pitchFamily="18" charset="0"/>
              </a:rPr>
              <a:t> </a:t>
            </a:r>
            <a:r>
              <a:rPr lang="ru-RU" sz="2000" b="1" i="1" dirty="0" err="1" smtClean="0">
                <a:latin typeface="Bookman Old Style" pitchFamily="18" charset="0"/>
              </a:rPr>
              <a:t>substances</a:t>
            </a:r>
            <a:r>
              <a:rPr lang="ru-RU" sz="2000" b="1" i="1" dirty="0" smtClean="0">
                <a:latin typeface="Bookman Old Style" pitchFamily="18" charset="0"/>
              </a:rPr>
              <a:t> </a:t>
            </a:r>
            <a:r>
              <a:rPr lang="ru-RU" sz="2000" b="1" i="1" dirty="0" err="1" smtClean="0">
                <a:latin typeface="Bookman Old Style" pitchFamily="18" charset="0"/>
              </a:rPr>
              <a:t>and</a:t>
            </a:r>
            <a:r>
              <a:rPr lang="ru-RU" sz="2000" b="1" i="1" dirty="0" smtClean="0">
                <a:latin typeface="Bookman Old Style" pitchFamily="18" charset="0"/>
              </a:rPr>
              <a:t> </a:t>
            </a:r>
            <a:r>
              <a:rPr lang="ru-RU" sz="2000" b="1" i="1" dirty="0" err="1" smtClean="0">
                <a:latin typeface="Bookman Old Style" pitchFamily="18" charset="0"/>
              </a:rPr>
              <a:t>precursors</a:t>
            </a:r>
            <a:r>
              <a:rPr lang="ru-RU" sz="2000" b="1" i="1" dirty="0" smtClean="0">
                <a:latin typeface="Bookman Old Style" pitchFamily="18" charset="0"/>
              </a:rPr>
              <a:t> </a:t>
            </a:r>
            <a:r>
              <a:rPr lang="ru-RU" sz="2000" b="1" i="1" dirty="0" err="1" smtClean="0">
                <a:latin typeface="Bookman Old Style" pitchFamily="18" charset="0"/>
              </a:rPr>
              <a:t>subjected</a:t>
            </a:r>
            <a:r>
              <a:rPr lang="ru-RU" sz="2000" b="1" i="1" dirty="0" smtClean="0">
                <a:latin typeface="Bookman Old Style" pitchFamily="18" charset="0"/>
              </a:rPr>
              <a:t> </a:t>
            </a:r>
            <a:r>
              <a:rPr lang="ru-RU" sz="2000" b="1" i="1" dirty="0" err="1" smtClean="0">
                <a:latin typeface="Bookman Old Style" pitchFamily="18" charset="0"/>
              </a:rPr>
              <a:t>to</a:t>
            </a:r>
            <a:r>
              <a:rPr lang="ru-RU" sz="2000" b="1" i="1" dirty="0" smtClean="0">
                <a:latin typeface="Bookman Old Style" pitchFamily="18" charset="0"/>
              </a:rPr>
              <a:t> </a:t>
            </a:r>
            <a:r>
              <a:rPr lang="ru-RU" sz="2000" b="1" i="1" dirty="0" err="1" smtClean="0">
                <a:latin typeface="Bookman Old Style" pitchFamily="18" charset="0"/>
              </a:rPr>
              <a:t>control</a:t>
            </a:r>
            <a:r>
              <a:rPr lang="ru-RU" sz="2000" b="1" i="1" dirty="0" smtClean="0">
                <a:latin typeface="Bookman Old Style" pitchFamily="18" charset="0"/>
              </a:rPr>
              <a:t> </a:t>
            </a:r>
            <a:r>
              <a:rPr lang="ru-RU" sz="2000" b="1" i="1" dirty="0" err="1" smtClean="0">
                <a:latin typeface="Bookman Old Style" pitchFamily="18" charset="0"/>
              </a:rPr>
              <a:t>in</a:t>
            </a:r>
            <a:r>
              <a:rPr lang="ru-RU" sz="2000" b="1" i="1" dirty="0" smtClean="0">
                <a:latin typeface="Bookman Old Style" pitchFamily="18" charset="0"/>
              </a:rPr>
              <a:t> </a:t>
            </a:r>
            <a:r>
              <a:rPr lang="en-US" sz="2000" b="1" i="1" dirty="0" smtClean="0">
                <a:latin typeface="Bookman Old Style" pitchFamily="18" charset="0"/>
              </a:rPr>
              <a:t>Ukraine</a:t>
            </a:r>
            <a:endParaRPr lang="ru-RU" sz="2000" b="1" i="1" dirty="0">
              <a:solidFill>
                <a:srgbClr val="002060"/>
              </a:solidFill>
              <a:latin typeface="Bookman Old Style" pitchFamily="18" charset="0"/>
            </a:endParaRPr>
          </a:p>
        </p:txBody>
      </p:sp>
      <p:sp>
        <p:nvSpPr>
          <p:cNvPr id="9" name="Прямоугольник 8"/>
          <p:cNvSpPr/>
          <p:nvPr/>
        </p:nvSpPr>
        <p:spPr>
          <a:xfrm>
            <a:off x="3378195" y="980728"/>
            <a:ext cx="2326278"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smtClean="0">
                <a:latin typeface="Bookman Old Style" pitchFamily="18" charset="0"/>
              </a:rPr>
              <a:t>Schedule IV drugs </a:t>
            </a:r>
            <a:endParaRPr lang="uk-UA" dirty="0">
              <a:latin typeface="Bookman Old Style" pitchFamily="18" charset="0"/>
            </a:endParaRPr>
          </a:p>
        </p:txBody>
      </p:sp>
    </p:spTree>
    <p:extLst>
      <p:ext uri="{BB962C8B-B14F-4D97-AF65-F5344CB8AC3E}">
        <p14:creationId xmlns="" xmlns:p14="http://schemas.microsoft.com/office/powerpoint/2010/main" val="386395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2776"/>
          </a:xfrm>
          <a:solidFill>
            <a:schemeClr val="tx2">
              <a:lumMod val="20000"/>
              <a:lumOff val="80000"/>
            </a:schemeClr>
          </a:solidFill>
        </p:spPr>
        <p:txBody>
          <a:bodyPr>
            <a:normAutofit fontScale="90000"/>
          </a:bodyPr>
          <a:lstStyle/>
          <a:p>
            <a:r>
              <a:rPr lang="uk-UA" sz="3200" dirty="0" smtClean="0">
                <a:latin typeface="Bookman Old Style" pitchFamily="18" charset="0"/>
              </a:rPr>
              <a:t> </a:t>
            </a:r>
            <a:r>
              <a:rPr lang="en-US" sz="3200" b="1" i="1" dirty="0" err="1" smtClean="0">
                <a:latin typeface="Bookman Old Style" pitchFamily="18" charset="0"/>
              </a:rPr>
              <a:t>T</a:t>
            </a:r>
            <a:r>
              <a:rPr lang="uk-UA" sz="3200" b="1" i="1" dirty="0" err="1" smtClean="0">
                <a:latin typeface="Bookman Old Style" pitchFamily="18" charset="0"/>
              </a:rPr>
              <a:t>urnover</a:t>
            </a:r>
            <a:r>
              <a:rPr lang="uk-UA" sz="3200" b="1" i="1" dirty="0" smtClean="0">
                <a:latin typeface="Bookman Old Style" pitchFamily="18" charset="0"/>
              </a:rPr>
              <a:t> </a:t>
            </a:r>
            <a:r>
              <a:rPr lang="uk-UA" sz="3200" b="1" i="1" dirty="0" err="1" smtClean="0">
                <a:latin typeface="Bookman Old Style" pitchFamily="18" charset="0"/>
              </a:rPr>
              <a:t>of</a:t>
            </a:r>
            <a:r>
              <a:rPr lang="uk-UA" sz="3200" b="1" i="1" dirty="0" smtClean="0">
                <a:latin typeface="Bookman Old Style" pitchFamily="18" charset="0"/>
              </a:rPr>
              <a:t> </a:t>
            </a:r>
            <a:r>
              <a:rPr lang="uk-UA" sz="3200" b="1" i="1" dirty="0" err="1" smtClean="0">
                <a:latin typeface="Bookman Old Style" pitchFamily="18" charset="0"/>
              </a:rPr>
              <a:t>narcotic</a:t>
            </a:r>
            <a:r>
              <a:rPr lang="uk-UA" sz="3200" b="1" i="1" dirty="0" smtClean="0">
                <a:latin typeface="Bookman Old Style" pitchFamily="18" charset="0"/>
              </a:rPr>
              <a:t> </a:t>
            </a:r>
            <a:r>
              <a:rPr lang="uk-UA" sz="3200" b="1" i="1" dirty="0" err="1" smtClean="0">
                <a:latin typeface="Bookman Old Style" pitchFamily="18" charset="0"/>
              </a:rPr>
              <a:t>drugs</a:t>
            </a:r>
            <a:r>
              <a:rPr lang="uk-UA" sz="3200" b="1" i="1" dirty="0" smtClean="0">
                <a:latin typeface="Bookman Old Style" pitchFamily="18" charset="0"/>
              </a:rPr>
              <a:t>, </a:t>
            </a:r>
            <a:r>
              <a:rPr lang="uk-UA" sz="3200" b="1" i="1" dirty="0" err="1" smtClean="0">
                <a:latin typeface="Bookman Old Style" pitchFamily="18" charset="0"/>
              </a:rPr>
              <a:t>psychotropic</a:t>
            </a:r>
            <a:r>
              <a:rPr lang="uk-UA" sz="3200" b="1" i="1" dirty="0" smtClean="0">
                <a:latin typeface="Bookman Old Style" pitchFamily="18" charset="0"/>
              </a:rPr>
              <a:t> </a:t>
            </a:r>
            <a:r>
              <a:rPr lang="uk-UA" sz="3200" b="1" i="1" dirty="0" err="1" smtClean="0">
                <a:latin typeface="Bookman Old Style" pitchFamily="18" charset="0"/>
              </a:rPr>
              <a:t>substances</a:t>
            </a:r>
            <a:r>
              <a:rPr lang="uk-UA" sz="3200" b="1" i="1" dirty="0" smtClean="0">
                <a:latin typeface="Bookman Old Style" pitchFamily="18" charset="0"/>
              </a:rPr>
              <a:t> </a:t>
            </a:r>
            <a:r>
              <a:rPr lang="uk-UA" sz="3200" b="1" i="1" dirty="0" err="1" smtClean="0">
                <a:latin typeface="Bookman Old Style" pitchFamily="18" charset="0"/>
              </a:rPr>
              <a:t>and</a:t>
            </a:r>
            <a:r>
              <a:rPr lang="uk-UA" sz="3200" b="1" i="1" dirty="0" smtClean="0">
                <a:latin typeface="Bookman Old Style" pitchFamily="18" charset="0"/>
              </a:rPr>
              <a:t> </a:t>
            </a:r>
            <a:r>
              <a:rPr lang="uk-UA" sz="3200" b="1" i="1" dirty="0" err="1" smtClean="0">
                <a:latin typeface="Bookman Old Style" pitchFamily="18" charset="0"/>
              </a:rPr>
              <a:t>precursors</a:t>
            </a:r>
            <a:r>
              <a:rPr lang="uk-UA" sz="3200" b="1" i="1" dirty="0" smtClean="0">
                <a:latin typeface="Bookman Old Style" pitchFamily="18" charset="0"/>
              </a:rPr>
              <a:t> </a:t>
            </a:r>
            <a:r>
              <a:rPr lang="en-US" sz="3200" b="1" i="1" dirty="0" smtClean="0">
                <a:latin typeface="Bookman Old Style" pitchFamily="18" charset="0"/>
              </a:rPr>
              <a:t/>
            </a:r>
            <a:br>
              <a:rPr lang="en-US" sz="3200" b="1" i="1" dirty="0" smtClean="0">
                <a:latin typeface="Bookman Old Style" pitchFamily="18" charset="0"/>
              </a:rPr>
            </a:br>
            <a:r>
              <a:rPr lang="en-US" sz="3200" b="1" i="1" dirty="0" smtClean="0">
                <a:latin typeface="Bookman Old Style" pitchFamily="18" charset="0"/>
              </a:rPr>
              <a:t>(main activities)</a:t>
            </a:r>
            <a:endParaRPr lang="uk-UA" sz="3200" b="1" i="1" dirty="0">
              <a:latin typeface="Bookman Old Style" pitchFamily="18" charset="0"/>
            </a:endParaRPr>
          </a:p>
        </p:txBody>
      </p:sp>
      <p:pic>
        <p:nvPicPr>
          <p:cNvPr id="5122" name="Picture 2"/>
          <p:cNvPicPr>
            <a:picLocks noGrp="1" noChangeAspect="1" noChangeArrowheads="1"/>
          </p:cNvPicPr>
          <p:nvPr>
            <p:ph idx="1"/>
          </p:nvPr>
        </p:nvPicPr>
        <p:blipFill>
          <a:blip r:embed="rId2" cstate="print"/>
          <a:srcRect/>
          <a:stretch>
            <a:fillRect/>
          </a:stretch>
        </p:blipFill>
        <p:spPr bwMode="auto">
          <a:xfrm>
            <a:off x="683568" y="1484784"/>
            <a:ext cx="7762875" cy="4063181"/>
          </a:xfrm>
          <a:prstGeom prst="rect">
            <a:avLst/>
          </a:prstGeom>
          <a:noFill/>
          <a:ln w="9525">
            <a:noFill/>
            <a:miter lim="800000"/>
            <a:headEnd/>
            <a:tailEnd/>
          </a:ln>
        </p:spPr>
      </p:pic>
      <p:sp>
        <p:nvSpPr>
          <p:cNvPr id="5" name="Прямоугольник 4"/>
          <p:cNvSpPr/>
          <p:nvPr/>
        </p:nvSpPr>
        <p:spPr>
          <a:xfrm>
            <a:off x="971600" y="5733256"/>
            <a:ext cx="7128792" cy="923330"/>
          </a:xfrm>
          <a:prstGeom prst="rect">
            <a:avLst/>
          </a:prstGeom>
          <a:solidFill>
            <a:schemeClr val="accent2">
              <a:lumMod val="20000"/>
              <a:lumOff val="80000"/>
            </a:schemeClr>
          </a:solidFill>
          <a:ln w="12700">
            <a:solidFill>
              <a:schemeClr val="tx1"/>
            </a:solidFill>
          </a:ln>
        </p:spPr>
        <p:txBody>
          <a:bodyPr wrap="square">
            <a:spAutoFit/>
          </a:bodyPr>
          <a:lstStyle/>
          <a:p>
            <a:r>
              <a:rPr lang="en-US" dirty="0" smtClean="0"/>
              <a:t>Types of activities related to narcotic drugs, psychotropic substances and precursors circulation in the territory of Ukraine are subject to </a:t>
            </a:r>
            <a:r>
              <a:rPr lang="en-US" u="sng" dirty="0" smtClean="0"/>
              <a:t>licensing</a:t>
            </a:r>
            <a:r>
              <a:rPr lang="en-US" dirty="0" smtClean="0"/>
              <a:t> by the State Service of Ukraine on medicines and Drugs Control</a:t>
            </a:r>
            <a:endParaRPr lang="uk-U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fontScale="90000"/>
          </a:bodyPr>
          <a:lstStyle/>
          <a:p>
            <a:r>
              <a:rPr lang="en-US" sz="2200" b="1" dirty="0" smtClean="0">
                <a:latin typeface="Bookman Old Style" pitchFamily="18" charset="0"/>
              </a:rPr>
              <a:t>Procedure of purchasing, transportation, storage, use in compounding, dispensing, and destruction of narcotic drugs, psychotropic substances and precursors in pharmaceutical establishments</a:t>
            </a:r>
            <a:r>
              <a:rPr lang="uk-UA" sz="2400" dirty="0" smtClean="0">
                <a:latin typeface="Bookman Old Style" pitchFamily="18" charset="0"/>
              </a:rPr>
              <a:t/>
            </a:r>
            <a:br>
              <a:rPr lang="uk-UA" sz="2400" dirty="0" smtClean="0">
                <a:latin typeface="Bookman Old Style" pitchFamily="18" charset="0"/>
              </a:rPr>
            </a:br>
            <a:r>
              <a:rPr lang="en-US" sz="2400" dirty="0" smtClean="0">
                <a:latin typeface="Bookman Old Style" pitchFamily="18" charset="0"/>
              </a:rPr>
              <a:t> </a:t>
            </a:r>
            <a:endParaRPr lang="uk-UA" sz="2400" dirty="0">
              <a:latin typeface="Bookman Old Style" pitchFamily="18" charset="0"/>
            </a:endParaRPr>
          </a:p>
        </p:txBody>
      </p:sp>
      <p:sp>
        <p:nvSpPr>
          <p:cNvPr id="3" name="Содержимое 2"/>
          <p:cNvSpPr>
            <a:spLocks noGrp="1"/>
          </p:cNvSpPr>
          <p:nvPr>
            <p:ph idx="1"/>
          </p:nvPr>
        </p:nvSpPr>
        <p:spPr>
          <a:xfrm>
            <a:off x="0" y="1268760"/>
            <a:ext cx="9144000" cy="5589240"/>
          </a:xfrm>
          <a:solidFill>
            <a:schemeClr val="bg2"/>
          </a:solidFill>
        </p:spPr>
        <p:txBody>
          <a:bodyPr>
            <a:normAutofit fontScale="25000" lnSpcReduction="20000"/>
          </a:bodyPr>
          <a:lstStyle/>
          <a:p>
            <a:endParaRPr lang="uk-UA" dirty="0" smtClean="0"/>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Storage </a:t>
            </a:r>
            <a:r>
              <a:rPr lang="en-US" sz="6400" dirty="0" smtClean="0">
                <a:latin typeface="Bookman Old Style" pitchFamily="18" charset="0"/>
              </a:rPr>
              <a:t>of drugs, psychotropic substances and precursors in pharmaceutical establishments (pharmacies, etc.) shall be carried out in amounts not exceeding the three-month need</a:t>
            </a:r>
            <a:r>
              <a:rPr lang="en-US" sz="6400" dirty="0" smtClean="0">
                <a:latin typeface="Bookman Old Style" pitchFamily="18" charset="0"/>
              </a:rPr>
              <a:t>.</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The </a:t>
            </a:r>
            <a:r>
              <a:rPr lang="en-US" sz="6400" dirty="0" smtClean="0">
                <a:latin typeface="Bookman Old Style" pitchFamily="18" charset="0"/>
              </a:rPr>
              <a:t>calculation of storage amounts of narcotic drugs, psychotropic substances and precursors in pharmacies is approved by the order of the head of the institution.</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Drugs</a:t>
            </a:r>
            <a:r>
              <a:rPr lang="en-US" sz="6400" dirty="0" smtClean="0">
                <a:latin typeface="Bookman Old Style" pitchFamily="18" charset="0"/>
              </a:rPr>
              <a:t>, psychotropic substances and precursors must not be stored in the dispensing area.  </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In </a:t>
            </a:r>
            <a:r>
              <a:rPr lang="en-US" sz="6400" dirty="0" smtClean="0">
                <a:latin typeface="Bookman Old Style" pitchFamily="18" charset="0"/>
              </a:rPr>
              <a:t>the premises of pharmaceutical establishments where drugs, psychotropic substances and precursors are compounded, such drugs must be stored in amounts not exceeding their daily requirement</a:t>
            </a:r>
            <a:r>
              <a:rPr lang="en-US" sz="6400" dirty="0" smtClean="0">
                <a:latin typeface="Bookman Old Style" pitchFamily="18" charset="0"/>
              </a:rPr>
              <a:t>.</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At </a:t>
            </a:r>
            <a:r>
              <a:rPr lang="en-US" sz="6400" dirty="0" smtClean="0">
                <a:latin typeface="Bookman Old Style" pitchFamily="18" charset="0"/>
              </a:rPr>
              <a:t>the end of the working day, narcotic drugs, psychotropic substances and precursors must be carried to the special storage premises for narcotic drugs, psychotropic substances and precursors</a:t>
            </a:r>
            <a:r>
              <a:rPr lang="en-US" sz="6400" dirty="0" smtClean="0">
                <a:latin typeface="Bookman Old Style" pitchFamily="18" charset="0"/>
              </a:rPr>
              <a:t>.</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Compounded </a:t>
            </a:r>
            <a:r>
              <a:rPr lang="en-US" sz="6400" dirty="0" smtClean="0">
                <a:latin typeface="Bookman Old Style" pitchFamily="18" charset="0"/>
              </a:rPr>
              <a:t>narcotic drugs, psychotropic substances and precursors must be sealed (in vials with aluminum caps using a special device) and stored until dispensing in the special storage premises</a:t>
            </a:r>
            <a:r>
              <a:rPr lang="en-US" sz="6400" dirty="0" smtClean="0">
                <a:latin typeface="Bookman Old Style" pitchFamily="18" charset="0"/>
              </a:rPr>
              <a:t>.</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Narcotic </a:t>
            </a:r>
            <a:r>
              <a:rPr lang="en-US" sz="6400" dirty="0" smtClean="0">
                <a:latin typeface="Bookman Old Style" pitchFamily="18" charset="0"/>
              </a:rPr>
              <a:t>drugs, psychotropic substances and precursors, prescribed in combination with other ingredients, must not be dispensed separately</a:t>
            </a:r>
            <a:r>
              <a:rPr lang="en-US" sz="6400" dirty="0" smtClean="0">
                <a:latin typeface="Bookman Old Style" pitchFamily="18" charset="0"/>
              </a:rPr>
              <a:t>.</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The </a:t>
            </a:r>
            <a:r>
              <a:rPr lang="en-US" sz="6400" dirty="0" smtClean="0">
                <a:latin typeface="Bookman Old Style" pitchFamily="18" charset="0"/>
              </a:rPr>
              <a:t>information on the signature and label of narcotic drugs, psychotropic substances and precursors compounded by a pharmacy must meet the requirements established by the Ministry of Health (Order #812</a:t>
            </a:r>
            <a:r>
              <a:rPr lang="en-US" sz="6400" dirty="0" smtClean="0">
                <a:latin typeface="Bookman Old Style" pitchFamily="18" charset="0"/>
              </a:rPr>
              <a:t>).</a:t>
            </a:r>
            <a:endParaRPr lang="uk-UA" sz="6400" dirty="0" smtClean="0">
              <a:latin typeface="Bookman Old Style" pitchFamily="18" charset="0"/>
            </a:endParaRPr>
          </a:p>
          <a:p>
            <a:pPr marL="0" indent="0">
              <a:buFont typeface="Wingdings" pitchFamily="2" charset="2"/>
              <a:buChar char="Ø"/>
            </a:pPr>
            <a:r>
              <a:rPr lang="uk-UA" sz="6400" dirty="0" smtClean="0">
                <a:latin typeface="Bookman Old Style" pitchFamily="18" charset="0"/>
              </a:rPr>
              <a:t> </a:t>
            </a:r>
            <a:r>
              <a:rPr lang="en-US" sz="6400" dirty="0" smtClean="0">
                <a:latin typeface="Bookman Old Style" pitchFamily="18" charset="0"/>
              </a:rPr>
              <a:t>Dispensing </a:t>
            </a:r>
            <a:r>
              <a:rPr lang="en-US" sz="6400" dirty="0" smtClean="0">
                <a:latin typeface="Bookman Old Style" pitchFamily="18" charset="0"/>
              </a:rPr>
              <a:t>of solid dosage forms of medicines containing narcotic drugs, psychotropic substances and precursors packed in paper or cellophane from pharmaceutical establishments is forbidden.</a:t>
            </a:r>
            <a:endParaRPr lang="uk-UA" sz="6400" dirty="0" smtClean="0">
              <a:latin typeface="Bookman Old Style" pitchFamily="18" charset="0"/>
            </a:endParaRPr>
          </a:p>
          <a:p>
            <a:pPr>
              <a:buNone/>
            </a:pPr>
            <a:endParaRPr lang="uk-U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TotalTime>
  <Words>895</Words>
  <Application>Microsoft Office PowerPoint</Application>
  <PresentationFormat>Экран (4:3)</PresentationFormat>
  <Paragraphs>119</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  Odessa National Medical University Faculty of Pharmacy Department of Organization and Economics of Pharmacy  </vt:lpstr>
      <vt:lpstr>Legislative documents</vt:lpstr>
      <vt:lpstr> </vt:lpstr>
      <vt:lpstr> Basic terms </vt:lpstr>
      <vt:lpstr>Drug Classifications Based On Legal Definitions</vt:lpstr>
      <vt:lpstr> List of narcotic drugs, psychotropic substances  and precursors </vt:lpstr>
      <vt:lpstr> List of narcotic drugs, psychotropic substances and precursors </vt:lpstr>
      <vt:lpstr> List of narcotic drugs, psychotropic substances and precursors </vt:lpstr>
      <vt:lpstr> List of narcotic drugs, psychotropic substances and precursors subjected to control in Ukraine</vt:lpstr>
      <vt:lpstr> Turnover of narcotic drugs, psychotropic substances and precursors  (main activities)</vt:lpstr>
      <vt:lpstr>Procedure of purchasing, transportation, storage, use in compounding, dispensing, and destruction of narcotic drugs, psychotropic substances and precursors in pharmaceutical establishments  </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e210275boi</cp:lastModifiedBy>
  <cp:revision>56</cp:revision>
  <cp:lastPrinted>2016-12-07T14:05:20Z</cp:lastPrinted>
  <dcterms:created xsi:type="dcterms:W3CDTF">2016-12-07T08:54:09Z</dcterms:created>
  <dcterms:modified xsi:type="dcterms:W3CDTF">2020-12-16T20:07:37Z</dcterms:modified>
</cp:coreProperties>
</file>