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84" r:id="rId4"/>
    <p:sldId id="285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6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10838-F535-4C0E-8A95-BD6AD319C1E1}" type="datetimeFigureOut">
              <a:rPr lang="uk-UA" smtClean="0"/>
              <a:t>27.11.2020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540F4F-14F6-43DD-BF2E-7F0CD9AB34D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2116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40F4F-14F6-43DD-BF2E-7F0CD9AB34D8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4268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96752"/>
            <a:ext cx="7772400" cy="1470025"/>
          </a:xfrm>
        </p:spPr>
        <p:txBody>
          <a:bodyPr>
            <a:noAutofit/>
          </a:bodyPr>
          <a:lstStyle/>
          <a:p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Кафедра організації та економіки у фармації</a:t>
            </a:r>
            <a:b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Фармацевтичний менеджмент та 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маркетинг</a:t>
            </a:r>
            <a:r>
              <a:rPr lang="uk-UA" sz="60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6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6000" b="1" i="1" u="sng" dirty="0" smtClean="0">
                <a:latin typeface="Times New Roman" pitchFamily="18" charset="0"/>
                <a:cs typeface="Times New Roman" pitchFamily="18" charset="0"/>
              </a:rPr>
              <a:t>Менеджмент і фармацевтичне</a:t>
            </a:r>
            <a:r>
              <a:rPr lang="uk-UA" sz="6000" b="1" i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6000" b="1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6000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6000" b="1" i="1" u="sng" dirty="0" smtClean="0">
                <a:latin typeface="Times New Roman" pitchFamily="18" charset="0"/>
                <a:cs typeface="Times New Roman" pitchFamily="18" charset="0"/>
              </a:rPr>
              <a:t>підприємництво</a:t>
            </a:r>
            <a:endParaRPr lang="uk-UA" sz="6000" b="1" i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821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7"/>
            <a:ext cx="7772400" cy="1080120"/>
          </a:xfrm>
        </p:spPr>
        <p:txBody>
          <a:bodyPr/>
          <a:lstStyle/>
          <a:p>
            <a:r>
              <a:rPr lang="uk-UA" dirty="0" smtClean="0"/>
              <a:t>Зміст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484784"/>
            <a:ext cx="8136904" cy="4824536"/>
          </a:xfrm>
        </p:spPr>
        <p:txBody>
          <a:bodyPr>
            <a:normAutofit lnSpcReduction="10000"/>
          </a:bodyPr>
          <a:lstStyle/>
          <a:p>
            <a:pPr algn="l"/>
            <a:r>
              <a:rPr lang="uk-UA" sz="2800" dirty="0" smtClean="0">
                <a:solidFill>
                  <a:schemeClr val="tx1"/>
                </a:solidFill>
              </a:rPr>
              <a:t>Вступ.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</a:rPr>
              <a:t>Сутність менеджменту та його роль у розвитку підприємництва.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</a:rPr>
              <a:t>Поняття «менеджмент».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</a:rPr>
              <a:t>Поняття «підприємницьке управління».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</a:rPr>
              <a:t>Особливості підприємницького управління.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</a:rPr>
              <a:t>Рівні управління.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</a:rPr>
              <a:t>Структура управління.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</a:rPr>
              <a:t>Моделі управління.</a:t>
            </a:r>
          </a:p>
          <a:p>
            <a:pPr algn="l"/>
            <a:r>
              <a:rPr lang="uk-UA" sz="2800" dirty="0" smtClean="0">
                <a:solidFill>
                  <a:schemeClr val="tx1"/>
                </a:solidFill>
              </a:rPr>
              <a:t>Висновок.</a:t>
            </a:r>
          </a:p>
        </p:txBody>
      </p:sp>
    </p:spTree>
    <p:extLst>
      <p:ext uri="{BB962C8B-B14F-4D97-AF65-F5344CB8AC3E}">
        <p14:creationId xmlns:p14="http://schemas.microsoft.com/office/powerpoint/2010/main" val="125251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Одна з центральних проблем організації та економіки підприємницької діяльності - конкурентоспроможність власної справи. Вона стосується усіх сфер і організаційних форм забезпечення бізнесу, зокрема управління (менеджменту) - важливого фактора успіху підприємницької діяльності. Від ефективного управління значною мірою залежить життєздатність підприємництва, удача започаткованої справи.</a:t>
            </a:r>
          </a:p>
        </p:txBody>
      </p:sp>
    </p:spTree>
    <p:extLst>
      <p:ext uri="{BB962C8B-B14F-4D97-AF65-F5344CB8AC3E}">
        <p14:creationId xmlns:p14="http://schemas.microsoft.com/office/powerpoint/2010/main" val="264566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988840"/>
            <a:ext cx="8229600" cy="214625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Сутність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менеджменту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роль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підприємництва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24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1"/>
            <a:ext cx="8496944" cy="324035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vi-VN" sz="2800" b="1" i="1" dirty="0">
                <a:latin typeface="Times New Roman" pitchFamily="18" charset="0"/>
                <a:cs typeface="Times New Roman" pitchFamily="18" charset="0"/>
              </a:rPr>
              <a:t>Ме́неджмент</a:t>
            </a:r>
            <a:r>
              <a:rPr lang="vi-VN" sz="2800" dirty="0">
                <a:latin typeface="Times New Roman" pitchFamily="18" charset="0"/>
                <a:cs typeface="Times New Roman" pitchFamily="18" charset="0"/>
              </a:rPr>
              <a:t> (або «управління») — це процес планування, організації, приведення в дію та контроль організації з метою досягнення координації людських і матеріальних ресурсів, необхідних для ефективного виконання завдань. Менеджмент пронизує всю організацію, торкається практично всіх сфер її діяльності.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Картинки по запросу Менеджмент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407505"/>
            <a:ext cx="5832648" cy="3283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42384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uk-UA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Підприємницьке </a:t>
            </a: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управління 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- це мистецтво і водночас велика наука. Розкриттю сутності менеджменту, з'ясуванню його специфіки в ринкових умовах господарювання і присвячена дана тема.</a:t>
            </a:r>
          </a:p>
        </p:txBody>
      </p:sp>
      <p:pic>
        <p:nvPicPr>
          <p:cNvPr id="3074" name="Picture 2" descr="Картинки по запросу Менеджмен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2" y="2924944"/>
            <a:ext cx="6660105" cy="355205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9629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16632"/>
            <a:ext cx="7918648" cy="3267794"/>
          </a:xfrm>
        </p:spPr>
        <p:txBody>
          <a:bodyPr>
            <a:noAutofit/>
          </a:bodyPr>
          <a:lstStyle/>
          <a:p>
            <a:pPr algn="just"/>
            <a:r>
              <a:rPr lang="uk-UA" sz="2800" u="sng" dirty="0">
                <a:latin typeface="Times New Roman" pitchFamily="18" charset="0"/>
                <a:cs typeface="Times New Roman" pitchFamily="18" charset="0"/>
              </a:rPr>
              <a:t>По-перше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термін менеджмент (англ.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manegement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управління, організація) вживається для визначення сукупності методів і форм управління виробництвом з метою одержання прибутку як основної цілі підприємницької діяльності. Це діяльність з координації зусиль у процесі спільної роботи людей.</a:t>
            </a:r>
          </a:p>
        </p:txBody>
      </p:sp>
      <p:pic>
        <p:nvPicPr>
          <p:cNvPr id="4098" name="Picture 2" descr="Картинки по запросу Менеджмен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068959"/>
            <a:ext cx="4897276" cy="3649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849694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800" u="sng" dirty="0">
                <a:latin typeface="Times New Roman" pitchFamily="18" charset="0"/>
                <a:cs typeface="Times New Roman" pitchFamily="18" charset="0"/>
              </a:rPr>
              <a:t>По-друге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менеджмент означає наявність і функціонування специфічного органу підприємства, що уособлює його керівництво. Мета його полягає у вмінні бачити цілі, визначати способи їх досягнення, узгоджувати для цього дії людей. Нарешті, менеджмент пов'язаний з утворенням об'єднання менеджерів для вирішення управлінських та інших питань.</a:t>
            </a:r>
          </a:p>
          <a:p>
            <a:pPr marL="0" indent="0">
              <a:buNone/>
            </a:pPr>
            <a:endParaRPr lang="uk-UA" sz="2800" dirty="0"/>
          </a:p>
        </p:txBody>
      </p:sp>
      <p:pic>
        <p:nvPicPr>
          <p:cNvPr id="5122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645024"/>
            <a:ext cx="7239000" cy="3000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54300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800" i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Які ж особливості має підприємницьке управління?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Насамперед, це короткочасність і </a:t>
            </a:r>
            <a:r>
              <a:rPr lang="uk-UA" sz="2800" dirty="0" err="1">
                <a:latin typeface="Times New Roman" pitchFamily="18" charset="0"/>
                <a:cs typeface="Times New Roman" pitchFamily="18" charset="0"/>
              </a:rPr>
              <a:t>неповторюваність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управлінських рішень. Зміни ринкового середовища, структурні зрушення у попиті викликають необхідність відповідних дій у менеджменті. Різноманітність здійснюваної діяльності та її фрагментарність зумовлюють виконання кожним менеджером кількох функцій управління.</a:t>
            </a:r>
          </a:p>
        </p:txBody>
      </p:sp>
    </p:spTree>
    <p:extLst>
      <p:ext uri="{BB962C8B-B14F-4D97-AF65-F5344CB8AC3E}">
        <p14:creationId xmlns:p14="http://schemas.microsoft.com/office/powerpoint/2010/main" val="415173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4330824" cy="58655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Організаційна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структура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суттєві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відмінності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кожної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фірм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Вона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побудована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вертикальним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горизонтальним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принципами. В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окремих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випадках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зустрічається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одночасне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обох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принципів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організації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структури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484784"/>
            <a:ext cx="4400436" cy="293362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18081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4978896" cy="5793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Так, у великих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компаніях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вертикальний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принцип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побудови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організаційної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структури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структура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виділення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рівнів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на кожному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котрих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управлінці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певні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повноваження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717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645024"/>
            <a:ext cx="3321195" cy="23656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7172" name="Picture 4" descr="Картинки по запросу Менеджмен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215" y="735687"/>
            <a:ext cx="3868940" cy="230425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49875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Autofit/>
          </a:bodyPr>
          <a:lstStyle/>
          <a:p>
            <a:pPr algn="just"/>
            <a:r>
              <a:rPr lang="uk-UA" sz="2800" i="1" dirty="0">
                <a:latin typeface="Times New Roman" pitchFamily="18" charset="0"/>
                <a:cs typeface="Times New Roman" pitchFamily="18" charset="0"/>
              </a:rPr>
              <a:t>Вищий рівень управління (</a:t>
            </a:r>
            <a:r>
              <a:rPr lang="uk-UA" sz="2800" i="1" dirty="0" err="1">
                <a:latin typeface="Times New Roman" pitchFamily="18" charset="0"/>
                <a:cs typeface="Times New Roman" pitchFamily="18" charset="0"/>
              </a:rPr>
              <a:t>інституціний</a:t>
            </a:r>
            <a:r>
              <a:rPr lang="uk-UA" sz="2800" i="1" dirty="0">
                <a:latin typeface="Times New Roman" pitchFamily="18" charset="0"/>
                <a:cs typeface="Times New Roman" pitchFamily="18" charset="0"/>
              </a:rPr>
              <a:t>) ТОР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- вирішує питання стратегічного менеджменту - управління фінансами, вибору ринків збуту, розвитку підприємства.</a:t>
            </a:r>
          </a:p>
          <a:p>
            <a:pPr algn="just"/>
            <a:r>
              <a:rPr lang="uk-UA" sz="2800" i="1" dirty="0">
                <a:latin typeface="Times New Roman" pitchFamily="18" charset="0"/>
                <a:cs typeface="Times New Roman" pitchFamily="18" charset="0"/>
              </a:rPr>
              <a:t>Середній рівень управління (функціональний)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MIDDLE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вирішує питання оперативного (поточного) управління відповідно до функцій менеджменту.</a:t>
            </a:r>
          </a:p>
          <a:p>
            <a:pPr algn="just"/>
            <a:r>
              <a:rPr lang="uk-UA" sz="2800" i="1" dirty="0">
                <a:latin typeface="Times New Roman" pitchFamily="18" charset="0"/>
                <a:cs typeface="Times New Roman" pitchFamily="18" charset="0"/>
              </a:rPr>
              <a:t>Нижній рівень управління (технічний або операційний)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LOWER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менеджери знаходяться у безпосередньому контакті з працівниками-виконавцями, вирішують конкретні питання.</a:t>
            </a:r>
          </a:p>
          <a:p>
            <a:pPr algn="just"/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75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Виший рівень управління розробляє довгострокові плани, формулює завдання для середнього рівня. Значне місце в інституційному рівні управління займає адаптація фірми до змін ринкового середовища, управління відносинами між підприємством та зовнішнім середовищем. Вища керівна ланка може бути представлена президентом, генеральним директором, іншими членами правління.</a:t>
            </a:r>
          </a:p>
        </p:txBody>
      </p:sp>
      <p:pic>
        <p:nvPicPr>
          <p:cNvPr id="8194" name="Picture 2" descr="Картинки по запросу Менеджмен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566" y="3789039"/>
            <a:ext cx="6665218" cy="30503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18412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76672"/>
            <a:ext cx="5832648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Керівники середньої ланки координують і контролюють роботу молодших управлінців. Вони визначають проблеми виробничого, організаційного, фінансового характеру, розробляють творчі пропозиції, готують інформацію для управлінських рішень, що приймаються менеджерами вищої ланки. Це - керівники окремих підрозділів, служб, відділів підприємства.</a:t>
            </a:r>
          </a:p>
        </p:txBody>
      </p:sp>
      <p:pic>
        <p:nvPicPr>
          <p:cNvPr id="9220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007" y="3837708"/>
            <a:ext cx="3354980" cy="25162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9222" name="Picture 6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7" y="548680"/>
            <a:ext cx="3227850" cy="23685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1969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Нижній рівень управління підпорядкований середньому. До управлінців нижнього рівня належать виробничі майстри, бригадири, керівники груп. Це вузькоспеціалізовані професійні менеджери, котрі виконують чітко регламентовані обов'язки з виробництва, збуту, маркетингу, управління матеріальним постачанням тощо. Вони відповідальні за раціональне використання виділених їм матеріальних ресурсів, робітників, обладнання.</a:t>
            </a:r>
          </a:p>
        </p:txBody>
      </p:sp>
    </p:spTree>
    <p:extLst>
      <p:ext uri="{BB962C8B-B14F-4D97-AF65-F5344CB8AC3E}">
        <p14:creationId xmlns:p14="http://schemas.microsoft.com/office/powerpoint/2010/main" val="100391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Така побудова організаційної структури забезпечує чіткість управління, використовує переваги вузької, поглибленої спеціалізації менеджерів. Проте водночас вона ускладнює визначення внеску кожного менеджера в загальний результат підприємництва, його відповідальності за прийняті рішення.</a:t>
            </a:r>
          </a:p>
        </p:txBody>
      </p:sp>
      <p:pic>
        <p:nvPicPr>
          <p:cNvPr id="10242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29000"/>
            <a:ext cx="8255224" cy="309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61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36712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На малих та середніх підприємствах управління має дещо іншу організаційну структуру. Менеджери таких підприємств більшою мірою стикаються з проблемами нестабільного зовнішнього середовища, з непередбачуваними результатами діяльності. Тому в малому та середньому бізнесі припускається виконання менеджерами одночасно декількох функцій управління, взаємозамінність окремих керівників.</a:t>
            </a:r>
          </a:p>
        </p:txBody>
      </p:sp>
    </p:spTree>
    <p:extLst>
      <p:ext uri="{BB962C8B-B14F-4D97-AF65-F5344CB8AC3E}">
        <p14:creationId xmlns:p14="http://schemas.microsoft.com/office/powerpoint/2010/main" val="134115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6632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Побудова організаційної структури управління в цій групі підприємств залежить від організаційно-правової форми підприємницької діяльності, відносин між власниками та управлінцями. За цих умов від підприємницьких здібностей менеджерів, їхнього вміння працювати як одна злагоджена команда залежить ефективність управління. Тому організаційна структура управління в малому та середньому підприємництві будується за горизонтальним принципом.</a:t>
            </a:r>
          </a:p>
        </p:txBody>
      </p:sp>
      <p:pic>
        <p:nvPicPr>
          <p:cNvPr id="11266" name="Picture 2" descr="Картинки по запросу Менеджмен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109" y="4410851"/>
            <a:ext cx="4017990" cy="244714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03958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4690864" cy="61926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Характерною рисою горизонтальної структури управління є зосередження зусиль усіх без винятку менеджерів на вирішенні конкретної задачі, на успіхові фірми як єдиної системи. Це означає, що в малому та середньому підприємництві може не існувати суворого розмежування між управлінцями за рівнем їх повноважень та відповідальності.</a:t>
            </a:r>
          </a:p>
        </p:txBody>
      </p:sp>
      <p:pic>
        <p:nvPicPr>
          <p:cNvPr id="12290" name="Picture 2" descr="Картинки по запросу Менеджмен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3861048"/>
            <a:ext cx="4272113" cy="28529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2292" name="Picture 4" descr="Картинки по запросу Менеджмент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919" y="188640"/>
            <a:ext cx="3984081" cy="26982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97392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60486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Лише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декілька менеджерів вищої ланки мають у розпорядженні фінансові й трудові ресурси. Інші працюють спільно над вирішенням кардинальних питань. Завдяки цьому стає можливим досягнення таких переваг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зниження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скорочення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виробничого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циклу;</a:t>
            </a:r>
          </a:p>
          <a:p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реагування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вимоги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споживачів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ринкові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потреби.</a:t>
            </a:r>
          </a:p>
          <a:p>
            <a:pPr marL="0" indent="0" algn="just">
              <a:buNone/>
            </a:pP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36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Окремі групи управлінців можуть нести відповідальність за певні напрямки діяльності. У межах цих груп особистий успіх визначається вмінням працювати на стику різних функціональних процесів, із фахівцями різних профілів. Це означає, що підприємницьке управління має </a:t>
            </a:r>
            <a:r>
              <a:rPr lang="uk-UA" sz="2800" dirty="0" err="1">
                <a:latin typeface="Times New Roman" pitchFamily="18" charset="0"/>
                <a:cs typeface="Times New Roman" pitchFamily="18" charset="0"/>
              </a:rPr>
              <a:t>міжфункціональний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характер.</a:t>
            </a:r>
          </a:p>
        </p:txBody>
      </p:sp>
      <p:pic>
        <p:nvPicPr>
          <p:cNvPr id="13314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356992"/>
            <a:ext cx="4581525" cy="332422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08477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864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Як загальносвітове явище менеджмент поєднує спільні риси із регіональними та національними особливостями. Згідно з таким поділом розрізняють три основні моделі: американську, західноєвропейську та японську. Визначимо характерні риси кожної з цих моделей.</a:t>
            </a:r>
          </a:p>
        </p:txBody>
      </p:sp>
      <p:pic>
        <p:nvPicPr>
          <p:cNvPr id="14342" name="Picture 6" descr="Картинки по запросу Менеджмен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575" y="3429000"/>
            <a:ext cx="4385106" cy="3294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4346" name="Picture 10" descr="Картинки по запросу Менеджмен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429000"/>
            <a:ext cx="4392488" cy="3294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05078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Американська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спрямована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особистий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успіх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досягненні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підприємницької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схильна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практицизму.</a:t>
            </a:r>
          </a:p>
          <a:p>
            <a:pPr marL="0" indent="0" algn="just"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Картинки по запросу Менеджмен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852936"/>
            <a:ext cx="7992888" cy="26642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25427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8864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Західноєвропейська - цінується вміння використовувати інституційні основи побудови системи управління, індивідуалізм, обмежений певними структурними ланками.</a:t>
            </a:r>
          </a:p>
        </p:txBody>
      </p:sp>
      <p:pic>
        <p:nvPicPr>
          <p:cNvPr id="15362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978" y="2348880"/>
            <a:ext cx="5832647" cy="3888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96779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Японська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спирається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індивідуальний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успіх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базується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колективних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зусиллях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постійних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нововведеннях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Картинки по запросу японский менеджмен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36912"/>
            <a:ext cx="8424936" cy="31078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85296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6632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Початковий період ринкових перетворень в Україні свідчить, </a:t>
            </a:r>
            <a:r>
              <a:rPr lang="uk-UA" sz="2800" dirty="0" err="1">
                <a:latin typeface="Times New Roman" pitchFamily="18" charset="0"/>
                <a:cs typeface="Times New Roman" pitchFamily="18" charset="0"/>
              </a:rPr>
              <a:t>шо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діяльність менеджерів у підприємницьких структурах характеризується як позитивними рисами, так і негативними. Спостерігається демократизм взаємин між партнерами з управління, взаємодопомога.</a:t>
            </a:r>
          </a:p>
        </p:txBody>
      </p:sp>
      <p:pic>
        <p:nvPicPr>
          <p:cNvPr id="18434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725496"/>
            <a:ext cx="5472608" cy="41084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57065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6632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Слід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звернути увагу на відмінність менеджера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від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підприємця. Якщо підприємець бере на себе ризик, пов'язаний з організацією нової справи або розробкою нової ідеї, технології, продукції чи нового виду послуг, то менеджер передусім вирішує, чи буде досягнутий запланований результат. </a:t>
            </a:r>
            <a:r>
              <a:rPr lang="uk-UA" sz="2800" dirty="0"/>
              <a:t>Він визначає, що необхідно для досягнення успіху, який шлях є найбільш оптимальним для реалізації підприємницької ідеї.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05064"/>
            <a:ext cx="8572500" cy="2590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42796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Мистецтво управління в підприємництві знаходить свій прояв у творчому відношенні до справи, здатності менеджера до аналізу, оцінки, прийняття ефективних рішень. Вміння досягати поставлених цілей залежить від знань конкретних форм впливу керівника на об'єкт управління.</a:t>
            </a:r>
          </a:p>
        </p:txBody>
      </p:sp>
      <p:pic>
        <p:nvPicPr>
          <p:cNvPr id="20482" name="Picture 2" descr="Картинки по запросу Менеджмен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903806"/>
            <a:ext cx="5715000" cy="3933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17797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864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Отже, менеджмент підприємництві має складний, багатоплановий характер, пов'язаний із виконанням окремими менеджерами певних обов'язків з управління. Ці визначені сфери і напрямки зосередження зусиль менеджерів на виконанні поставленої мети чи запобіганні певній непередбачуваній ситуації мають назву функції управління.</a:t>
            </a:r>
          </a:p>
        </p:txBody>
      </p:sp>
      <p:pic>
        <p:nvPicPr>
          <p:cNvPr id="21508" name="Picture 4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573016"/>
            <a:ext cx="6667500" cy="3143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21141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273630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uk-UA" sz="5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uk-UA" sz="5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uk-UA" sz="5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51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1044</Words>
  <Application>Microsoft Office PowerPoint</Application>
  <PresentationFormat>Экран (4:3)</PresentationFormat>
  <Paragraphs>51</Paragraphs>
  <Slides>30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Times New Roman</vt:lpstr>
      <vt:lpstr>Тема Office</vt:lpstr>
      <vt:lpstr>Кафедра організації та економіки у фармації Фармацевтичний менеджмент та маркетинг Менеджмент і фармацевтичне  підприємництво</vt:lpstr>
      <vt:lpstr>Зміст</vt:lpstr>
      <vt:lpstr>Презентация PowerPoint</vt:lpstr>
      <vt:lpstr>Сутність менеджменту та його роль у розвитку підприємництва. </vt:lpstr>
      <vt:lpstr>Презентация PowerPoint</vt:lpstr>
      <vt:lpstr>Презентация PowerPoint</vt:lpstr>
      <vt:lpstr>По-перше, термін менеджмент (англ.manegement- управління, організація) вживається для визначення сукупності методів і форм управління виробництвом з метою одержання прибутку як основної цілі підприємницької діяльності. Це діяльність з координації зусиль у процесі спільної роботи людей.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Менеджмент  підприємництва</dc:title>
  <dc:creator>Анна</dc:creator>
  <cp:lastModifiedBy>l</cp:lastModifiedBy>
  <cp:revision>16</cp:revision>
  <dcterms:created xsi:type="dcterms:W3CDTF">2018-02-12T12:29:56Z</dcterms:created>
  <dcterms:modified xsi:type="dcterms:W3CDTF">2020-11-27T08:49:35Z</dcterms:modified>
</cp:coreProperties>
</file>