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88" r:id="rId3"/>
    <p:sldId id="257" r:id="rId4"/>
    <p:sldId id="259" r:id="rId5"/>
    <p:sldId id="28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>
    <p:wedge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052736"/>
            <a:ext cx="7772400" cy="42484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dirty="0" smtClean="0"/>
              <a:t>кафедра </a:t>
            </a:r>
            <a:r>
              <a:rPr lang="ru-RU" sz="2200" dirty="0" err="1" smtClean="0"/>
              <a:t>організації</a:t>
            </a:r>
            <a:r>
              <a:rPr lang="ru-RU" sz="2200" dirty="0" smtClean="0"/>
              <a:t> та </a:t>
            </a:r>
            <a:r>
              <a:rPr lang="ru-RU" sz="2200" dirty="0" err="1" smtClean="0"/>
              <a:t>економіки</a:t>
            </a:r>
            <a:r>
              <a:rPr lang="ru-RU" sz="2200" dirty="0" smtClean="0"/>
              <a:t> у </a:t>
            </a:r>
            <a:r>
              <a:rPr lang="ru-RU" sz="2200" dirty="0" err="1" smtClean="0"/>
              <a:t>фармації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/>
              <a:t>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err="1" smtClean="0"/>
              <a:t>фармацевтичний</a:t>
            </a:r>
            <a:r>
              <a:rPr lang="ru-RU" sz="2200" dirty="0" smtClean="0"/>
              <a:t> менеджмент та маркетинг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Презетац</a:t>
            </a:r>
            <a:r>
              <a:rPr lang="uk-UA" dirty="0" err="1"/>
              <a:t>ія</a:t>
            </a:r>
            <a:r>
              <a:rPr lang="uk-UA" dirty="0"/>
              <a:t> на тему:</a:t>
            </a:r>
            <a:br>
              <a:rPr lang="uk-UA" dirty="0"/>
            </a:br>
            <a:r>
              <a:rPr lang="uk-UA" dirty="0"/>
              <a:t>“Організація, як об'єкт управління”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4728CC4-198A-4A5F-AF50-A61E98473185}"/>
              </a:ext>
            </a:extLst>
          </p:cNvPr>
          <p:cNvSpPr txBox="1"/>
          <p:nvPr/>
        </p:nvSpPr>
        <p:spPr>
          <a:xfrm flipH="1">
            <a:off x="7166669" y="4377631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</a:t>
            </a:r>
            <a:endParaRPr lang="uk-UA" dirty="0"/>
          </a:p>
        </p:txBody>
      </p:sp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ages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1628800"/>
            <a:ext cx="4617863" cy="345638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620688"/>
            <a:ext cx="8229600" cy="1900808"/>
          </a:xfrm>
        </p:spPr>
        <p:txBody>
          <a:bodyPr>
            <a:normAutofit fontScale="92500"/>
          </a:bodyPr>
          <a:lstStyle/>
          <a:p>
            <a:r>
              <a:rPr lang="ru-RU" sz="2800" dirty="0" err="1"/>
              <a:t>Базовим</a:t>
            </a:r>
            <a:r>
              <a:rPr lang="ru-RU" sz="2800" dirty="0"/>
              <a:t>  </a:t>
            </a:r>
            <a:r>
              <a:rPr lang="ru-RU" sz="2800" dirty="0" err="1"/>
              <a:t>поняттям</a:t>
            </a:r>
            <a:r>
              <a:rPr lang="ru-RU" sz="2800" dirty="0"/>
              <a:t> менеджменту </a:t>
            </a:r>
            <a:r>
              <a:rPr lang="ru-RU" sz="2800" dirty="0" err="1"/>
              <a:t>є</a:t>
            </a:r>
            <a:r>
              <a:rPr lang="ru-RU" sz="2800" dirty="0"/>
              <a:t> орган</a:t>
            </a:r>
            <a:r>
              <a:rPr lang="en-US" sz="2800" dirty="0" err="1"/>
              <a:t>i</a:t>
            </a:r>
            <a:r>
              <a:rPr lang="ru-RU" sz="2800" dirty="0" err="1"/>
              <a:t>зац</a:t>
            </a:r>
            <a:r>
              <a:rPr lang="en-US" sz="2800" dirty="0" err="1"/>
              <a:t>i</a:t>
            </a:r>
            <a:r>
              <a:rPr lang="ru-RU" sz="2800" dirty="0"/>
              <a:t>я. </a:t>
            </a:r>
            <a:r>
              <a:rPr lang="ru-RU" sz="2800" dirty="0" err="1"/>
              <a:t>Поняття</a:t>
            </a:r>
            <a:r>
              <a:rPr lang="ru-RU" sz="2800" dirty="0"/>
              <a:t> «орган</a:t>
            </a:r>
            <a:r>
              <a:rPr lang="en-US" sz="2800" dirty="0" err="1"/>
              <a:t>i</a:t>
            </a:r>
            <a:r>
              <a:rPr lang="ru-RU" sz="2800" dirty="0" err="1"/>
              <a:t>зац</a:t>
            </a:r>
            <a:r>
              <a:rPr lang="en-US" sz="2800" dirty="0" err="1"/>
              <a:t>i</a:t>
            </a:r>
            <a:r>
              <a:rPr lang="ru-RU" sz="2800" dirty="0"/>
              <a:t>я» у менеджмент</a:t>
            </a:r>
            <a:r>
              <a:rPr lang="en-US" sz="2800" dirty="0" err="1"/>
              <a:t>i</a:t>
            </a:r>
            <a:r>
              <a:rPr lang="en-US" sz="2800" dirty="0"/>
              <a:t>  </a:t>
            </a:r>
            <a:r>
              <a:rPr lang="ru-RU" sz="2800" dirty="0" err="1"/>
              <a:t>вживається</a:t>
            </a:r>
            <a:r>
              <a:rPr lang="ru-RU" sz="2800" dirty="0"/>
              <a:t> у </a:t>
            </a:r>
            <a:r>
              <a:rPr lang="ru-RU" sz="2800" dirty="0" err="1"/>
              <a:t>двох</a:t>
            </a:r>
            <a:r>
              <a:rPr lang="ru-RU" sz="2800" dirty="0"/>
              <a:t> </a:t>
            </a:r>
            <a:r>
              <a:rPr lang="ru-RU" sz="2800" dirty="0" err="1"/>
              <a:t>значеннях</a:t>
            </a:r>
            <a:r>
              <a:rPr lang="ru-RU" sz="2800" dirty="0"/>
              <a:t>: орган</a:t>
            </a:r>
            <a:r>
              <a:rPr lang="en-US" sz="2800" dirty="0" err="1"/>
              <a:t>i</a:t>
            </a:r>
            <a:r>
              <a:rPr lang="ru-RU" sz="2800" dirty="0" err="1"/>
              <a:t>зац</a:t>
            </a:r>
            <a:r>
              <a:rPr lang="en-US" sz="2800" dirty="0" err="1"/>
              <a:t>i</a:t>
            </a:r>
            <a:r>
              <a:rPr lang="ru-RU" sz="2800" dirty="0"/>
              <a:t>я як </a:t>
            </a:r>
            <a:r>
              <a:rPr lang="ru-RU" sz="2800" dirty="0" err="1"/>
              <a:t>функц</a:t>
            </a:r>
            <a:r>
              <a:rPr lang="en-US" sz="2800" dirty="0" err="1"/>
              <a:t>i</a:t>
            </a:r>
            <a:r>
              <a:rPr lang="ru-RU" sz="2800" dirty="0"/>
              <a:t>я </a:t>
            </a:r>
            <a:r>
              <a:rPr lang="ru-RU" sz="2800" dirty="0" err="1"/>
              <a:t>управл</a:t>
            </a:r>
            <a:r>
              <a:rPr lang="en-US" sz="2800" dirty="0" err="1"/>
              <a:t>i</a:t>
            </a:r>
            <a:r>
              <a:rPr lang="ru-RU" sz="2800" dirty="0" err="1"/>
              <a:t>ння</a:t>
            </a:r>
            <a:r>
              <a:rPr lang="ru-RU" sz="2800" dirty="0"/>
              <a:t> </a:t>
            </a:r>
            <a:r>
              <a:rPr lang="en-US" sz="2800" dirty="0" err="1"/>
              <a:t>i</a:t>
            </a:r>
            <a:r>
              <a:rPr lang="uk-UA" sz="2800" dirty="0"/>
              <a:t> </a:t>
            </a:r>
            <a:r>
              <a:rPr lang="ru-RU" sz="2800" dirty="0"/>
              <a:t>орган</a:t>
            </a:r>
            <a:r>
              <a:rPr lang="en-US" sz="2800" dirty="0" err="1"/>
              <a:t>i</a:t>
            </a:r>
            <a:r>
              <a:rPr lang="ru-RU" sz="2800" dirty="0" err="1"/>
              <a:t>зац</a:t>
            </a:r>
            <a:r>
              <a:rPr lang="en-US" sz="2800" dirty="0" err="1"/>
              <a:t>i</a:t>
            </a:r>
            <a:r>
              <a:rPr lang="ru-RU" sz="2800" dirty="0"/>
              <a:t>я як </a:t>
            </a:r>
            <a:r>
              <a:rPr lang="ru-RU" sz="2800" dirty="0" err="1"/>
              <a:t>п</a:t>
            </a:r>
            <a:r>
              <a:rPr lang="en-US" sz="2800" dirty="0" err="1"/>
              <a:t>i</a:t>
            </a:r>
            <a:r>
              <a:rPr lang="ru-RU" sz="2800" dirty="0" err="1"/>
              <a:t>дприємство</a:t>
            </a:r>
            <a:r>
              <a:rPr lang="ru-RU" sz="2800" dirty="0"/>
              <a:t>, </a:t>
            </a:r>
            <a:r>
              <a:rPr lang="ru-RU" sz="2800" dirty="0" err="1"/>
              <a:t>установа</a:t>
            </a:r>
            <a:r>
              <a:rPr lang="ru-RU" sz="2800" dirty="0"/>
              <a:t> (заклад).</a:t>
            </a:r>
          </a:p>
        </p:txBody>
      </p:sp>
      <p:pic>
        <p:nvPicPr>
          <p:cNvPr id="5" name="Рисунок 4" descr="images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3429000"/>
            <a:ext cx="3744416" cy="2491739"/>
          </a:xfrm>
          <a:prstGeom prst="rect">
            <a:avLst/>
          </a:prstGeom>
        </p:spPr>
      </p:pic>
      <p:pic>
        <p:nvPicPr>
          <p:cNvPr id="6" name="Рисунок 5" descr="images (4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0337" y="3356992"/>
            <a:ext cx="3599623" cy="2448272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75656" y="0"/>
            <a:ext cx="583264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</a:t>
            </a:r>
            <a:r>
              <a:rPr lang="ru-RU" sz="2800" dirty="0" err="1"/>
              <a:t>основі</a:t>
            </a:r>
            <a:r>
              <a:rPr lang="ru-RU" sz="2800" dirty="0"/>
              <a:t> </a:t>
            </a:r>
            <a:r>
              <a:rPr lang="ru-RU" sz="2800" dirty="0" err="1"/>
              <a:t>поняття</a:t>
            </a:r>
            <a:r>
              <a:rPr lang="ru-RU" sz="2800" dirty="0"/>
              <a:t> "</a:t>
            </a:r>
            <a:r>
              <a:rPr lang="ru-RU" sz="2800" dirty="0" err="1"/>
              <a:t>організація</a:t>
            </a:r>
            <a:r>
              <a:rPr lang="ru-RU" sz="2800" dirty="0"/>
              <a:t>" </a:t>
            </a:r>
            <a:r>
              <a:rPr lang="ru-RU" sz="2800" dirty="0" err="1"/>
              <a:t>знаходиться</a:t>
            </a:r>
            <a:r>
              <a:rPr lang="ru-RU" sz="2800" dirty="0"/>
              <a:t> </a:t>
            </a:r>
            <a:r>
              <a:rPr lang="ru-RU" sz="2800" dirty="0" err="1"/>
              <a:t>відповідність</a:t>
            </a:r>
            <a:r>
              <a:rPr lang="ru-RU" sz="2800" dirty="0"/>
              <a:t> </a:t>
            </a:r>
            <a:r>
              <a:rPr lang="ru-RU" sz="2800" dirty="0" err="1"/>
              <a:t>певної</a:t>
            </a:r>
            <a:r>
              <a:rPr lang="ru-RU" sz="2800" dirty="0"/>
              <a:t> </a:t>
            </a:r>
            <a:r>
              <a:rPr lang="ru-RU" sz="2800" dirty="0" err="1"/>
              <a:t>групи</a:t>
            </a:r>
            <a:r>
              <a:rPr lang="ru-RU" sz="2800" dirty="0"/>
              <a:t> </a:t>
            </a:r>
            <a:r>
              <a:rPr lang="ru-RU" sz="2800" dirty="0" err="1"/>
              <a:t>кільком</a:t>
            </a:r>
            <a:r>
              <a:rPr lang="ru-RU" sz="2800" dirty="0"/>
              <a:t> </a:t>
            </a:r>
            <a:r>
              <a:rPr lang="ru-RU" sz="2800" dirty="0" err="1"/>
              <a:t>обов'язковим</a:t>
            </a:r>
            <a:r>
              <a:rPr lang="ru-RU" sz="2800" dirty="0"/>
              <a:t> </a:t>
            </a:r>
            <a:r>
              <a:rPr lang="ru-RU" sz="2800" dirty="0" err="1"/>
              <a:t>вимогам</a:t>
            </a:r>
            <a:r>
              <a:rPr lang="ru-RU" sz="2800" dirty="0"/>
              <a:t>:</a:t>
            </a:r>
          </a:p>
          <a:p>
            <a:r>
              <a:rPr lang="ru-RU" sz="2800" dirty="0"/>
              <a:t>·        </a:t>
            </a:r>
            <a:r>
              <a:rPr lang="ru-RU" sz="2800" dirty="0" err="1"/>
              <a:t>наявність</a:t>
            </a:r>
            <a:r>
              <a:rPr lang="ru-RU" sz="2800" dirty="0"/>
              <a:t> </a:t>
            </a:r>
            <a:r>
              <a:rPr lang="ru-RU" sz="2800" dirty="0" err="1"/>
              <a:t>хоча</a:t>
            </a:r>
            <a:r>
              <a:rPr lang="ru-RU" sz="2800" dirty="0"/>
              <a:t> б </a:t>
            </a:r>
            <a:r>
              <a:rPr lang="ru-RU" sz="2800" dirty="0" err="1"/>
              <a:t>двох</a:t>
            </a:r>
            <a:r>
              <a:rPr lang="ru-RU" sz="2800" dirty="0"/>
              <a:t> людей, </a:t>
            </a:r>
            <a:r>
              <a:rPr lang="ru-RU" sz="2800" dirty="0" err="1"/>
              <a:t>котрі</a:t>
            </a:r>
            <a:r>
              <a:rPr lang="ru-RU" sz="2800" dirty="0"/>
              <a:t> </a:t>
            </a:r>
            <a:r>
              <a:rPr lang="ru-RU" sz="2800" dirty="0" err="1"/>
              <a:t>вважають</a:t>
            </a:r>
            <a:r>
              <a:rPr lang="ru-RU" sz="2800" dirty="0"/>
              <a:t> себе </a:t>
            </a:r>
            <a:r>
              <a:rPr lang="ru-RU" sz="2800" dirty="0" err="1"/>
              <a:t>частиною</a:t>
            </a:r>
            <a:r>
              <a:rPr lang="ru-RU" sz="2800" dirty="0"/>
              <a:t> </a:t>
            </a:r>
            <a:r>
              <a:rPr lang="ru-RU" sz="2800" dirty="0" err="1"/>
              <a:t>цієї</a:t>
            </a:r>
            <a:r>
              <a:rPr lang="ru-RU" sz="2800" dirty="0"/>
              <a:t> </a:t>
            </a:r>
            <a:r>
              <a:rPr lang="ru-RU" sz="2800" dirty="0" err="1"/>
              <a:t>групи</a:t>
            </a:r>
            <a:r>
              <a:rPr lang="ru-RU" sz="2800" dirty="0"/>
              <a:t>;</a:t>
            </a:r>
          </a:p>
          <a:p>
            <a:r>
              <a:rPr lang="ru-RU" sz="2800" dirty="0"/>
              <a:t>·        </a:t>
            </a:r>
            <a:r>
              <a:rPr lang="ru-RU" sz="2800" dirty="0" err="1"/>
              <a:t>наявність</a:t>
            </a:r>
            <a:r>
              <a:rPr lang="ru-RU" sz="2800" dirty="0"/>
              <a:t> </a:t>
            </a:r>
            <a:r>
              <a:rPr lang="ru-RU" sz="2800" dirty="0" err="1"/>
              <a:t>хоча</a:t>
            </a:r>
            <a:r>
              <a:rPr lang="ru-RU" sz="2800" dirty="0"/>
              <a:t> б </a:t>
            </a:r>
            <a:r>
              <a:rPr lang="ru-RU" sz="2800" dirty="0" err="1"/>
              <a:t>однієї</a:t>
            </a:r>
            <a:r>
              <a:rPr lang="ru-RU" sz="2800" dirty="0"/>
              <a:t> мети (</a:t>
            </a:r>
            <a:r>
              <a:rPr lang="ru-RU" sz="2800" dirty="0" err="1"/>
              <a:t>тобто</a:t>
            </a:r>
            <a:r>
              <a:rPr lang="ru-RU" sz="2800" dirty="0"/>
              <a:t> </a:t>
            </a:r>
            <a:r>
              <a:rPr lang="ru-RU" sz="2800" dirty="0" err="1"/>
              <a:t>бажаного</a:t>
            </a:r>
            <a:r>
              <a:rPr lang="ru-RU" sz="2800" dirty="0"/>
              <a:t> </a:t>
            </a:r>
            <a:r>
              <a:rPr lang="ru-RU" sz="2800" dirty="0" err="1"/>
              <a:t>кінцевого</a:t>
            </a:r>
            <a:r>
              <a:rPr lang="ru-RU" sz="2800" dirty="0"/>
              <a:t> результату), яку </a:t>
            </a:r>
            <a:r>
              <a:rPr lang="ru-RU" sz="2800" dirty="0" err="1"/>
              <a:t>приймають</a:t>
            </a:r>
            <a:r>
              <a:rPr lang="ru-RU" sz="2800" dirty="0"/>
              <a:t> як </a:t>
            </a:r>
            <a:r>
              <a:rPr lang="ru-RU" sz="2800" dirty="0" err="1"/>
              <a:t>загальну</a:t>
            </a:r>
            <a:r>
              <a:rPr lang="ru-RU" sz="2800" dirty="0"/>
              <a:t> </a:t>
            </a:r>
            <a:r>
              <a:rPr lang="ru-RU" sz="2800" dirty="0" err="1"/>
              <a:t>всі</a:t>
            </a:r>
            <a:r>
              <a:rPr lang="ru-RU" sz="2800" dirty="0"/>
              <a:t> члени </a:t>
            </a:r>
            <a:r>
              <a:rPr lang="ru-RU" sz="2800" dirty="0" err="1"/>
              <a:t>певної</a:t>
            </a:r>
            <a:r>
              <a:rPr lang="ru-RU" sz="2800" dirty="0"/>
              <a:t> </a:t>
            </a:r>
            <a:r>
              <a:rPr lang="ru-RU" sz="2800" dirty="0" err="1"/>
              <a:t>групи</a:t>
            </a:r>
            <a:r>
              <a:rPr lang="ru-RU" sz="2800" dirty="0"/>
              <a:t>;</a:t>
            </a:r>
          </a:p>
          <a:p>
            <a:r>
              <a:rPr lang="ru-RU" sz="2800" dirty="0"/>
              <a:t>·        </a:t>
            </a:r>
            <a:r>
              <a:rPr lang="ru-RU" sz="2800" dirty="0" err="1"/>
              <a:t>наявність</a:t>
            </a:r>
            <a:r>
              <a:rPr lang="ru-RU" sz="2800" dirty="0"/>
              <a:t> </a:t>
            </a:r>
            <a:r>
              <a:rPr lang="ru-RU" sz="2800" dirty="0" err="1"/>
              <a:t>членів</a:t>
            </a:r>
            <a:r>
              <a:rPr lang="ru-RU" sz="2800" dirty="0"/>
              <a:t> </a:t>
            </a:r>
            <a:r>
              <a:rPr lang="ru-RU" sz="2800" dirty="0" err="1"/>
              <a:t>групи</a:t>
            </a:r>
            <a:r>
              <a:rPr lang="ru-RU" sz="2800" dirty="0"/>
              <a:t>, </a:t>
            </a:r>
            <a:r>
              <a:rPr lang="ru-RU" sz="2800" dirty="0" err="1"/>
              <a:t>які</a:t>
            </a:r>
            <a:r>
              <a:rPr lang="ru-RU" sz="2800" dirty="0"/>
              <a:t> </a:t>
            </a:r>
            <a:r>
              <a:rPr lang="ru-RU" sz="2800" dirty="0" err="1"/>
              <a:t>навмисно</a:t>
            </a:r>
            <a:r>
              <a:rPr lang="ru-RU" sz="2800" dirty="0"/>
              <a:t> </a:t>
            </a:r>
            <a:r>
              <a:rPr lang="ru-RU" sz="2800" dirty="0" err="1"/>
              <a:t>працюють</a:t>
            </a:r>
            <a:r>
              <a:rPr lang="ru-RU" sz="2800" dirty="0"/>
              <a:t> разом, </a:t>
            </a:r>
            <a:r>
              <a:rPr lang="ru-RU" sz="2800" dirty="0" err="1"/>
              <a:t>щоб</a:t>
            </a:r>
            <a:r>
              <a:rPr lang="ru-RU" sz="2800" dirty="0"/>
              <a:t> </a:t>
            </a:r>
            <a:r>
              <a:rPr lang="ru-RU" sz="2800" dirty="0" err="1"/>
              <a:t>досягнути</a:t>
            </a:r>
            <a:r>
              <a:rPr lang="ru-RU" sz="2800" dirty="0"/>
              <a:t> </a:t>
            </a:r>
            <a:r>
              <a:rPr lang="ru-RU" sz="2800" dirty="0" err="1"/>
              <a:t>значущої</a:t>
            </a:r>
            <a:r>
              <a:rPr lang="ru-RU" sz="2800" dirty="0"/>
              <a:t> для </a:t>
            </a:r>
            <a:r>
              <a:rPr lang="ru-RU" sz="2800" dirty="0" err="1"/>
              <a:t>всіх</a:t>
            </a:r>
            <a:r>
              <a:rPr lang="ru-RU" sz="2800" dirty="0"/>
              <a:t> мети.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    </a:t>
            </a:r>
          </a:p>
        </p:txBody>
      </p:sp>
      <p:pic>
        <p:nvPicPr>
          <p:cNvPr id="8" name="Рисунок 7" descr="img-4hkk_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188640"/>
            <a:ext cx="3888432" cy="1944216"/>
          </a:xfrm>
          <a:prstGeom prst="rect">
            <a:avLst/>
          </a:prstGeom>
        </p:spPr>
      </p:pic>
      <p:pic>
        <p:nvPicPr>
          <p:cNvPr id="11" name="Рисунок 10" descr="untitled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2132856"/>
            <a:ext cx="6878002" cy="4302572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32656"/>
            <a:ext cx="8291264" cy="612068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3400" b="1" dirty="0" err="1"/>
              <a:t>Організації</a:t>
            </a:r>
            <a:r>
              <a:rPr lang="ru-RU" sz="3400" b="1" dirty="0"/>
              <a:t> </a:t>
            </a:r>
            <a:r>
              <a:rPr lang="ru-RU" sz="3400" b="1" dirty="0" err="1"/>
              <a:t>можна</a:t>
            </a:r>
            <a:r>
              <a:rPr lang="ru-RU" sz="3400" b="1" dirty="0"/>
              <a:t> </a:t>
            </a:r>
            <a:r>
              <a:rPr lang="ru-RU" sz="3400" b="1" dirty="0" err="1"/>
              <a:t>класифікувати</a:t>
            </a:r>
            <a:r>
              <a:rPr lang="ru-RU" sz="3400" b="1" dirty="0"/>
              <a:t> за такими </a:t>
            </a:r>
            <a:r>
              <a:rPr lang="ru-RU" sz="3400" b="1" dirty="0" err="1"/>
              <a:t>ознаками</a:t>
            </a:r>
            <a:r>
              <a:rPr lang="ru-RU" sz="3400" b="1" dirty="0"/>
              <a:t>:</a:t>
            </a:r>
          </a:p>
          <a:p>
            <a:endParaRPr lang="ru-RU" sz="3400" dirty="0"/>
          </a:p>
          <a:p>
            <a:r>
              <a:rPr lang="ru-RU" sz="3400" dirty="0"/>
              <a:t>  за способом та метою </a:t>
            </a:r>
            <a:r>
              <a:rPr lang="ru-RU" sz="3400" dirty="0" err="1"/>
              <a:t>утворення</a:t>
            </a:r>
            <a:r>
              <a:rPr lang="ru-RU" sz="3400" dirty="0"/>
              <a:t>: </a:t>
            </a:r>
            <a:r>
              <a:rPr lang="ru-RU" sz="3400" dirty="0" err="1"/>
              <a:t>формальні</a:t>
            </a:r>
            <a:r>
              <a:rPr lang="ru-RU" sz="3400" dirty="0"/>
              <a:t> </a:t>
            </a:r>
            <a:r>
              <a:rPr lang="ru-RU" sz="3400" dirty="0" err="1"/>
              <a:t>організації</a:t>
            </a:r>
            <a:r>
              <a:rPr lang="ru-RU" sz="3400" dirty="0"/>
              <a:t> та </a:t>
            </a:r>
            <a:r>
              <a:rPr lang="ru-RU" sz="3400" dirty="0" err="1"/>
              <a:t>неформальні</a:t>
            </a:r>
            <a:endParaRPr lang="ru-RU" sz="3400" dirty="0"/>
          </a:p>
          <a:p>
            <a:endParaRPr lang="ru-RU" sz="3400" dirty="0"/>
          </a:p>
          <a:p>
            <a:r>
              <a:rPr lang="ru-RU" sz="3400" dirty="0"/>
              <a:t>   за </a:t>
            </a:r>
            <a:r>
              <a:rPr lang="ru-RU" sz="3400" dirty="0" err="1"/>
              <a:t>кількістю</a:t>
            </a:r>
            <a:r>
              <a:rPr lang="ru-RU" sz="3400" dirty="0"/>
              <a:t> </a:t>
            </a:r>
            <a:r>
              <a:rPr lang="ru-RU" sz="3400" dirty="0" err="1"/>
              <a:t>цілей</a:t>
            </a:r>
            <a:r>
              <a:rPr lang="ru-RU" sz="3400" dirty="0"/>
              <a:t>: </a:t>
            </a:r>
            <a:r>
              <a:rPr lang="ru-RU" sz="3400" dirty="0" err="1"/>
              <a:t>прості</a:t>
            </a:r>
            <a:r>
              <a:rPr lang="ru-RU" sz="3400" dirty="0"/>
              <a:t> та  </a:t>
            </a:r>
            <a:r>
              <a:rPr lang="ru-RU" sz="3400" dirty="0" err="1"/>
              <a:t>складні</a:t>
            </a:r>
            <a:r>
              <a:rPr lang="ru-RU" sz="3400" dirty="0"/>
              <a:t> </a:t>
            </a:r>
            <a:r>
              <a:rPr lang="ru-RU" sz="3400" dirty="0" err="1"/>
              <a:t>організації</a:t>
            </a:r>
            <a:endParaRPr lang="ru-RU" sz="3400" dirty="0"/>
          </a:p>
          <a:p>
            <a:endParaRPr lang="ru-RU" sz="3400" dirty="0"/>
          </a:p>
          <a:p>
            <a:r>
              <a:rPr lang="ru-RU" sz="3400" dirty="0"/>
              <a:t>  за величиною </a:t>
            </a:r>
            <a:r>
              <a:rPr lang="ru-RU" sz="3400" dirty="0" err="1"/>
              <a:t>виділяють</a:t>
            </a:r>
            <a:r>
              <a:rPr lang="ru-RU" sz="3400" dirty="0"/>
              <a:t> </a:t>
            </a:r>
            <a:r>
              <a:rPr lang="ru-RU" sz="3400" dirty="0" err="1"/>
              <a:t>великі</a:t>
            </a:r>
            <a:r>
              <a:rPr lang="ru-RU" sz="3400" dirty="0"/>
              <a:t>, </a:t>
            </a:r>
            <a:r>
              <a:rPr lang="ru-RU" sz="3400" dirty="0" err="1"/>
              <a:t>середні</a:t>
            </a:r>
            <a:r>
              <a:rPr lang="ru-RU" sz="3400" dirty="0"/>
              <a:t> та </a:t>
            </a:r>
            <a:r>
              <a:rPr lang="ru-RU" sz="3400" dirty="0" err="1"/>
              <a:t>малі</a:t>
            </a:r>
            <a:r>
              <a:rPr lang="ru-RU" sz="3400" dirty="0"/>
              <a:t> </a:t>
            </a:r>
            <a:r>
              <a:rPr lang="ru-RU" sz="3400" dirty="0" err="1"/>
              <a:t>організації</a:t>
            </a:r>
            <a:r>
              <a:rPr lang="ru-RU" sz="3400" dirty="0"/>
              <a:t>.</a:t>
            </a:r>
          </a:p>
          <a:p>
            <a:endParaRPr lang="ru-RU" sz="3400" dirty="0"/>
          </a:p>
          <a:p>
            <a:r>
              <a:rPr lang="ru-RU" sz="3400" dirty="0"/>
              <a:t>  за </a:t>
            </a:r>
            <a:r>
              <a:rPr lang="ru-RU" sz="3400" dirty="0" err="1"/>
              <a:t>юридичним</a:t>
            </a:r>
            <a:r>
              <a:rPr lang="ru-RU" sz="3400" dirty="0"/>
              <a:t> статусом: </a:t>
            </a:r>
            <a:r>
              <a:rPr lang="ru-RU" sz="3400" dirty="0" err="1"/>
              <a:t>юридичні</a:t>
            </a:r>
            <a:r>
              <a:rPr lang="ru-RU" sz="3400" dirty="0"/>
              <a:t> особи  та </a:t>
            </a:r>
            <a:r>
              <a:rPr lang="ru-RU" sz="3400" dirty="0" err="1"/>
              <a:t>неюридичні</a:t>
            </a:r>
            <a:r>
              <a:rPr lang="ru-RU" sz="3400" dirty="0"/>
              <a:t> особи.</a:t>
            </a:r>
          </a:p>
          <a:p>
            <a:endParaRPr lang="ru-RU" sz="3400" dirty="0"/>
          </a:p>
          <a:p>
            <a:r>
              <a:rPr lang="ru-RU" sz="3400" dirty="0"/>
              <a:t>  за формами </a:t>
            </a:r>
            <a:r>
              <a:rPr lang="ru-RU" sz="3400" dirty="0" err="1"/>
              <a:t>підприємництва</a:t>
            </a:r>
            <a:r>
              <a:rPr lang="ru-RU" sz="3400" dirty="0"/>
              <a:t> </a:t>
            </a:r>
            <a:r>
              <a:rPr lang="ru-RU" sz="3400" dirty="0" err="1"/>
              <a:t>організації</a:t>
            </a:r>
            <a:r>
              <a:rPr lang="ru-RU" sz="3400" dirty="0"/>
              <a:t> </a:t>
            </a:r>
            <a:r>
              <a:rPr lang="ru-RU" sz="3400" dirty="0" err="1"/>
              <a:t>ділять</a:t>
            </a:r>
            <a:r>
              <a:rPr lang="ru-RU" sz="3400" dirty="0"/>
              <a:t> на </a:t>
            </a:r>
            <a:r>
              <a:rPr lang="ru-RU" sz="3400" dirty="0" err="1"/>
              <a:t>підприємства</a:t>
            </a:r>
            <a:r>
              <a:rPr lang="ru-RU" sz="3400" dirty="0"/>
              <a:t>, </a:t>
            </a:r>
            <a:r>
              <a:rPr lang="ru-RU" sz="3400" dirty="0" err="1"/>
              <a:t>господарські</a:t>
            </a:r>
            <a:r>
              <a:rPr lang="ru-RU" sz="3400" dirty="0"/>
              <a:t> </a:t>
            </a:r>
            <a:r>
              <a:rPr lang="ru-RU" sz="3400" dirty="0" err="1"/>
              <a:t>товариства</a:t>
            </a:r>
            <a:r>
              <a:rPr lang="ru-RU" sz="3400" dirty="0"/>
              <a:t>, банки, </a:t>
            </a:r>
            <a:r>
              <a:rPr lang="ru-RU" sz="3400" dirty="0" err="1"/>
              <a:t>страхові</a:t>
            </a:r>
            <a:r>
              <a:rPr lang="ru-RU" sz="3400" dirty="0"/>
              <a:t> </a:t>
            </a:r>
            <a:r>
              <a:rPr lang="ru-RU" sz="3400" dirty="0" err="1"/>
              <a:t>компанії</a:t>
            </a:r>
            <a:r>
              <a:rPr lang="ru-RU" sz="3400" dirty="0"/>
              <a:t>, </a:t>
            </a:r>
            <a:r>
              <a:rPr lang="ru-RU" sz="3400" dirty="0" err="1"/>
              <a:t>інвестиційні</a:t>
            </a:r>
            <a:r>
              <a:rPr lang="ru-RU" sz="3400" dirty="0"/>
              <a:t> </a:t>
            </a:r>
            <a:r>
              <a:rPr lang="ru-RU" sz="3400" dirty="0" err="1"/>
              <a:t>фонди</a:t>
            </a:r>
            <a:r>
              <a:rPr lang="ru-RU" sz="3400" dirty="0"/>
              <a:t> </a:t>
            </a:r>
            <a:r>
              <a:rPr lang="ru-RU" sz="3400" dirty="0" err="1"/>
              <a:t>тощо</a:t>
            </a:r>
            <a:r>
              <a:rPr lang="ru-RU" sz="3400" dirty="0"/>
              <a:t>.</a:t>
            </a:r>
          </a:p>
          <a:p>
            <a:endParaRPr lang="ru-RU" sz="3400" dirty="0"/>
          </a:p>
          <a:p>
            <a:r>
              <a:rPr lang="ru-RU" sz="3400" dirty="0"/>
              <a:t>  за характером </a:t>
            </a:r>
            <a:r>
              <a:rPr lang="ru-RU" sz="3400" dirty="0" err="1"/>
              <a:t>адаптації</a:t>
            </a:r>
            <a:r>
              <a:rPr lang="ru-RU" sz="3400" dirty="0"/>
              <a:t> до </a:t>
            </a:r>
            <a:r>
              <a:rPr lang="ru-RU" dirty="0" err="1"/>
              <a:t>змін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виділити</a:t>
            </a:r>
            <a:r>
              <a:rPr lang="ru-RU" dirty="0"/>
              <a:t> </a:t>
            </a:r>
            <a:r>
              <a:rPr lang="ru-RU" dirty="0" err="1"/>
              <a:t>механістичні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та </a:t>
            </a:r>
            <a:r>
              <a:rPr lang="ru-RU" dirty="0" err="1"/>
              <a:t>органістичні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8580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5900" b="1" dirty="0" err="1"/>
              <a:t>Етапи</a:t>
            </a:r>
            <a:r>
              <a:rPr lang="ru-RU" sz="5900" b="1" dirty="0"/>
              <a:t> </a:t>
            </a:r>
            <a:r>
              <a:rPr lang="ru-RU" sz="5900" b="1" dirty="0" err="1"/>
              <a:t>життєвого</a:t>
            </a:r>
            <a:r>
              <a:rPr lang="ru-RU" sz="5900" b="1" dirty="0"/>
              <a:t> циклу </a:t>
            </a:r>
            <a:r>
              <a:rPr lang="ru-RU" sz="5900" b="1" dirty="0" err="1"/>
              <a:t>організації</a:t>
            </a:r>
            <a:endParaRPr lang="ru-RU" sz="5900" b="1" dirty="0"/>
          </a:p>
          <a:p>
            <a:endParaRPr lang="ru-RU" sz="5900" dirty="0"/>
          </a:p>
          <a:p>
            <a:pPr>
              <a:buNone/>
            </a:pPr>
            <a:endParaRPr lang="ru-RU" sz="5900" dirty="0"/>
          </a:p>
          <a:p>
            <a:r>
              <a:rPr lang="ru-RU" sz="5900" dirty="0"/>
              <a:t>1. "</a:t>
            </a:r>
            <a:r>
              <a:rPr lang="ru-RU" sz="5900" dirty="0" err="1"/>
              <a:t>Народження</a:t>
            </a:r>
            <a:r>
              <a:rPr lang="ru-RU" sz="5900" dirty="0"/>
              <a:t>"</a:t>
            </a:r>
          </a:p>
          <a:p>
            <a:endParaRPr lang="ru-RU" sz="5900" dirty="0"/>
          </a:p>
          <a:p>
            <a:r>
              <a:rPr lang="ru-RU" sz="5900" dirty="0" err="1"/>
              <a:t>Проникнення</a:t>
            </a:r>
            <a:r>
              <a:rPr lang="ru-RU" sz="5900" dirty="0"/>
              <a:t> на </a:t>
            </a:r>
            <a:r>
              <a:rPr lang="ru-RU" sz="5900" dirty="0" err="1"/>
              <a:t>ринок</a:t>
            </a:r>
            <a:r>
              <a:rPr lang="ru-RU" sz="5900" dirty="0"/>
              <a:t>, </a:t>
            </a:r>
            <a:r>
              <a:rPr lang="ru-RU" sz="5900" dirty="0" err="1"/>
              <a:t>забезпечення</a:t>
            </a:r>
            <a:r>
              <a:rPr lang="ru-RU" sz="5900" dirty="0"/>
              <a:t> </a:t>
            </a:r>
            <a:r>
              <a:rPr lang="ru-RU" sz="5900" dirty="0" err="1"/>
              <a:t>виживання</a:t>
            </a:r>
            <a:r>
              <a:rPr lang="ru-RU" sz="5900" dirty="0"/>
              <a:t> при </a:t>
            </a:r>
            <a:r>
              <a:rPr lang="ru-RU" sz="5900" dirty="0" err="1"/>
              <a:t>збитковій</a:t>
            </a:r>
            <a:r>
              <a:rPr lang="ru-RU" sz="5900" dirty="0"/>
              <a:t> </a:t>
            </a:r>
            <a:r>
              <a:rPr lang="ru-RU" sz="5900" dirty="0" err="1"/>
              <a:t>діяльності</a:t>
            </a:r>
            <a:r>
              <a:rPr lang="ru-RU" sz="5900" dirty="0"/>
              <a:t>, </a:t>
            </a:r>
            <a:r>
              <a:rPr lang="ru-RU" sz="5900" dirty="0" err="1"/>
              <a:t>забезпечення</a:t>
            </a:r>
            <a:r>
              <a:rPr lang="ru-RU" sz="5900" dirty="0"/>
              <a:t> у </a:t>
            </a:r>
            <a:r>
              <a:rPr lang="ru-RU" sz="5900" dirty="0" err="1"/>
              <a:t>достатніх</a:t>
            </a:r>
            <a:r>
              <a:rPr lang="ru-RU" sz="5900" dirty="0"/>
              <a:t> </a:t>
            </a:r>
            <a:r>
              <a:rPr lang="ru-RU" sz="5900" dirty="0" err="1"/>
              <a:t>обсягах</a:t>
            </a:r>
            <a:r>
              <a:rPr lang="ru-RU" sz="5900" dirty="0"/>
              <a:t> </a:t>
            </a:r>
            <a:r>
              <a:rPr lang="ru-RU" sz="5900" dirty="0" err="1"/>
              <a:t>капітальних</a:t>
            </a:r>
            <a:r>
              <a:rPr lang="ru-RU" sz="5900" dirty="0"/>
              <a:t> </a:t>
            </a:r>
            <a:r>
              <a:rPr lang="ru-RU" sz="5900" dirty="0" err="1"/>
              <a:t>вкладень</a:t>
            </a:r>
            <a:r>
              <a:rPr lang="ru-RU" sz="5900" dirty="0"/>
              <a:t> для </a:t>
            </a:r>
            <a:r>
              <a:rPr lang="ru-RU" sz="5900" dirty="0" err="1"/>
              <a:t>започаткування</a:t>
            </a:r>
            <a:r>
              <a:rPr lang="ru-RU" sz="5900" dirty="0"/>
              <a:t> </a:t>
            </a:r>
            <a:r>
              <a:rPr lang="ru-RU" sz="5900" dirty="0" err="1"/>
              <a:t>діяльності</a:t>
            </a:r>
            <a:r>
              <a:rPr lang="ru-RU" sz="5900" dirty="0"/>
              <a:t> </a:t>
            </a:r>
            <a:r>
              <a:rPr lang="ru-RU" sz="5900" dirty="0" err="1"/>
              <a:t>організації</a:t>
            </a:r>
            <a:endParaRPr lang="ru-RU" sz="5900" dirty="0"/>
          </a:p>
          <a:p>
            <a:endParaRPr lang="ru-RU" sz="5900" dirty="0"/>
          </a:p>
          <a:p>
            <a:r>
              <a:rPr lang="ru-RU" sz="5900" dirty="0"/>
              <a:t>2. "</a:t>
            </a:r>
            <a:r>
              <a:rPr lang="ru-RU" sz="5900" dirty="0" err="1"/>
              <a:t>Дитинство</a:t>
            </a:r>
            <a:r>
              <a:rPr lang="ru-RU" sz="5900" dirty="0"/>
              <a:t>"</a:t>
            </a:r>
          </a:p>
          <a:p>
            <a:endParaRPr lang="ru-RU" sz="5900" dirty="0"/>
          </a:p>
          <a:p>
            <a:r>
              <a:rPr lang="ru-RU" sz="5900" dirty="0" err="1"/>
              <a:t>Закріплення</a:t>
            </a:r>
            <a:r>
              <a:rPr lang="ru-RU" sz="5900" dirty="0"/>
              <a:t> на ринку </a:t>
            </a:r>
            <a:r>
              <a:rPr lang="ru-RU" sz="5900" dirty="0" err="1"/>
              <a:t>чи</a:t>
            </a:r>
            <a:r>
              <a:rPr lang="ru-RU" sz="5900" dirty="0"/>
              <a:t> </a:t>
            </a:r>
            <a:r>
              <a:rPr lang="ru-RU" sz="5900" dirty="0" err="1"/>
              <a:t>його</a:t>
            </a:r>
            <a:r>
              <a:rPr lang="ru-RU" sz="5900" dirty="0"/>
              <a:t> </a:t>
            </a:r>
            <a:r>
              <a:rPr lang="ru-RU" sz="5900" dirty="0" err="1"/>
              <a:t>окремих</a:t>
            </a:r>
            <a:r>
              <a:rPr lang="ru-RU" sz="5900" dirty="0"/>
              <a:t> сегментах, </a:t>
            </a:r>
            <a:r>
              <a:rPr lang="ru-RU" sz="5900" dirty="0" err="1"/>
              <a:t>забезпе­чення</a:t>
            </a:r>
            <a:r>
              <a:rPr lang="ru-RU" sz="5900" dirty="0"/>
              <a:t> </a:t>
            </a:r>
            <a:r>
              <a:rPr lang="ru-RU" sz="5900" dirty="0" err="1"/>
              <a:t>діяльності</a:t>
            </a:r>
            <a:r>
              <a:rPr lang="ru-RU" sz="5900" dirty="0"/>
              <a:t> на </a:t>
            </a:r>
            <a:r>
              <a:rPr lang="ru-RU" sz="5900" dirty="0" err="1"/>
              <a:t>рівні</a:t>
            </a:r>
            <a:r>
              <a:rPr lang="ru-RU" sz="5900" dirty="0"/>
              <a:t> </a:t>
            </a:r>
            <a:r>
              <a:rPr lang="ru-RU" sz="5900" dirty="0" err="1"/>
              <a:t>беззбитковості</a:t>
            </a:r>
            <a:endParaRPr lang="ru-RU" sz="5900" dirty="0"/>
          </a:p>
          <a:p>
            <a:endParaRPr lang="ru-RU" sz="5900" dirty="0"/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>
            <a:noAutofit/>
          </a:bodyPr>
          <a:lstStyle/>
          <a:p>
            <a:r>
              <a:rPr lang="ru-RU" sz="2800" dirty="0"/>
              <a:t>3. "</a:t>
            </a:r>
            <a:r>
              <a:rPr lang="ru-RU" sz="2800" dirty="0" err="1"/>
              <a:t>Юність</a:t>
            </a:r>
            <a:r>
              <a:rPr lang="ru-RU" sz="2800" dirty="0"/>
              <a:t>"</a:t>
            </a:r>
          </a:p>
          <a:p>
            <a:endParaRPr lang="ru-RU" sz="2800" dirty="0"/>
          </a:p>
          <a:p>
            <a:r>
              <a:rPr lang="ru-RU" sz="2800" dirty="0" err="1"/>
              <a:t>Суттєве</a:t>
            </a:r>
            <a:r>
              <a:rPr lang="ru-RU" sz="2800" dirty="0"/>
              <a:t> </a:t>
            </a:r>
            <a:r>
              <a:rPr lang="ru-RU" sz="2800" dirty="0" err="1"/>
              <a:t>розширення</a:t>
            </a:r>
            <a:r>
              <a:rPr lang="ru-RU" sz="2800" dirty="0"/>
              <a:t> </a:t>
            </a:r>
            <a:r>
              <a:rPr lang="ru-RU" sz="2800" dirty="0" err="1"/>
              <a:t>цільових</a:t>
            </a:r>
            <a:r>
              <a:rPr lang="ru-RU" sz="2800" dirty="0"/>
              <a:t> </a:t>
            </a:r>
            <a:r>
              <a:rPr lang="ru-RU" sz="2800" dirty="0" err="1"/>
              <a:t>сегментів</a:t>
            </a:r>
            <a:r>
              <a:rPr lang="ru-RU" sz="2800" dirty="0"/>
              <a:t> ринку, </a:t>
            </a:r>
            <a:r>
              <a:rPr lang="ru-RU" sz="2800" dirty="0" err="1"/>
              <a:t>забезпе­чення</a:t>
            </a:r>
            <a:r>
              <a:rPr lang="ru-RU" sz="2800" dirty="0"/>
              <a:t> </a:t>
            </a:r>
            <a:r>
              <a:rPr lang="ru-RU" sz="2800" dirty="0" err="1"/>
              <a:t>високих</a:t>
            </a:r>
            <a:r>
              <a:rPr lang="ru-RU" sz="2800" dirty="0"/>
              <a:t> </a:t>
            </a:r>
            <a:r>
              <a:rPr lang="ru-RU" sz="2800" dirty="0" err="1"/>
              <a:t>темпів</a:t>
            </a:r>
            <a:r>
              <a:rPr lang="ru-RU" sz="2800" dirty="0"/>
              <a:t> </a:t>
            </a:r>
            <a:r>
              <a:rPr lang="ru-RU" sz="2800" dirty="0" err="1"/>
              <a:t>зростання</a:t>
            </a:r>
            <a:r>
              <a:rPr lang="ru-RU" sz="2800" dirty="0"/>
              <a:t> </a:t>
            </a:r>
            <a:r>
              <a:rPr lang="ru-RU" sz="2800" dirty="0" err="1"/>
              <a:t>прибутку</a:t>
            </a:r>
            <a:r>
              <a:rPr lang="ru-RU" sz="2800" dirty="0"/>
              <a:t>, </a:t>
            </a:r>
            <a:r>
              <a:rPr lang="ru-RU" sz="2800" dirty="0" err="1"/>
              <a:t>інвестування</a:t>
            </a:r>
            <a:r>
              <a:rPr lang="ru-RU" sz="2800" dirty="0"/>
              <a:t> </a:t>
            </a:r>
            <a:r>
              <a:rPr lang="ru-RU" sz="2800" dirty="0" err="1"/>
              <a:t>розвитку</a:t>
            </a:r>
            <a:r>
              <a:rPr lang="ru-RU" sz="2800" dirty="0"/>
              <a:t> на засадах </a:t>
            </a:r>
            <a:r>
              <a:rPr lang="ru-RU" sz="2800" dirty="0" err="1"/>
              <a:t>самофінансування</a:t>
            </a:r>
            <a:endParaRPr lang="ru-RU" sz="2800" dirty="0"/>
          </a:p>
          <a:p>
            <a:endParaRPr lang="ru-RU" sz="2800" dirty="0"/>
          </a:p>
          <a:p>
            <a:r>
              <a:rPr lang="ru-RU" sz="2800" dirty="0"/>
              <a:t>4. "</a:t>
            </a:r>
            <a:r>
              <a:rPr lang="ru-RU" sz="2800" dirty="0" err="1"/>
              <a:t>Рання</a:t>
            </a:r>
            <a:r>
              <a:rPr lang="ru-RU" sz="2800" dirty="0"/>
              <a:t> </a:t>
            </a:r>
            <a:r>
              <a:rPr lang="ru-RU" sz="2800" dirty="0" err="1"/>
              <a:t>зрілість</a:t>
            </a:r>
            <a:r>
              <a:rPr lang="ru-RU" sz="2800" dirty="0"/>
              <a:t>"</a:t>
            </a:r>
          </a:p>
          <a:p>
            <a:endParaRPr lang="ru-RU" sz="2800" dirty="0"/>
          </a:p>
          <a:p>
            <a:r>
              <a:rPr lang="ru-RU" sz="2800" dirty="0"/>
              <a:t>Подальше </a:t>
            </a:r>
            <a:r>
              <a:rPr lang="ru-RU" sz="2800" dirty="0" err="1"/>
              <a:t>розширення</a:t>
            </a:r>
            <a:r>
              <a:rPr lang="ru-RU" sz="2800" dirty="0"/>
              <a:t> </a:t>
            </a:r>
            <a:r>
              <a:rPr lang="ru-RU" sz="2800" dirty="0" err="1"/>
              <a:t>сегментів</a:t>
            </a:r>
            <a:r>
              <a:rPr lang="ru-RU" sz="2800" dirty="0"/>
              <a:t> ринку, </a:t>
            </a:r>
            <a:r>
              <a:rPr lang="ru-RU" sz="2800" dirty="0" err="1"/>
              <a:t>орієнтація</a:t>
            </a:r>
            <a:r>
              <a:rPr lang="ru-RU" sz="2800" dirty="0"/>
              <a:t> на </a:t>
            </a:r>
            <a:r>
              <a:rPr lang="ru-RU" sz="2800" dirty="0" err="1"/>
              <a:t>регіо­нальну</a:t>
            </a:r>
            <a:r>
              <a:rPr lang="ru-RU" sz="2800" dirty="0"/>
              <a:t> </a:t>
            </a:r>
            <a:r>
              <a:rPr lang="ru-RU" sz="2800" dirty="0" err="1"/>
              <a:t>диверсифікацію</a:t>
            </a:r>
            <a:r>
              <a:rPr lang="ru-RU" sz="2800" dirty="0"/>
              <a:t>, </a:t>
            </a:r>
            <a:r>
              <a:rPr lang="ru-RU" sz="2800" dirty="0" err="1"/>
              <a:t>забезпечення</a:t>
            </a:r>
            <a:r>
              <a:rPr lang="ru-RU" sz="2800" dirty="0"/>
              <a:t> </a:t>
            </a:r>
            <a:r>
              <a:rPr lang="ru-RU" sz="2800" dirty="0" err="1"/>
              <a:t>стабільного</a:t>
            </a:r>
            <a:r>
              <a:rPr lang="ru-RU" sz="2800" dirty="0"/>
              <a:t> росту </a:t>
            </a:r>
            <a:r>
              <a:rPr lang="ru-RU" sz="2800" dirty="0" err="1"/>
              <a:t>прибутків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забезпечення</a:t>
            </a:r>
            <a:r>
              <a:rPr lang="ru-RU" sz="2800" dirty="0"/>
              <a:t> </a:t>
            </a:r>
            <a:r>
              <a:rPr lang="ru-RU" sz="2800" dirty="0" err="1"/>
              <a:t>їх</a:t>
            </a:r>
            <a:r>
              <a:rPr lang="ru-RU" sz="2800" dirty="0"/>
              <a:t> на оптимальному </a:t>
            </a:r>
            <a:r>
              <a:rPr lang="ru-RU" sz="2800" dirty="0" err="1"/>
              <a:t>рівні</a:t>
            </a:r>
            <a:endParaRPr lang="ru-RU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fontScale="92500"/>
          </a:bodyPr>
          <a:lstStyle/>
          <a:p>
            <a:r>
              <a:rPr lang="ru-RU" dirty="0"/>
              <a:t>5. "</a:t>
            </a:r>
            <a:r>
              <a:rPr lang="ru-RU" dirty="0" err="1"/>
              <a:t>Завершальна</a:t>
            </a:r>
            <a:r>
              <a:rPr lang="ru-RU" dirty="0"/>
              <a:t> </a:t>
            </a:r>
            <a:r>
              <a:rPr lang="ru-RU" dirty="0" err="1"/>
              <a:t>зрілість</a:t>
            </a:r>
            <a:r>
              <a:rPr lang="ru-RU" dirty="0"/>
              <a:t>"</a:t>
            </a:r>
          </a:p>
          <a:p>
            <a:endParaRPr lang="ru-RU" dirty="0"/>
          </a:p>
          <a:p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іміджу</a:t>
            </a:r>
            <a:r>
              <a:rPr lang="ru-RU" dirty="0"/>
              <a:t> </a:t>
            </a:r>
            <a:r>
              <a:rPr lang="ru-RU" dirty="0" err="1"/>
              <a:t>підприємства</a:t>
            </a:r>
            <a:r>
              <a:rPr lang="ru-RU" dirty="0"/>
              <a:t>, </a:t>
            </a:r>
            <a:r>
              <a:rPr lang="ru-RU" dirty="0" err="1"/>
              <a:t>збалансоване</a:t>
            </a:r>
            <a:r>
              <a:rPr lang="ru-RU" dirty="0"/>
              <a:t> </a:t>
            </a:r>
            <a:r>
              <a:rPr lang="ru-RU" dirty="0" err="1"/>
              <a:t>зростання</a:t>
            </a:r>
            <a:r>
              <a:rPr lang="ru-RU" dirty="0"/>
              <a:t>, </a:t>
            </a:r>
            <a:r>
              <a:rPr lang="ru-RU" dirty="0" err="1"/>
              <a:t>орієнтація</a:t>
            </a:r>
            <a:r>
              <a:rPr lang="ru-RU" dirty="0"/>
              <a:t> на </a:t>
            </a:r>
            <a:r>
              <a:rPr lang="ru-RU" dirty="0" err="1"/>
              <a:t>галузеву</a:t>
            </a:r>
            <a:r>
              <a:rPr lang="ru-RU" dirty="0"/>
              <a:t> </a:t>
            </a:r>
            <a:r>
              <a:rPr lang="ru-RU" dirty="0" err="1"/>
              <a:t>диверсифікацію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метою </a:t>
            </a:r>
            <a:r>
              <a:rPr lang="ru-RU" dirty="0" err="1"/>
              <a:t>підтримки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конкурентоспроможності</a:t>
            </a:r>
            <a:r>
              <a:rPr lang="ru-RU" dirty="0"/>
              <a:t>,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підтримки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прибутковості</a:t>
            </a:r>
            <a:r>
              <a:rPr lang="ru-RU" dirty="0"/>
              <a:t> на оптимальному </a:t>
            </a:r>
            <a:r>
              <a:rPr lang="ru-RU" dirty="0" err="1"/>
              <a:t>рівні</a:t>
            </a:r>
            <a:endParaRPr lang="ru-RU" dirty="0"/>
          </a:p>
          <a:p>
            <a:endParaRPr lang="ru-RU" dirty="0"/>
          </a:p>
          <a:p>
            <a:r>
              <a:rPr lang="ru-RU" dirty="0"/>
              <a:t>6. "</a:t>
            </a:r>
            <a:r>
              <a:rPr lang="ru-RU" dirty="0" err="1"/>
              <a:t>Старіння</a:t>
            </a:r>
            <a:r>
              <a:rPr lang="ru-RU" dirty="0"/>
              <a:t>"</a:t>
            </a:r>
          </a:p>
          <a:p>
            <a:endParaRPr lang="ru-RU" dirty="0"/>
          </a:p>
          <a:p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позицій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часткове</a:t>
            </a:r>
            <a:r>
              <a:rPr lang="ru-RU" dirty="0"/>
              <a:t>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обсягів</a:t>
            </a:r>
            <a:r>
              <a:rPr lang="ru-RU" dirty="0"/>
              <a:t> </a:t>
            </a:r>
            <a:r>
              <a:rPr lang="ru-RU" dirty="0" err="1"/>
              <a:t>вироб­ництва</a:t>
            </a:r>
            <a:r>
              <a:rPr lang="ru-RU" dirty="0"/>
              <a:t>, </a:t>
            </a:r>
            <a:r>
              <a:rPr lang="ru-RU" dirty="0" err="1"/>
              <a:t>згортання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</a:t>
            </a:r>
            <a:r>
              <a:rPr lang="ru-RU" dirty="0" err="1"/>
              <a:t>падіння</a:t>
            </a:r>
            <a:r>
              <a:rPr lang="ru-RU" dirty="0"/>
              <a:t> </a:t>
            </a:r>
            <a:r>
              <a:rPr lang="ru-RU" dirty="0" err="1"/>
              <a:t>прибутковості</a:t>
            </a:r>
            <a:r>
              <a:rPr lang="ru-RU" dirty="0"/>
              <a:t>, </a:t>
            </a:r>
            <a:r>
              <a:rPr lang="ru-RU" dirty="0" err="1"/>
              <a:t>фінан­сової</a:t>
            </a:r>
            <a:r>
              <a:rPr lang="ru-RU" dirty="0"/>
              <a:t> </a:t>
            </a:r>
            <a:r>
              <a:rPr lang="ru-RU" dirty="0" err="1"/>
              <a:t>стійкості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7. "</a:t>
            </a:r>
            <a:r>
              <a:rPr lang="ru-RU" dirty="0" err="1"/>
              <a:t>Відродження</a:t>
            </a:r>
            <a:r>
              <a:rPr lang="ru-RU" dirty="0"/>
              <a:t>"</a:t>
            </a:r>
          </a:p>
          <a:p>
            <a:endParaRPr lang="ru-RU" dirty="0"/>
          </a:p>
          <a:p>
            <a:r>
              <a:rPr lang="ru-RU" dirty="0" err="1"/>
              <a:t>Суттєве</a:t>
            </a:r>
            <a:r>
              <a:rPr lang="ru-RU" dirty="0"/>
              <a:t> </a:t>
            </a:r>
            <a:r>
              <a:rPr lang="ru-RU" dirty="0" err="1"/>
              <a:t>оновлення</a:t>
            </a:r>
            <a:r>
              <a:rPr lang="ru-RU" dirty="0"/>
              <a:t> форм, </a:t>
            </a:r>
            <a:r>
              <a:rPr lang="ru-RU" dirty="0" err="1"/>
              <a:t>видів</a:t>
            </a:r>
            <a:r>
              <a:rPr lang="ru-RU" dirty="0"/>
              <a:t> та </a:t>
            </a:r>
            <a:r>
              <a:rPr lang="ru-RU" dirty="0" err="1"/>
              <a:t>напрямів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</a:t>
            </a:r>
            <a:r>
              <a:rPr lang="ru-RU" dirty="0" err="1"/>
              <a:t>забезпечення</a:t>
            </a:r>
            <a:r>
              <a:rPr lang="ru-RU" dirty="0"/>
              <a:t> умов для </a:t>
            </a:r>
            <a:r>
              <a:rPr lang="ru-RU" dirty="0" err="1"/>
              <a:t>зростання</a:t>
            </a:r>
            <a:r>
              <a:rPr lang="ru-RU" dirty="0"/>
              <a:t> </a:t>
            </a:r>
            <a:r>
              <a:rPr lang="ru-RU" dirty="0" err="1"/>
              <a:t>прибутковості</a:t>
            </a:r>
            <a:r>
              <a:rPr lang="ru-RU" dirty="0"/>
              <a:t>, </a:t>
            </a:r>
            <a:r>
              <a:rPr lang="ru-RU" dirty="0" err="1"/>
              <a:t>залучення</a:t>
            </a:r>
            <a:r>
              <a:rPr lang="ru-RU" dirty="0"/>
              <a:t> </a:t>
            </a:r>
            <a:r>
              <a:rPr lang="ru-RU" dirty="0" err="1"/>
              <a:t>значних</a:t>
            </a:r>
            <a:r>
              <a:rPr lang="ru-RU" dirty="0"/>
              <a:t> </a:t>
            </a:r>
            <a:r>
              <a:rPr lang="ru-RU" dirty="0" err="1"/>
              <a:t>обсягів</a:t>
            </a:r>
            <a:r>
              <a:rPr lang="ru-RU" dirty="0"/>
              <a:t> </a:t>
            </a:r>
            <a:r>
              <a:rPr lang="ru-RU" dirty="0" err="1"/>
              <a:t>інвестицій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525963"/>
          </a:xfrm>
        </p:spPr>
        <p:txBody>
          <a:bodyPr>
            <a:normAutofit fontScale="92500"/>
          </a:bodyPr>
          <a:lstStyle/>
          <a:p>
            <a:r>
              <a:rPr lang="ru-RU" sz="3000" dirty="0" err="1"/>
              <a:t>Командна</a:t>
            </a:r>
            <a:r>
              <a:rPr lang="ru-RU" sz="3000" dirty="0"/>
              <a:t> </a:t>
            </a:r>
            <a:r>
              <a:rPr lang="ru-RU" sz="3000" dirty="0" err="1"/>
              <a:t>група</a:t>
            </a:r>
            <a:r>
              <a:rPr lang="ru-RU" sz="3000" dirty="0"/>
              <a:t> </a:t>
            </a:r>
            <a:r>
              <a:rPr lang="ru-RU" sz="3000" dirty="0" err="1"/>
              <a:t>керівника</a:t>
            </a:r>
            <a:r>
              <a:rPr lang="ru-RU" sz="3000" dirty="0"/>
              <a:t> </a:t>
            </a:r>
            <a:r>
              <a:rPr lang="ru-RU" sz="3000" dirty="0" err="1"/>
              <a:t>складається</a:t>
            </a:r>
            <a:r>
              <a:rPr lang="ru-RU" sz="3000" dirty="0"/>
              <a:t> </a:t>
            </a:r>
            <a:r>
              <a:rPr lang="ru-RU" sz="3000" dirty="0" err="1"/>
              <a:t>з</a:t>
            </a:r>
            <a:r>
              <a:rPr lang="ru-RU" sz="3000" dirty="0"/>
              <a:t> </a:t>
            </a:r>
            <a:r>
              <a:rPr lang="ru-RU" sz="3000" dirty="0" err="1"/>
              <a:t>керівника</a:t>
            </a:r>
            <a:r>
              <a:rPr lang="ru-RU" sz="3000" dirty="0"/>
              <a:t> та </a:t>
            </a:r>
            <a:r>
              <a:rPr lang="ru-RU" sz="3000" dirty="0" err="1"/>
              <a:t>його</a:t>
            </a:r>
            <a:r>
              <a:rPr lang="ru-RU" sz="3000" dirty="0"/>
              <a:t> </a:t>
            </a:r>
            <a:r>
              <a:rPr lang="ru-RU" sz="3000" dirty="0" err="1"/>
              <a:t>безпосередніх</a:t>
            </a:r>
            <a:r>
              <a:rPr lang="ru-RU" sz="3000" dirty="0"/>
              <a:t> </a:t>
            </a:r>
            <a:r>
              <a:rPr lang="ru-RU" sz="3000" dirty="0" err="1"/>
              <a:t>підлеглих</a:t>
            </a:r>
            <a:r>
              <a:rPr lang="ru-RU" sz="3000" dirty="0"/>
              <a:t>, </a:t>
            </a:r>
            <a:r>
              <a:rPr lang="ru-RU" sz="3000" dirty="0" err="1"/>
              <a:t>які</a:t>
            </a:r>
            <a:r>
              <a:rPr lang="ru-RU" sz="3000" dirty="0"/>
              <a:t>, в свою </a:t>
            </a:r>
            <a:r>
              <a:rPr lang="ru-RU" sz="3000" dirty="0" err="1"/>
              <a:t>чергу</a:t>
            </a:r>
            <a:r>
              <a:rPr lang="ru-RU" sz="3000" dirty="0"/>
              <a:t>, </a:t>
            </a:r>
            <a:r>
              <a:rPr lang="ru-RU" sz="3000" dirty="0" err="1"/>
              <a:t>також</a:t>
            </a:r>
            <a:r>
              <a:rPr lang="ru-RU" sz="3000" dirty="0"/>
              <a:t> </a:t>
            </a:r>
            <a:r>
              <a:rPr lang="ru-RU" sz="3000" dirty="0" err="1"/>
              <a:t>можуть</a:t>
            </a:r>
            <a:r>
              <a:rPr lang="ru-RU" sz="3000" dirty="0"/>
              <a:t> бути </a:t>
            </a:r>
            <a:r>
              <a:rPr lang="ru-RU" sz="3000" dirty="0" err="1"/>
              <a:t>керівниками</a:t>
            </a:r>
            <a:r>
              <a:rPr lang="ru-RU" sz="3000" dirty="0"/>
              <a:t> (президент </a:t>
            </a:r>
            <a:r>
              <a:rPr lang="ru-RU" sz="3000" dirty="0" err="1"/>
              <a:t>компанії</a:t>
            </a:r>
            <a:r>
              <a:rPr lang="ru-RU" sz="3000" dirty="0"/>
              <a:t> та </a:t>
            </a:r>
            <a:r>
              <a:rPr lang="ru-RU" sz="3000" dirty="0" err="1"/>
              <a:t>віце-президенти</a:t>
            </a:r>
            <a:r>
              <a:rPr lang="ru-RU" sz="3000" dirty="0"/>
              <a:t>, директор </a:t>
            </a:r>
            <a:r>
              <a:rPr lang="ru-RU" sz="3000" dirty="0" err="1"/>
              <a:t>фірми</a:t>
            </a:r>
            <a:r>
              <a:rPr lang="ru-RU" sz="3000" dirty="0"/>
              <a:t> (</a:t>
            </a:r>
            <a:r>
              <a:rPr lang="ru-RU" sz="3000" dirty="0" err="1"/>
              <a:t>завідувач</a:t>
            </a:r>
            <a:r>
              <a:rPr lang="ru-RU" sz="3000" dirty="0"/>
              <a:t> аптеки)).</a:t>
            </a:r>
          </a:p>
          <a:p>
            <a:endParaRPr lang="ru-RU" dirty="0"/>
          </a:p>
        </p:txBody>
      </p:sp>
      <p:pic>
        <p:nvPicPr>
          <p:cNvPr id="4" name="Рисунок 3" descr="edfffdaf0e14fe8f72bae411477e9da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260648"/>
            <a:ext cx="3563888" cy="2710430"/>
          </a:xfrm>
          <a:prstGeom prst="rect">
            <a:avLst/>
          </a:prstGeom>
        </p:spPr>
      </p:pic>
      <p:pic>
        <p:nvPicPr>
          <p:cNvPr id="5" name="Рисунок 4" descr="техучеба-в-аптеке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3429000"/>
            <a:ext cx="3648405" cy="273630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260350"/>
            <a:ext cx="4762872" cy="5760937"/>
          </a:xfrm>
        </p:spPr>
        <p:txBody>
          <a:bodyPr>
            <a:normAutofit/>
          </a:bodyPr>
          <a:lstStyle/>
          <a:p>
            <a:r>
              <a:rPr lang="ru-RU" sz="2800" b="1" i="1" dirty="0"/>
              <a:t>РОЗРІЗНЯЮТЬ НАСТУПНІ ЦІЛІ ПІДПРИЄМСТВА:</a:t>
            </a:r>
            <a:endParaRPr lang="ru-RU" sz="2800" dirty="0"/>
          </a:p>
          <a:p>
            <a:r>
              <a:rPr lang="ru-RU" sz="2800" dirty="0"/>
              <a:t>- </a:t>
            </a:r>
            <a:r>
              <a:rPr lang="ru-RU" sz="2800" dirty="0" err="1"/>
              <a:t>розвиток</a:t>
            </a:r>
            <a:r>
              <a:rPr lang="ru-RU" sz="2800" dirty="0"/>
              <a:t> - </a:t>
            </a:r>
            <a:r>
              <a:rPr lang="ru-RU" sz="2800" dirty="0" err="1"/>
              <a:t>наміри</a:t>
            </a:r>
            <a:r>
              <a:rPr lang="ru-RU" sz="2800" dirty="0"/>
              <a:t> </a:t>
            </a:r>
            <a:r>
              <a:rPr lang="ru-RU" sz="2800" dirty="0" err="1"/>
              <a:t>фармацевтичного</a:t>
            </a:r>
            <a:r>
              <a:rPr lang="ru-RU" sz="2800" dirty="0"/>
              <a:t> </a:t>
            </a:r>
            <a:r>
              <a:rPr lang="ru-RU" sz="2800" dirty="0" err="1"/>
              <a:t>підприємства</a:t>
            </a:r>
            <a:r>
              <a:rPr lang="ru-RU" sz="2800" dirty="0"/>
              <a:t> </a:t>
            </a:r>
            <a:r>
              <a:rPr lang="ru-RU" sz="2800" dirty="0" err="1"/>
              <a:t>стосовно</a:t>
            </a:r>
            <a:r>
              <a:rPr lang="ru-RU" sz="2800" dirty="0"/>
              <a:t> </a:t>
            </a:r>
            <a:r>
              <a:rPr lang="ru-RU" sz="2800" dirty="0" err="1"/>
              <a:t>збільшення</a:t>
            </a:r>
            <a:r>
              <a:rPr lang="ru-RU" sz="2800" dirty="0"/>
              <a:t> </a:t>
            </a:r>
            <a:r>
              <a:rPr lang="ru-RU" sz="2800" dirty="0" err="1"/>
              <a:t>обсягу</a:t>
            </a:r>
            <a:r>
              <a:rPr lang="ru-RU" sz="2800" dirty="0"/>
              <a:t> продажу, </a:t>
            </a:r>
            <a:r>
              <a:rPr lang="ru-RU" sz="2800" dirty="0" err="1"/>
              <a:t>прибутку</a:t>
            </a:r>
            <a:r>
              <a:rPr lang="ru-RU" sz="2800" dirty="0"/>
              <a:t>, </a:t>
            </a:r>
            <a:r>
              <a:rPr lang="ru-RU" sz="2800" dirty="0" err="1"/>
              <a:t>інвестицій</a:t>
            </a:r>
            <a:r>
              <a:rPr lang="ru-RU" sz="2800" dirty="0"/>
              <a:t> на </a:t>
            </a:r>
            <a:r>
              <a:rPr lang="ru-RU" sz="2800" dirty="0" err="1"/>
              <a:t>фоні</a:t>
            </a:r>
            <a:r>
              <a:rPr lang="ru-RU" sz="2800" dirty="0"/>
              <a:t> </a:t>
            </a:r>
            <a:r>
              <a:rPr lang="ru-RU" sz="2800" dirty="0" err="1"/>
              <a:t>співпраці</a:t>
            </a:r>
            <a:r>
              <a:rPr lang="ru-RU" sz="2800" dirty="0"/>
              <a:t> </a:t>
            </a:r>
            <a:r>
              <a:rPr lang="ru-RU" sz="2800" dirty="0" err="1"/>
              <a:t>з</a:t>
            </a:r>
            <a:r>
              <a:rPr lang="ru-RU" sz="2800" dirty="0"/>
              <a:t> </a:t>
            </a:r>
            <a:r>
              <a:rPr lang="ru-RU" sz="2800" dirty="0" err="1"/>
              <a:t>іншими</a:t>
            </a:r>
            <a:r>
              <a:rPr lang="ru-RU" sz="2800" dirty="0"/>
              <a:t> </a:t>
            </a:r>
            <a:r>
              <a:rPr lang="ru-RU" sz="2800" dirty="0" err="1"/>
              <a:t>фірмами</a:t>
            </a:r>
            <a:r>
              <a:rPr lang="ru-RU" sz="2800" dirty="0"/>
              <a:t> </a:t>
            </a:r>
            <a:r>
              <a:rPr lang="ru-RU" sz="2800" dirty="0" err="1"/>
              <a:t>тощо</a:t>
            </a:r>
            <a:r>
              <a:rPr lang="ru-RU" sz="2800" dirty="0"/>
              <a:t>;</a:t>
            </a:r>
          </a:p>
          <a:p>
            <a:endParaRPr lang="ru-RU" dirty="0"/>
          </a:p>
        </p:txBody>
      </p:sp>
      <p:pic>
        <p:nvPicPr>
          <p:cNvPr id="5" name="Рисунок 4" descr="image0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692696"/>
            <a:ext cx="2880320" cy="468052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933056"/>
            <a:ext cx="8229600" cy="2193107"/>
          </a:xfrm>
        </p:spPr>
        <p:txBody>
          <a:bodyPr>
            <a:normAutofit/>
          </a:bodyPr>
          <a:lstStyle/>
          <a:p>
            <a:r>
              <a:rPr lang="ru-RU" dirty="0"/>
              <a:t>- </a:t>
            </a:r>
            <a:r>
              <a:rPr lang="ru-RU" dirty="0" err="1"/>
              <a:t>стабільність</a:t>
            </a:r>
            <a:r>
              <a:rPr lang="ru-RU" dirty="0"/>
              <a:t> - </a:t>
            </a:r>
            <a:r>
              <a:rPr lang="ru-RU" dirty="0" err="1"/>
              <a:t>наміри</a:t>
            </a:r>
            <a:r>
              <a:rPr lang="ru-RU" dirty="0"/>
              <a:t> </a:t>
            </a:r>
            <a:r>
              <a:rPr lang="ru-RU" dirty="0" err="1"/>
              <a:t>фармацевтичного</a:t>
            </a:r>
            <a:r>
              <a:rPr lang="ru-RU" dirty="0"/>
              <a:t> </a:t>
            </a:r>
            <a:r>
              <a:rPr lang="ru-RU" dirty="0" err="1"/>
              <a:t>підприємства</a:t>
            </a:r>
            <a:r>
              <a:rPr lang="ru-RU" dirty="0"/>
              <a:t> </a:t>
            </a:r>
            <a:r>
              <a:rPr lang="ru-RU" dirty="0" err="1"/>
              <a:t>зберегти</a:t>
            </a:r>
            <a:r>
              <a:rPr lang="ru-RU" dirty="0"/>
              <a:t> </a:t>
            </a:r>
            <a:r>
              <a:rPr lang="ru-RU" dirty="0" err="1"/>
              <a:t>досягнутий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продажу,</a:t>
            </a:r>
            <a:br>
              <a:rPr lang="ru-RU" dirty="0"/>
            </a:br>
            <a:r>
              <a:rPr lang="ru-RU" dirty="0" err="1"/>
              <a:t>забезпечити</a:t>
            </a:r>
            <a:r>
              <a:rPr lang="ru-RU" dirty="0"/>
              <a:t> </a:t>
            </a:r>
            <a:r>
              <a:rPr lang="ru-RU" dirty="0" err="1"/>
              <a:t>незмінні</a:t>
            </a:r>
            <a:r>
              <a:rPr lang="ru-RU" dirty="0"/>
              <a:t> </a:t>
            </a:r>
            <a:r>
              <a:rPr lang="ru-RU" dirty="0" err="1"/>
              <a:t>показники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;</a:t>
            </a:r>
          </a:p>
          <a:p>
            <a:endParaRPr lang="ru-RU" dirty="0"/>
          </a:p>
        </p:txBody>
      </p:sp>
      <p:pic>
        <p:nvPicPr>
          <p:cNvPr id="4" name="Рисунок 3" descr="Без назва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404664"/>
            <a:ext cx="4896544" cy="324036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1"/>
            <a:ext cx="8229600" cy="2088232"/>
          </a:xfrm>
        </p:spPr>
        <p:txBody>
          <a:bodyPr/>
          <a:lstStyle/>
          <a:p>
            <a:r>
              <a:rPr lang="ru-RU" dirty="0"/>
              <a:t>- </a:t>
            </a:r>
            <a:r>
              <a:rPr lang="ru-RU" dirty="0" err="1"/>
              <a:t>виживання</a:t>
            </a:r>
            <a:r>
              <a:rPr lang="ru-RU" dirty="0"/>
              <a:t>  -  </a:t>
            </a:r>
            <a:r>
              <a:rPr lang="ru-RU" dirty="0" err="1"/>
              <a:t>наміри</a:t>
            </a:r>
            <a:r>
              <a:rPr lang="ru-RU" dirty="0"/>
              <a:t>  </a:t>
            </a:r>
            <a:r>
              <a:rPr lang="ru-RU" dirty="0" err="1"/>
              <a:t>фармацевтичного</a:t>
            </a:r>
            <a:r>
              <a:rPr lang="ru-RU" dirty="0"/>
              <a:t> </a:t>
            </a:r>
            <a:r>
              <a:rPr lang="ru-RU" dirty="0" err="1"/>
              <a:t>підприємства</a:t>
            </a:r>
            <a:r>
              <a:rPr lang="ru-RU" dirty="0"/>
              <a:t> </a:t>
            </a:r>
            <a:r>
              <a:rPr lang="ru-RU" dirty="0" err="1"/>
              <a:t>зберегти</a:t>
            </a:r>
            <a:r>
              <a:rPr lang="ru-RU" dirty="0"/>
              <a:t> </a:t>
            </a:r>
            <a:r>
              <a:rPr lang="ru-RU" dirty="0" err="1"/>
              <a:t>життєво</a:t>
            </a:r>
            <a:r>
              <a:rPr lang="ru-RU" dirty="0"/>
              <a:t> </a:t>
            </a:r>
            <a:r>
              <a:rPr lang="ru-RU" dirty="0" err="1"/>
              <a:t>важливі</a:t>
            </a:r>
            <a:r>
              <a:rPr lang="ru-RU" dirty="0"/>
              <a:t> </a:t>
            </a:r>
            <a:r>
              <a:rPr lang="ru-RU" dirty="0" err="1"/>
              <a:t>сегменти</a:t>
            </a:r>
            <a:r>
              <a:rPr lang="ru-RU" dirty="0"/>
              <a:t> ринку</a:t>
            </a:r>
            <a:r>
              <a:rPr lang="ru-RU" u="sng" dirty="0"/>
              <a:t> </a:t>
            </a:r>
            <a:r>
              <a:rPr lang="ru-RU" dirty="0"/>
              <a:t>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кризи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 descr="konkurenciy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2492896"/>
            <a:ext cx="6000750" cy="3888432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ru-RU" dirty="0"/>
          </a:p>
          <a:p>
            <a:r>
              <a:rPr lang="ru-RU" dirty="0" err="1"/>
              <a:t>Фактори</a:t>
            </a:r>
            <a:r>
              <a:rPr lang="ru-RU" dirty="0"/>
              <a:t> </a:t>
            </a:r>
            <a:r>
              <a:rPr lang="ru-RU" dirty="0" err="1"/>
              <a:t>зовнішнього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 </a:t>
            </a:r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поділяти</a:t>
            </a:r>
            <a:r>
              <a:rPr lang="ru-RU" dirty="0"/>
              <a:t> на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 </a:t>
            </a:r>
            <a:r>
              <a:rPr lang="ru-RU" dirty="0" err="1"/>
              <a:t>прямої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(</a:t>
            </a:r>
            <a:r>
              <a:rPr lang="ru-RU" dirty="0" err="1"/>
              <a:t>безпосередньо</a:t>
            </a:r>
            <a:r>
              <a:rPr lang="ru-RU" dirty="0"/>
              <a:t> </a:t>
            </a:r>
            <a:r>
              <a:rPr lang="ru-RU" dirty="0" err="1"/>
              <a:t>впливають</a:t>
            </a:r>
            <a:r>
              <a:rPr lang="ru-RU" dirty="0"/>
              <a:t> на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та </a:t>
            </a:r>
            <a:r>
              <a:rPr lang="ru-RU" dirty="0" err="1"/>
              <a:t>залежать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 </a:t>
            </a:r>
            <a:r>
              <a:rPr lang="ru-RU" dirty="0" err="1"/>
              <a:t>непрямої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(</a:t>
            </a:r>
            <a:r>
              <a:rPr lang="ru-RU" dirty="0" err="1"/>
              <a:t>впливають</a:t>
            </a:r>
            <a:r>
              <a:rPr lang="ru-RU" dirty="0"/>
              <a:t> не </a:t>
            </a:r>
            <a:r>
              <a:rPr lang="ru-RU" dirty="0" err="1"/>
              <a:t>безпосередньо</a:t>
            </a:r>
            <a:r>
              <a:rPr lang="ru-RU" dirty="0"/>
              <a:t>, а через </a:t>
            </a:r>
            <a:r>
              <a:rPr lang="ru-RU" dirty="0" err="1"/>
              <a:t>певні</a:t>
            </a:r>
            <a:r>
              <a:rPr lang="ru-RU" dirty="0"/>
              <a:t> </a:t>
            </a:r>
            <a:r>
              <a:rPr lang="ru-RU" dirty="0" err="1"/>
              <a:t>механізми</a:t>
            </a:r>
            <a:r>
              <a:rPr lang="ru-RU" dirty="0"/>
              <a:t> </a:t>
            </a:r>
            <a:r>
              <a:rPr lang="ru-RU" dirty="0" err="1"/>
              <a:t>й</a:t>
            </a:r>
            <a:r>
              <a:rPr lang="ru-RU" dirty="0"/>
              <a:t> </a:t>
            </a:r>
            <a:r>
              <a:rPr lang="ru-RU" dirty="0" err="1"/>
              <a:t>взаємовідносини</a:t>
            </a:r>
            <a:r>
              <a:rPr lang="ru-RU" dirty="0"/>
              <a:t>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548681"/>
            <a:ext cx="457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Фактори</a:t>
            </a:r>
            <a:r>
              <a:rPr lang="ru-RU" sz="2800" dirty="0"/>
              <a:t> </a:t>
            </a:r>
            <a:r>
              <a:rPr lang="ru-RU" sz="2800" dirty="0" err="1"/>
              <a:t>зовнішнього</a:t>
            </a:r>
            <a:r>
              <a:rPr lang="ru-RU" sz="2800" dirty="0"/>
              <a:t>  </a:t>
            </a:r>
            <a:r>
              <a:rPr lang="ru-RU" sz="2800" dirty="0" err="1"/>
              <a:t>середовища</a:t>
            </a:r>
            <a:r>
              <a:rPr lang="ru-RU" sz="2800" dirty="0"/>
              <a:t> </a:t>
            </a:r>
            <a:r>
              <a:rPr lang="ru-RU" sz="2800" dirty="0" err="1"/>
              <a:t>організації</a:t>
            </a:r>
            <a:endParaRPr lang="ru-RU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67544" y="188640"/>
            <a:ext cx="8892480" cy="1584176"/>
          </a:xfrm>
        </p:spPr>
        <p:txBody>
          <a:bodyPr>
            <a:normAutofit/>
          </a:bodyPr>
          <a:lstStyle/>
          <a:p>
            <a:r>
              <a:rPr lang="ru-RU" sz="2800" dirty="0" err="1"/>
              <a:t>Рівень</a:t>
            </a:r>
            <a:r>
              <a:rPr lang="ru-RU" sz="2800" dirty="0"/>
              <a:t> </a:t>
            </a:r>
            <a:r>
              <a:rPr lang="ru-RU" sz="2800" dirty="0" err="1"/>
              <a:t>централізації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децентралізації</a:t>
            </a:r>
            <a:r>
              <a:rPr lang="ru-RU" sz="2800" dirty="0"/>
              <a:t> </a:t>
            </a:r>
            <a:r>
              <a:rPr lang="ru-RU" sz="2800" dirty="0" err="1"/>
              <a:t>можна</a:t>
            </a:r>
            <a:r>
              <a:rPr lang="ru-RU" sz="2800" dirty="0"/>
              <a:t> </a:t>
            </a:r>
            <a:r>
              <a:rPr lang="ru-RU" sz="2800" dirty="0" err="1"/>
              <a:t>визначити</a:t>
            </a:r>
            <a:r>
              <a:rPr lang="ru-RU" sz="2800" dirty="0"/>
              <a:t> шляхом </a:t>
            </a:r>
            <a:r>
              <a:rPr lang="ru-RU" sz="2800" dirty="0" err="1"/>
              <a:t>порівняння</a:t>
            </a:r>
            <a:r>
              <a:rPr lang="ru-RU" sz="2800" dirty="0"/>
              <a:t> </a:t>
            </a:r>
            <a:r>
              <a:rPr lang="ru-RU" sz="2800" dirty="0" err="1"/>
              <a:t>з</a:t>
            </a:r>
            <a:r>
              <a:rPr lang="ru-RU" sz="2800" dirty="0"/>
              <a:t> </a:t>
            </a:r>
            <a:r>
              <a:rPr lang="ru-RU" sz="2800" dirty="0" err="1"/>
              <a:t>іншими</a:t>
            </a:r>
            <a:r>
              <a:rPr lang="ru-RU" sz="2800" dirty="0"/>
              <a:t> </a:t>
            </a:r>
            <a:r>
              <a:rPr lang="ru-RU" sz="2800" dirty="0" err="1"/>
              <a:t>організаціями</a:t>
            </a:r>
            <a:r>
              <a:rPr lang="ru-RU" sz="2800" dirty="0"/>
              <a:t>, </a:t>
            </a:r>
            <a:r>
              <a:rPr lang="ru-RU" sz="2800" dirty="0" err="1"/>
              <a:t>використовуючи</a:t>
            </a:r>
            <a:r>
              <a:rPr lang="ru-RU" sz="2800" dirty="0"/>
              <a:t> </a:t>
            </a:r>
            <a:r>
              <a:rPr lang="ru-RU" sz="2800" dirty="0" err="1"/>
              <a:t>такі</a:t>
            </a:r>
            <a:r>
              <a:rPr lang="ru-RU" sz="2800" dirty="0"/>
              <a:t> характеристики:</a:t>
            </a:r>
          </a:p>
          <a:p>
            <a:endParaRPr lang="ru-RU" dirty="0"/>
          </a:p>
        </p:txBody>
      </p:sp>
      <p:pic>
        <p:nvPicPr>
          <p:cNvPr id="5" name="Рисунок 4" descr="images (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2204864"/>
            <a:ext cx="3384376" cy="18002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39552" y="4581128"/>
            <a:ext cx="80648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1. </a:t>
            </a:r>
            <a:r>
              <a:rPr lang="ru-RU" sz="2800" dirty="0" err="1"/>
              <a:t>Кількість</a:t>
            </a:r>
            <a:r>
              <a:rPr lang="ru-RU" sz="2800" dirty="0"/>
              <a:t> </a:t>
            </a:r>
            <a:r>
              <a:rPr lang="ru-RU" sz="2800" dirty="0" err="1"/>
              <a:t>рішень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приймаються</a:t>
            </a:r>
            <a:r>
              <a:rPr lang="ru-RU" sz="2800" dirty="0"/>
              <a:t> на </a:t>
            </a:r>
            <a:r>
              <a:rPr lang="ru-RU" sz="2800" dirty="0" err="1"/>
              <a:t>нижчих</a:t>
            </a:r>
            <a:r>
              <a:rPr lang="ru-RU" sz="2800" dirty="0"/>
              <a:t> </a:t>
            </a:r>
            <a:r>
              <a:rPr lang="ru-RU" sz="2800" dirty="0" err="1"/>
              <a:t>рівнях</a:t>
            </a:r>
            <a:r>
              <a:rPr lang="ru-RU" sz="2800" dirty="0"/>
              <a:t> </a:t>
            </a:r>
            <a:r>
              <a:rPr lang="ru-RU" sz="2800" dirty="0" err="1"/>
              <a:t>управління</a:t>
            </a:r>
            <a:r>
              <a:rPr lang="ru-RU" sz="2800" dirty="0"/>
              <a:t>. Чим </a:t>
            </a:r>
            <a:r>
              <a:rPr lang="ru-RU" sz="2800" dirty="0" err="1"/>
              <a:t>більша</a:t>
            </a:r>
            <a:r>
              <a:rPr lang="ru-RU" sz="2800" dirty="0"/>
              <a:t> </a:t>
            </a:r>
            <a:r>
              <a:rPr lang="ru-RU" sz="2800" dirty="0" err="1"/>
              <a:t>кількість</a:t>
            </a:r>
            <a:r>
              <a:rPr lang="ru-RU" sz="2800" dirty="0"/>
              <a:t> тих </a:t>
            </a:r>
            <a:r>
              <a:rPr lang="ru-RU" sz="2800" dirty="0" err="1"/>
              <a:t>рішень</a:t>
            </a:r>
            <a:r>
              <a:rPr lang="ru-RU" sz="2800" dirty="0"/>
              <a:t>, </a:t>
            </a:r>
            <a:r>
              <a:rPr lang="ru-RU" sz="2800" dirty="0" err="1"/>
              <a:t>які</a:t>
            </a:r>
            <a:r>
              <a:rPr lang="ru-RU" sz="2800" dirty="0"/>
              <a:t> </a:t>
            </a:r>
            <a:r>
              <a:rPr lang="ru-RU" sz="2800" dirty="0" err="1"/>
              <a:t>приймають</a:t>
            </a:r>
            <a:r>
              <a:rPr lang="ru-RU" sz="2800" dirty="0"/>
              <a:t> </a:t>
            </a:r>
            <a:r>
              <a:rPr lang="ru-RU" sz="2800" dirty="0" err="1"/>
              <a:t>нижчі</a:t>
            </a:r>
            <a:r>
              <a:rPr lang="ru-RU" sz="2800" dirty="0"/>
              <a:t> </a:t>
            </a:r>
            <a:r>
              <a:rPr lang="ru-RU" sz="2800" dirty="0" err="1"/>
              <a:t>керівники</a:t>
            </a:r>
            <a:r>
              <a:rPr lang="ru-RU" sz="2800" dirty="0"/>
              <a:t>, </a:t>
            </a:r>
            <a:r>
              <a:rPr lang="ru-RU" sz="2800" dirty="0" err="1"/>
              <a:t>тим</a:t>
            </a:r>
            <a:r>
              <a:rPr lang="ru-RU" sz="2800" dirty="0"/>
              <a:t> </a:t>
            </a:r>
            <a:r>
              <a:rPr lang="ru-RU" sz="2800" dirty="0" err="1"/>
              <a:t>більший</a:t>
            </a:r>
            <a:r>
              <a:rPr lang="ru-RU" sz="2800" dirty="0"/>
              <a:t> </a:t>
            </a:r>
            <a:r>
              <a:rPr lang="ru-RU" sz="2800" dirty="0" err="1"/>
              <a:t>ступінь</a:t>
            </a:r>
            <a:r>
              <a:rPr lang="ru-RU" sz="2800" dirty="0"/>
              <a:t> </a:t>
            </a:r>
            <a:r>
              <a:rPr lang="ru-RU" sz="2800" dirty="0" err="1"/>
              <a:t>децентралізації</a:t>
            </a:r>
            <a:r>
              <a:rPr lang="ru-RU" sz="2800" dirty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0"/>
            <a:ext cx="4690864" cy="6597352"/>
          </a:xfrm>
        </p:spPr>
        <p:txBody>
          <a:bodyPr>
            <a:normAutofit/>
          </a:bodyPr>
          <a:lstStyle/>
          <a:p>
            <a:r>
              <a:rPr lang="ru-RU" sz="2800" dirty="0"/>
              <a:t>2. </a:t>
            </a:r>
            <a:r>
              <a:rPr lang="ru-RU" sz="2800" dirty="0" err="1"/>
              <a:t>Важливість</a:t>
            </a:r>
            <a:r>
              <a:rPr lang="ru-RU" sz="2800" dirty="0"/>
              <a:t> </a:t>
            </a:r>
            <a:r>
              <a:rPr lang="ru-RU" sz="2800" dirty="0" err="1"/>
              <a:t>рішень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приймаються</a:t>
            </a:r>
            <a:r>
              <a:rPr lang="ru-RU" sz="2800" dirty="0"/>
              <a:t> на </a:t>
            </a:r>
            <a:r>
              <a:rPr lang="ru-RU" sz="2800" dirty="0" err="1"/>
              <a:t>нижчих</a:t>
            </a:r>
            <a:r>
              <a:rPr lang="ru-RU" sz="2800" dirty="0"/>
              <a:t> </a:t>
            </a:r>
            <a:r>
              <a:rPr lang="ru-RU" sz="2800" dirty="0" err="1"/>
              <a:t>рівнях</a:t>
            </a:r>
            <a:r>
              <a:rPr lang="ru-RU" sz="2800" dirty="0"/>
              <a:t>. У </a:t>
            </a:r>
            <a:r>
              <a:rPr lang="ru-RU" sz="2800" dirty="0" err="1"/>
              <a:t>децентралізованій</a:t>
            </a:r>
            <a:r>
              <a:rPr lang="ru-RU" sz="2800" dirty="0"/>
              <a:t> </a:t>
            </a:r>
            <a:r>
              <a:rPr lang="ru-RU" sz="2800" dirty="0" err="1"/>
              <a:t>організації</a:t>
            </a:r>
            <a:r>
              <a:rPr lang="ru-RU" sz="2800" dirty="0"/>
              <a:t> </a:t>
            </a:r>
            <a:r>
              <a:rPr lang="ru-RU" sz="2800" dirty="0" err="1"/>
              <a:t>керівники</a:t>
            </a:r>
            <a:r>
              <a:rPr lang="ru-RU" sz="2800" dirty="0"/>
              <a:t> </a:t>
            </a:r>
            <a:r>
              <a:rPr lang="ru-RU" sz="2800" dirty="0" err="1"/>
              <a:t>середньої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нижньої</a:t>
            </a:r>
            <a:r>
              <a:rPr lang="ru-RU" sz="2800" dirty="0"/>
              <a:t> ланок </a:t>
            </a:r>
            <a:r>
              <a:rPr lang="ru-RU" sz="2800" dirty="0" err="1"/>
              <a:t>можуть</a:t>
            </a:r>
            <a:r>
              <a:rPr lang="ru-RU" sz="2800" dirty="0"/>
              <a:t> </a:t>
            </a:r>
            <a:r>
              <a:rPr lang="ru-RU" sz="2800" dirty="0" err="1"/>
              <a:t>ухвалювати</a:t>
            </a:r>
            <a:r>
              <a:rPr lang="ru-RU" sz="2800" dirty="0"/>
              <a:t> </a:t>
            </a:r>
            <a:r>
              <a:rPr lang="ru-RU" sz="2800" dirty="0" err="1"/>
              <a:t>рішення</a:t>
            </a:r>
            <a:r>
              <a:rPr lang="ru-RU" sz="2800" dirty="0"/>
              <a:t>, </a:t>
            </a:r>
            <a:r>
              <a:rPr lang="ru-RU" sz="2800" dirty="0" err="1"/>
              <a:t>пов'язані</a:t>
            </a:r>
            <a:r>
              <a:rPr lang="ru-RU" sz="2800" dirty="0"/>
              <a:t> </a:t>
            </a:r>
            <a:r>
              <a:rPr lang="ru-RU" sz="2800" dirty="0" err="1"/>
              <a:t>з</a:t>
            </a:r>
            <a:r>
              <a:rPr lang="ru-RU" sz="2800" dirty="0"/>
              <a:t> </a:t>
            </a:r>
            <a:r>
              <a:rPr lang="ru-RU" sz="2800" dirty="0" err="1"/>
              <a:t>витратами</a:t>
            </a:r>
            <a:r>
              <a:rPr lang="ru-RU" sz="2800" dirty="0"/>
              <a:t> </a:t>
            </a:r>
            <a:r>
              <a:rPr lang="ru-RU" sz="2800" dirty="0" err="1"/>
              <a:t>значних</a:t>
            </a:r>
            <a:r>
              <a:rPr lang="ru-RU" sz="2800" dirty="0"/>
              <a:t> </a:t>
            </a:r>
            <a:r>
              <a:rPr lang="ru-RU" sz="2800" dirty="0" err="1"/>
              <a:t>матеріальних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трудових</a:t>
            </a:r>
            <a:r>
              <a:rPr lang="ru-RU" sz="2800" dirty="0"/>
              <a:t> </a:t>
            </a:r>
            <a:r>
              <a:rPr lang="ru-RU" sz="2800" dirty="0" err="1"/>
              <a:t>ресурсів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спрямуванням</a:t>
            </a:r>
            <a:r>
              <a:rPr lang="ru-RU" sz="2800" dirty="0"/>
              <a:t> </a:t>
            </a:r>
            <a:r>
              <a:rPr lang="ru-RU" sz="2800" dirty="0" err="1"/>
              <a:t>діяльності</a:t>
            </a:r>
            <a:r>
              <a:rPr lang="ru-RU" sz="2800" dirty="0"/>
              <a:t> </a:t>
            </a:r>
            <a:r>
              <a:rPr lang="ru-RU" sz="2800" dirty="0" err="1"/>
              <a:t>організації</a:t>
            </a:r>
            <a:r>
              <a:rPr lang="ru-RU" sz="2800" dirty="0"/>
              <a:t> в </a:t>
            </a:r>
            <a:r>
              <a:rPr lang="ru-RU" sz="2800" dirty="0" err="1"/>
              <a:t>нове</a:t>
            </a:r>
            <a:r>
              <a:rPr lang="ru-RU" sz="2800" dirty="0"/>
              <a:t> русло.</a:t>
            </a:r>
          </a:p>
        </p:txBody>
      </p:sp>
      <p:pic>
        <p:nvPicPr>
          <p:cNvPr id="4" name="Рисунок 3" descr="images (7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196752"/>
            <a:ext cx="3600400" cy="309634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7"/>
            <a:ext cx="7211144" cy="3960440"/>
          </a:xfrm>
        </p:spPr>
        <p:txBody>
          <a:bodyPr>
            <a:normAutofit/>
          </a:bodyPr>
          <a:lstStyle/>
          <a:p>
            <a:r>
              <a:rPr lang="ru-RU" sz="2800" dirty="0"/>
              <a:t>3. </a:t>
            </a:r>
            <a:r>
              <a:rPr lang="ru-RU" sz="2800" dirty="0" err="1"/>
              <a:t>Наслідки</a:t>
            </a:r>
            <a:r>
              <a:rPr lang="ru-RU" sz="2800" dirty="0"/>
              <a:t> </a:t>
            </a:r>
            <a:r>
              <a:rPr lang="ru-RU" sz="2800" dirty="0" err="1"/>
              <a:t>рішень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приймаються</a:t>
            </a:r>
            <a:r>
              <a:rPr lang="ru-RU" sz="2800" dirty="0"/>
              <a:t> на </a:t>
            </a:r>
            <a:r>
              <a:rPr lang="ru-RU" sz="2800" dirty="0" err="1"/>
              <a:t>нижчих</a:t>
            </a:r>
            <a:r>
              <a:rPr lang="ru-RU" sz="2800" dirty="0"/>
              <a:t> </a:t>
            </a:r>
            <a:r>
              <a:rPr lang="ru-RU" sz="2800" dirty="0" err="1"/>
              <a:t>рівнях</a:t>
            </a:r>
            <a:r>
              <a:rPr lang="ru-RU" sz="2800" dirty="0"/>
              <a:t>. </a:t>
            </a:r>
            <a:r>
              <a:rPr lang="ru-RU" sz="2800" dirty="0" err="1"/>
              <a:t>Якщо</a:t>
            </a:r>
            <a:r>
              <a:rPr lang="ru-RU" sz="2800" dirty="0"/>
              <a:t> </a:t>
            </a:r>
            <a:r>
              <a:rPr lang="ru-RU" sz="2800" dirty="0" err="1"/>
              <a:t>керівники</a:t>
            </a:r>
            <a:r>
              <a:rPr lang="ru-RU" sz="2800" dirty="0"/>
              <a:t> </a:t>
            </a:r>
            <a:r>
              <a:rPr lang="ru-RU" sz="2800" dirty="0" err="1"/>
              <a:t>середньої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нижньої</a:t>
            </a:r>
            <a:r>
              <a:rPr lang="ru-RU" sz="2800" dirty="0"/>
              <a:t> ланки </a:t>
            </a:r>
            <a:r>
              <a:rPr lang="ru-RU" sz="2800" dirty="0" err="1"/>
              <a:t>можуть</a:t>
            </a:r>
            <a:r>
              <a:rPr lang="ru-RU" sz="2800" dirty="0"/>
              <a:t> </a:t>
            </a:r>
            <a:r>
              <a:rPr lang="ru-RU" sz="2800" dirty="0" err="1"/>
              <a:t>ухвалювати</a:t>
            </a:r>
            <a:r>
              <a:rPr lang="ru-RU" sz="2800" dirty="0"/>
              <a:t> </a:t>
            </a:r>
            <a:r>
              <a:rPr lang="ru-RU" sz="2800" dirty="0" err="1"/>
              <a:t>рішення</a:t>
            </a:r>
            <a:r>
              <a:rPr lang="ru-RU" sz="2800" dirty="0"/>
              <a:t>, </a:t>
            </a:r>
            <a:r>
              <a:rPr lang="ru-RU" sz="2800" dirty="0" err="1"/>
              <a:t>які</a:t>
            </a:r>
            <a:r>
              <a:rPr lang="ru-RU" sz="2800" dirty="0"/>
              <a:t> </a:t>
            </a:r>
            <a:r>
              <a:rPr lang="ru-RU" sz="2800" dirty="0" err="1"/>
              <a:t>торкаються</a:t>
            </a:r>
            <a:r>
              <a:rPr lang="ru-RU" sz="2800" dirty="0"/>
              <a:t> </a:t>
            </a:r>
            <a:r>
              <a:rPr lang="ru-RU" sz="2800" dirty="0" err="1"/>
              <a:t>більш</a:t>
            </a:r>
            <a:r>
              <a:rPr lang="ru-RU" sz="2800" dirty="0"/>
              <a:t> </a:t>
            </a:r>
            <a:r>
              <a:rPr lang="ru-RU" sz="2800" dirty="0" err="1"/>
              <a:t>ніж</a:t>
            </a:r>
            <a:r>
              <a:rPr lang="ru-RU" sz="2800" dirty="0"/>
              <a:t> </a:t>
            </a:r>
            <a:r>
              <a:rPr lang="ru-RU" sz="2800" dirty="0" err="1"/>
              <a:t>однієї</a:t>
            </a:r>
            <a:r>
              <a:rPr lang="ru-RU" sz="2800" dirty="0"/>
              <a:t> </a:t>
            </a:r>
            <a:r>
              <a:rPr lang="ru-RU" sz="2800" dirty="0" err="1"/>
              <a:t>функції</a:t>
            </a:r>
            <a:r>
              <a:rPr lang="ru-RU" sz="2800" dirty="0"/>
              <a:t>, то </a:t>
            </a:r>
            <a:r>
              <a:rPr lang="ru-RU" sz="2800" dirty="0" err="1"/>
              <a:t>організація</a:t>
            </a:r>
            <a:r>
              <a:rPr lang="ru-RU" sz="2800" dirty="0"/>
              <a:t> </a:t>
            </a:r>
            <a:r>
              <a:rPr lang="ru-RU" sz="2800" dirty="0" err="1"/>
              <a:t>децентралізована</a:t>
            </a:r>
            <a:r>
              <a:rPr lang="ru-RU" sz="2800" dirty="0"/>
              <a:t>.</a:t>
            </a:r>
          </a:p>
        </p:txBody>
      </p:sp>
      <p:pic>
        <p:nvPicPr>
          <p:cNvPr id="4" name="Рисунок 3" descr="f9a093c6a9b842858288eb1105b5e6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2852936"/>
            <a:ext cx="6480336" cy="3344317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3861048"/>
          </a:xfrm>
        </p:spPr>
        <p:txBody>
          <a:bodyPr>
            <a:normAutofit/>
          </a:bodyPr>
          <a:lstStyle/>
          <a:p>
            <a:r>
              <a:rPr lang="ru-RU" sz="2800" dirty="0"/>
              <a:t>4. </a:t>
            </a:r>
            <a:r>
              <a:rPr lang="ru-RU" sz="2800" dirty="0" err="1"/>
              <a:t>Кількість</a:t>
            </a:r>
            <a:r>
              <a:rPr lang="ru-RU" sz="2800" dirty="0"/>
              <a:t> контролю за </a:t>
            </a:r>
            <a:r>
              <a:rPr lang="ru-RU" sz="2800" dirty="0" err="1"/>
              <a:t>роботою</a:t>
            </a:r>
            <a:r>
              <a:rPr lang="ru-RU" sz="2800" dirty="0"/>
              <a:t> </a:t>
            </a:r>
            <a:r>
              <a:rPr lang="ru-RU" sz="2800" dirty="0" err="1"/>
              <a:t>підлеглих</a:t>
            </a:r>
            <a:r>
              <a:rPr lang="ru-RU" sz="2800" dirty="0"/>
              <a:t>. У </a:t>
            </a:r>
            <a:r>
              <a:rPr lang="ru-RU" sz="2800" dirty="0" err="1"/>
              <a:t>дуже</a:t>
            </a:r>
            <a:r>
              <a:rPr lang="ru-RU" sz="2800" dirty="0"/>
              <a:t> </a:t>
            </a:r>
            <a:r>
              <a:rPr lang="ru-RU" sz="2800" dirty="0" err="1"/>
              <a:t>децентралізованій</a:t>
            </a:r>
            <a:r>
              <a:rPr lang="ru-RU" sz="2800" dirty="0"/>
              <a:t> </a:t>
            </a:r>
            <a:r>
              <a:rPr lang="ru-RU" sz="2800" dirty="0" err="1"/>
              <a:t>організації</a:t>
            </a:r>
            <a:r>
              <a:rPr lang="ru-RU" sz="2800" dirty="0"/>
              <a:t> </a:t>
            </a:r>
            <a:r>
              <a:rPr lang="ru-RU" sz="2800" dirty="0" err="1"/>
              <a:t>керівництво</a:t>
            </a:r>
            <a:r>
              <a:rPr lang="ru-RU" sz="2800" dirty="0"/>
              <a:t> </a:t>
            </a:r>
            <a:r>
              <a:rPr lang="ru-RU" sz="2800" dirty="0" err="1"/>
              <a:t>вищої</a:t>
            </a:r>
            <a:r>
              <a:rPr lang="ru-RU" sz="2800" dirty="0"/>
              <a:t> ланки </a:t>
            </a:r>
            <a:r>
              <a:rPr lang="ru-RU" sz="2800" dirty="0" err="1"/>
              <a:t>рідко</a:t>
            </a:r>
            <a:r>
              <a:rPr lang="ru-RU" sz="2800" dirty="0"/>
              <a:t> </a:t>
            </a:r>
            <a:r>
              <a:rPr lang="ru-RU" sz="2800" dirty="0" err="1"/>
              <a:t>перевіряє</a:t>
            </a:r>
            <a:r>
              <a:rPr lang="ru-RU" sz="2800" dirty="0"/>
              <a:t> </a:t>
            </a:r>
            <a:r>
              <a:rPr lang="ru-RU" sz="2800" dirty="0" err="1"/>
              <a:t>повсякденні</a:t>
            </a:r>
            <a:r>
              <a:rPr lang="ru-RU" sz="2800" dirty="0"/>
              <a:t> </a:t>
            </a:r>
            <a:r>
              <a:rPr lang="ru-RU" sz="2800" dirty="0" err="1"/>
              <a:t>рішення</a:t>
            </a:r>
            <a:r>
              <a:rPr lang="ru-RU" sz="2800" dirty="0"/>
              <a:t> </a:t>
            </a:r>
            <a:r>
              <a:rPr lang="ru-RU" sz="2800" dirty="0" err="1"/>
              <a:t>підлеглих</a:t>
            </a:r>
            <a:r>
              <a:rPr lang="ru-RU" sz="2800" dirty="0"/>
              <a:t> </a:t>
            </a:r>
            <a:r>
              <a:rPr lang="ru-RU" sz="2800" dirty="0" err="1"/>
              <a:t>йому</a:t>
            </a:r>
            <a:r>
              <a:rPr lang="ru-RU" sz="2800" dirty="0"/>
              <a:t> </a:t>
            </a:r>
            <a:r>
              <a:rPr lang="ru-RU" sz="2800" dirty="0" err="1"/>
              <a:t>керівників</a:t>
            </a:r>
            <a:r>
              <a:rPr lang="ru-RU" sz="2800" dirty="0"/>
              <a:t>, </a:t>
            </a:r>
            <a:r>
              <a:rPr lang="ru-RU" sz="2800" dirty="0" err="1"/>
              <a:t>виходячи</a:t>
            </a:r>
            <a:r>
              <a:rPr lang="ru-RU" sz="2800" dirty="0"/>
              <a:t> </a:t>
            </a:r>
            <a:r>
              <a:rPr lang="ru-RU" sz="2800" dirty="0" err="1"/>
              <a:t>з</a:t>
            </a:r>
            <a:r>
              <a:rPr lang="ru-RU" sz="2800" dirty="0"/>
              <a:t> </a:t>
            </a:r>
            <a:r>
              <a:rPr lang="ru-RU" sz="2800" dirty="0" err="1"/>
              <a:t>припущення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всі</a:t>
            </a:r>
            <a:r>
              <a:rPr lang="ru-RU" sz="2800" dirty="0"/>
              <a:t> </a:t>
            </a:r>
            <a:r>
              <a:rPr lang="ru-RU" sz="2800" dirty="0" err="1"/>
              <a:t>ці</a:t>
            </a:r>
            <a:r>
              <a:rPr lang="ru-RU" sz="2800" dirty="0"/>
              <a:t> </a:t>
            </a:r>
            <a:r>
              <a:rPr lang="ru-RU" sz="2800" dirty="0" err="1"/>
              <a:t>рішення</a:t>
            </a:r>
            <a:r>
              <a:rPr lang="ru-RU" sz="2800" dirty="0"/>
              <a:t> </a:t>
            </a:r>
            <a:r>
              <a:rPr lang="ru-RU" sz="2800" dirty="0" err="1"/>
              <a:t>правильні</a:t>
            </a:r>
            <a:r>
              <a:rPr lang="ru-RU" sz="2800" dirty="0"/>
              <a:t>. </a:t>
            </a:r>
            <a:r>
              <a:rPr lang="ru-RU" sz="2800" dirty="0" err="1"/>
              <a:t>Оцінка</a:t>
            </a:r>
            <a:r>
              <a:rPr lang="ru-RU" sz="2800" dirty="0"/>
              <a:t> </a:t>
            </a:r>
            <a:r>
              <a:rPr lang="ru-RU" sz="2800" dirty="0" err="1"/>
              <a:t>дій</a:t>
            </a:r>
            <a:r>
              <a:rPr lang="ru-RU" sz="2800" dirty="0"/>
              <a:t> </a:t>
            </a:r>
            <a:r>
              <a:rPr lang="ru-RU" sz="2800" dirty="0" err="1"/>
              <a:t>керівництва</a:t>
            </a:r>
            <a:r>
              <a:rPr lang="ru-RU" sz="2800" dirty="0"/>
              <a:t> </a:t>
            </a:r>
            <a:r>
              <a:rPr lang="ru-RU" sz="2800" dirty="0" err="1"/>
              <a:t>робиться</a:t>
            </a:r>
            <a:r>
              <a:rPr lang="ru-RU" sz="2800" dirty="0"/>
              <a:t> на </a:t>
            </a:r>
            <a:r>
              <a:rPr lang="ru-RU" sz="2800" dirty="0" err="1"/>
              <a:t>підставі</a:t>
            </a:r>
            <a:r>
              <a:rPr lang="ru-RU" sz="2800" dirty="0"/>
              <a:t> </a:t>
            </a:r>
            <a:r>
              <a:rPr lang="ru-RU" sz="2800" dirty="0" err="1"/>
              <a:t>досягнутих</a:t>
            </a:r>
            <a:r>
              <a:rPr lang="ru-RU" sz="2800" dirty="0"/>
              <a:t> </a:t>
            </a:r>
            <a:r>
              <a:rPr lang="ru-RU" sz="2800" dirty="0" err="1"/>
              <a:t>сумарних</a:t>
            </a:r>
            <a:r>
              <a:rPr lang="ru-RU" sz="2800" dirty="0"/>
              <a:t> </a:t>
            </a:r>
            <a:r>
              <a:rPr lang="ru-RU" sz="2800" dirty="0" err="1"/>
              <a:t>результатів</a:t>
            </a:r>
            <a:r>
              <a:rPr lang="ru-RU" sz="2800" dirty="0"/>
              <a:t>, особливо </a:t>
            </a:r>
            <a:r>
              <a:rPr lang="ru-RU" sz="2800" dirty="0" err="1"/>
              <a:t>рівня</a:t>
            </a:r>
            <a:r>
              <a:rPr lang="ru-RU" sz="2800" dirty="0"/>
              <a:t> </a:t>
            </a:r>
            <a:r>
              <a:rPr lang="ru-RU" sz="2800" dirty="0" err="1"/>
              <a:t>прибутковості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зростання</a:t>
            </a:r>
            <a:r>
              <a:rPr lang="ru-RU" sz="2800" dirty="0"/>
              <a:t> </a:t>
            </a:r>
            <a:r>
              <a:rPr lang="ru-RU" sz="2800" dirty="0" err="1"/>
              <a:t>організації</a:t>
            </a:r>
            <a:r>
              <a:rPr lang="ru-RU" sz="2800" dirty="0"/>
              <a:t>.</a:t>
            </a:r>
          </a:p>
        </p:txBody>
      </p:sp>
      <p:pic>
        <p:nvPicPr>
          <p:cNvPr id="4" name="Рисунок 3" descr="images (8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88640"/>
            <a:ext cx="3312368" cy="2503534"/>
          </a:xfrm>
          <a:prstGeom prst="rect">
            <a:avLst/>
          </a:prstGeom>
        </p:spPr>
      </p:pic>
      <p:pic>
        <p:nvPicPr>
          <p:cNvPr id="5" name="Рисунок 4" descr="images (9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188640"/>
            <a:ext cx="4029156" cy="2448272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260648"/>
            <a:ext cx="4968552" cy="6225555"/>
          </a:xfrm>
        </p:spPr>
        <p:txBody>
          <a:bodyPr>
            <a:normAutofit/>
          </a:bodyPr>
          <a:lstStyle/>
          <a:p>
            <a:r>
              <a:rPr lang="ru-RU" sz="2800" dirty="0" err="1"/>
              <a:t>Фактори</a:t>
            </a:r>
            <a:r>
              <a:rPr lang="ru-RU" sz="2800" dirty="0"/>
              <a:t> </a:t>
            </a:r>
            <a:r>
              <a:rPr lang="ru-RU" sz="2800" dirty="0" err="1"/>
              <a:t>визначають</a:t>
            </a:r>
            <a:r>
              <a:rPr lang="ru-RU" sz="2800" dirty="0"/>
              <a:t> </a:t>
            </a:r>
            <a:r>
              <a:rPr lang="ru-RU" sz="2800" dirty="0" err="1"/>
              <a:t>будь-які</a:t>
            </a:r>
            <a:r>
              <a:rPr lang="ru-RU" sz="2800" dirty="0"/>
              <a:t> </a:t>
            </a:r>
            <a:r>
              <a:rPr lang="ru-RU" sz="2800" dirty="0" err="1"/>
              <a:t>процеси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здійснюються</a:t>
            </a:r>
            <a:r>
              <a:rPr lang="ru-RU" sz="2800" dirty="0"/>
              <a:t> в </a:t>
            </a:r>
            <a:r>
              <a:rPr lang="ru-RU" sz="2800" dirty="0" err="1"/>
              <a:t>організації</a:t>
            </a:r>
            <a:r>
              <a:rPr lang="ru-RU" sz="2800" dirty="0"/>
              <a:t>, </a:t>
            </a:r>
            <a:r>
              <a:rPr lang="ru-RU" sz="2800" dirty="0" err="1"/>
              <a:t>їх</a:t>
            </a:r>
            <a:r>
              <a:rPr lang="ru-RU" sz="2800" dirty="0"/>
              <a:t> </a:t>
            </a:r>
            <a:r>
              <a:rPr lang="ru-RU" sz="2800" dirty="0" err="1"/>
              <a:t>можна</a:t>
            </a:r>
            <a:r>
              <a:rPr lang="ru-RU" sz="2800" dirty="0"/>
              <a:t> </a:t>
            </a:r>
            <a:r>
              <a:rPr lang="ru-RU" sz="2800" dirty="0" err="1"/>
              <a:t>класифікувати</a:t>
            </a:r>
            <a:r>
              <a:rPr lang="ru-RU" sz="2800" dirty="0"/>
              <a:t> за </a:t>
            </a:r>
            <a:r>
              <a:rPr lang="ru-RU" sz="2800" dirty="0" err="1"/>
              <a:t>двома</a:t>
            </a:r>
            <a:r>
              <a:rPr lang="ru-RU" sz="2800" dirty="0"/>
              <a:t> </a:t>
            </a:r>
            <a:r>
              <a:rPr lang="ru-RU" sz="2800" dirty="0" err="1"/>
              <a:t>ознаками</a:t>
            </a:r>
            <a:r>
              <a:rPr lang="ru-RU" sz="2800" dirty="0"/>
              <a:t>:</a:t>
            </a:r>
          </a:p>
          <a:p>
            <a:endParaRPr lang="ru-RU" sz="2800" dirty="0"/>
          </a:p>
          <a:p>
            <a:r>
              <a:rPr lang="ru-RU" sz="2800" dirty="0"/>
              <a:t>  </a:t>
            </a:r>
            <a:r>
              <a:rPr lang="ru-RU" sz="2800" dirty="0" err="1"/>
              <a:t>рівень</a:t>
            </a:r>
            <a:r>
              <a:rPr lang="ru-RU" sz="2800" dirty="0"/>
              <a:t> </a:t>
            </a:r>
            <a:r>
              <a:rPr lang="ru-RU" sz="2800" dirty="0" err="1"/>
              <a:t>впливу</a:t>
            </a:r>
            <a:r>
              <a:rPr lang="ru-RU" sz="2800" dirty="0"/>
              <a:t> (</a:t>
            </a:r>
            <a:r>
              <a:rPr lang="ru-RU" sz="2800" dirty="0" err="1"/>
              <a:t>макрорівень</a:t>
            </a:r>
            <a:r>
              <a:rPr lang="ru-RU" sz="2800" dirty="0"/>
              <a:t>, </a:t>
            </a:r>
            <a:r>
              <a:rPr lang="ru-RU" sz="2800" dirty="0" err="1"/>
              <a:t>мікрорівень</a:t>
            </a:r>
            <a:r>
              <a:rPr lang="ru-RU" sz="2800" dirty="0"/>
              <a:t>);</a:t>
            </a:r>
          </a:p>
          <a:p>
            <a:endParaRPr lang="ru-RU" sz="2800" dirty="0"/>
          </a:p>
          <a:p>
            <a:r>
              <a:rPr lang="ru-RU" sz="2800" dirty="0"/>
              <a:t>  </a:t>
            </a:r>
            <a:r>
              <a:rPr lang="ru-RU" sz="2800" dirty="0" err="1"/>
              <a:t>середовище</a:t>
            </a:r>
            <a:r>
              <a:rPr lang="ru-RU" sz="2800" dirty="0"/>
              <a:t> </a:t>
            </a:r>
            <a:r>
              <a:rPr lang="ru-RU" sz="2800" dirty="0" err="1"/>
              <a:t>впливу</a:t>
            </a:r>
            <a:r>
              <a:rPr lang="ru-RU" sz="2800" dirty="0"/>
              <a:t> (</a:t>
            </a:r>
            <a:r>
              <a:rPr lang="ru-RU" sz="2800" dirty="0" err="1"/>
              <a:t>внутрішнє</a:t>
            </a:r>
            <a:r>
              <a:rPr lang="ru-RU" sz="2800" dirty="0"/>
              <a:t>, </a:t>
            </a:r>
            <a:r>
              <a:rPr lang="ru-RU" sz="2800" dirty="0" err="1"/>
              <a:t>зовнішнє</a:t>
            </a:r>
            <a:r>
              <a:rPr lang="ru-RU" sz="2800" dirty="0"/>
              <a:t>).</a:t>
            </a:r>
          </a:p>
        </p:txBody>
      </p:sp>
      <p:pic>
        <p:nvPicPr>
          <p:cNvPr id="4" name="Рисунок 3" descr="images (10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980728"/>
            <a:ext cx="3059807" cy="1819061"/>
          </a:xfrm>
          <a:prstGeom prst="rect">
            <a:avLst/>
          </a:prstGeom>
        </p:spPr>
      </p:pic>
      <p:pic>
        <p:nvPicPr>
          <p:cNvPr id="5" name="Рисунок 4" descr="1428350802_vliyanie-socialnyh-faktorov-na-razvitie-i-zdorove-chelovek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3501008"/>
            <a:ext cx="3096344" cy="252028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3456384"/>
          </a:xfrm>
        </p:spPr>
        <p:txBody>
          <a:bodyPr>
            <a:noAutofit/>
          </a:bodyPr>
          <a:lstStyle/>
          <a:p>
            <a:r>
              <a:rPr lang="ru-RU" sz="2800" b="1" dirty="0" err="1"/>
              <a:t>Лінійна</a:t>
            </a:r>
            <a:r>
              <a:rPr lang="ru-RU" sz="2800" b="1" dirty="0"/>
              <a:t> </a:t>
            </a:r>
            <a:r>
              <a:rPr lang="ru-RU" sz="2800" b="1" dirty="0" err="1"/>
              <a:t>організаційна</a:t>
            </a:r>
            <a:r>
              <a:rPr lang="ru-RU" sz="2800" b="1" dirty="0"/>
              <a:t> структура </a:t>
            </a:r>
            <a:r>
              <a:rPr lang="ru-RU" sz="2800" b="1" dirty="0" err="1"/>
              <a:t>управління</a:t>
            </a:r>
            <a:r>
              <a:rPr lang="ru-RU" sz="2800" b="1" dirty="0"/>
              <a:t> </a:t>
            </a:r>
            <a:r>
              <a:rPr lang="ru-RU" sz="2800" dirty="0" err="1"/>
              <a:t>складається</a:t>
            </a:r>
            <a:r>
              <a:rPr lang="ru-RU" sz="2800" dirty="0"/>
              <a:t> </a:t>
            </a:r>
            <a:r>
              <a:rPr lang="ru-RU" sz="2800" dirty="0" err="1"/>
              <a:t>із</a:t>
            </a:r>
            <a:r>
              <a:rPr lang="ru-RU" sz="2800" dirty="0"/>
              <a:t> </a:t>
            </a:r>
            <a:r>
              <a:rPr lang="ru-RU" sz="2800" dirty="0" err="1"/>
              <a:t>взаємопідпорядкованих</a:t>
            </a:r>
            <a:r>
              <a:rPr lang="ru-RU" sz="2800" dirty="0"/>
              <a:t> </a:t>
            </a:r>
            <a:r>
              <a:rPr lang="ru-RU" sz="2800" dirty="0" err="1"/>
              <a:t>органів</a:t>
            </a:r>
            <a:r>
              <a:rPr lang="ru-RU" sz="2800" dirty="0"/>
              <a:t> у </a:t>
            </a:r>
            <a:r>
              <a:rPr lang="ru-RU" sz="2800" dirty="0" err="1"/>
              <a:t>вигляді</a:t>
            </a:r>
            <a:r>
              <a:rPr lang="ru-RU" sz="2800" dirty="0"/>
              <a:t> </a:t>
            </a:r>
            <a:r>
              <a:rPr lang="ru-RU" sz="2800" dirty="0" err="1"/>
              <a:t>ієрархічної</a:t>
            </a:r>
            <a:r>
              <a:rPr lang="ru-RU" sz="2800" dirty="0"/>
              <a:t> </a:t>
            </a:r>
            <a:r>
              <a:rPr lang="ru-RU" sz="2800" dirty="0" err="1"/>
              <a:t>драбинки</a:t>
            </a:r>
            <a:r>
              <a:rPr lang="ru-RU" sz="2800" dirty="0"/>
              <a:t>. </a:t>
            </a:r>
            <a:r>
              <a:rPr lang="ru-RU" sz="2800" dirty="0" err="1"/>
              <a:t>Кожен</a:t>
            </a:r>
            <a:r>
              <a:rPr lang="ru-RU" sz="2800" dirty="0"/>
              <a:t> </a:t>
            </a:r>
            <a:r>
              <a:rPr lang="ru-RU" sz="2800" dirty="0" err="1"/>
              <a:t>управлінець</a:t>
            </a:r>
            <a:r>
              <a:rPr lang="ru-RU" sz="2800" dirty="0"/>
              <a:t> </a:t>
            </a:r>
            <a:r>
              <a:rPr lang="ru-RU" sz="2800" dirty="0" err="1"/>
              <a:t>підпорядковується</a:t>
            </a:r>
            <a:r>
              <a:rPr lang="ru-RU" sz="2800" dirty="0"/>
              <a:t> </a:t>
            </a:r>
            <a:r>
              <a:rPr lang="ru-RU" sz="2800" dirty="0" err="1"/>
              <a:t>тільки</a:t>
            </a:r>
            <a:r>
              <a:rPr lang="ru-RU" sz="2800" dirty="0"/>
              <a:t> одному менеджеру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всі</a:t>
            </a:r>
            <a:r>
              <a:rPr lang="ru-RU" sz="2800" dirty="0"/>
              <a:t> </a:t>
            </a:r>
            <a:r>
              <a:rPr lang="ru-RU" sz="2800" dirty="0" err="1"/>
              <a:t>зв'язки</a:t>
            </a:r>
            <a:r>
              <a:rPr lang="ru-RU" sz="2800" dirty="0"/>
              <a:t> </a:t>
            </a:r>
            <a:r>
              <a:rPr lang="ru-RU" sz="2800" dirty="0" err="1"/>
              <a:t>з</a:t>
            </a:r>
            <a:r>
              <a:rPr lang="ru-RU" sz="2800" dirty="0"/>
              <a:t> </a:t>
            </a:r>
            <a:r>
              <a:rPr lang="ru-RU" sz="2800" dirty="0" err="1"/>
              <a:t>вищими</a:t>
            </a:r>
            <a:r>
              <a:rPr lang="ru-RU" sz="2800" dirty="0"/>
              <a:t> </a:t>
            </a:r>
            <a:r>
              <a:rPr lang="ru-RU" sz="2800" dirty="0" err="1"/>
              <a:t>рівнями</a:t>
            </a:r>
            <a:r>
              <a:rPr lang="ru-RU" sz="2800" dirty="0"/>
              <a:t> </a:t>
            </a:r>
            <a:r>
              <a:rPr lang="ru-RU" sz="2800" dirty="0" err="1"/>
              <a:t>управління</a:t>
            </a:r>
            <a:r>
              <a:rPr lang="ru-RU" sz="2800" dirty="0"/>
              <a:t> </a:t>
            </a:r>
            <a:r>
              <a:rPr lang="ru-RU" sz="2800" dirty="0" err="1"/>
              <a:t>йдуть</a:t>
            </a:r>
            <a:r>
              <a:rPr lang="ru-RU" sz="2800" dirty="0"/>
              <a:t> через </a:t>
            </a:r>
            <a:r>
              <a:rPr lang="ru-RU" sz="2800" dirty="0" err="1"/>
              <a:t>нього</a:t>
            </a:r>
            <a:r>
              <a:rPr lang="ru-RU" sz="2800" dirty="0"/>
              <a:t>. </a:t>
            </a:r>
            <a:r>
              <a:rPr lang="ru-RU" sz="2800" dirty="0" err="1"/>
              <a:t>Ця</a:t>
            </a:r>
            <a:r>
              <a:rPr lang="ru-RU" sz="2800" dirty="0"/>
              <a:t> структура </a:t>
            </a:r>
            <a:r>
              <a:rPr lang="ru-RU" sz="2800" dirty="0" err="1"/>
              <a:t>характеризується</a:t>
            </a:r>
            <a:r>
              <a:rPr lang="ru-RU" sz="2800" dirty="0"/>
              <a:t> простотою, </a:t>
            </a:r>
            <a:r>
              <a:rPr lang="ru-RU" sz="2800" dirty="0" err="1"/>
              <a:t>чіткістю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зрозумілістю</a:t>
            </a:r>
            <a:r>
              <a:rPr lang="ru-RU" sz="2800" dirty="0"/>
              <a:t> </a:t>
            </a:r>
            <a:r>
              <a:rPr lang="ru-RU" sz="2800" dirty="0" err="1"/>
              <a:t>взаємо­відносин</a:t>
            </a:r>
            <a:r>
              <a:rPr lang="ru-RU" sz="2800" dirty="0"/>
              <a:t> ланок </a:t>
            </a:r>
            <a:r>
              <a:rPr lang="ru-RU" sz="2800" dirty="0" err="1"/>
              <a:t>і</a:t>
            </a:r>
            <a:r>
              <a:rPr lang="ru-RU" sz="2800" i="1" dirty="0"/>
              <a:t> </a:t>
            </a:r>
            <a:r>
              <a:rPr lang="ru-RU" sz="2800" dirty="0" err="1"/>
              <a:t>працівників</a:t>
            </a:r>
            <a:r>
              <a:rPr lang="ru-RU" sz="2800" dirty="0"/>
              <a:t> </a:t>
            </a:r>
            <a:r>
              <a:rPr lang="ru-RU" sz="2800" dirty="0" err="1"/>
              <a:t>управління</a:t>
            </a:r>
            <a:r>
              <a:rPr lang="ru-RU" sz="2800" dirty="0"/>
              <a:t>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4725144"/>
            <a:ext cx="74888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Лінійна</a:t>
            </a:r>
            <a:r>
              <a:rPr lang="ru-RU" sz="2800" dirty="0"/>
              <a:t> структура </a:t>
            </a:r>
            <a:r>
              <a:rPr lang="ru-RU" sz="2800" dirty="0" err="1"/>
              <a:t>управління</a:t>
            </a:r>
            <a:r>
              <a:rPr lang="ru-RU" sz="2800" dirty="0"/>
              <a:t> </a:t>
            </a:r>
            <a:r>
              <a:rPr lang="ru-RU" sz="2800" dirty="0" err="1"/>
              <a:t>є</a:t>
            </a:r>
            <a:r>
              <a:rPr lang="ru-RU" sz="2800" dirty="0"/>
              <a:t> </a:t>
            </a:r>
            <a:r>
              <a:rPr lang="ru-RU" sz="2800" dirty="0" err="1"/>
              <a:t>логічно</a:t>
            </a:r>
            <a:r>
              <a:rPr lang="ru-RU" sz="2800" dirty="0"/>
              <a:t> </a:t>
            </a:r>
            <a:r>
              <a:rPr lang="ru-RU" sz="2800" dirty="0" err="1"/>
              <a:t>побудованою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формально </a:t>
            </a:r>
            <a:r>
              <a:rPr lang="ru-RU" sz="2800" dirty="0" err="1"/>
              <a:t>визначеною</a:t>
            </a:r>
            <a:r>
              <a:rPr lang="ru-RU" sz="2800" dirty="0"/>
              <a:t>, </a:t>
            </a:r>
            <a:r>
              <a:rPr lang="ru-RU" sz="2800" dirty="0" err="1"/>
              <a:t>але</a:t>
            </a:r>
            <a:r>
              <a:rPr lang="ru-RU" sz="2800" dirty="0"/>
              <a:t> разом </a:t>
            </a:r>
            <a:r>
              <a:rPr lang="ru-RU" sz="2800" dirty="0" err="1"/>
              <a:t>з</a:t>
            </a:r>
            <a:r>
              <a:rPr lang="ru-RU" sz="2800" dirty="0"/>
              <a:t> </a:t>
            </a:r>
            <a:r>
              <a:rPr lang="ru-RU" sz="2800" dirty="0" err="1"/>
              <a:t>тим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менш</a:t>
            </a:r>
            <a:r>
              <a:rPr lang="ru-RU" sz="2800" dirty="0"/>
              <a:t> </a:t>
            </a:r>
            <a:r>
              <a:rPr lang="ru-RU" sz="2800" dirty="0" err="1"/>
              <a:t>гнучкою</a:t>
            </a:r>
            <a:r>
              <a:rPr lang="ru-RU" sz="2800" dirty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0bbd0b8d0bdd0b5d0b9d0bdd0b0d18f-d181d182d180d183d0bad182d183d180d0b0-d183d0bfd180d0b0d0b2d0bbd0b5d0bdd0b8d18f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476672"/>
            <a:ext cx="5400600" cy="5112568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08712"/>
          </a:xfrm>
        </p:spPr>
        <p:txBody>
          <a:bodyPr>
            <a:normAutofit/>
          </a:bodyPr>
          <a:lstStyle/>
          <a:p>
            <a:r>
              <a:rPr lang="ru-RU" b="1" dirty="0" err="1"/>
              <a:t>Функціональна</a:t>
            </a:r>
            <a:r>
              <a:rPr lang="ru-RU" b="1" dirty="0"/>
              <a:t> </a:t>
            </a:r>
            <a:r>
              <a:rPr lang="ru-RU" b="1" dirty="0" err="1"/>
              <a:t>організаційна</a:t>
            </a:r>
            <a:r>
              <a:rPr lang="ru-RU" b="1" dirty="0"/>
              <a:t> структура </a:t>
            </a:r>
            <a:r>
              <a:rPr lang="ru-RU" b="1" dirty="0" err="1"/>
              <a:t>управління</a:t>
            </a:r>
            <a:r>
              <a:rPr lang="ru-RU" b="1" dirty="0"/>
              <a:t> </a:t>
            </a:r>
            <a:r>
              <a:rPr lang="ru-RU" dirty="0" err="1"/>
              <a:t>будується</a:t>
            </a:r>
            <a:r>
              <a:rPr lang="ru-RU" dirty="0"/>
              <a:t> на </a:t>
            </a:r>
            <a:r>
              <a:rPr lang="ru-RU" dirty="0" err="1"/>
              <a:t>ієрархії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кожної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на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рівнях</a:t>
            </a:r>
            <a:r>
              <a:rPr lang="ru-RU" dirty="0"/>
              <a:t>. </a:t>
            </a:r>
            <a:r>
              <a:rPr lang="ru-RU" dirty="0" err="1"/>
              <a:t>Керівники</a:t>
            </a:r>
            <a:r>
              <a:rPr lang="ru-RU" dirty="0"/>
              <a:t> </a:t>
            </a:r>
            <a:r>
              <a:rPr lang="ru-RU" dirty="0" err="1"/>
              <a:t>спеціалізуються</a:t>
            </a:r>
            <a:r>
              <a:rPr lang="ru-RU" dirty="0"/>
              <a:t> на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управлінських</a:t>
            </a:r>
            <a:r>
              <a:rPr lang="ru-RU" dirty="0"/>
              <a:t> </a:t>
            </a:r>
            <a:r>
              <a:rPr lang="ru-RU" dirty="0" err="1"/>
              <a:t>функціях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виконуються</a:t>
            </a:r>
            <a:r>
              <a:rPr lang="ru-RU" dirty="0"/>
              <a:t> </a:t>
            </a:r>
            <a:r>
              <a:rPr lang="ru-RU" dirty="0" err="1"/>
              <a:t>відповідними</a:t>
            </a:r>
            <a:r>
              <a:rPr lang="ru-RU" dirty="0"/>
              <a:t> </a:t>
            </a:r>
            <a:r>
              <a:rPr lang="ru-RU" dirty="0" err="1"/>
              <a:t>спеціалістами</a:t>
            </a:r>
            <a:r>
              <a:rPr lang="ru-RU" dirty="0"/>
              <a:t>. </a:t>
            </a:r>
            <a:r>
              <a:rPr lang="ru-RU" dirty="0" err="1"/>
              <a:t>Недоліком</a:t>
            </a:r>
            <a:r>
              <a:rPr lang="ru-RU" dirty="0"/>
              <a:t> </a:t>
            </a:r>
            <a:r>
              <a:rPr lang="ru-RU" dirty="0" err="1"/>
              <a:t>функціональної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управлінський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розривається</a:t>
            </a:r>
            <a:r>
              <a:rPr lang="ru-RU" dirty="0"/>
              <a:t> на </a:t>
            </a:r>
            <a:r>
              <a:rPr lang="ru-RU" dirty="0" err="1"/>
              <a:t>окремі</a:t>
            </a:r>
            <a:r>
              <a:rPr lang="ru-RU" dirty="0"/>
              <a:t> погано </a:t>
            </a:r>
            <a:r>
              <a:rPr lang="ru-RU" dirty="0" err="1"/>
              <a:t>пов'язані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собою </a:t>
            </a:r>
            <a:r>
              <a:rPr lang="ru-RU" dirty="0" err="1"/>
              <a:t>функції</a:t>
            </a:r>
            <a:r>
              <a:rPr lang="ru-RU" dirty="0"/>
              <a:t>.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якісне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функцій</a:t>
            </a:r>
            <a:r>
              <a:rPr lang="ru-RU" dirty="0"/>
              <a:t> менеджменту не </a:t>
            </a:r>
            <a:r>
              <a:rPr lang="ru-RU" dirty="0" err="1"/>
              <a:t>ліквідує</a:t>
            </a:r>
            <a:r>
              <a:rPr lang="ru-RU" dirty="0"/>
              <a:t> 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недолік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тому </a:t>
            </a:r>
            <a:r>
              <a:rPr lang="ru-RU" dirty="0" err="1"/>
              <a:t>ця</a:t>
            </a:r>
            <a:r>
              <a:rPr lang="ru-RU" dirty="0"/>
              <a:t> структура практичного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не </a:t>
            </a:r>
            <a:r>
              <a:rPr lang="ru-RU" dirty="0" err="1"/>
              <a:t>має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892480" cy="850106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горизонтальний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вертикальний</a:t>
            </a:r>
            <a:r>
              <a:rPr lang="ru-RU" dirty="0"/>
              <a:t> </a:t>
            </a:r>
            <a:r>
              <a:rPr lang="ru-RU" dirty="0" err="1"/>
              <a:t>поділ</a:t>
            </a:r>
            <a:r>
              <a:rPr lang="ru-RU" dirty="0"/>
              <a:t> </a:t>
            </a:r>
            <a:r>
              <a:rPr lang="ru-RU" dirty="0" err="1"/>
              <a:t>праці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4932040" cy="4525963"/>
          </a:xfrm>
        </p:spPr>
        <p:txBody>
          <a:bodyPr>
            <a:normAutofit/>
          </a:bodyPr>
          <a:lstStyle/>
          <a:p>
            <a:r>
              <a:rPr lang="ru-RU" dirty="0" err="1"/>
              <a:t>Горизонтальний</a:t>
            </a:r>
            <a:r>
              <a:rPr lang="ru-RU" dirty="0"/>
              <a:t> </a:t>
            </a:r>
            <a:r>
              <a:rPr lang="ru-RU" dirty="0" err="1"/>
              <a:t>поділ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розподіл</a:t>
            </a:r>
            <a:r>
              <a:rPr lang="ru-RU" dirty="0"/>
              <a:t> </a:t>
            </a:r>
            <a:r>
              <a:rPr lang="ru-RU" dirty="0" err="1"/>
              <a:t>всієї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на </a:t>
            </a:r>
            <a:r>
              <a:rPr lang="ru-RU" dirty="0" err="1"/>
              <a:t>складові</a:t>
            </a:r>
            <a:r>
              <a:rPr lang="ru-RU" dirty="0"/>
              <a:t> </a:t>
            </a:r>
            <a:r>
              <a:rPr lang="ru-RU" dirty="0" err="1"/>
              <a:t>компоненти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, на </a:t>
            </a:r>
            <a:r>
              <a:rPr lang="ru-RU" dirty="0" err="1"/>
              <a:t>підприємстві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складові</a:t>
            </a:r>
            <a:r>
              <a:rPr lang="ru-RU" dirty="0"/>
              <a:t>: </a:t>
            </a:r>
            <a:r>
              <a:rPr lang="ru-RU" dirty="0" err="1"/>
              <a:t>виробництво</a:t>
            </a:r>
            <a:r>
              <a:rPr lang="ru-RU" dirty="0"/>
              <a:t> </a:t>
            </a:r>
            <a:r>
              <a:rPr lang="ru-RU" dirty="0" err="1"/>
              <a:t>продукції</a:t>
            </a:r>
            <a:r>
              <a:rPr lang="ru-RU" dirty="0"/>
              <a:t>, </a:t>
            </a:r>
            <a:r>
              <a:rPr lang="ru-RU" dirty="0" err="1"/>
              <a:t>фінанси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маркетинг. </a:t>
            </a:r>
          </a:p>
        </p:txBody>
      </p:sp>
      <p:pic>
        <p:nvPicPr>
          <p:cNvPr id="4" name="Рисунок 3" descr="contabilidad_fisc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2013794"/>
            <a:ext cx="4211960" cy="3534345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260647"/>
            <a:ext cx="8388424" cy="2088233"/>
          </a:xfrm>
        </p:spPr>
        <p:txBody>
          <a:bodyPr>
            <a:normAutofit/>
          </a:bodyPr>
          <a:lstStyle/>
          <a:p>
            <a:r>
              <a:rPr lang="ru-RU" dirty="0" err="1"/>
              <a:t>Вертикальний</a:t>
            </a:r>
            <a:r>
              <a:rPr lang="ru-RU" dirty="0"/>
              <a:t> </a:t>
            </a:r>
            <a:r>
              <a:rPr lang="ru-RU" dirty="0" err="1"/>
              <a:t>поділ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координування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людей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підлеглості</a:t>
            </a:r>
            <a:r>
              <a:rPr lang="ru-RU" dirty="0"/>
              <a:t>. </a:t>
            </a:r>
          </a:p>
        </p:txBody>
      </p:sp>
      <p:pic>
        <p:nvPicPr>
          <p:cNvPr id="4" name="Рисунок 3" descr="oet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3068960"/>
            <a:ext cx="5904656" cy="309634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5436096" cy="6858000"/>
          </a:xfrm>
        </p:spPr>
        <p:txBody>
          <a:bodyPr>
            <a:noAutofit/>
          </a:bodyPr>
          <a:lstStyle/>
          <a:p>
            <a:r>
              <a:rPr lang="ru-RU" sz="2400" dirty="0"/>
              <a:t>Цей </a:t>
            </a:r>
            <a:r>
              <a:rPr lang="ru-RU" sz="2400" dirty="0" err="1"/>
              <a:t>поділ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 </a:t>
            </a:r>
            <a:r>
              <a:rPr lang="ru-RU" sz="2400" dirty="0" err="1"/>
              <a:t>відділяє</a:t>
            </a:r>
            <a:r>
              <a:rPr lang="ru-RU" sz="2400" dirty="0"/>
              <a:t> роботу </a:t>
            </a:r>
            <a:r>
              <a:rPr lang="ru-RU" sz="2400" dirty="0" err="1"/>
              <a:t>з</a:t>
            </a:r>
            <a:r>
              <a:rPr lang="ru-RU" sz="2400" dirty="0"/>
              <a:t> </a:t>
            </a:r>
            <a:r>
              <a:rPr lang="ru-RU" sz="2400" dirty="0" err="1"/>
              <a:t>координування</a:t>
            </a:r>
            <a:r>
              <a:rPr lang="ru-RU" sz="2400" dirty="0"/>
              <a:t> </a:t>
            </a:r>
            <a:r>
              <a:rPr lang="ru-RU" sz="2400" dirty="0" err="1"/>
              <a:t>дій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самих </a:t>
            </a:r>
            <a:r>
              <a:rPr lang="ru-RU" sz="2400" dirty="0" err="1"/>
              <a:t>дій</a:t>
            </a:r>
            <a:r>
              <a:rPr lang="ru-RU" sz="2400" dirty="0"/>
              <a:t>. </a:t>
            </a:r>
            <a:r>
              <a:rPr lang="ru-RU" sz="2400" dirty="0" err="1"/>
              <a:t>Вертикальний</a:t>
            </a:r>
            <a:r>
              <a:rPr lang="ru-RU" sz="2400" dirty="0"/>
              <a:t> </a:t>
            </a:r>
            <a:r>
              <a:rPr lang="ru-RU" sz="2400" dirty="0" err="1"/>
              <a:t>поділ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 </a:t>
            </a:r>
            <a:r>
              <a:rPr lang="ru-RU" sz="2400" dirty="0" err="1"/>
              <a:t>утворює</a:t>
            </a:r>
            <a:r>
              <a:rPr lang="ru-RU" sz="2400" dirty="0"/>
              <a:t> </a:t>
            </a:r>
            <a:r>
              <a:rPr lang="ru-RU" sz="2400" dirty="0" err="1"/>
              <a:t>рівні</a:t>
            </a:r>
            <a:r>
              <a:rPr lang="ru-RU" sz="2400" dirty="0"/>
              <a:t> </a:t>
            </a:r>
            <a:r>
              <a:rPr lang="ru-RU" sz="2400" dirty="0" err="1"/>
              <a:t>управління</a:t>
            </a:r>
            <a:r>
              <a:rPr lang="ru-RU" sz="2400" dirty="0"/>
              <a:t>. </a:t>
            </a:r>
            <a:r>
              <a:rPr lang="ru-RU" sz="2400" dirty="0" err="1"/>
              <a:t>Державне</a:t>
            </a:r>
            <a:r>
              <a:rPr lang="ru-RU" sz="2400" dirty="0"/>
              <a:t> </a:t>
            </a:r>
            <a:r>
              <a:rPr lang="ru-RU" sz="2400" dirty="0" err="1"/>
              <a:t>управління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мати</a:t>
            </a:r>
            <a:r>
              <a:rPr lang="ru-RU" sz="2400" dirty="0"/>
              <a:t> </a:t>
            </a:r>
            <a:r>
              <a:rPr lang="ru-RU" sz="2400" dirty="0" err="1"/>
              <a:t>трирівневу</a:t>
            </a:r>
            <a:r>
              <a:rPr lang="ru-RU" sz="2400" dirty="0"/>
              <a:t> систему </a:t>
            </a:r>
            <a:r>
              <a:rPr lang="ru-RU" sz="2400" dirty="0" err="1"/>
              <a:t>управління</a:t>
            </a:r>
            <a:r>
              <a:rPr lang="ru-RU" sz="2400" dirty="0"/>
              <a:t>: </a:t>
            </a:r>
            <a:r>
              <a:rPr lang="ru-RU" sz="2400" dirty="0" err="1"/>
              <a:t>низова</a:t>
            </a:r>
            <a:r>
              <a:rPr lang="ru-RU" sz="2400" dirty="0"/>
              <a:t>, </a:t>
            </a:r>
            <a:r>
              <a:rPr lang="ru-RU" sz="2400" dirty="0" err="1"/>
              <a:t>середня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вища</a:t>
            </a:r>
            <a:r>
              <a:rPr lang="ru-RU" sz="2400" dirty="0"/>
              <a:t> ланки. До </a:t>
            </a:r>
            <a:r>
              <a:rPr lang="ru-RU" sz="2400" dirty="0" err="1"/>
              <a:t>низової</a:t>
            </a:r>
            <a:r>
              <a:rPr lang="ru-RU" sz="2400" dirty="0"/>
              <a:t> ланки належать </a:t>
            </a:r>
            <a:r>
              <a:rPr lang="ru-RU" sz="2400" dirty="0" err="1"/>
              <a:t>міські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районні</a:t>
            </a:r>
            <a:r>
              <a:rPr lang="ru-RU" sz="2400" dirty="0"/>
              <a:t> (у </a:t>
            </a:r>
            <a:r>
              <a:rPr lang="ru-RU" sz="2400" dirty="0" err="1"/>
              <a:t>містах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районах) </a:t>
            </a:r>
            <a:r>
              <a:rPr lang="ru-RU" sz="2400" dirty="0" err="1"/>
              <a:t>рівні</a:t>
            </a:r>
            <a:r>
              <a:rPr lang="ru-RU" sz="2400" dirty="0"/>
              <a:t> </a:t>
            </a:r>
            <a:r>
              <a:rPr lang="ru-RU" sz="2400" dirty="0" err="1"/>
              <a:t>управління</a:t>
            </a:r>
            <a:r>
              <a:rPr lang="ru-RU" sz="2400" dirty="0"/>
              <a:t>. До </a:t>
            </a:r>
            <a:r>
              <a:rPr lang="ru-RU" sz="2400" dirty="0" err="1"/>
              <a:t>середньої</a:t>
            </a:r>
            <a:r>
              <a:rPr lang="ru-RU" sz="2400" dirty="0"/>
              <a:t> ланки </a:t>
            </a:r>
            <a:r>
              <a:rPr lang="ru-RU" sz="2400" dirty="0" err="1"/>
              <a:t>відноситься</a:t>
            </a:r>
            <a:r>
              <a:rPr lang="ru-RU" sz="2400" dirty="0"/>
              <a:t> </a:t>
            </a:r>
            <a:r>
              <a:rPr lang="ru-RU" sz="2400" dirty="0" err="1"/>
              <a:t>обласний</a:t>
            </a:r>
            <a:r>
              <a:rPr lang="ru-RU" sz="2400" dirty="0"/>
              <a:t> </a:t>
            </a:r>
            <a:r>
              <a:rPr lang="ru-RU" sz="2400" dirty="0" err="1"/>
              <a:t>рівень</a:t>
            </a:r>
            <a:r>
              <a:rPr lang="ru-RU" sz="2400" dirty="0"/>
              <a:t> </a:t>
            </a:r>
            <a:r>
              <a:rPr lang="ru-RU" sz="2400" dirty="0" err="1"/>
              <a:t>управління</a:t>
            </a:r>
            <a:r>
              <a:rPr lang="ru-RU" sz="2400" dirty="0"/>
              <a:t>. До </a:t>
            </a:r>
            <a:r>
              <a:rPr lang="ru-RU" sz="2400" dirty="0" err="1"/>
              <a:t>вищої</a:t>
            </a:r>
            <a:r>
              <a:rPr lang="ru-RU" sz="2400" dirty="0"/>
              <a:t> </a:t>
            </a:r>
            <a:r>
              <a:rPr lang="ru-RU" sz="2400" dirty="0" err="1"/>
              <a:t>ланки-державний</a:t>
            </a:r>
            <a:r>
              <a:rPr lang="ru-RU" sz="2400" dirty="0"/>
              <a:t> </a:t>
            </a:r>
            <a:r>
              <a:rPr lang="ru-RU" sz="2400" dirty="0" err="1"/>
              <a:t>рівень</a:t>
            </a:r>
            <a:r>
              <a:rPr lang="ru-RU" sz="2400" dirty="0"/>
              <a:t> </a:t>
            </a:r>
            <a:r>
              <a:rPr lang="ru-RU" sz="2400" dirty="0" err="1"/>
              <a:t>управління</a:t>
            </a:r>
            <a:r>
              <a:rPr lang="ru-RU" sz="2400" dirty="0"/>
              <a:t> (</a:t>
            </a:r>
            <a:r>
              <a:rPr lang="ru-RU" sz="2400" dirty="0" err="1"/>
              <a:t>центральний</a:t>
            </a:r>
            <a:r>
              <a:rPr lang="ru-RU" sz="2400" dirty="0"/>
              <a:t> </a:t>
            </a:r>
            <a:r>
              <a:rPr lang="ru-RU" sz="2400" dirty="0" err="1"/>
              <a:t>державний</a:t>
            </a:r>
            <a:r>
              <a:rPr lang="ru-RU" sz="2400" dirty="0"/>
              <a:t> </a:t>
            </a:r>
            <a:r>
              <a:rPr lang="ru-RU" sz="2400" dirty="0" err="1"/>
              <a:t>апарат</a:t>
            </a:r>
            <a:r>
              <a:rPr lang="ru-RU" sz="2400" dirty="0"/>
              <a:t> </a:t>
            </a:r>
            <a:r>
              <a:rPr lang="ru-RU" sz="2400" dirty="0" err="1"/>
              <a:t>управління</a:t>
            </a:r>
            <a:r>
              <a:rPr lang="ru-RU" sz="2400" dirty="0"/>
              <a:t>).</a:t>
            </a:r>
          </a:p>
        </p:txBody>
      </p:sp>
      <p:pic>
        <p:nvPicPr>
          <p:cNvPr id="4" name="Рисунок 3" descr="Coz_institu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332656"/>
            <a:ext cx="3238500" cy="2592288"/>
          </a:xfrm>
          <a:prstGeom prst="rect">
            <a:avLst/>
          </a:prstGeom>
        </p:spPr>
      </p:pic>
      <p:pic>
        <p:nvPicPr>
          <p:cNvPr id="5" name="Рисунок 4" descr="0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3573016"/>
            <a:ext cx="3635896" cy="3044056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649"/>
            <a:ext cx="9144000" cy="2952327"/>
          </a:xfrm>
        </p:spPr>
        <p:txBody>
          <a:bodyPr>
            <a:normAutofit/>
          </a:bodyPr>
          <a:lstStyle/>
          <a:p>
            <a:r>
              <a:rPr lang="ru-RU" dirty="0" err="1"/>
              <a:t>Керівники</a:t>
            </a:r>
            <a:r>
              <a:rPr lang="ru-RU" dirty="0"/>
              <a:t> </a:t>
            </a:r>
            <a:r>
              <a:rPr lang="ru-RU" dirty="0" err="1"/>
              <a:t>вищої</a:t>
            </a:r>
            <a:r>
              <a:rPr lang="ru-RU" dirty="0"/>
              <a:t> ланки </a:t>
            </a:r>
            <a:r>
              <a:rPr lang="ru-RU" dirty="0" err="1"/>
              <a:t>відповідають</a:t>
            </a:r>
            <a:r>
              <a:rPr lang="ru-RU" dirty="0"/>
              <a:t> за </a:t>
            </a:r>
            <a:r>
              <a:rPr lang="ru-RU" dirty="0" err="1"/>
              <a:t>ухвалення</a:t>
            </a:r>
            <a:r>
              <a:rPr lang="ru-RU" dirty="0"/>
              <a:t> </a:t>
            </a:r>
            <a:r>
              <a:rPr lang="ru-RU" dirty="0" err="1"/>
              <a:t>найважливіших</a:t>
            </a:r>
            <a:r>
              <a:rPr lang="ru-RU" dirty="0"/>
              <a:t> </a:t>
            </a:r>
            <a:r>
              <a:rPr lang="ru-RU" dirty="0" err="1"/>
              <a:t>рішень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впливають</a:t>
            </a:r>
            <a:r>
              <a:rPr lang="ru-RU" dirty="0"/>
              <a:t> на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добробут</a:t>
            </a:r>
            <a:r>
              <a:rPr lang="ru-RU" dirty="0"/>
              <a:t> </a:t>
            </a:r>
            <a:r>
              <a:rPr lang="ru-RU" dirty="0" err="1"/>
              <a:t>суспільства</a:t>
            </a:r>
            <a:r>
              <a:rPr lang="ru-RU" dirty="0"/>
              <a:t>.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керівників</a:t>
            </a:r>
            <a:r>
              <a:rPr lang="ru-RU" dirty="0"/>
              <a:t> </a:t>
            </a:r>
            <a:r>
              <a:rPr lang="ru-RU" dirty="0" err="1"/>
              <a:t>середньої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низової</a:t>
            </a:r>
            <a:r>
              <a:rPr lang="ru-RU" dirty="0"/>
              <a:t> ланок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впровадження</a:t>
            </a:r>
            <a:r>
              <a:rPr lang="ru-RU" dirty="0"/>
              <a:t> в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рішень</a:t>
            </a:r>
            <a:r>
              <a:rPr lang="ru-RU" dirty="0"/>
              <a:t>, на </a:t>
            </a:r>
            <a:r>
              <a:rPr lang="ru-RU" dirty="0" err="1"/>
              <a:t>вищому</a:t>
            </a:r>
            <a:r>
              <a:rPr lang="ru-RU" dirty="0"/>
              <a:t> </a:t>
            </a:r>
            <a:r>
              <a:rPr lang="ru-RU" dirty="0" err="1"/>
              <a:t>рівні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контроль за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виконанням</a:t>
            </a:r>
            <a:r>
              <a:rPr lang="ru-RU" dirty="0"/>
              <a:t>.</a:t>
            </a:r>
          </a:p>
        </p:txBody>
      </p:sp>
      <p:pic>
        <p:nvPicPr>
          <p:cNvPr id="5" name="Рисунок 4" descr="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356992"/>
            <a:ext cx="3888432" cy="2664296"/>
          </a:xfrm>
          <a:prstGeom prst="rect">
            <a:avLst/>
          </a:prstGeom>
        </p:spPr>
      </p:pic>
      <p:pic>
        <p:nvPicPr>
          <p:cNvPr id="7" name="Рисунок 6" descr="images (10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3356992"/>
            <a:ext cx="3744416" cy="2592288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1920" y="0"/>
            <a:ext cx="5292080" cy="6858000"/>
          </a:xfrm>
        </p:spPr>
        <p:txBody>
          <a:bodyPr>
            <a:normAutofit/>
          </a:bodyPr>
          <a:lstStyle/>
          <a:p>
            <a:r>
              <a:rPr lang="ru-RU" dirty="0"/>
              <a:t>Для того,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організація</a:t>
            </a:r>
            <a:r>
              <a:rPr lang="ru-RU" dirty="0"/>
              <a:t> могла </a:t>
            </a:r>
            <a:r>
              <a:rPr lang="ru-RU" dirty="0" err="1"/>
              <a:t>досягти</a:t>
            </a:r>
            <a:r>
              <a:rPr lang="ru-RU" dirty="0"/>
              <a:t> </a:t>
            </a:r>
            <a:r>
              <a:rPr lang="ru-RU" dirty="0" err="1"/>
              <a:t>поставленої</a:t>
            </a:r>
            <a:r>
              <a:rPr lang="ru-RU" dirty="0"/>
              <a:t> мети, </a:t>
            </a:r>
            <a:r>
              <a:rPr lang="ru-RU" dirty="0" err="1"/>
              <a:t>завдання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бути </a:t>
            </a:r>
            <a:r>
              <a:rPr lang="ru-RU" dirty="0" err="1"/>
              <a:t>свідомо</a:t>
            </a:r>
            <a:r>
              <a:rPr lang="ru-RU" dirty="0"/>
              <a:t> </a:t>
            </a:r>
            <a:r>
              <a:rPr lang="ru-RU" dirty="0" err="1"/>
              <a:t>скоординовані</a:t>
            </a:r>
            <a:r>
              <a:rPr lang="ru-RU" dirty="0"/>
              <a:t> </a:t>
            </a:r>
            <a:r>
              <a:rPr lang="ru-RU" dirty="0" err="1"/>
              <a:t>завдяки</a:t>
            </a:r>
            <a:r>
              <a:rPr lang="ru-RU" dirty="0"/>
              <a:t> вертикальному </a:t>
            </a:r>
            <a:r>
              <a:rPr lang="ru-RU" dirty="0" err="1"/>
              <a:t>розподілу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.</a:t>
            </a:r>
          </a:p>
          <a:p>
            <a:r>
              <a:rPr lang="ru-RU" dirty="0"/>
              <a:t>Таким чином, </a:t>
            </a:r>
            <a:r>
              <a:rPr lang="ru-RU" dirty="0" err="1"/>
              <a:t>організація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сукупність</a:t>
            </a:r>
            <a:r>
              <a:rPr lang="ru-RU" dirty="0"/>
              <a:t> </a:t>
            </a:r>
            <a:r>
              <a:rPr lang="ru-RU" dirty="0" err="1"/>
              <a:t>взаємодіючих</a:t>
            </a:r>
            <a:r>
              <a:rPr lang="ru-RU" dirty="0"/>
              <a:t> та </a:t>
            </a:r>
            <a:r>
              <a:rPr lang="ru-RU" dirty="0" err="1"/>
              <a:t>об'єднаних</a:t>
            </a:r>
            <a:r>
              <a:rPr lang="ru-RU" dirty="0"/>
              <a:t> </a:t>
            </a:r>
            <a:r>
              <a:rPr lang="ru-RU" dirty="0" err="1"/>
              <a:t>спільною</a:t>
            </a:r>
            <a:r>
              <a:rPr lang="ru-RU" dirty="0"/>
              <a:t> метою </a:t>
            </a:r>
            <a:r>
              <a:rPr lang="ru-RU" dirty="0" err="1"/>
              <a:t>елементів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утворюють</a:t>
            </a:r>
            <a:r>
              <a:rPr lang="ru-RU" dirty="0"/>
              <a:t> </a:t>
            </a:r>
            <a:r>
              <a:rPr lang="ru-RU" dirty="0" err="1"/>
              <a:t>цілісну</a:t>
            </a:r>
            <a:r>
              <a:rPr lang="ru-RU" dirty="0"/>
              <a:t> систему, яка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властивості</a:t>
            </a:r>
            <a:r>
              <a:rPr lang="ru-RU" dirty="0"/>
              <a:t>, </a:t>
            </a:r>
            <a:r>
              <a:rPr lang="ru-RU" dirty="0" err="1"/>
              <a:t>відмінні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властивостей</a:t>
            </a:r>
            <a:r>
              <a:rPr lang="ru-RU" dirty="0"/>
              <a:t> </a:t>
            </a:r>
            <a:r>
              <a:rPr lang="ru-RU" dirty="0" err="1"/>
              <a:t>складових</a:t>
            </a:r>
            <a:r>
              <a:rPr lang="ru-RU" dirty="0"/>
              <a:t> </a:t>
            </a:r>
            <a:r>
              <a:rPr lang="ru-RU" dirty="0" err="1"/>
              <a:t>елементів</a:t>
            </a:r>
            <a:r>
              <a:rPr lang="ru-RU" dirty="0"/>
              <a:t> (</a:t>
            </a:r>
            <a:r>
              <a:rPr lang="ru-RU" dirty="0" err="1"/>
              <a:t>підсистем</a:t>
            </a:r>
            <a:r>
              <a:rPr lang="ru-RU" dirty="0"/>
              <a:t>).</a:t>
            </a:r>
          </a:p>
          <a:p>
            <a:endParaRPr lang="ru-RU" dirty="0"/>
          </a:p>
        </p:txBody>
      </p:sp>
      <p:pic>
        <p:nvPicPr>
          <p:cNvPr id="4" name="Рисунок 3" descr="N5V8ZOvz2flUt1rs1IOPtH9-REUIJwV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52484"/>
            <a:ext cx="3528392" cy="2753595"/>
          </a:xfrm>
          <a:prstGeom prst="rect">
            <a:avLst/>
          </a:prstGeom>
        </p:spPr>
      </p:pic>
      <p:pic>
        <p:nvPicPr>
          <p:cNvPr id="5" name="Рисунок 4" descr="images (1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271" y="3429057"/>
            <a:ext cx="3510650" cy="281666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Джерела</a:t>
            </a:r>
            <a:r>
              <a:rPr lang="ru-RU" b="1" dirty="0"/>
              <a:t> </a:t>
            </a:r>
            <a:r>
              <a:rPr lang="ru-RU" b="1" dirty="0" err="1"/>
              <a:t>інформації</a:t>
            </a:r>
            <a:r>
              <a:rPr lang="ru-RU" b="1" dirty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3305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1. </a:t>
            </a:r>
            <a:r>
              <a:rPr lang="ru-RU" dirty="0" err="1"/>
              <a:t>Громовик</a:t>
            </a:r>
            <a:r>
              <a:rPr lang="ru-RU" dirty="0"/>
              <a:t> Б.П. Менеджмент </a:t>
            </a:r>
            <a:r>
              <a:rPr lang="ru-RU" dirty="0" err="1"/>
              <a:t>і</a:t>
            </a:r>
            <a:r>
              <a:rPr lang="ru-RU" dirty="0"/>
              <a:t> маркетинг у </a:t>
            </a:r>
            <a:r>
              <a:rPr lang="ru-RU" dirty="0" err="1"/>
              <a:t>фармації</a:t>
            </a:r>
            <a:r>
              <a:rPr lang="ru-RU" dirty="0"/>
              <a:t>: </a:t>
            </a:r>
            <a:r>
              <a:rPr lang="ru-RU" dirty="0" err="1"/>
              <a:t>підручник</a:t>
            </a:r>
            <a:r>
              <a:rPr lang="ru-RU" dirty="0"/>
              <a:t> / Б.П. </a:t>
            </a:r>
            <a:r>
              <a:rPr lang="ru-RU" dirty="0" err="1"/>
              <a:t>Громовик</a:t>
            </a:r>
            <a:r>
              <a:rPr lang="ru-RU" dirty="0"/>
              <a:t>, Г.Д. </a:t>
            </a:r>
            <a:r>
              <a:rPr lang="ru-RU" dirty="0" err="1"/>
              <a:t>Гасюк</a:t>
            </a:r>
            <a:r>
              <a:rPr lang="ru-RU" dirty="0"/>
              <a:t>, О.Р. </a:t>
            </a:r>
            <a:r>
              <a:rPr lang="ru-RU" dirty="0" err="1"/>
              <a:t>Левицька</a:t>
            </a:r>
            <a:r>
              <a:rPr lang="ru-RU" dirty="0"/>
              <a:t>; за ред. д-ра фарм. наук, проф. Б.П. </a:t>
            </a:r>
            <a:r>
              <a:rPr lang="ru-RU" dirty="0" err="1"/>
              <a:t>Громовика</a:t>
            </a:r>
            <a:r>
              <a:rPr lang="ru-RU" dirty="0"/>
              <a:t>. – К.: Медицина, 2008. – 752 с.</a:t>
            </a:r>
          </a:p>
          <a:p>
            <a:r>
              <a:rPr lang="ru-RU" dirty="0"/>
              <a:t>2. </a:t>
            </a:r>
            <a:r>
              <a:rPr lang="ru-RU" dirty="0" err="1"/>
              <a:t>Мнушко</a:t>
            </a:r>
            <a:r>
              <a:rPr lang="ru-RU" dirty="0"/>
              <a:t> З.М., </a:t>
            </a:r>
            <a:r>
              <a:rPr lang="ru-RU" dirty="0" err="1"/>
              <a:t>Діхтярьова</a:t>
            </a:r>
            <a:r>
              <a:rPr lang="ru-RU" dirty="0"/>
              <a:t> Н.М. Менеджмент та маркетинг у </a:t>
            </a:r>
            <a:r>
              <a:rPr lang="ru-RU" dirty="0" err="1"/>
              <a:t>фармації</a:t>
            </a:r>
            <a:r>
              <a:rPr lang="ru-RU" dirty="0"/>
              <a:t>. Ч-1. Менеджмент у </a:t>
            </a:r>
            <a:r>
              <a:rPr lang="ru-RU" dirty="0" err="1"/>
              <a:t>фармації</a:t>
            </a:r>
            <a:r>
              <a:rPr lang="ru-RU" dirty="0"/>
              <a:t>. – Х.: Основа; 1998.-255с. </a:t>
            </a:r>
          </a:p>
          <a:p>
            <a:r>
              <a:rPr lang="ru-RU" dirty="0"/>
              <a:t>3.Кузьмін О.Є., </a:t>
            </a:r>
            <a:r>
              <a:rPr lang="ru-RU" dirty="0" err="1"/>
              <a:t>Громовик</a:t>
            </a:r>
            <a:r>
              <a:rPr lang="ru-RU" dirty="0"/>
              <a:t> Б.П., </a:t>
            </a:r>
            <a:r>
              <a:rPr lang="ru-RU" dirty="0" err="1"/>
              <a:t>Гасюк</a:t>
            </a:r>
            <a:r>
              <a:rPr lang="ru-RU" dirty="0"/>
              <a:t> </a:t>
            </a:r>
            <a:r>
              <a:rPr lang="ru-RU" dirty="0" err="1"/>
              <a:t>Г.Д.,Левицька</a:t>
            </a:r>
            <a:r>
              <a:rPr lang="ru-RU" dirty="0"/>
              <a:t> О.Р., Мельник О.Г. Менеджмент  у </a:t>
            </a:r>
            <a:r>
              <a:rPr lang="ru-RU" dirty="0" err="1"/>
              <a:t>фармації</a:t>
            </a:r>
            <a:r>
              <a:rPr lang="ru-RU" dirty="0"/>
              <a:t>. </a:t>
            </a:r>
            <a:r>
              <a:rPr lang="ru-RU" dirty="0" err="1"/>
              <a:t>Підручник</a:t>
            </a:r>
            <a:r>
              <a:rPr lang="ru-RU" dirty="0"/>
              <a:t>. За </a:t>
            </a:r>
            <a:r>
              <a:rPr lang="ru-RU" dirty="0" err="1"/>
              <a:t>редакцією</a:t>
            </a:r>
            <a:r>
              <a:rPr lang="ru-RU" dirty="0"/>
              <a:t> </a:t>
            </a:r>
            <a:r>
              <a:rPr lang="ru-RU" dirty="0" err="1"/>
              <a:t>О.Є.Кузьміна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Б.П.Громовика</a:t>
            </a:r>
            <a:r>
              <a:rPr lang="ru-RU" dirty="0"/>
              <a:t>. – </a:t>
            </a:r>
            <a:r>
              <a:rPr lang="ru-RU" dirty="0" err="1"/>
              <a:t>Вінниця</a:t>
            </a:r>
            <a:r>
              <a:rPr lang="ru-RU" dirty="0"/>
              <a:t>: НОВА КНИГА, 2005. -448 с.: </a:t>
            </a:r>
            <a:r>
              <a:rPr lang="ru-RU" dirty="0" err="1"/>
              <a:t>іл</a:t>
            </a:r>
            <a:endParaRPr lang="ru-RU" dirty="0"/>
          </a:p>
          <a:p>
            <a:r>
              <a:rPr lang="ru-RU" dirty="0"/>
              <a:t>4.Матеріали </a:t>
            </a:r>
            <a:r>
              <a:rPr lang="ru-RU" dirty="0" err="1"/>
              <a:t>лекції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axresdefaul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268760"/>
            <a:ext cx="8046156" cy="4525963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151</TotalTime>
  <Words>784</Words>
  <Application>Microsoft Office PowerPoint</Application>
  <PresentationFormat>Экран (4:3)</PresentationFormat>
  <Paragraphs>85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8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     кафедра організації та економіки у фармації   фармацевтичний менеджмент та маркетинг    Презетація на тему: “Організація, як об'єкт управління”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Організація має горизонтальний і вертикальний поділ праці</vt:lpstr>
      <vt:lpstr>Презентация PowerPoint</vt:lpstr>
      <vt:lpstr>Презентация PowerPoint</vt:lpstr>
      <vt:lpstr>Презентация PowerPoint</vt:lpstr>
      <vt:lpstr>Презентация PowerPoint</vt:lpstr>
      <vt:lpstr>Джерела інформації: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Презетац</dc:title>
  <dc:creator>admin</dc:creator>
  <cp:lastModifiedBy>l</cp:lastModifiedBy>
  <cp:revision>18</cp:revision>
  <dcterms:created xsi:type="dcterms:W3CDTF">2018-04-27T12:00:21Z</dcterms:created>
  <dcterms:modified xsi:type="dcterms:W3CDTF">2020-11-27T08:35:31Z</dcterms:modified>
</cp:coreProperties>
</file>