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72" r:id="rId3"/>
    <p:sldId id="289" r:id="rId4"/>
    <p:sldId id="273" r:id="rId5"/>
    <p:sldId id="290" r:id="rId6"/>
    <p:sldId id="274" r:id="rId7"/>
    <p:sldId id="291" r:id="rId8"/>
    <p:sldId id="275" r:id="rId9"/>
    <p:sldId id="292" r:id="rId10"/>
    <p:sldId id="276" r:id="rId11"/>
    <p:sldId id="277" r:id="rId12"/>
    <p:sldId id="278" r:id="rId13"/>
    <p:sldId id="293" r:id="rId14"/>
    <p:sldId id="279" r:id="rId15"/>
    <p:sldId id="282" r:id="rId16"/>
    <p:sldId id="280" r:id="rId17"/>
    <p:sldId id="281" r:id="rId18"/>
    <p:sldId id="294" r:id="rId19"/>
    <p:sldId id="283" r:id="rId20"/>
    <p:sldId id="29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8" autoAdjust="0"/>
    <p:restoredTop sz="94660"/>
  </p:normalViewPr>
  <p:slideViewPr>
    <p:cSldViewPr>
      <p:cViewPr varScale="1">
        <p:scale>
          <a:sx n="63" d="100"/>
          <a:sy n="63" d="100"/>
        </p:scale>
        <p:origin x="136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2522711"/>
          </a:xfrm>
        </p:spPr>
        <p:txBody>
          <a:bodyPr>
            <a:noAutofit/>
          </a:bodyPr>
          <a:lstStyle/>
          <a:p>
            <a:r>
              <a:rPr lang="ru-RU" sz="3200" dirty="0" smtClean="0"/>
              <a:t> </a:t>
            </a:r>
            <a:r>
              <a:rPr lang="ru-RU" sz="3200" dirty="0" err="1" smtClean="0"/>
              <a:t>оцінка</a:t>
            </a:r>
            <a:r>
              <a:rPr lang="ru-RU" sz="3200" dirty="0" smtClean="0"/>
              <a:t> </a:t>
            </a:r>
            <a:r>
              <a:rPr lang="ru-RU" sz="3200" dirty="0" err="1" smtClean="0"/>
              <a:t>ефективності</a:t>
            </a:r>
            <a:r>
              <a:rPr lang="ru-RU" sz="3200" dirty="0" smtClean="0"/>
              <a:t> </a:t>
            </a:r>
            <a:r>
              <a:rPr lang="ru-RU" sz="3200" dirty="0" err="1"/>
              <a:t>діяльності</a:t>
            </a:r>
            <a:r>
              <a:rPr lang="ru-RU" sz="3200" dirty="0"/>
              <a:t> та </a:t>
            </a:r>
            <a:r>
              <a:rPr lang="ru-RU" sz="3200" dirty="0" err="1"/>
              <a:t>управління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619672" y="116632"/>
            <a:ext cx="64807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800" dirty="0" smtClean="0"/>
              <a:t>Кафедра </a:t>
            </a:r>
            <a:r>
              <a:rPr lang="ru-RU" sz="2800" dirty="0" err="1" smtClean="0"/>
              <a:t>організації</a:t>
            </a:r>
            <a:r>
              <a:rPr lang="ru-RU" sz="2800" dirty="0" smtClean="0"/>
              <a:t> та </a:t>
            </a:r>
            <a:r>
              <a:rPr lang="ru-RU" sz="2800" dirty="0" err="1" smtClean="0"/>
              <a:t>економ</a:t>
            </a:r>
            <a:r>
              <a:rPr lang="uk-UA" sz="2800" dirty="0" err="1" smtClean="0"/>
              <a:t>іки</a:t>
            </a:r>
            <a:r>
              <a:rPr lang="uk-UA" sz="2800" dirty="0" smtClean="0"/>
              <a:t> у фармації</a:t>
            </a:r>
          </a:p>
          <a:p>
            <a:pPr algn="ctr"/>
            <a:endParaRPr lang="uk-UA" sz="2800" dirty="0"/>
          </a:p>
          <a:p>
            <a:pPr algn="ctr"/>
            <a:r>
              <a:rPr lang="uk-UA" sz="2800" dirty="0" smtClean="0"/>
              <a:t>Фармацевтичний менеджмент та маркетинг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0592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6693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детального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одним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розвитку.Стоїт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виміряна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досліджуватися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відриві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процедура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висуває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методу, на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повинна </a:t>
            </a: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здійснюватися.Найбільш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поширеними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напрямками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намічених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1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9144000" cy="479715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Але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підходи</a:t>
            </a:r>
            <a:r>
              <a:rPr lang="ru-RU" dirty="0"/>
              <a:t> до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не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логічний</a:t>
            </a:r>
            <a:r>
              <a:rPr lang="ru-RU" dirty="0"/>
              <a:t> </a:t>
            </a:r>
            <a:r>
              <a:rPr lang="ru-RU" dirty="0" err="1"/>
              <a:t>взаємозв'язок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діяльністю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і </a:t>
            </a:r>
            <a:r>
              <a:rPr lang="ru-RU" dirty="0" err="1"/>
              <a:t>ефективністю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діяльністю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35629"/>
            <a:ext cx="7704856" cy="445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73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розмежовує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першим - результат заходу,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другим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88567"/>
            <a:ext cx="6602094" cy="300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5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9144000" cy="4221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натурально-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61048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93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Узагальнюючий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Співвідносити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доходи - головне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той же час абсолютна сума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понесеними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активами,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23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модифікованих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розрахунках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балансового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авансованого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 д = П / К * 100%</a:t>
            </a:r>
          </a:p>
          <a:p>
            <a:pPr marL="0" indent="0">
              <a:buNone/>
            </a:pP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Даний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«чистого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 2.Рентабельность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чистому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4.валовая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5.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6.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чистого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8.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628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numCol="1">
            <a:noAutofit/>
          </a:bodyPr>
          <a:lstStyle/>
          <a:p>
            <a:pPr marL="0" indent="0" algn="just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44824"/>
            <a:ext cx="8132783" cy="504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8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чистого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прибутку;зниження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поточному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оплату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агентств;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поточному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коротким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окупності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неприбуткових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продаж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7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зношених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енергетичних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продаж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нерентабельних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склад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здача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оренду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реструктуризація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прогалини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оптимального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ресурсного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характеристику.Організація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переведення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2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найкоротший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найвищих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Або: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змусити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підлеглих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продуктивно,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3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91440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1.Цільовий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намічених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проектировок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09027"/>
            <a:ext cx="56864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49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2.Ресурсний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самим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виробництво.Для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величину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абсолютною величиною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величину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Е / З.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максимального результату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величинами,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середньогалузевими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4.Комплексний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90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253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сторону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сферою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методом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системами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і т.п.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340768"/>
            <a:ext cx="533357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04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важелів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49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1.Еффектівность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2.Еффектівность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3.Еффектівность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5949"/>
            <a:ext cx="8100392" cy="389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4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30088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мети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определеніе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определеніе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69160"/>
            <a:ext cx="331236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1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керованого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цілого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комплексна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характеристики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методам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екстраполяціонного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евристична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системна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780" y="4409728"/>
            <a:ext cx="285750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86500" y="4409728"/>
            <a:ext cx="805780" cy="315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234780" y="4409728"/>
            <a:ext cx="913284" cy="315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9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04" y="3583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/>
              <a:t>випливають</a:t>
            </a:r>
            <a:r>
              <a:rPr lang="ru-RU" dirty="0"/>
              <a:t> з </a:t>
            </a:r>
            <a:r>
              <a:rPr lang="ru-RU" dirty="0" err="1"/>
              <a:t>вимог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пред'являються</a:t>
            </a:r>
            <a:r>
              <a:rPr lang="ru-RU" dirty="0"/>
              <a:t> до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: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економічності</a:t>
            </a:r>
            <a:r>
              <a:rPr lang="ru-RU" dirty="0"/>
              <a:t> (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керований</a:t>
            </a:r>
            <a:r>
              <a:rPr lang="ru-RU" dirty="0"/>
              <a:t> </a:t>
            </a:r>
            <a:r>
              <a:rPr lang="ru-RU" dirty="0" err="1"/>
              <a:t>об'єкт</a:t>
            </a:r>
            <a:r>
              <a:rPr lang="ru-RU" dirty="0"/>
              <a:t> з </a:t>
            </a:r>
            <a:r>
              <a:rPr lang="ru-RU" dirty="0" err="1"/>
              <a:t>найменшими</a:t>
            </a:r>
            <a:r>
              <a:rPr lang="ru-RU" dirty="0"/>
              <a:t> </a:t>
            </a:r>
            <a:r>
              <a:rPr lang="ru-RU" dirty="0" err="1"/>
              <a:t>витратами</a:t>
            </a:r>
            <a:r>
              <a:rPr lang="ru-RU" dirty="0"/>
              <a:t>), </a:t>
            </a:r>
            <a:r>
              <a:rPr lang="ru-RU" dirty="0" err="1"/>
              <a:t>оперативності</a:t>
            </a:r>
            <a:r>
              <a:rPr lang="ru-RU" dirty="0"/>
              <a:t> (</a:t>
            </a:r>
            <a:r>
              <a:rPr lang="ru-RU" dirty="0" err="1"/>
              <a:t>своєчасності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і </a:t>
            </a:r>
            <a:r>
              <a:rPr lang="ru-RU" dirty="0" err="1"/>
              <a:t>переробки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підготовки</a:t>
            </a:r>
            <a:r>
              <a:rPr lang="ru-RU" dirty="0"/>
              <a:t>, </a:t>
            </a:r>
            <a:r>
              <a:rPr lang="ru-RU" dirty="0" err="1"/>
              <a:t>прийняття</a:t>
            </a:r>
            <a:r>
              <a:rPr lang="ru-RU" dirty="0"/>
              <a:t> та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), </a:t>
            </a:r>
            <a:r>
              <a:rPr lang="ru-RU" dirty="0" err="1"/>
              <a:t>надійності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помилок</a:t>
            </a:r>
            <a:r>
              <a:rPr lang="ru-RU" dirty="0"/>
              <a:t>, </a:t>
            </a:r>
            <a:r>
              <a:rPr lang="ru-RU" dirty="0" err="1"/>
              <a:t>раціональності</a:t>
            </a:r>
            <a:r>
              <a:rPr lang="ru-RU" dirty="0"/>
              <a:t> (</a:t>
            </a:r>
            <a:r>
              <a:rPr lang="ru-RU" dirty="0" err="1"/>
              <a:t>якісний</a:t>
            </a:r>
            <a:r>
              <a:rPr lang="ru-RU" dirty="0"/>
              <a:t> аспект,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</a:t>
            </a:r>
            <a:r>
              <a:rPr lang="ru-RU" dirty="0"/>
              <a:t> </a:t>
            </a:r>
            <a:r>
              <a:rPr lang="ru-RU" dirty="0" err="1"/>
              <a:t>організованість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), </a:t>
            </a:r>
            <a:r>
              <a:rPr lang="ru-RU" dirty="0" err="1"/>
              <a:t>результативності</a:t>
            </a:r>
            <a:r>
              <a:rPr lang="ru-RU" dirty="0"/>
              <a:t> (</a:t>
            </a:r>
            <a:r>
              <a:rPr lang="ru-RU" dirty="0" err="1"/>
              <a:t>кількісний</a:t>
            </a:r>
            <a:r>
              <a:rPr lang="ru-RU" dirty="0"/>
              <a:t> аспект).</a:t>
            </a:r>
          </a:p>
          <a:p>
            <a:pPr marL="0" indent="0">
              <a:buNone/>
            </a:pPr>
            <a:r>
              <a:rPr lang="ru-RU" dirty="0" err="1" smtClean="0"/>
              <a:t>Особливість</a:t>
            </a:r>
            <a:r>
              <a:rPr lang="ru-RU" dirty="0"/>
              <a:t>: проблема </a:t>
            </a:r>
            <a:r>
              <a:rPr lang="ru-RU" dirty="0" err="1"/>
              <a:t>визначення</a:t>
            </a:r>
            <a:r>
              <a:rPr lang="ru-RU" dirty="0"/>
              <a:t>, </a:t>
            </a:r>
            <a:r>
              <a:rPr lang="ru-RU" dirty="0" err="1"/>
              <a:t>кількісного</a:t>
            </a:r>
            <a:r>
              <a:rPr lang="ru-RU" dirty="0"/>
              <a:t> </a:t>
            </a:r>
            <a:r>
              <a:rPr lang="ru-RU" dirty="0" err="1"/>
              <a:t>виміру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предметом </a:t>
            </a:r>
            <a:r>
              <a:rPr lang="ru-RU" dirty="0" err="1"/>
              <a:t>дослідження</a:t>
            </a:r>
            <a:r>
              <a:rPr lang="ru-RU" dirty="0"/>
              <a:t> науки </a:t>
            </a:r>
            <a:r>
              <a:rPr lang="ru-RU" dirty="0" err="1" smtClean="0"/>
              <a:t>управління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5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01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87818" y="5953270"/>
            <a:ext cx="1224136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9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364</TotalTime>
  <Words>1542</Words>
  <Application>Microsoft Office PowerPoint</Application>
  <PresentationFormat>Экран (4:3)</PresentationFormat>
  <Paragraphs>63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Times New Roman</vt:lpstr>
      <vt:lpstr>Trebuchet MS</vt:lpstr>
      <vt:lpstr>Wingdings</vt:lpstr>
      <vt:lpstr>Wingdings 2</vt:lpstr>
      <vt:lpstr>Изящная</vt:lpstr>
      <vt:lpstr> оцінка ефективності діяльності та управління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l</cp:lastModifiedBy>
  <cp:revision>38</cp:revision>
  <dcterms:created xsi:type="dcterms:W3CDTF">2018-03-18T08:28:41Z</dcterms:created>
  <dcterms:modified xsi:type="dcterms:W3CDTF">2020-11-27T08:29:36Z</dcterms:modified>
</cp:coreProperties>
</file>